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6BF00B-891F-AECF-CE91-F5AEB6F7CF71}"/>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5354FFB7-4173-7209-BA18-87F6E2A9D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018AF246-B73E-60D7-EEB4-70B552FF666F}"/>
              </a:ext>
            </a:extLst>
          </p:cNvPr>
          <p:cNvSpPr>
            <a:spLocks noGrp="1"/>
          </p:cNvSpPr>
          <p:nvPr>
            <p:ph type="dt" sz="half" idx="10"/>
          </p:nvPr>
        </p:nvSpPr>
        <p:spPr/>
        <p:txBody>
          <a:bodyPr/>
          <a:lstStyle/>
          <a:p>
            <a:fld id="{A25EDE67-9873-4F92-ACA5-D54237536F1B}" type="datetimeFigureOut">
              <a:rPr lang="he-IL" smtClean="0"/>
              <a:t>י"ט/טבת/תשפ"ג</a:t>
            </a:fld>
            <a:endParaRPr lang="he-IL"/>
          </a:p>
        </p:txBody>
      </p:sp>
      <p:sp>
        <p:nvSpPr>
          <p:cNvPr id="5" name="מציין מיקום של כותרת תחתונה 4">
            <a:extLst>
              <a:ext uri="{FF2B5EF4-FFF2-40B4-BE49-F238E27FC236}">
                <a16:creationId xmlns:a16="http://schemas.microsoft.com/office/drawing/2014/main" id="{44E5006C-8CAA-A99B-6E1F-AB7BE7D5640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D6FC1D1-1960-067B-D0A4-B7EC0B118FDB}"/>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396653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994BE1-6F4D-5D18-7660-0001DD1C81B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91BC206-DEEF-28ED-173A-4F57D3FDE538}"/>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96C7BF6-80E1-10A1-A223-A4431CAFF8BA}"/>
              </a:ext>
            </a:extLst>
          </p:cNvPr>
          <p:cNvSpPr>
            <a:spLocks noGrp="1"/>
          </p:cNvSpPr>
          <p:nvPr>
            <p:ph type="dt" sz="half" idx="10"/>
          </p:nvPr>
        </p:nvSpPr>
        <p:spPr/>
        <p:txBody>
          <a:bodyPr/>
          <a:lstStyle/>
          <a:p>
            <a:fld id="{A25EDE67-9873-4F92-ACA5-D54237536F1B}" type="datetimeFigureOut">
              <a:rPr lang="he-IL" smtClean="0"/>
              <a:t>י"ט/טבת/תשפ"ג</a:t>
            </a:fld>
            <a:endParaRPr lang="he-IL"/>
          </a:p>
        </p:txBody>
      </p:sp>
      <p:sp>
        <p:nvSpPr>
          <p:cNvPr id="5" name="מציין מיקום של כותרת תחתונה 4">
            <a:extLst>
              <a:ext uri="{FF2B5EF4-FFF2-40B4-BE49-F238E27FC236}">
                <a16:creationId xmlns:a16="http://schemas.microsoft.com/office/drawing/2014/main" id="{18BF399B-9BA6-B122-3B97-0BE4B5097D5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97F39A8-6192-5AC9-0068-3BABB75FE11D}"/>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31595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C407367-FAA2-B43F-F803-14F273C23AB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1CB4566B-F60A-0F1D-8D8E-D754ADF9184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445CF6-B871-7510-104A-DE46ADA7023F}"/>
              </a:ext>
            </a:extLst>
          </p:cNvPr>
          <p:cNvSpPr>
            <a:spLocks noGrp="1"/>
          </p:cNvSpPr>
          <p:nvPr>
            <p:ph type="dt" sz="half" idx="10"/>
          </p:nvPr>
        </p:nvSpPr>
        <p:spPr/>
        <p:txBody>
          <a:bodyPr/>
          <a:lstStyle/>
          <a:p>
            <a:fld id="{A25EDE67-9873-4F92-ACA5-D54237536F1B}" type="datetimeFigureOut">
              <a:rPr lang="he-IL" smtClean="0"/>
              <a:t>י"ט/טבת/תשפ"ג</a:t>
            </a:fld>
            <a:endParaRPr lang="he-IL"/>
          </a:p>
        </p:txBody>
      </p:sp>
      <p:sp>
        <p:nvSpPr>
          <p:cNvPr id="5" name="מציין מיקום של כותרת תחתונה 4">
            <a:extLst>
              <a:ext uri="{FF2B5EF4-FFF2-40B4-BE49-F238E27FC236}">
                <a16:creationId xmlns:a16="http://schemas.microsoft.com/office/drawing/2014/main" id="{39E0F597-18C1-4678-91FE-D7B545593DA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DDE4E19-2C1B-354E-AF09-01E44AD392E9}"/>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76905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C63F70-54B2-B809-5624-3CCE71E4D07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F66C5FC-C2AC-F875-913A-5B0F0F4A4861}"/>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F7A8DA7-D36F-E2FE-C5D5-CAFFD5BA2FC4}"/>
              </a:ext>
            </a:extLst>
          </p:cNvPr>
          <p:cNvSpPr>
            <a:spLocks noGrp="1"/>
          </p:cNvSpPr>
          <p:nvPr>
            <p:ph type="dt" sz="half" idx="10"/>
          </p:nvPr>
        </p:nvSpPr>
        <p:spPr/>
        <p:txBody>
          <a:bodyPr/>
          <a:lstStyle/>
          <a:p>
            <a:fld id="{A25EDE67-9873-4F92-ACA5-D54237536F1B}" type="datetimeFigureOut">
              <a:rPr lang="he-IL" smtClean="0"/>
              <a:t>י"ט/טבת/תשפ"ג</a:t>
            </a:fld>
            <a:endParaRPr lang="he-IL"/>
          </a:p>
        </p:txBody>
      </p:sp>
      <p:sp>
        <p:nvSpPr>
          <p:cNvPr id="5" name="מציין מיקום של כותרת תחתונה 4">
            <a:extLst>
              <a:ext uri="{FF2B5EF4-FFF2-40B4-BE49-F238E27FC236}">
                <a16:creationId xmlns:a16="http://schemas.microsoft.com/office/drawing/2014/main" id="{C6E73C79-0A8B-DA40-DC80-AB3CD5B4B3D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A5F7999-3A61-CE9D-A45E-5CF9314261B6}"/>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37674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95FE34-13EA-2F56-DD45-790163F0B98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9810628-57F9-03B4-1194-5488E53B1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A97BC617-6D09-4AF7-F25A-B619C18BBD48}"/>
              </a:ext>
            </a:extLst>
          </p:cNvPr>
          <p:cNvSpPr>
            <a:spLocks noGrp="1"/>
          </p:cNvSpPr>
          <p:nvPr>
            <p:ph type="dt" sz="half" idx="10"/>
          </p:nvPr>
        </p:nvSpPr>
        <p:spPr/>
        <p:txBody>
          <a:bodyPr/>
          <a:lstStyle/>
          <a:p>
            <a:fld id="{A25EDE67-9873-4F92-ACA5-D54237536F1B}" type="datetimeFigureOut">
              <a:rPr lang="he-IL" smtClean="0"/>
              <a:t>י"ט/טבת/תשפ"ג</a:t>
            </a:fld>
            <a:endParaRPr lang="he-IL"/>
          </a:p>
        </p:txBody>
      </p:sp>
      <p:sp>
        <p:nvSpPr>
          <p:cNvPr id="5" name="מציין מיקום של כותרת תחתונה 4">
            <a:extLst>
              <a:ext uri="{FF2B5EF4-FFF2-40B4-BE49-F238E27FC236}">
                <a16:creationId xmlns:a16="http://schemas.microsoft.com/office/drawing/2014/main" id="{91149DE2-0398-3297-D557-E7CB328EB23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67C36B9-6870-2956-0769-425D05C3DCD5}"/>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402477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19E6FD-F12D-A7FA-AE9A-18C25C0F8F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54DF2FA-92A5-AE7C-31B4-EA6D52A9B70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28DE9079-6D94-0C16-CBF5-97CE63565DD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F59D20F9-2C07-7BB6-05A2-30926413DA90}"/>
              </a:ext>
            </a:extLst>
          </p:cNvPr>
          <p:cNvSpPr>
            <a:spLocks noGrp="1"/>
          </p:cNvSpPr>
          <p:nvPr>
            <p:ph type="dt" sz="half" idx="10"/>
          </p:nvPr>
        </p:nvSpPr>
        <p:spPr/>
        <p:txBody>
          <a:bodyPr/>
          <a:lstStyle/>
          <a:p>
            <a:fld id="{A25EDE67-9873-4F92-ACA5-D54237536F1B}" type="datetimeFigureOut">
              <a:rPr lang="he-IL" smtClean="0"/>
              <a:t>י"ט/טבת/תשפ"ג</a:t>
            </a:fld>
            <a:endParaRPr lang="he-IL"/>
          </a:p>
        </p:txBody>
      </p:sp>
      <p:sp>
        <p:nvSpPr>
          <p:cNvPr id="6" name="מציין מיקום של כותרת תחתונה 5">
            <a:extLst>
              <a:ext uri="{FF2B5EF4-FFF2-40B4-BE49-F238E27FC236}">
                <a16:creationId xmlns:a16="http://schemas.microsoft.com/office/drawing/2014/main" id="{D9142244-DA85-203D-E8CC-B559F5A8CF4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78D1816-8DE8-1867-B3A0-C1F8AB25FF83}"/>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94082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36C6F1-029C-ED6A-F794-9F131B528E5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FA30B8B-1FC7-61B5-7781-0315D7B7D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6CFEC529-4D28-FA29-1052-2764902E00E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040D3C7-97F0-0D15-9566-2A4FC2616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FB1FF02E-C04A-8123-2F37-3A78880B186D}"/>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FADAA522-6ED2-FEAF-1DE1-958A3301BC27}"/>
              </a:ext>
            </a:extLst>
          </p:cNvPr>
          <p:cNvSpPr>
            <a:spLocks noGrp="1"/>
          </p:cNvSpPr>
          <p:nvPr>
            <p:ph type="dt" sz="half" idx="10"/>
          </p:nvPr>
        </p:nvSpPr>
        <p:spPr/>
        <p:txBody>
          <a:bodyPr/>
          <a:lstStyle/>
          <a:p>
            <a:fld id="{A25EDE67-9873-4F92-ACA5-D54237536F1B}" type="datetimeFigureOut">
              <a:rPr lang="he-IL" smtClean="0"/>
              <a:t>י"ט/טבת/תשפ"ג</a:t>
            </a:fld>
            <a:endParaRPr lang="he-IL"/>
          </a:p>
        </p:txBody>
      </p:sp>
      <p:sp>
        <p:nvSpPr>
          <p:cNvPr id="8" name="מציין מיקום של כותרת תחתונה 7">
            <a:extLst>
              <a:ext uri="{FF2B5EF4-FFF2-40B4-BE49-F238E27FC236}">
                <a16:creationId xmlns:a16="http://schemas.microsoft.com/office/drawing/2014/main" id="{67EB64F1-5C6A-4883-E91B-76C0F562856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E2A5DE64-BE58-C05B-DD84-2F3804BB4959}"/>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337063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31B2FE-35B3-F9CF-C96B-39829F626CF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4E578F8-8DAF-FF21-5DE1-6F1097A65C05}"/>
              </a:ext>
            </a:extLst>
          </p:cNvPr>
          <p:cNvSpPr>
            <a:spLocks noGrp="1"/>
          </p:cNvSpPr>
          <p:nvPr>
            <p:ph type="dt" sz="half" idx="10"/>
          </p:nvPr>
        </p:nvSpPr>
        <p:spPr/>
        <p:txBody>
          <a:bodyPr/>
          <a:lstStyle/>
          <a:p>
            <a:fld id="{A25EDE67-9873-4F92-ACA5-D54237536F1B}" type="datetimeFigureOut">
              <a:rPr lang="he-IL" smtClean="0"/>
              <a:t>י"ט/טבת/תשפ"ג</a:t>
            </a:fld>
            <a:endParaRPr lang="he-IL"/>
          </a:p>
        </p:txBody>
      </p:sp>
      <p:sp>
        <p:nvSpPr>
          <p:cNvPr id="4" name="מציין מיקום של כותרת תחתונה 3">
            <a:extLst>
              <a:ext uri="{FF2B5EF4-FFF2-40B4-BE49-F238E27FC236}">
                <a16:creationId xmlns:a16="http://schemas.microsoft.com/office/drawing/2014/main" id="{D93BE152-B339-3E3E-55EE-930B8AB0E0C1}"/>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E3B859E-E723-7A9D-90DA-FDE04FD2FCFE}"/>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122748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D8DB4F3-97C2-4FAC-8E3A-32A92CDA4C05}"/>
              </a:ext>
            </a:extLst>
          </p:cNvPr>
          <p:cNvSpPr>
            <a:spLocks noGrp="1"/>
          </p:cNvSpPr>
          <p:nvPr>
            <p:ph type="dt" sz="half" idx="10"/>
          </p:nvPr>
        </p:nvSpPr>
        <p:spPr/>
        <p:txBody>
          <a:bodyPr/>
          <a:lstStyle/>
          <a:p>
            <a:fld id="{A25EDE67-9873-4F92-ACA5-D54237536F1B}" type="datetimeFigureOut">
              <a:rPr lang="he-IL" smtClean="0"/>
              <a:t>י"ט/טבת/תשפ"ג</a:t>
            </a:fld>
            <a:endParaRPr lang="he-IL"/>
          </a:p>
        </p:txBody>
      </p:sp>
      <p:sp>
        <p:nvSpPr>
          <p:cNvPr id="3" name="מציין מיקום של כותרת תחתונה 2">
            <a:extLst>
              <a:ext uri="{FF2B5EF4-FFF2-40B4-BE49-F238E27FC236}">
                <a16:creationId xmlns:a16="http://schemas.microsoft.com/office/drawing/2014/main" id="{D8B47844-C0F7-1B3C-1C7A-EB94541EA107}"/>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BB66548C-6F44-3AF4-4AC8-45D67F995231}"/>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387523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E39386-BF45-C942-7657-38F8799B79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C1662D2-4907-E219-0A00-94C40BC561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1E1E1D1-7423-2ECF-408A-F43AF5736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51F5D59-942E-6974-8FD9-0A2D979A5619}"/>
              </a:ext>
            </a:extLst>
          </p:cNvPr>
          <p:cNvSpPr>
            <a:spLocks noGrp="1"/>
          </p:cNvSpPr>
          <p:nvPr>
            <p:ph type="dt" sz="half" idx="10"/>
          </p:nvPr>
        </p:nvSpPr>
        <p:spPr/>
        <p:txBody>
          <a:bodyPr/>
          <a:lstStyle/>
          <a:p>
            <a:fld id="{A25EDE67-9873-4F92-ACA5-D54237536F1B}" type="datetimeFigureOut">
              <a:rPr lang="he-IL" smtClean="0"/>
              <a:t>י"ט/טבת/תשפ"ג</a:t>
            </a:fld>
            <a:endParaRPr lang="he-IL"/>
          </a:p>
        </p:txBody>
      </p:sp>
      <p:sp>
        <p:nvSpPr>
          <p:cNvPr id="6" name="מציין מיקום של כותרת תחתונה 5">
            <a:extLst>
              <a:ext uri="{FF2B5EF4-FFF2-40B4-BE49-F238E27FC236}">
                <a16:creationId xmlns:a16="http://schemas.microsoft.com/office/drawing/2014/main" id="{63795F40-B492-5D3A-3C05-E9981174E62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DF8F9DB-37D9-609F-95AE-9FEF05BBC6E3}"/>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93875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A31C91-4D28-B0F4-84DE-3F4D9E86BE9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CA54CD4-9883-788F-D7B5-B109FC48E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4DB078A-3E5D-4126-8139-0C6AAE0D2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071F4EA-5260-7B77-8A83-ED3F57075252}"/>
              </a:ext>
            </a:extLst>
          </p:cNvPr>
          <p:cNvSpPr>
            <a:spLocks noGrp="1"/>
          </p:cNvSpPr>
          <p:nvPr>
            <p:ph type="dt" sz="half" idx="10"/>
          </p:nvPr>
        </p:nvSpPr>
        <p:spPr/>
        <p:txBody>
          <a:bodyPr/>
          <a:lstStyle/>
          <a:p>
            <a:fld id="{A25EDE67-9873-4F92-ACA5-D54237536F1B}" type="datetimeFigureOut">
              <a:rPr lang="he-IL" smtClean="0"/>
              <a:t>י"ט/טבת/תשפ"ג</a:t>
            </a:fld>
            <a:endParaRPr lang="he-IL"/>
          </a:p>
        </p:txBody>
      </p:sp>
      <p:sp>
        <p:nvSpPr>
          <p:cNvPr id="6" name="מציין מיקום של כותרת תחתונה 5">
            <a:extLst>
              <a:ext uri="{FF2B5EF4-FFF2-40B4-BE49-F238E27FC236}">
                <a16:creationId xmlns:a16="http://schemas.microsoft.com/office/drawing/2014/main" id="{19825DB4-580F-C3B1-A193-B0355DADC8C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D054B5B-9286-641F-8A30-E5CA6D764EC6}"/>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63026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775DF7F1-932B-4687-4828-1315CD1048A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dirty="0"/>
              <a:t>לחץ כדי לערוך סגנון כותרת של תבנית בסיס</a:t>
            </a:r>
          </a:p>
        </p:txBody>
      </p:sp>
      <p:sp>
        <p:nvSpPr>
          <p:cNvPr id="3" name="מציין מיקום טקסט 2">
            <a:extLst>
              <a:ext uri="{FF2B5EF4-FFF2-40B4-BE49-F238E27FC236}">
                <a16:creationId xmlns:a16="http://schemas.microsoft.com/office/drawing/2014/main" id="{95295519-EE74-A16F-A3AD-489D087D68DE}"/>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41F57B5-2533-A538-AAE8-5F44D7A57D3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25EDE67-9873-4F92-ACA5-D54237536F1B}" type="datetimeFigureOut">
              <a:rPr lang="he-IL" smtClean="0"/>
              <a:t>י"ט/טבת/תשפ"ג</a:t>
            </a:fld>
            <a:endParaRPr lang="he-IL"/>
          </a:p>
        </p:txBody>
      </p:sp>
      <p:sp>
        <p:nvSpPr>
          <p:cNvPr id="5" name="מציין מיקום של כותרת תחתונה 4">
            <a:extLst>
              <a:ext uri="{FF2B5EF4-FFF2-40B4-BE49-F238E27FC236}">
                <a16:creationId xmlns:a16="http://schemas.microsoft.com/office/drawing/2014/main" id="{82A6A633-3583-EAC6-FB86-019DAF95D4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6DA7050-73B3-7C4E-1CE9-3593AC5BD7A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4E2BB3E-4D73-4975-BB5F-80823B7ED028}" type="slidenum">
              <a:rPr lang="he-IL" smtClean="0"/>
              <a:t>‹#›</a:t>
            </a:fld>
            <a:endParaRPr lang="he-IL"/>
          </a:p>
        </p:txBody>
      </p:sp>
    </p:spTree>
    <p:extLst>
      <p:ext uri="{BB962C8B-B14F-4D97-AF65-F5344CB8AC3E}">
        <p14:creationId xmlns:p14="http://schemas.microsoft.com/office/powerpoint/2010/main" val="2598092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b="1" i="1"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 descr="גרפים פיננסיים על צג כהה">
            <a:extLst>
              <a:ext uri="{FF2B5EF4-FFF2-40B4-BE49-F238E27FC236}">
                <a16:creationId xmlns:a16="http://schemas.microsoft.com/office/drawing/2014/main" id="{7F3ACFDE-49D0-3E7B-346A-A1C2A41129B8}"/>
              </a:ext>
            </a:extLst>
          </p:cNvPr>
          <p:cNvPicPr>
            <a:picLocks noChangeAspect="1"/>
          </p:cNvPicPr>
          <p:nvPr/>
        </p:nvPicPr>
        <p:blipFill rotWithShape="1">
          <a:blip r:embed="rId2">
            <a:alphaModFix amt="35000"/>
          </a:blip>
          <a:srcRect t="10000"/>
          <a:stretch/>
        </p:blipFill>
        <p:spPr>
          <a:xfrm>
            <a:off x="20" y="10"/>
            <a:ext cx="12191980" cy="6857990"/>
          </a:xfrm>
          <a:prstGeom prst="rect">
            <a:avLst/>
          </a:prstGeom>
        </p:spPr>
      </p:pic>
      <p:sp>
        <p:nvSpPr>
          <p:cNvPr id="2" name="כותרת 1">
            <a:extLst>
              <a:ext uri="{FF2B5EF4-FFF2-40B4-BE49-F238E27FC236}">
                <a16:creationId xmlns:a16="http://schemas.microsoft.com/office/drawing/2014/main" id="{D0EC7652-C63F-41DA-A731-5EF8FF06D1EC}"/>
              </a:ext>
            </a:extLst>
          </p:cNvPr>
          <p:cNvSpPr>
            <a:spLocks noGrp="1"/>
          </p:cNvSpPr>
          <p:nvPr>
            <p:ph type="ctrTitle"/>
          </p:nvPr>
        </p:nvSpPr>
        <p:spPr>
          <a:xfrm>
            <a:off x="1097280" y="758952"/>
            <a:ext cx="10058400" cy="3566160"/>
          </a:xfrm>
        </p:spPr>
        <p:txBody>
          <a:bodyPr>
            <a:normAutofit/>
          </a:bodyPr>
          <a:lstStyle/>
          <a:p>
            <a:r>
              <a:rPr lang="he-IL" dirty="0">
                <a:solidFill>
                  <a:srgbClr val="FFFFFF"/>
                </a:solidFill>
              </a:rPr>
              <a:t>ניטור סטטיסטי וזיהוי אנומליות – פרויקט – קבוצה 7</a:t>
            </a:r>
          </a:p>
        </p:txBody>
      </p:sp>
      <p:sp>
        <p:nvSpPr>
          <p:cNvPr id="3" name="כותרת משנה 2">
            <a:extLst>
              <a:ext uri="{FF2B5EF4-FFF2-40B4-BE49-F238E27FC236}">
                <a16:creationId xmlns:a16="http://schemas.microsoft.com/office/drawing/2014/main" id="{61DCE405-5A1B-C6EE-2504-37CD89CD527D}"/>
              </a:ext>
            </a:extLst>
          </p:cNvPr>
          <p:cNvSpPr>
            <a:spLocks noGrp="1"/>
          </p:cNvSpPr>
          <p:nvPr>
            <p:ph type="subTitle" idx="1"/>
          </p:nvPr>
        </p:nvSpPr>
        <p:spPr>
          <a:xfrm>
            <a:off x="1100051" y="4645152"/>
            <a:ext cx="10058400" cy="1755648"/>
          </a:xfrm>
        </p:spPr>
        <p:txBody>
          <a:bodyPr>
            <a:normAutofit/>
          </a:bodyPr>
          <a:lstStyle/>
          <a:p>
            <a:r>
              <a:rPr lang="he-IL" dirty="0">
                <a:solidFill>
                  <a:srgbClr val="FFFFFF"/>
                </a:solidFill>
              </a:rPr>
              <a:t>אלמוג </a:t>
            </a:r>
            <a:r>
              <a:rPr lang="he-IL" dirty="0" err="1">
                <a:solidFill>
                  <a:srgbClr val="FFFFFF"/>
                </a:solidFill>
              </a:rPr>
              <a:t>אסרף</a:t>
            </a:r>
            <a:endParaRPr lang="he-IL" dirty="0">
              <a:solidFill>
                <a:srgbClr val="FFFFFF"/>
              </a:solidFill>
            </a:endParaRPr>
          </a:p>
          <a:p>
            <a:r>
              <a:rPr lang="he-IL" dirty="0">
                <a:solidFill>
                  <a:srgbClr val="FFFFFF"/>
                </a:solidFill>
              </a:rPr>
              <a:t>דניאל פידטילוק</a:t>
            </a:r>
          </a:p>
          <a:p>
            <a:r>
              <a:rPr lang="he-IL" dirty="0">
                <a:solidFill>
                  <a:srgbClr val="FFFFFF"/>
                </a:solidFill>
              </a:rPr>
              <a:t>ניר לבנון</a:t>
            </a:r>
          </a:p>
        </p:txBody>
      </p:sp>
      <p:cxnSp>
        <p:nvCxnSpPr>
          <p:cNvPr id="36"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7"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9531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ossmann store editorial stock image. Image of store - 35875569">
            <a:extLst>
              <a:ext uri="{FF2B5EF4-FFF2-40B4-BE49-F238E27FC236}">
                <a16:creationId xmlns:a16="http://schemas.microsoft.com/office/drawing/2014/main" id="{057E1192-8661-11CA-EB82-2A236DC646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576" b="909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46C920F1-1044-5938-43B3-6CFA43BB52C1}"/>
              </a:ext>
            </a:extLst>
          </p:cNvPr>
          <p:cNvSpPr>
            <a:spLocks noGrp="1"/>
          </p:cNvSpPr>
          <p:nvPr>
            <p:ph type="title"/>
          </p:nvPr>
        </p:nvSpPr>
        <p:spPr>
          <a:xfrm>
            <a:off x="371094" y="1161288"/>
            <a:ext cx="3438144" cy="1124712"/>
          </a:xfrm>
        </p:spPr>
        <p:txBody>
          <a:bodyPr anchor="b">
            <a:normAutofit/>
          </a:bodyPr>
          <a:lstStyle/>
          <a:p>
            <a:r>
              <a:rPr lang="he-IL" sz="2800"/>
              <a:t>בחירת מערך נתונים</a:t>
            </a:r>
          </a:p>
        </p:txBody>
      </p:sp>
      <p:sp>
        <p:nvSpPr>
          <p:cNvPr id="1037" name="Rectangle 103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B79B9236-1C19-BCB8-0B84-F7136CCD4B4F}"/>
              </a:ext>
            </a:extLst>
          </p:cNvPr>
          <p:cNvSpPr>
            <a:spLocks noGrp="1"/>
          </p:cNvSpPr>
          <p:nvPr>
            <p:ph idx="1"/>
          </p:nvPr>
        </p:nvSpPr>
        <p:spPr>
          <a:xfrm>
            <a:off x="371094" y="2718054"/>
            <a:ext cx="3438906" cy="3207258"/>
          </a:xfrm>
        </p:spPr>
        <p:txBody>
          <a:bodyPr anchor="t">
            <a:normAutofit/>
          </a:bodyPr>
          <a:lstStyle/>
          <a:p>
            <a:r>
              <a:rPr lang="he-IL" sz="1700"/>
              <a:t>אנחנו בחרנו ב"מכירות ברשת חנויות".</a:t>
            </a:r>
          </a:p>
          <a:p>
            <a:r>
              <a:rPr lang="he-IL" sz="1700"/>
              <a:t>נשתמש בקובצי </a:t>
            </a:r>
            <a:r>
              <a:rPr lang="en-US" sz="1700"/>
              <a:t>TRAIN</a:t>
            </a:r>
            <a:r>
              <a:rPr lang="he-IL" sz="1700"/>
              <a:t> </a:t>
            </a:r>
            <a:r>
              <a:rPr lang="en-US" sz="1700"/>
              <a:t>STORES</a:t>
            </a:r>
            <a:r>
              <a:rPr lang="he-IL" sz="1700"/>
              <a:t> ונתמקד בערכי המכירות וגם בכמות הצרכנים.</a:t>
            </a:r>
          </a:p>
        </p:txBody>
      </p:sp>
    </p:spTree>
    <p:extLst>
      <p:ext uri="{BB962C8B-B14F-4D97-AF65-F5344CB8AC3E}">
        <p14:creationId xmlns:p14="http://schemas.microsoft.com/office/powerpoint/2010/main" val="24584653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רקע מטושטש מופשט של חנות כלבו">
            <a:extLst>
              <a:ext uri="{FF2B5EF4-FFF2-40B4-BE49-F238E27FC236}">
                <a16:creationId xmlns:a16="http://schemas.microsoft.com/office/drawing/2014/main" id="{832E4EF2-9A90-34C3-AE1D-0167CB9629FF}"/>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כותרת 1">
            <a:extLst>
              <a:ext uri="{FF2B5EF4-FFF2-40B4-BE49-F238E27FC236}">
                <a16:creationId xmlns:a16="http://schemas.microsoft.com/office/drawing/2014/main" id="{B41349A1-5BD0-0D27-EE69-BBE6BFE114F7}"/>
              </a:ext>
            </a:extLst>
          </p:cNvPr>
          <p:cNvSpPr>
            <a:spLocks noGrp="1"/>
          </p:cNvSpPr>
          <p:nvPr>
            <p:ph type="title"/>
          </p:nvPr>
        </p:nvSpPr>
        <p:spPr>
          <a:xfrm>
            <a:off x="838200" y="963877"/>
            <a:ext cx="3494362" cy="4930246"/>
          </a:xfrm>
        </p:spPr>
        <p:txBody>
          <a:bodyPr>
            <a:normAutofit/>
          </a:bodyPr>
          <a:lstStyle/>
          <a:p>
            <a:r>
              <a:rPr lang="he-IL">
                <a:solidFill>
                  <a:schemeClr val="bg1"/>
                </a:solidFill>
              </a:rPr>
              <a:t>שאלת הפרויקט</a:t>
            </a:r>
          </a:p>
        </p:txBody>
      </p:sp>
      <p:sp>
        <p:nvSpPr>
          <p:cNvPr id="13"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6645D537-6A5F-378A-4F25-66D856C43CDB}"/>
              </a:ext>
            </a:extLst>
          </p:cNvPr>
          <p:cNvSpPr>
            <a:spLocks noGrp="1"/>
          </p:cNvSpPr>
          <p:nvPr>
            <p:ph idx="1"/>
          </p:nvPr>
        </p:nvSpPr>
        <p:spPr>
          <a:xfrm>
            <a:off x="4976031" y="963877"/>
            <a:ext cx="6377769" cy="4930246"/>
          </a:xfrm>
        </p:spPr>
        <p:txBody>
          <a:bodyPr anchor="ctr">
            <a:normAutofit/>
          </a:bodyPr>
          <a:lstStyle/>
          <a:p>
            <a:r>
              <a:rPr lang="he-IL" sz="2400">
                <a:solidFill>
                  <a:schemeClr val="bg1"/>
                </a:solidFill>
              </a:rPr>
              <a:t>זיהוי חנויות עם ביצועים נמוכים בהשוואה למגמות המכירות הכוללות של החברה.</a:t>
            </a:r>
          </a:p>
          <a:p>
            <a:r>
              <a:rPr lang="he-IL" sz="2400">
                <a:solidFill>
                  <a:schemeClr val="bg1"/>
                </a:solidFill>
              </a:rPr>
              <a:t>על ידי ניתוח נתוני מכירות היסטוריים, ייתכן שניתן יהיה לזהות חנויות עם מכירות נמוכות באופן עקבי מהצפוי בהתבסס על גורמים כגון מיקום, גודל החנות ואירועי קידום מכירות. לאחר מכן ניתן יהיה להשתמש במידע זה כדי למקד לחנויות אלו משאבים נוספים או התערבויות על מנת לשפר את הביצועים שלהן (משקיעים).</a:t>
            </a:r>
          </a:p>
        </p:txBody>
      </p:sp>
    </p:spTree>
    <p:extLst>
      <p:ext uri="{BB962C8B-B14F-4D97-AF65-F5344CB8AC3E}">
        <p14:creationId xmlns:p14="http://schemas.microsoft.com/office/powerpoint/2010/main" val="157089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34FA42E-61EA-9CA4-17E2-AC1F483F696A}"/>
              </a:ext>
            </a:extLst>
          </p:cNvPr>
          <p:cNvSpPr>
            <a:spLocks noGrp="1"/>
          </p:cNvSpPr>
          <p:nvPr>
            <p:ph type="title"/>
          </p:nvPr>
        </p:nvSpPr>
        <p:spPr>
          <a:xfrm>
            <a:off x="5297762" y="329184"/>
            <a:ext cx="6251110" cy="1783080"/>
          </a:xfrm>
        </p:spPr>
        <p:txBody>
          <a:bodyPr anchor="b">
            <a:normAutofit/>
          </a:bodyPr>
          <a:lstStyle/>
          <a:p>
            <a:r>
              <a:rPr lang="he-IL" sz="5400">
                <a:solidFill>
                  <a:schemeClr val="bg1"/>
                </a:solidFill>
              </a:rPr>
              <a:t>שיטות שנשתמש בהם בפרויקט</a:t>
            </a:r>
          </a:p>
        </p:txBody>
      </p:sp>
      <p:pic>
        <p:nvPicPr>
          <p:cNvPr id="13" name="Picture 4" descr="גרף">
            <a:extLst>
              <a:ext uri="{FF2B5EF4-FFF2-40B4-BE49-F238E27FC236}">
                <a16:creationId xmlns:a16="http://schemas.microsoft.com/office/drawing/2014/main" id="{522AAACC-71C5-EDD9-480A-087D4921A19A}"/>
              </a:ext>
            </a:extLst>
          </p:cNvPr>
          <p:cNvPicPr>
            <a:picLocks noChangeAspect="1"/>
          </p:cNvPicPr>
          <p:nvPr/>
        </p:nvPicPr>
        <p:blipFill rotWithShape="1">
          <a:blip r:embed="rId2"/>
          <a:srcRect l="23145" r="3441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EDA9085C-1461-E30C-9B9B-3EBF33767AA8}"/>
              </a:ext>
            </a:extLst>
          </p:cNvPr>
          <p:cNvSpPr>
            <a:spLocks noGrp="1"/>
          </p:cNvSpPr>
          <p:nvPr>
            <p:ph idx="1"/>
          </p:nvPr>
        </p:nvSpPr>
        <p:spPr>
          <a:xfrm>
            <a:off x="5297762" y="2706624"/>
            <a:ext cx="6251110" cy="3483864"/>
          </a:xfrm>
        </p:spPr>
        <p:txBody>
          <a:bodyPr>
            <a:normAutofit/>
          </a:bodyPr>
          <a:lstStyle/>
          <a:p>
            <a:r>
              <a:rPr lang="en-US" sz="2200" b="1" dirty="0">
                <a:solidFill>
                  <a:schemeClr val="bg1"/>
                </a:solidFill>
              </a:rPr>
              <a:t>SPC</a:t>
            </a:r>
            <a:r>
              <a:rPr lang="he-IL" sz="2200" b="1" dirty="0">
                <a:solidFill>
                  <a:schemeClr val="bg1"/>
                </a:solidFill>
              </a:rPr>
              <a:t> – תרשימי בקרה למשתנים</a:t>
            </a:r>
            <a:r>
              <a:rPr lang="he-IL" sz="2200" dirty="0">
                <a:solidFill>
                  <a:schemeClr val="bg1"/>
                </a:solidFill>
              </a:rPr>
              <a:t>. שיטה זו כוללת שימוש בטכניקות סטטיסטיות, כגון בדיקת השערות, כדי לזהות מתי תהליך (מטרת התהליך היא לייצר הכנסות – ליצור מכירות) חרג מהביצועים הצפויים שלו. ניתן לזהות חנויות שהביצועים שלהן בעקביות גרועים מהביצועים הצפויים כמי שמבצעים ביצועים נמוכים יותר.</a:t>
            </a:r>
          </a:p>
          <a:p>
            <a:r>
              <a:rPr lang="en-US" sz="2200" b="1" dirty="0">
                <a:solidFill>
                  <a:schemeClr val="bg1"/>
                </a:solidFill>
              </a:rPr>
              <a:t>Clustering K – Means</a:t>
            </a:r>
            <a:r>
              <a:rPr lang="he-IL" sz="2200" b="1" dirty="0">
                <a:solidFill>
                  <a:schemeClr val="bg1"/>
                </a:solidFill>
              </a:rPr>
              <a:t> </a:t>
            </a:r>
            <a:r>
              <a:rPr lang="he-IL" sz="2200" dirty="0">
                <a:solidFill>
                  <a:schemeClr val="bg1"/>
                </a:solidFill>
              </a:rPr>
              <a:t>- ניתן להשתמש בנתוני המכירות כדי לזהות חנויות שמראות התנהגות חריגה בהשוואה למגמות המכירות הכוללות של החברה.</a:t>
            </a:r>
          </a:p>
        </p:txBody>
      </p:sp>
    </p:spTree>
    <p:extLst>
      <p:ext uri="{BB962C8B-B14F-4D97-AF65-F5344CB8AC3E}">
        <p14:creationId xmlns:p14="http://schemas.microsoft.com/office/powerpoint/2010/main" val="148747895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180</Words>
  <Application>Microsoft Office PowerPoint</Application>
  <PresentationFormat>מסך רחב</PresentationFormat>
  <Paragraphs>13</Paragraphs>
  <Slides>4</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4</vt:i4>
      </vt:variant>
    </vt:vector>
  </HeadingPairs>
  <TitlesOfParts>
    <vt:vector size="7" baseType="lpstr">
      <vt:lpstr>Arial</vt:lpstr>
      <vt:lpstr>Calibri</vt:lpstr>
      <vt:lpstr>ערכת נושא Office</vt:lpstr>
      <vt:lpstr>ניטור סטטיסטי וזיהוי אנומליות – פרויקט – קבוצה 7</vt:lpstr>
      <vt:lpstr>בחירת מערך נתונים</vt:lpstr>
      <vt:lpstr>שאלת הפרויקט</vt:lpstr>
      <vt:lpstr>שיטות שנשתמש בהם בפרויקט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ניטור סטטיסטי וזיהוי אנומליות – פרויקט – קבוצה 7</dc:title>
  <dc:creator>Danielle Pidtylok</dc:creator>
  <cp:lastModifiedBy>Danielle Pidtylok</cp:lastModifiedBy>
  <cp:revision>3</cp:revision>
  <dcterms:created xsi:type="dcterms:W3CDTF">2023-01-12T07:55:00Z</dcterms:created>
  <dcterms:modified xsi:type="dcterms:W3CDTF">2023-01-12T14:31:38Z</dcterms:modified>
</cp:coreProperties>
</file>