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2"/>
  </p:notesMasterIdLst>
  <p:handoutMasterIdLst>
    <p:handoutMasterId r:id="rId33"/>
  </p:handoutMasterIdLst>
  <p:sldIdLst>
    <p:sldId id="256" r:id="rId2"/>
    <p:sldId id="468" r:id="rId3"/>
    <p:sldId id="509" r:id="rId4"/>
    <p:sldId id="504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7" r:id="rId16"/>
    <p:sldId id="556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06" r:id="rId30"/>
    <p:sldId id="308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663300"/>
    <a:srgbClr val="9900CC"/>
    <a:srgbClr val="E6E6E6"/>
    <a:srgbClr val="CCFFCC"/>
    <a:srgbClr val="009900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879" autoAdjust="0"/>
  </p:normalViewPr>
  <p:slideViewPr>
    <p:cSldViewPr snapToGrid="0">
      <p:cViewPr varScale="1">
        <p:scale>
          <a:sx n="85" d="100"/>
          <a:sy n="85" d="100"/>
        </p:scale>
        <p:origin x="-11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7/15/2018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02408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6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538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702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216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856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4185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32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5740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60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345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74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442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580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112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89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061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536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526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246162" indent="-246162" defTabSz="984648">
              <a:buFont typeface="+mj-lt"/>
              <a:buAutoNum type="arabicPeriod"/>
              <a:defRPr/>
            </a:pPr>
            <a:r>
              <a:rPr lang="en-US" baseline="0" dirty="0" smtClean="0"/>
              <a:t>The coordinates of the centroid are ( (x1+x2+x3)/3, (y1+y2+y3)/3).</a:t>
            </a:r>
          </a:p>
          <a:p>
            <a:pPr marL="246162" indent="-246162" defTabSz="984648">
              <a:buFont typeface="+mj-lt"/>
              <a:buAutoNum type="arabicPeriod"/>
              <a:defRPr/>
            </a:pPr>
            <a:r>
              <a:rPr lang="en-US" baseline="0" dirty="0" smtClean="0"/>
              <a:t>The exercise is so simple, so I intend to let them go back to find out the formula themselves.</a:t>
            </a:r>
          </a:p>
          <a:p>
            <a:pPr marL="246162" indent="-246162">
              <a:buFont typeface="+mj-lt"/>
              <a:buAutoNum type="arabicPeriod"/>
            </a:pPr>
            <a:r>
              <a:rPr lang="en-US" dirty="0" smtClean="0"/>
              <a:t>But if you want</a:t>
            </a:r>
            <a:r>
              <a:rPr lang="en-US" baseline="0" dirty="0" smtClean="0"/>
              <a:t> to tell your students, it’s up to you.</a:t>
            </a:r>
          </a:p>
          <a:p>
            <a:pPr marL="246162" indent="-246162">
              <a:buFont typeface="+mj-lt"/>
              <a:buAutoNum type="arabicPeriod"/>
            </a:pPr>
            <a:r>
              <a:rPr lang="en-US" baseline="0" dirty="0" smtClean="0"/>
              <a:t>This exercise can also be revisited later when we cover structure -- putting x- and y-coordinate into a single structure.</a:t>
            </a:r>
            <a:endParaRPr lang="en-SG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649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246162" indent="-246162" defTabSz="984648">
              <a:buFont typeface="+mj-lt"/>
              <a:buAutoNum type="arabicPeriod"/>
              <a:defRPr/>
            </a:pPr>
            <a:r>
              <a:rPr lang="en-US" baseline="0" dirty="0" smtClean="0"/>
              <a:t>The coordinates of the centroid are ( (x1+x2+x3)/3, (y1+y2+y3)/3).</a:t>
            </a:r>
          </a:p>
          <a:p>
            <a:pPr marL="246162" indent="-246162" defTabSz="984648">
              <a:buFont typeface="+mj-lt"/>
              <a:buAutoNum type="arabicPeriod"/>
              <a:defRPr/>
            </a:pPr>
            <a:r>
              <a:rPr lang="en-US" baseline="0" dirty="0" smtClean="0"/>
              <a:t>The exercise is so simple, so I intend to let them go back to find out the formula themselves.</a:t>
            </a:r>
          </a:p>
          <a:p>
            <a:pPr marL="246162" indent="-246162">
              <a:buFont typeface="+mj-lt"/>
              <a:buAutoNum type="arabicPeriod"/>
            </a:pPr>
            <a:r>
              <a:rPr lang="en-US" dirty="0" smtClean="0"/>
              <a:t>But if you want</a:t>
            </a:r>
            <a:r>
              <a:rPr lang="en-US" baseline="0" dirty="0" smtClean="0"/>
              <a:t> to tell your students, it’s up to you.</a:t>
            </a:r>
          </a:p>
          <a:p>
            <a:pPr marL="246162" indent="-246162">
              <a:buFont typeface="+mj-lt"/>
              <a:buAutoNum type="arabicPeriod"/>
            </a:pPr>
            <a:r>
              <a:rPr lang="en-US" baseline="0" dirty="0" smtClean="0"/>
              <a:t>This exercise can also be revisited later when we cover structure -- putting x- and y-coordinate into a single structure.</a:t>
            </a:r>
            <a:endParaRPr lang="en-SG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9240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06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982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960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262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2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9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00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47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06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14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Functions with Pointer Parameters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10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846138" y="1129884"/>
            <a:ext cx="7005637" cy="4194214"/>
            <a:chOff x="846138" y="1129884"/>
            <a:chExt cx="7005637" cy="4194214"/>
          </a:xfrm>
        </p:grpSpPr>
        <p:sp>
          <p:nvSpPr>
            <p:cNvPr id="51" name="TextBox 50"/>
            <p:cNvSpPr txBox="1"/>
            <p:nvPr/>
          </p:nvSpPr>
          <p:spPr>
            <a:xfrm>
              <a:off x="846138" y="1292225"/>
              <a:ext cx="7005637" cy="40318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z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z = x + y + 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501263" y="1129884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Unit14_Example1.c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354513" y="5199841"/>
            <a:ext cx="3686175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1, y = 10, 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9, b = -2, c = 5</a:t>
            </a:r>
          </a:p>
        </p:txBody>
      </p: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4708525" y="2008188"/>
            <a:ext cx="2879725" cy="511175"/>
            <a:chOff x="4708632" y="2007475"/>
            <a:chExt cx="2879836" cy="511975"/>
          </a:xfrm>
        </p:grpSpPr>
        <p:grpSp>
          <p:nvGrpSpPr>
            <p:cNvPr id="55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6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4" name="TextBox 1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6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60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7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59" name="TextBox 17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66" name="Group 28"/>
          <p:cNvGrpSpPr>
            <a:grpSpLocks/>
          </p:cNvGrpSpPr>
          <p:nvPr/>
        </p:nvGrpSpPr>
        <p:grpSpPr bwMode="auto">
          <a:xfrm>
            <a:off x="4703763" y="3572423"/>
            <a:ext cx="2879725" cy="511175"/>
            <a:chOff x="4703376" y="3873061"/>
            <a:chExt cx="2879836" cy="511975"/>
          </a:xfrm>
        </p:grpSpPr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102" name="TextBox 1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x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03" name="TextBox 2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69" name="Group 21"/>
            <p:cNvGrpSpPr>
              <a:grpSpLocks/>
            </p:cNvGrpSpPr>
            <p:nvPr/>
          </p:nvGrpSpPr>
          <p:grpSpPr bwMode="auto"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100" name="TextBox 22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y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01" name="TextBox 23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2" name="Group 24"/>
            <p:cNvGrpSpPr>
              <a:grpSpLocks/>
            </p:cNvGrpSpPr>
            <p:nvPr/>
          </p:nvGrpSpPr>
          <p:grpSpPr bwMode="auto"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98" name="TextBox 2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z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99" name="TextBox 2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104" name="Group 38"/>
          <p:cNvGrpSpPr>
            <a:grpSpLocks/>
          </p:cNvGrpSpPr>
          <p:nvPr/>
        </p:nvGrpSpPr>
        <p:grpSpPr bwMode="auto">
          <a:xfrm>
            <a:off x="5081588" y="3745461"/>
            <a:ext cx="530225" cy="649287"/>
            <a:chOff x="5081748" y="4046483"/>
            <a:chExt cx="530773" cy="648608"/>
          </a:xfrm>
        </p:grpSpPr>
        <p:cxnSp>
          <p:nvCxnSpPr>
            <p:cNvPr id="105" name="Straight Connector 30"/>
            <p:cNvCxnSpPr>
              <a:cxnSpLocks noChangeShapeType="1"/>
            </p:cNvCxnSpPr>
            <p:nvPr/>
          </p:nvCxnSpPr>
          <p:spPr bwMode="auto">
            <a:xfrm rot="5400000">
              <a:off x="5087008" y="4056993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6" name="TextBox 31"/>
            <p:cNvSpPr txBox="1">
              <a:spLocks noChangeArrowheads="1"/>
            </p:cNvSpPr>
            <p:nvPr/>
          </p:nvSpPr>
          <p:spPr bwMode="auto">
            <a:xfrm>
              <a:off x="5081748" y="435653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07" name="Group 39"/>
          <p:cNvGrpSpPr>
            <a:grpSpLocks/>
          </p:cNvGrpSpPr>
          <p:nvPr/>
        </p:nvGrpSpPr>
        <p:grpSpPr bwMode="auto">
          <a:xfrm>
            <a:off x="6191250" y="3772448"/>
            <a:ext cx="530225" cy="647700"/>
            <a:chOff x="6190589" y="4072759"/>
            <a:chExt cx="530773" cy="648608"/>
          </a:xfrm>
        </p:grpSpPr>
        <p:cxnSp>
          <p:nvCxnSpPr>
            <p:cNvPr id="108" name="Straight Connector 32"/>
            <p:cNvCxnSpPr>
              <a:cxnSpLocks noChangeShapeType="1"/>
            </p:cNvCxnSpPr>
            <p:nvPr/>
          </p:nvCxnSpPr>
          <p:spPr bwMode="auto">
            <a:xfrm rot="5400000">
              <a:off x="6195849" y="4083269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9" name="TextBox 33"/>
            <p:cNvSpPr txBox="1">
              <a:spLocks noChangeArrowheads="1"/>
            </p:cNvSpPr>
            <p:nvPr/>
          </p:nvSpPr>
          <p:spPr bwMode="auto">
            <a:xfrm>
              <a:off x="6190589" y="4382813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10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10" name="Group 40"/>
          <p:cNvGrpSpPr>
            <a:grpSpLocks/>
          </p:cNvGrpSpPr>
          <p:nvPr/>
        </p:nvGrpSpPr>
        <p:grpSpPr bwMode="auto">
          <a:xfrm>
            <a:off x="7167563" y="3761336"/>
            <a:ext cx="531812" cy="647700"/>
            <a:chOff x="7168052" y="4062248"/>
            <a:chExt cx="530773" cy="648608"/>
          </a:xfrm>
        </p:grpSpPr>
        <p:cxnSp>
          <p:nvCxnSpPr>
            <p:cNvPr id="111" name="Straight Connector 34"/>
            <p:cNvCxnSpPr>
              <a:cxnSpLocks noChangeShapeType="1"/>
            </p:cNvCxnSpPr>
            <p:nvPr/>
          </p:nvCxnSpPr>
          <p:spPr bwMode="auto">
            <a:xfrm rot="5400000">
              <a:off x="7173312" y="4072758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2" name="TextBox 35"/>
            <p:cNvSpPr txBox="1">
              <a:spLocks noChangeArrowheads="1"/>
            </p:cNvSpPr>
            <p:nvPr/>
          </p:nvSpPr>
          <p:spPr bwMode="auto">
            <a:xfrm>
              <a:off x="7168052" y="4372302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 bwMode="auto">
          <a:xfrm flipH="1">
            <a:off x="7890933" y="540737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993422" y="24609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993422" y="2681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412044" y="3905957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948267" y="4137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948267" y="4402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948267" y="4656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948267" y="4899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993422" y="2935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 flipH="1">
            <a:off x="7890933" y="5683956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6644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846138" y="1088940"/>
            <a:ext cx="7005637" cy="4486366"/>
            <a:chOff x="846138" y="1240285"/>
            <a:chExt cx="7005637" cy="4486366"/>
          </a:xfrm>
        </p:grpSpPr>
        <p:sp>
          <p:nvSpPr>
            <p:cNvPr id="61" name="TextBox 60"/>
            <p:cNvSpPr txBox="1"/>
            <p:nvPr/>
          </p:nvSpPr>
          <p:spPr>
            <a:xfrm>
              <a:off x="846138" y="1448557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"*x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*x, *y, *z);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612773" y="1240285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Unit14_Example2.c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032427" y="5372983"/>
            <a:ext cx="4033837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*x = 1, *y = 10, *z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70" name="Group 9"/>
          <p:cNvGrpSpPr>
            <a:grpSpLocks/>
          </p:cNvGrpSpPr>
          <p:nvPr/>
        </p:nvGrpSpPr>
        <p:grpSpPr bwMode="auto">
          <a:xfrm>
            <a:off x="4708525" y="2034156"/>
            <a:ext cx="2879725" cy="511175"/>
            <a:chOff x="4708632" y="2007475"/>
            <a:chExt cx="2879836" cy="511975"/>
          </a:xfrm>
        </p:grpSpPr>
        <p:grpSp>
          <p:nvGrpSpPr>
            <p:cNvPr id="71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79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80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3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77" name="TextBox 1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78" name="TextBox 1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4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75" name="TextBox 13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76" name="TextBox 14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5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81" name="Group 33"/>
          <p:cNvGrpSpPr>
            <a:grpSpLocks/>
          </p:cNvGrpSpPr>
          <p:nvPr/>
        </p:nvGrpSpPr>
        <p:grpSpPr bwMode="auto">
          <a:xfrm>
            <a:off x="4703763" y="2534998"/>
            <a:ext cx="2879725" cy="1608020"/>
            <a:chOff x="4703376" y="2776876"/>
            <a:chExt cx="2879836" cy="1608160"/>
          </a:xfrm>
        </p:grpSpPr>
        <p:grpSp>
          <p:nvGrpSpPr>
            <p:cNvPr id="82" name="Group 19"/>
            <p:cNvGrpSpPr>
              <a:grpSpLocks/>
            </p:cNvGrpSpPr>
            <p:nvPr/>
          </p:nvGrpSpPr>
          <p:grpSpPr bwMode="auto">
            <a:xfrm>
              <a:off x="4703376" y="3873061"/>
              <a:ext cx="2879836" cy="511975"/>
              <a:chOff x="4703376" y="3873061"/>
              <a:chExt cx="2879836" cy="511975"/>
            </a:xfrm>
          </p:grpSpPr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4703376" y="3873061"/>
                <a:ext cx="798787" cy="511975"/>
                <a:chOff x="4834756" y="1996965"/>
                <a:chExt cx="798787" cy="511975"/>
              </a:xfrm>
            </p:grpSpPr>
            <p:sp>
              <p:nvSpPr>
                <p:cNvPr id="93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834756" y="1996965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x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103053" y="2170774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87" name="Group 21"/>
              <p:cNvGrpSpPr>
                <a:grpSpLocks/>
              </p:cNvGrpSpPr>
              <p:nvPr/>
            </p:nvGrpSpPr>
            <p:grpSpPr bwMode="auto">
              <a:xfrm>
                <a:off x="5791197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91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y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95637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88" name="Group 24"/>
              <p:cNvGrpSpPr>
                <a:grpSpLocks/>
              </p:cNvGrpSpPr>
              <p:nvPr/>
            </p:nvGrpSpPr>
            <p:grpSpPr bwMode="auto">
              <a:xfrm>
                <a:off x="6784425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89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z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296222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</p:grpSp>
        <p:cxnSp>
          <p:nvCxnSpPr>
            <p:cNvPr id="83" name="Straight Arrow Connector 30"/>
            <p:cNvCxnSpPr>
              <a:cxnSpLocks noChangeShapeType="1"/>
            </p:cNvCxnSpPr>
            <p:nvPr/>
          </p:nvCxnSpPr>
          <p:spPr bwMode="auto">
            <a:xfrm flipH="1" flipV="1">
              <a:off x="5241539" y="2808230"/>
              <a:ext cx="10319" cy="1417146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4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6342993" y="2776876"/>
              <a:ext cx="0" cy="144302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5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7320456" y="2808230"/>
              <a:ext cx="2132" cy="1411675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</p:grpSp>
      <p:grpSp>
        <p:nvGrpSpPr>
          <p:cNvPr id="95" name="Group 36"/>
          <p:cNvGrpSpPr>
            <a:grpSpLocks/>
          </p:cNvGrpSpPr>
          <p:nvPr/>
        </p:nvGrpSpPr>
        <p:grpSpPr bwMode="auto">
          <a:xfrm>
            <a:off x="5092700" y="1866645"/>
            <a:ext cx="530225" cy="650302"/>
            <a:chOff x="5092259" y="1839738"/>
            <a:chExt cx="530773" cy="651213"/>
          </a:xfrm>
        </p:grpSpPr>
        <p:cxnSp>
          <p:nvCxnSpPr>
            <p:cNvPr id="96" name="Straight Connector 34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7" name="TextBox 35"/>
            <p:cNvSpPr txBox="1">
              <a:spLocks noChangeArrowheads="1"/>
            </p:cNvSpPr>
            <p:nvPr/>
          </p:nvSpPr>
          <p:spPr bwMode="auto">
            <a:xfrm>
              <a:off x="5092259" y="183973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23" name="Group 37"/>
          <p:cNvGrpSpPr>
            <a:grpSpLocks/>
          </p:cNvGrpSpPr>
          <p:nvPr/>
        </p:nvGrpSpPr>
        <p:grpSpPr bwMode="auto">
          <a:xfrm>
            <a:off x="6200775" y="1872165"/>
            <a:ext cx="531813" cy="650263"/>
            <a:chOff x="5092259" y="1841368"/>
            <a:chExt cx="530773" cy="649583"/>
          </a:xfrm>
        </p:grpSpPr>
        <p:cxnSp>
          <p:nvCxnSpPr>
            <p:cNvPr id="124" name="Straight Connector 38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5" name="TextBox 39"/>
            <p:cNvSpPr txBox="1">
              <a:spLocks noChangeArrowheads="1"/>
            </p:cNvSpPr>
            <p:nvPr/>
          </p:nvSpPr>
          <p:spPr bwMode="auto">
            <a:xfrm>
              <a:off x="5092259" y="184136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26" name="Group 40"/>
          <p:cNvGrpSpPr>
            <a:grpSpLocks/>
          </p:cNvGrpSpPr>
          <p:nvPr/>
        </p:nvGrpSpPr>
        <p:grpSpPr bwMode="auto">
          <a:xfrm>
            <a:off x="7199313" y="1872342"/>
            <a:ext cx="531812" cy="638973"/>
            <a:chOff x="5092259" y="1852647"/>
            <a:chExt cx="530773" cy="638304"/>
          </a:xfrm>
        </p:grpSpPr>
        <p:cxnSp>
          <p:nvCxnSpPr>
            <p:cNvPr id="127" name="Straight Connector 41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8" name="TextBox 42"/>
            <p:cNvSpPr txBox="1">
              <a:spLocks noChangeArrowheads="1"/>
            </p:cNvSpPr>
            <p:nvPr/>
          </p:nvSpPr>
          <p:spPr bwMode="auto">
            <a:xfrm>
              <a:off x="5092259" y="185264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602288" y="4376382"/>
            <a:ext cx="3292475" cy="406400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cs typeface="Courier New" pitchFamily="49" charset="0"/>
              </a:rPr>
              <a:t>*x is a, *y is b, and *z is c!</a:t>
            </a:r>
          </a:p>
        </p:txBody>
      </p:sp>
      <p:grpSp>
        <p:nvGrpSpPr>
          <p:cNvPr id="130" name="Group 55"/>
          <p:cNvGrpSpPr>
            <a:grpSpLocks/>
          </p:cNvGrpSpPr>
          <p:nvPr/>
        </p:nvGrpSpPr>
        <p:grpSpPr bwMode="auto">
          <a:xfrm>
            <a:off x="2217738" y="1529994"/>
            <a:ext cx="1908175" cy="304800"/>
            <a:chOff x="2217684" y="1770994"/>
            <a:chExt cx="1907628" cy="304800"/>
          </a:xfrm>
        </p:grpSpPr>
        <p:sp>
          <p:nvSpPr>
            <p:cNvPr id="131" name="Oval 44"/>
            <p:cNvSpPr>
              <a:spLocks noChangeArrowheads="1"/>
            </p:cNvSpPr>
            <p:nvPr/>
          </p:nvSpPr>
          <p:spPr bwMode="auto">
            <a:xfrm>
              <a:off x="2217684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auto">
            <a:xfrm>
              <a:off x="3063767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auto">
            <a:xfrm>
              <a:off x="3925616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4" name="Group 53"/>
          <p:cNvGrpSpPr>
            <a:grpSpLocks/>
          </p:cNvGrpSpPr>
          <p:nvPr/>
        </p:nvGrpSpPr>
        <p:grpSpPr bwMode="auto">
          <a:xfrm>
            <a:off x="1655763" y="2512657"/>
            <a:ext cx="1250950" cy="304800"/>
            <a:chOff x="1655379" y="2753711"/>
            <a:chExt cx="1250730" cy="304800"/>
          </a:xfrm>
        </p:grpSpPr>
        <p:sp>
          <p:nvSpPr>
            <p:cNvPr id="135" name="Oval 47"/>
            <p:cNvSpPr>
              <a:spLocks noChangeArrowheads="1"/>
            </p:cNvSpPr>
            <p:nvPr/>
          </p:nvSpPr>
          <p:spPr bwMode="auto">
            <a:xfrm>
              <a:off x="1655379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6" name="Oval 48"/>
            <p:cNvSpPr>
              <a:spLocks noChangeArrowheads="1"/>
            </p:cNvSpPr>
            <p:nvPr/>
          </p:nvSpPr>
          <p:spPr bwMode="auto">
            <a:xfrm>
              <a:off x="2144110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7" name="Oval 49"/>
            <p:cNvSpPr>
              <a:spLocks noChangeArrowheads="1"/>
            </p:cNvSpPr>
            <p:nvPr/>
          </p:nvSpPr>
          <p:spPr bwMode="auto">
            <a:xfrm>
              <a:off x="2638096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8" name="Group 54"/>
          <p:cNvGrpSpPr>
            <a:grpSpLocks/>
          </p:cNvGrpSpPr>
          <p:nvPr/>
        </p:nvGrpSpPr>
        <p:grpSpPr bwMode="auto">
          <a:xfrm>
            <a:off x="2249488" y="3736619"/>
            <a:ext cx="2254250" cy="304800"/>
            <a:chOff x="2249213" y="3978166"/>
            <a:chExt cx="2254468" cy="304800"/>
          </a:xfrm>
        </p:grpSpPr>
        <p:sp>
          <p:nvSpPr>
            <p:cNvPr id="139" name="Oval 50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0" name="Oval 51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1" name="Oval 52"/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cxnSp>
        <p:nvCxnSpPr>
          <p:cNvPr id="142" name="Straight Arrow Connector 141"/>
          <p:cNvCxnSpPr/>
          <p:nvPr/>
        </p:nvCxnSpPr>
        <p:spPr bwMode="auto">
          <a:xfrm>
            <a:off x="982133" y="2433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982133" y="2687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479778" y="3923943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970845" y="4369855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970845" y="4612566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>
            <a:off x="970845" y="4855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970845" y="5109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flipH="1">
            <a:off x="7913510" y="5572121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982133" y="296438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flipH="1">
            <a:off x="7913510" y="585998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8883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66" name="Group 65"/>
          <p:cNvGrpSpPr/>
          <p:nvPr/>
        </p:nvGrpSpPr>
        <p:grpSpPr>
          <a:xfrm>
            <a:off x="834987" y="1136360"/>
            <a:ext cx="7005637" cy="4475214"/>
            <a:chOff x="834987" y="1386353"/>
            <a:chExt cx="7005637" cy="4475214"/>
          </a:xfrm>
        </p:grpSpPr>
        <p:sp>
          <p:nvSpPr>
            <p:cNvPr id="68" name="TextBox 67"/>
            <p:cNvSpPr txBox="1"/>
            <p:nvPr/>
          </p:nvSpPr>
          <p:spPr>
            <a:xfrm>
              <a:off x="834987" y="1561171"/>
              <a:ext cx="7005637" cy="4300396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601622" y="1386353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Unit14_Example3.c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195888" y="3191707"/>
            <a:ext cx="3292475" cy="1631216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cs typeface="Courier New" pitchFamily="49" charset="0"/>
              </a:rPr>
              <a:t>Compiler warnings, </a:t>
            </a:r>
            <a:r>
              <a:rPr lang="en-US" sz="2000" dirty="0">
                <a:cs typeface="Courier New" pitchFamily="49" charset="0"/>
              </a:rPr>
              <a:t>because x, y, z are NOT integer variables!</a:t>
            </a:r>
          </a:p>
          <a:p>
            <a:pPr>
              <a:defRPr/>
            </a:pPr>
            <a:r>
              <a:rPr lang="en-US" sz="2000" dirty="0">
                <a:cs typeface="Courier New" pitchFamily="49" charset="0"/>
              </a:rPr>
              <a:t>They are addresses (or pointers).</a:t>
            </a:r>
          </a:p>
        </p:txBody>
      </p:sp>
      <p:grpSp>
        <p:nvGrpSpPr>
          <p:cNvPr id="98" name="Group 44"/>
          <p:cNvGrpSpPr>
            <a:grpSpLocks/>
          </p:cNvGrpSpPr>
          <p:nvPr/>
        </p:nvGrpSpPr>
        <p:grpSpPr bwMode="auto">
          <a:xfrm>
            <a:off x="2873375" y="5015215"/>
            <a:ext cx="2254250" cy="304800"/>
            <a:chOff x="2249213" y="3978166"/>
            <a:chExt cx="2254468" cy="304800"/>
          </a:xfrm>
        </p:grpSpPr>
        <p:sp>
          <p:nvSpPr>
            <p:cNvPr id="99" name="Oval 45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Oval 46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Oval 47"/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82229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[Group 13]"/>
          <p:cNvGrpSpPr/>
          <p:nvPr/>
        </p:nvGrpSpPr>
        <p:grpSpPr>
          <a:xfrm>
            <a:off x="846138" y="1144987"/>
            <a:ext cx="7005637" cy="4508681"/>
            <a:chOff x="846138" y="1285978"/>
            <a:chExt cx="7005637" cy="4508681"/>
          </a:xfrm>
        </p:grpSpPr>
        <p:sp>
          <p:nvSpPr>
            <p:cNvPr id="15" name="TextBox 14"/>
            <p:cNvSpPr txBox="1"/>
            <p:nvPr/>
          </p:nvSpPr>
          <p:spPr>
            <a:xfrm>
              <a:off x="846138" y="1516565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612773" y="1285978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Unit14_Example4.c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53141" y="4415443"/>
            <a:ext cx="2032542" cy="338554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cs typeface="Courier New" pitchFamily="49" charset="0"/>
              </a:rPr>
              <a:t>Use </a:t>
            </a:r>
            <a:r>
              <a:rPr lang="en-US" sz="1600" dirty="0">
                <a:solidFill>
                  <a:srgbClr val="FF0000"/>
                </a:solidFill>
                <a:cs typeface="Courier New" pitchFamily="49" charset="0"/>
              </a:rPr>
              <a:t>%p </a:t>
            </a:r>
            <a:r>
              <a:rPr lang="en-US" sz="1600" dirty="0">
                <a:cs typeface="Courier New" pitchFamily="49" charset="0"/>
              </a:rPr>
              <a:t>for pointers.</a:t>
            </a:r>
          </a:p>
        </p:txBody>
      </p: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2862224" y="5056484"/>
            <a:ext cx="2243099" cy="304800"/>
            <a:chOff x="2249213" y="3978166"/>
            <a:chExt cx="2243316" cy="304800"/>
          </a:xfrm>
        </p:grpSpPr>
        <p:sp>
          <p:nvSpPr>
            <p:cNvPr id="19" name="Oval 45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Oval 46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Oval 47"/>
            <p:cNvSpPr>
              <a:spLocks noChangeArrowheads="1"/>
            </p:cNvSpPr>
            <p:nvPr/>
          </p:nvSpPr>
          <p:spPr bwMode="auto">
            <a:xfrm>
              <a:off x="422451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14738" y="5440194"/>
            <a:ext cx="5253037" cy="585788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 = ffbff78c, y = ffbff788, z = ffbff784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5084956" y="4163376"/>
            <a:ext cx="3702209" cy="1349301"/>
            <a:chOff x="4950574" y="3022555"/>
            <a:chExt cx="3702413" cy="1349331"/>
          </a:xfrm>
        </p:grpSpPr>
        <p:cxnSp>
          <p:nvCxnSpPr>
            <p:cNvPr id="24" name="Straight Arrow Connector 13"/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4950574" y="3607344"/>
              <a:ext cx="204820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Straight Arrow Connector 14"/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6244187" y="3607343"/>
              <a:ext cx="754587" cy="764543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6"/>
            <p:cNvCxnSpPr>
              <a:cxnSpLocks noChangeShapeType="1"/>
              <a:stCxn id="27" idx="2"/>
            </p:cNvCxnSpPr>
            <p:nvPr/>
          </p:nvCxnSpPr>
          <p:spPr bwMode="auto">
            <a:xfrm>
              <a:off x="6998774" y="3607343"/>
              <a:ext cx="92934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7" name="TextBox 26"/>
            <p:cNvSpPr txBox="1"/>
            <p:nvPr/>
          </p:nvSpPr>
          <p:spPr>
            <a:xfrm>
              <a:off x="5344561" y="3022555"/>
              <a:ext cx="3308426" cy="584788"/>
            </a:xfrm>
            <a:prstGeom prst="rect">
              <a:avLst/>
            </a:prstGeom>
            <a:solidFill>
              <a:srgbClr val="CCFF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cs typeface="Courier New" pitchFamily="49" charset="0"/>
                </a:rPr>
                <a:t>Addresses of </a:t>
              </a:r>
              <a:r>
                <a:rPr lang="en-US" sz="1600" dirty="0">
                  <a:cs typeface="Courier New" pitchFamily="49" charset="0"/>
                </a:rPr>
                <a:t>variables a, b and </a:t>
              </a:r>
              <a:r>
                <a:rPr lang="en-US" sz="1600" dirty="0" smtClean="0">
                  <a:cs typeface="Courier New" pitchFamily="49" charset="0"/>
                </a:rPr>
                <a:t>c. </a:t>
              </a:r>
              <a:r>
                <a:rPr lang="en-US" sz="1600" dirty="0">
                  <a:cs typeface="Courier New" pitchFamily="49" charset="0"/>
                </a:rPr>
                <a:t>(Values change from run to run.)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442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Design Issues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4"/>
            <a:ext cx="8229600" cy="520863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smtClean="0"/>
              <a:t>We will discuss some design issues relating to the use of pointer parameters.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/>
              <a:t>When should pointer parameters be avoided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/>
              <a:t>Situations when the use of pointer parameters may violate cohesion</a:t>
            </a:r>
          </a:p>
        </p:txBody>
      </p:sp>
    </p:spTree>
    <p:extLst>
      <p:ext uri="{BB962C8B-B14F-4D97-AF65-F5344CB8AC3E}">
        <p14:creationId xmlns:p14="http://schemas.microsoft.com/office/powerpoint/2010/main" val="437910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3.1 When Not to Use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055689"/>
            <a:ext cx="8229600" cy="57311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Both programs are correct, but which is preferred? Why?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940225" y="1702819"/>
            <a:ext cx="4766308" cy="233910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num2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(num1, num2);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n1,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n2)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"Values: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n1, n2);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489" y="1762699"/>
            <a:ext cx="7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SG" dirty="0"/>
          </a:p>
        </p:txBody>
      </p:sp>
      <p:sp>
        <p:nvSpPr>
          <p:cNvPr id="34" name="Rectangle 33"/>
          <p:cNvSpPr/>
          <p:nvPr/>
        </p:nvSpPr>
        <p:spPr>
          <a:xfrm>
            <a:off x="356123" y="5012674"/>
            <a:ext cx="66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940225" y="4212455"/>
            <a:ext cx="4766307" cy="233910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num2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(&amp;num1, &amp;num2);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*n1,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*n2)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"Values: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*n1, *n2);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92365" y="1628800"/>
            <a:ext cx="4849765" cy="2475275"/>
          </a:xfrm>
          <a:prstGeom prst="rect">
            <a:avLst/>
          </a:prstGeom>
          <a:noFill/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7" name="Picture 36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3368" y="2016316"/>
            <a:ext cx="723135" cy="542351"/>
          </a:xfrm>
          <a:prstGeom prst="rect">
            <a:avLst/>
          </a:prstGeom>
        </p:spPr>
      </p:pic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782157" y="1578033"/>
            <a:ext cx="2005677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Unit14_Print_v1.c</a:t>
            </a:r>
            <a:endParaRPr lang="en-US" dirty="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82157" y="6246759"/>
            <a:ext cx="2005677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Unit14_Print_v2.c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3368" y="2866437"/>
            <a:ext cx="306956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smtClean="0"/>
              <a:t>(B) does not allow calls like print_values(3, 4), print_values(a+b, c*d), etc., whereas (A) does.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smtClean="0"/>
              <a:t>Use pointer parameters only if absolutely necessary.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8669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(1/6)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482649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Task: find the maximum value and average of an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2 versions are shown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Version 1: </a:t>
            </a:r>
            <a:r>
              <a:rPr lang="en-US" dirty="0" smtClean="0">
                <a:solidFill>
                  <a:srgbClr val="0000FF"/>
                </a:solidFill>
              </a:rPr>
              <a:t>Unit14_Max_and_Average_v1.c</a:t>
            </a:r>
            <a:r>
              <a:rPr lang="en-US" dirty="0" smtClean="0"/>
              <a:t> uses 2 functions to separately compute the maximum and average.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Version 2: </a:t>
            </a:r>
            <a:r>
              <a:rPr lang="en-US" dirty="0" smtClean="0">
                <a:solidFill>
                  <a:srgbClr val="0000FF"/>
                </a:solidFill>
              </a:rPr>
              <a:t>Unit14_Max_and_Average_v2.c</a:t>
            </a:r>
            <a:r>
              <a:rPr lang="en-US" dirty="0" smtClean="0"/>
              <a:t> uses a single function, with pointer parameters, to return both maximum and average.</a:t>
            </a:r>
          </a:p>
        </p:txBody>
      </p:sp>
    </p:spTree>
    <p:extLst>
      <p:ext uri="{BB962C8B-B14F-4D97-AF65-F5344CB8AC3E}">
        <p14:creationId xmlns:p14="http://schemas.microsoft.com/office/powerpoint/2010/main" val="250225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(2/6)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[TextBox 2]"/>
          <p:cNvSpPr txBox="1"/>
          <p:nvPr/>
        </p:nvSpPr>
        <p:spPr>
          <a:xfrm>
            <a:off x="491319" y="1378424"/>
            <a:ext cx="8215953" cy="3477875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findMaximum(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findAverage(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numbers[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{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max = findMaximum(numbers,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ave = findAverage(numbers,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=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max, ave);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193758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Unit14_Max_and_Average_v1.c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40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(3/6)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193758"/>
            <a:ext cx="8215953" cy="5509200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maximum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findMaximum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max)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max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average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findAverage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sum/size;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016337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Unit14_Max_and_Average_v1.c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32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(4/6)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378424"/>
            <a:ext cx="8215953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numbers[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&amp;max, 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193758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Unit14_Max_and_Average_v2.c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6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14: Functions with Pointer Parameters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How </a:t>
            </a:r>
            <a:r>
              <a:rPr lang="en-GB" sz="2400" smtClean="0"/>
              <a:t>to use pointers to return more than one value in a function</a:t>
            </a:r>
            <a:endParaRPr lang="en-GB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235570"/>
            <a:ext cx="7620000" cy="22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Chapter </a:t>
            </a:r>
            <a:r>
              <a:rPr lang="en-GB" sz="2400" kern="0" dirty="0" smtClean="0">
                <a:solidFill>
                  <a:srgbClr val="0000FF"/>
                </a:solidFill>
              </a:rPr>
              <a:t>6: Pointers and Modular Programming</a:t>
            </a:r>
            <a:endParaRPr lang="en-GB" sz="24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(5/6)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193758"/>
            <a:ext cx="8215953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maximum value </a:t>
            </a:r>
            <a:r>
              <a:rPr lang="en-US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average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sum/size;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92608" y="5810406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Unit14_Max_and_Average_v2.c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17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(6/6)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47058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Which version is better?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41832"/>
              </p:ext>
            </p:extLst>
          </p:nvPr>
        </p:nvGraphicFramePr>
        <p:xfrm>
          <a:off x="1507067" y="1667934"/>
          <a:ext cx="6096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Version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Version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Uses separate functions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findMaximum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 </a:t>
                      </a:r>
                      <a:r>
                        <a:rPr lang="en-US" dirty="0" smtClean="0"/>
                        <a:t>and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findAverage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 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one function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findMaxAndAverage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pointer parameter</a:t>
                      </a:r>
                      <a:r>
                        <a:rPr lang="en-US" baseline="0" dirty="0" smtClean="0"/>
                        <a:t> in functions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pointer parameters in function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r>
                        <a:rPr lang="en-US" baseline="0" dirty="0" smtClean="0"/>
                        <a:t> are cohesive </a:t>
                      </a:r>
                      <a:r>
                        <a:rPr lang="en-US" sz="1600" baseline="0" dirty="0" smtClean="0"/>
                        <a:t>(refer to Unit5 Slide 40: Cohesion) </a:t>
                      </a:r>
                      <a:r>
                        <a:rPr lang="en-US" baseline="0" dirty="0" smtClean="0"/>
                        <a:t>because each function does one task. Allows code reusability.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efficient because overall one loop is used to compute the results, instead of two separate loops in version 1.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5159749"/>
            <a:ext cx="8229600" cy="90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Trade-off between cohesion and efficiency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At this point, we shall value cohesion more</a:t>
            </a:r>
          </a:p>
        </p:txBody>
      </p:sp>
    </p:spTree>
    <p:extLst>
      <p:ext uri="{BB962C8B-B14F-4D97-AF65-F5344CB8AC3E}">
        <p14:creationId xmlns:p14="http://schemas.microsoft.com/office/powerpoint/2010/main" val="4094077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Lab </a:t>
            </a:r>
            <a:r>
              <a:rPr lang="en-GB" sz="3600" dirty="0" smtClean="0">
                <a:solidFill>
                  <a:srgbClr val="0000FF"/>
                </a:solidFill>
              </a:rPr>
              <a:t>#2 </a:t>
            </a:r>
            <a:r>
              <a:rPr lang="en-GB" sz="3600" dirty="0" smtClean="0">
                <a:solidFill>
                  <a:srgbClr val="0000FF"/>
                </a:solidFill>
              </a:rPr>
              <a:t>Exercise </a:t>
            </a:r>
            <a:r>
              <a:rPr lang="en-GB" sz="3600" dirty="0" smtClean="0">
                <a:solidFill>
                  <a:srgbClr val="0000FF"/>
                </a:solidFill>
              </a:rPr>
              <a:t>#3: </a:t>
            </a:r>
            <a:r>
              <a:rPr lang="en-GB" sz="3600" dirty="0" smtClean="0">
                <a:solidFill>
                  <a:srgbClr val="0000FF"/>
                </a:solidFill>
              </a:rPr>
              <a:t>Subsequence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508414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 this exercise, you are required to compute 3 values of the solution subsequence: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Sum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Interval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Start position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As the topic on pointer parameters had not been covered then, you were told to use a 3-element array </a:t>
            </a:r>
            <a:r>
              <a:rPr lang="en-US" dirty="0" err="1" smtClean="0">
                <a:solidFill>
                  <a:srgbClr val="0000FF"/>
                </a:solidFill>
              </a:rPr>
              <a:t>ans</a:t>
            </a:r>
            <a:r>
              <a:rPr lang="en-US" dirty="0" smtClean="0"/>
              <a:t> to hold these 3 values.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This </a:t>
            </a:r>
            <a:r>
              <a:rPr lang="en-US" dirty="0" smtClean="0"/>
              <a:t>was </a:t>
            </a:r>
            <a:r>
              <a:rPr lang="en-US" dirty="0"/>
              <a:t>only possible because the 3 values happen to be of the same type, i.e. int.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As arrays are actually pointers, the function </a:t>
            </a:r>
            <a:r>
              <a:rPr lang="en-US" dirty="0" err="1" smtClean="0">
                <a:solidFill>
                  <a:srgbClr val="0000FF"/>
                </a:solidFill>
              </a:rPr>
              <a:t>sum_subsequence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r>
              <a:rPr lang="en-US" dirty="0" smtClean="0"/>
              <a:t>is able to put the 3 answers into the array </a:t>
            </a:r>
            <a:r>
              <a:rPr lang="en-US" dirty="0" err="1" smtClean="0">
                <a:solidFill>
                  <a:srgbClr val="0000FF"/>
                </a:solidFill>
              </a:rPr>
              <a:t>ans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18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Lab </a:t>
            </a:r>
            <a:r>
              <a:rPr lang="en-GB" sz="3600" dirty="0" smtClean="0">
                <a:solidFill>
                  <a:srgbClr val="0000FF"/>
                </a:solidFill>
              </a:rPr>
              <a:t>#2 </a:t>
            </a:r>
            <a:r>
              <a:rPr lang="en-GB" sz="3600" dirty="0" smtClean="0">
                <a:solidFill>
                  <a:srgbClr val="0000FF"/>
                </a:solidFill>
              </a:rPr>
              <a:t>Exercise </a:t>
            </a:r>
            <a:r>
              <a:rPr lang="en-GB" sz="3600" dirty="0" smtClean="0">
                <a:solidFill>
                  <a:srgbClr val="0000FF"/>
                </a:solidFill>
              </a:rPr>
              <a:t>#3: </a:t>
            </a:r>
            <a:r>
              <a:rPr lang="en-GB" sz="3600" dirty="0" smtClean="0">
                <a:solidFill>
                  <a:srgbClr val="0000FF"/>
                </a:solidFill>
              </a:rPr>
              <a:t>Subsequence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6"/>
            <a:ext cx="8229600" cy="47058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We modify the function to return the 3 values through 3 pointers.</a:t>
            </a:r>
          </a:p>
        </p:txBody>
      </p:sp>
      <p:sp>
        <p:nvSpPr>
          <p:cNvPr id="9" name="[TextBox 2]"/>
          <p:cNvSpPr txBox="1"/>
          <p:nvPr/>
        </p:nvSpPr>
        <p:spPr>
          <a:xfrm>
            <a:off x="369276" y="1812178"/>
            <a:ext cx="8452339" cy="4739759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stores the required answers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(list, size, answers);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sum ..."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25780" y="1628530"/>
            <a:ext cx="1467068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Old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3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Lab </a:t>
            </a:r>
            <a:r>
              <a:rPr lang="en-GB" sz="3600" dirty="0" smtClean="0">
                <a:solidFill>
                  <a:srgbClr val="0000FF"/>
                </a:solidFill>
              </a:rPr>
              <a:t>#2 </a:t>
            </a:r>
            <a:r>
              <a:rPr lang="en-GB" sz="3600" dirty="0" smtClean="0">
                <a:solidFill>
                  <a:srgbClr val="0000FF"/>
                </a:solidFill>
              </a:rPr>
              <a:t>Exercise </a:t>
            </a:r>
            <a:r>
              <a:rPr lang="en-GB" sz="3600" dirty="0" smtClean="0">
                <a:solidFill>
                  <a:srgbClr val="0000FF"/>
                </a:solidFill>
              </a:rPr>
              <a:t>#3: </a:t>
            </a:r>
            <a:r>
              <a:rPr lang="en-GB" sz="3600" dirty="0" smtClean="0">
                <a:solidFill>
                  <a:srgbClr val="0000FF"/>
                </a:solidFill>
              </a:rPr>
              <a:t>Subsequence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6"/>
            <a:ext cx="8229600" cy="47058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We modify the function to return the 3 values through 3 pointers.</a:t>
            </a:r>
          </a:p>
        </p:txBody>
      </p:sp>
      <p:sp>
        <p:nvSpPr>
          <p:cNvPr id="9" name="[TextBox 2]"/>
          <p:cNvSpPr txBox="1"/>
          <p:nvPr/>
        </p:nvSpPr>
        <p:spPr>
          <a:xfrm>
            <a:off x="369276" y="1812178"/>
            <a:ext cx="8452339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sum, interval, start;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(list, size, &amp;sum, &amp;interval, &amp;start);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sum ..."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sum, interval, start);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interval_ptr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25780" y="1628530"/>
            <a:ext cx="156966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New program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595445" y="4230255"/>
            <a:ext cx="3292410" cy="2955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9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#1: Volume, Surface Area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8229600" cy="1467741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Write a program to read the length, width and depth (all integers) of a </a:t>
            </a:r>
            <a:r>
              <a:rPr lang="en-US" dirty="0" err="1" smtClean="0">
                <a:solidFill>
                  <a:schemeClr val="tx1"/>
                </a:solidFill>
              </a:rPr>
              <a:t>cuboid</a:t>
            </a:r>
            <a:r>
              <a:rPr lang="en-US" dirty="0" smtClean="0">
                <a:solidFill>
                  <a:schemeClr val="tx1"/>
                </a:solidFill>
              </a:rPr>
              <a:t> and compute (1) its volume, and (2) its surface area.</a:t>
            </a:r>
          </a:p>
        </p:txBody>
      </p:sp>
      <p:grpSp>
        <p:nvGrpSpPr>
          <p:cNvPr id="15" name="Group 11"/>
          <p:cNvGrpSpPr/>
          <p:nvPr/>
        </p:nvGrpSpPr>
        <p:grpSpPr>
          <a:xfrm>
            <a:off x="6458666" y="2379413"/>
            <a:ext cx="2452875" cy="1633788"/>
            <a:chOff x="4601992" y="4707467"/>
            <a:chExt cx="2585980" cy="1722445"/>
          </a:xfrm>
        </p:grpSpPr>
        <p:sp>
          <p:nvSpPr>
            <p:cNvPr id="16" name="Cube 15"/>
            <p:cNvSpPr/>
            <p:nvPr/>
          </p:nvSpPr>
          <p:spPr bwMode="auto">
            <a:xfrm>
              <a:off x="4978400" y="4707467"/>
              <a:ext cx="2156178" cy="1422400"/>
            </a:xfrm>
            <a:prstGeom prst="cube">
              <a:avLst>
                <a:gd name="adj" fmla="val 32937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9645" y="6084712"/>
              <a:ext cx="1095022" cy="34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length</a:t>
              </a:r>
              <a:endParaRPr lang="en-SG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8739448">
              <a:off x="6654245" y="5835190"/>
              <a:ext cx="722253" cy="34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width</a:t>
              </a:r>
              <a:endParaRPr lang="en-SG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357515" y="5506322"/>
              <a:ext cx="834154" cy="34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depth</a:t>
              </a:r>
              <a:endParaRPr lang="en-SG" sz="1600" dirty="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" y="2476500"/>
            <a:ext cx="6286500" cy="414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are to write 2 versions and compare them: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Cuboid_v1.c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Include 2 functions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volume(…)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surface_area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(…)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 compute the volume and surface area of the cuboid separately.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Cuboid_v2.c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 single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volume_and_surface_area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(…)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 compute both the volume and surface area of the cuboid.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There should be </a:t>
            </a:r>
            <a:r>
              <a:rPr lang="en-US" sz="2000" u="sng" kern="0" dirty="0" smtClean="0">
                <a:latin typeface="+mn-lt"/>
                <a:cs typeface="+mn-cs"/>
              </a:rPr>
              <a:t>no </a:t>
            </a:r>
            <a:r>
              <a:rPr lang="en-US" sz="2000" u="sng" kern="0" dirty="0" err="1" smtClean="0">
                <a:latin typeface="+mn-lt"/>
                <a:cs typeface="+mn-cs"/>
              </a:rPr>
              <a:t>printf</a:t>
            </a:r>
            <a:r>
              <a:rPr lang="en-US" sz="2000" u="sng" kern="0" dirty="0" smtClean="0">
                <a:latin typeface="+mn-lt"/>
                <a:cs typeface="+mn-cs"/>
              </a:rPr>
              <a:t>() statement </a:t>
            </a:r>
            <a:r>
              <a:rPr lang="en-US" sz="2000" kern="0" dirty="0" smtClean="0">
                <a:latin typeface="+mn-lt"/>
                <a:cs typeface="+mn-cs"/>
              </a:rPr>
              <a:t>in your functions (apart from the main() function).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797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#1: Volume, Surface Area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90"/>
            <a:ext cx="8229600" cy="629308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Sample runs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5714" y="1850990"/>
            <a:ext cx="721885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length, width and depth: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6 3 10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Volume = 180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Surface area = 216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3222" y="3217593"/>
            <a:ext cx="721885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length, width and depth: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15 14 12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Volume = 2520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Surface area = 1116</a:t>
            </a:r>
          </a:p>
        </p:txBody>
      </p:sp>
    </p:spTree>
    <p:extLst>
      <p:ext uri="{BB962C8B-B14F-4D97-AF65-F5344CB8AC3E}">
        <p14:creationId xmlns:p14="http://schemas.microsoft.com/office/powerpoint/2010/main" val="1076285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#2: Triangle Centroid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5219700" cy="2084211"/>
          </a:xfrm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In a triangle, a </a:t>
            </a:r>
            <a:r>
              <a:rPr lang="en-US" sz="2000" dirty="0" smtClean="0">
                <a:solidFill>
                  <a:srgbClr val="3333FF"/>
                </a:solidFill>
              </a:rPr>
              <a:t>median</a:t>
            </a:r>
            <a:r>
              <a:rPr lang="en-US" sz="2000" dirty="0" smtClean="0">
                <a:solidFill>
                  <a:schemeClr val="tx1"/>
                </a:solidFill>
              </a:rPr>
              <a:t> is a line that connects a vertex to the midpoint of its opposite side. (</a:t>
            </a: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: blue dotted lines)</a:t>
            </a:r>
          </a:p>
          <a:p>
            <a:pPr marL="339725" indent="-3397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intersection of the 3 medians is called the </a:t>
            </a:r>
            <a:r>
              <a:rPr lang="en-US" sz="2000" dirty="0" err="1" smtClean="0">
                <a:solidFill>
                  <a:srgbClr val="3333FF"/>
                </a:solidFill>
              </a:rPr>
              <a:t>centroid</a:t>
            </a:r>
            <a:r>
              <a:rPr lang="en-US" sz="2000" dirty="0" smtClean="0">
                <a:solidFill>
                  <a:schemeClr val="tx1"/>
                </a:solidFill>
              </a:rPr>
              <a:t>. (</a:t>
            </a: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: point </a:t>
            </a:r>
            <a:r>
              <a:rPr lang="en-US" sz="2000" i="1" dirty="0" smtClean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11700" y="1155700"/>
            <a:ext cx="4152901" cy="2284035"/>
            <a:chOff x="3291668" y="2603500"/>
            <a:chExt cx="4504841" cy="2477597"/>
          </a:xfrm>
        </p:grpSpPr>
        <p:sp>
          <p:nvSpPr>
            <p:cNvPr id="15" name="Isosceles Triangle 14"/>
            <p:cNvSpPr/>
            <p:nvPr/>
          </p:nvSpPr>
          <p:spPr bwMode="auto">
            <a:xfrm>
              <a:off x="3873500" y="2946400"/>
              <a:ext cx="3403600" cy="1765300"/>
            </a:xfrm>
            <a:prstGeom prst="triangle">
              <a:avLst>
                <a:gd name="adj" fmla="val 23529"/>
              </a:avLst>
            </a:prstGeom>
            <a:solidFill>
              <a:srgbClr val="FFFF99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6" name="Straight Connector 15"/>
            <p:cNvCxnSpPr>
              <a:stCxn id="15" idx="0"/>
            </p:cNvCxnSpPr>
            <p:nvPr/>
          </p:nvCxnSpPr>
          <p:spPr bwMode="auto">
            <a:xfrm>
              <a:off x="4674333" y="2946400"/>
              <a:ext cx="875567" cy="175260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5" idx="2"/>
              <a:endCxn id="15" idx="5"/>
            </p:cNvCxnSpPr>
            <p:nvPr/>
          </p:nvCxnSpPr>
          <p:spPr bwMode="auto">
            <a:xfrm flipV="1">
              <a:off x="3873500" y="3829050"/>
              <a:ext cx="2102217" cy="88265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15" idx="4"/>
              <a:endCxn id="15" idx="1"/>
            </p:cNvCxnSpPr>
            <p:nvPr/>
          </p:nvCxnSpPr>
          <p:spPr bwMode="auto">
            <a:xfrm flipH="1" flipV="1">
              <a:off x="4273917" y="3829050"/>
              <a:ext cx="3003183" cy="88265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4152900" y="2603500"/>
              <a:ext cx="116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P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91668" y="4713852"/>
              <a:ext cx="1113295" cy="36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Q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08183" y="4699000"/>
              <a:ext cx="1088326" cy="36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R</a:t>
              </a:r>
              <a:r>
                <a:rPr lang="en-US" sz="1600" dirty="0" smtClean="0"/>
                <a:t> (</a:t>
              </a:r>
              <a:r>
                <a:rPr lang="en-US" sz="1600" i="1" dirty="0" smtClean="0"/>
                <a:t>x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y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)</a:t>
              </a:r>
              <a:endParaRPr lang="en-SG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3500" y="3733800"/>
              <a:ext cx="5207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FF0000"/>
                  </a:solidFill>
                </a:rPr>
                <a:t>G</a:t>
              </a:r>
              <a:endParaRPr lang="en-SG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194300" y="4076700"/>
              <a:ext cx="114300" cy="101600"/>
            </a:xfrm>
            <a:prstGeom prst="ellipse">
              <a:avLst/>
            </a:prstGeom>
            <a:solidFill>
              <a:srgbClr val="FF0000"/>
            </a:solidFill>
            <a:ln w="127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57200" y="3677265"/>
            <a:ext cx="8153400" cy="27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program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noProof="0" dirty="0" err="1" smtClean="0">
                <a:solidFill>
                  <a:srgbClr val="0000FF"/>
                </a:solidFill>
                <a:latin typeface="+mn-lt"/>
                <a:cs typeface="+mn-cs"/>
              </a:rPr>
              <a:t>triangle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Centroid.c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read in the coordinates (of type float) of 3 vertices of a triangle and compute the coordinates of its centroid.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Your program should have a function </a:t>
            </a:r>
            <a:r>
              <a:rPr lang="en-US" sz="2000" kern="0" dirty="0" err="1" smtClean="0">
                <a:solidFill>
                  <a:srgbClr val="0000FF"/>
                </a:solidFill>
                <a:latin typeface="+mn-lt"/>
                <a:cs typeface="+mn-cs"/>
              </a:rPr>
              <a:t>centroid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(…)</a:t>
            </a:r>
            <a:r>
              <a:rPr lang="en-US" sz="2000" kern="0" dirty="0" smtClean="0">
                <a:latin typeface="+mn-lt"/>
                <a:cs typeface="+mn-cs"/>
              </a:rPr>
              <a:t>.</a:t>
            </a:r>
          </a:p>
          <a:p>
            <a:pPr marL="800100" lvl="1" indent="-342900" eaLnBrk="0" hangingPunct="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should be </a:t>
            </a: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</a:t>
            </a:r>
            <a:r>
              <a:rPr kumimoji="0" lang="en-US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statement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function.</a:t>
            </a:r>
          </a:p>
          <a:p>
            <a:pPr marL="342900" indent="-3429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C00000"/>
                </a:solidFill>
              </a:rPr>
              <a:t>This exercise is mounted on </a:t>
            </a:r>
            <a:r>
              <a:rPr lang="en-US" sz="2000" dirty="0" err="1" smtClean="0">
                <a:solidFill>
                  <a:srgbClr val="C00000"/>
                </a:solidFill>
              </a:rPr>
              <a:t>CodeCrunch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656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#2: Triangle Centroid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30490"/>
            <a:ext cx="5219700" cy="385660"/>
          </a:xfrm>
        </p:spPr>
        <p:txBody>
          <a:bodyPr>
            <a:normAutofit lnSpcReduction="10000"/>
          </a:bodyPr>
          <a:lstStyle/>
          <a:p>
            <a:pPr marL="339725" indent="-3397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Sample runs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714" y="1850990"/>
            <a:ext cx="721885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1st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2nd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0 1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3rd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1 1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centroid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(0.33, 0.67)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1360" y="3401116"/>
            <a:ext cx="721885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1st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4.8 12.7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2nd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-12.3 8.2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3rd vertex: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-5.6 15.3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Coordinates of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centroid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(-4.37, 12.07)</a:t>
            </a:r>
          </a:p>
        </p:txBody>
      </p:sp>
    </p:spTree>
    <p:extLst>
      <p:ext uri="{BB962C8B-B14F-4D97-AF65-F5344CB8AC3E}">
        <p14:creationId xmlns:p14="http://schemas.microsoft.com/office/powerpoint/2010/main" val="773964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Using pointer parameters in functions, to allow a function to modify the values of variables outside the function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14: Functions with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Functions with Pointer Parameters</a:t>
            </a:r>
            <a:endParaRPr lang="en-GB" dirty="0">
              <a:solidFill>
                <a:srgbClr val="C00000"/>
              </a:solidFill>
            </a:endParaRPr>
          </a:p>
          <a:p>
            <a:pPr marL="1377950" lvl="1" indent="-74930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2.1	Function To Swap Two Variables</a:t>
            </a:r>
          </a:p>
          <a:p>
            <a:pPr marL="1377950" lvl="1" indent="-74930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2.2	Examples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Design Issues</a:t>
            </a:r>
          </a:p>
          <a:p>
            <a:pPr marL="1433513" lvl="1" indent="-80645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3.1	When Not to Use Pointer Parameters</a:t>
            </a:r>
          </a:p>
          <a:p>
            <a:pPr marL="1433513" lvl="1" indent="-80645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3.2	Pointer Parameters vs Cohesion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Lab </a:t>
            </a:r>
            <a:r>
              <a:rPr lang="en-GB" sz="2800" dirty="0" smtClean="0">
                <a:solidFill>
                  <a:srgbClr val="C00000"/>
                </a:solidFill>
              </a:rPr>
              <a:t>#2 </a:t>
            </a:r>
            <a:r>
              <a:rPr lang="en-GB" sz="2800" dirty="0" smtClean="0">
                <a:solidFill>
                  <a:srgbClr val="C00000"/>
                </a:solidFill>
              </a:rPr>
              <a:t>Exercise </a:t>
            </a:r>
            <a:r>
              <a:rPr lang="en-GB" sz="2800" dirty="0" smtClean="0">
                <a:solidFill>
                  <a:srgbClr val="C00000"/>
                </a:solidFill>
              </a:rPr>
              <a:t>#3: </a:t>
            </a:r>
            <a:r>
              <a:rPr lang="en-GB" sz="2800" dirty="0" smtClean="0">
                <a:solidFill>
                  <a:srgbClr val="C00000"/>
                </a:solidFill>
              </a:rPr>
              <a:t>Subsequence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Exercises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Unit14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30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 Unit #5, we learned that a function may return a value, or it may not return any value at all (void function)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rgbClr val="9900CC"/>
                </a:solidFill>
              </a:rPr>
              <a:t>Is it possible for a function to return 2 or more values?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Does the following function </a:t>
            </a:r>
            <a:r>
              <a:rPr lang="en-US" dirty="0" smtClean="0">
                <a:solidFill>
                  <a:srgbClr val="C00000"/>
                </a:solidFill>
              </a:rPr>
              <a:t>f(</a:t>
            </a:r>
            <a:r>
              <a:rPr lang="en-US" i="1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return both 2</a:t>
            </a:r>
            <a:r>
              <a:rPr lang="en-US" i="1" dirty="0" smtClean="0"/>
              <a:t>n</a:t>
            </a:r>
            <a:r>
              <a:rPr lang="en-US" dirty="0" smtClean="0"/>
              <a:t> and 3</a:t>
            </a:r>
            <a:r>
              <a:rPr lang="en-US" i="1" dirty="0" smtClean="0"/>
              <a:t>n</a:t>
            </a:r>
            <a:r>
              <a:rPr lang="en-US" dirty="0" smtClean="0"/>
              <a:t>?</a:t>
            </a:r>
          </a:p>
        </p:txBody>
      </p:sp>
      <p:sp>
        <p:nvSpPr>
          <p:cNvPr id="9" name="[TextBox 8]"/>
          <p:cNvSpPr txBox="1"/>
          <p:nvPr/>
        </p:nvSpPr>
        <p:spPr>
          <a:xfrm>
            <a:off x="2487863" y="300999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n)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* n;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510852"/>
            <a:ext cx="8229600" cy="184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No,</a:t>
            </a:r>
            <a:r>
              <a:rPr lang="en-US" smtClean="0">
                <a:solidFill>
                  <a:srgbClr val="C00000"/>
                </a:solidFill>
              </a:rPr>
              <a:t> f(</a:t>
            </a:r>
            <a:r>
              <a:rPr lang="en-US" i="1" smtClean="0">
                <a:solidFill>
                  <a:srgbClr val="C00000"/>
                </a:solidFill>
              </a:rPr>
              <a:t>n</a:t>
            </a:r>
            <a:r>
              <a:rPr lang="en-US" smtClean="0">
                <a:solidFill>
                  <a:srgbClr val="C00000"/>
                </a:solidFill>
              </a:rPr>
              <a:t>) </a:t>
            </a:r>
            <a:r>
              <a:rPr lang="en-US" smtClean="0"/>
              <a:t>returns only 2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Once a return statement is executed, the function terminates immediately.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Below is a program that swaps two variables: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49881" y="1793126"/>
            <a:ext cx="8090706" cy="4216539"/>
            <a:chOff x="549881" y="1793126"/>
            <a:chExt cx="8090706" cy="4216539"/>
          </a:xfrm>
        </p:grpSpPr>
        <p:sp>
          <p:nvSpPr>
            <p:cNvPr id="11" name="[TextBox 10]"/>
            <p:cNvSpPr txBox="1"/>
            <p:nvPr/>
          </p:nvSpPr>
          <p:spPr>
            <a:xfrm>
              <a:off x="549881" y="1793126"/>
              <a:ext cx="8090706" cy="403187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var1, var2,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solidFill>
                    <a:schemeClr val="tx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// Swap the values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temp = var1;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var1 = var2;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var2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[TextBox 12]"/>
            <p:cNvSpPr txBox="1"/>
            <p:nvPr/>
          </p:nvSpPr>
          <p:spPr>
            <a:xfrm>
              <a:off x="6264322" y="5640333"/>
              <a:ext cx="213872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Unit14_Swap_v1.c</a:t>
              </a:r>
              <a:endParaRPr lang="en-SG" dirty="0"/>
            </a:p>
          </p:txBody>
        </p:sp>
      </p:grpSp>
      <p:sp>
        <p:nvSpPr>
          <p:cNvPr id="2" name="[TextBox 1]"/>
          <p:cNvSpPr txBox="1"/>
          <p:nvPr/>
        </p:nvSpPr>
        <p:spPr>
          <a:xfrm>
            <a:off x="4326340" y="2064774"/>
            <a:ext cx="407670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two integers: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72 9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var1 = 9; var2 = 72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This is a modularised version of the previous program: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49881" y="1629353"/>
            <a:ext cx="8090706" cy="5016758"/>
            <a:chOff x="549881" y="1629353"/>
            <a:chExt cx="8090706" cy="5016758"/>
          </a:xfrm>
        </p:grpSpPr>
        <p:sp>
          <p:nvSpPr>
            <p:cNvPr id="11" name="[TextBox 10]"/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var1, var2;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swap(var1,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para1, 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para2)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 = para1; para1 = para2; para2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[TextBox 12]"/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Unit14_Swap_v2.c</a:t>
              </a:r>
              <a:endParaRPr lang="en-SG" dirty="0"/>
            </a:p>
          </p:txBody>
        </p:sp>
      </p:grpSp>
      <p:sp>
        <p:nvSpPr>
          <p:cNvPr id="14" name="[TextBox 1]"/>
          <p:cNvSpPr txBox="1"/>
          <p:nvPr/>
        </p:nvSpPr>
        <p:spPr>
          <a:xfrm>
            <a:off x="4326340" y="2064774"/>
            <a:ext cx="407670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two integers: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72 9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var1 = 72; var2 =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29" y="2418717"/>
            <a:ext cx="283713" cy="10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0098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What happens in </a:t>
            </a:r>
            <a:r>
              <a:rPr lang="en-US" dirty="0" smtClean="0">
                <a:solidFill>
                  <a:srgbClr val="0000FF"/>
                </a:solidFill>
              </a:rPr>
              <a:t>Unit14_Swap_v2.c</a:t>
            </a:r>
            <a:r>
              <a:rPr lang="en-US" dirty="0" smtClean="0"/>
              <a:t>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It’s all about </a:t>
            </a:r>
            <a:r>
              <a:rPr lang="en-US" dirty="0" smtClean="0">
                <a:solidFill>
                  <a:srgbClr val="C00000"/>
                </a:solidFill>
              </a:rPr>
              <a:t>pass-by-value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C00000"/>
                </a:solidFill>
              </a:rPr>
              <a:t> scope rule</a:t>
            </a:r>
            <a:r>
              <a:rPr lang="en-US" dirty="0" smtClean="0"/>
              <a:t>! (See Unit #5)</a:t>
            </a:r>
          </a:p>
        </p:txBody>
      </p:sp>
      <p:sp>
        <p:nvSpPr>
          <p:cNvPr id="4" name="[TextBox 3]"/>
          <p:cNvSpPr txBox="1"/>
          <p:nvPr/>
        </p:nvSpPr>
        <p:spPr>
          <a:xfrm>
            <a:off x="2429302" y="2462410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 main():</a:t>
            </a:r>
            <a:endParaRPr lang="en-US" sz="2400"/>
          </a:p>
        </p:txBody>
      </p:sp>
      <p:grpSp>
        <p:nvGrpSpPr>
          <p:cNvPr id="24" name="[Group 23]"/>
          <p:cNvGrpSpPr/>
          <p:nvPr/>
        </p:nvGrpSpPr>
        <p:grpSpPr>
          <a:xfrm>
            <a:off x="4510585" y="2425931"/>
            <a:ext cx="3380096" cy="769246"/>
            <a:chOff x="4510585" y="2158620"/>
            <a:chExt cx="3380096" cy="769246"/>
          </a:xfrm>
        </p:grpSpPr>
        <p:grpSp>
          <p:nvGrpSpPr>
            <p:cNvPr id="21" name="Group 20"/>
            <p:cNvGrpSpPr/>
            <p:nvPr/>
          </p:nvGrpSpPr>
          <p:grpSpPr>
            <a:xfrm>
              <a:off x="4510585" y="2158620"/>
              <a:ext cx="1508078" cy="769246"/>
              <a:chOff x="4510585" y="2158620"/>
              <a:chExt cx="1508078" cy="76924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72</a:t>
                  </a:r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510585" y="2158620"/>
                <a:ext cx="661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var1</a:t>
                </a:r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82603" y="2158620"/>
              <a:ext cx="1508078" cy="769246"/>
              <a:chOff x="6382603" y="2158620"/>
              <a:chExt cx="1508078" cy="76924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9</a:t>
                  </a:r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6382603" y="2158620"/>
                <a:ext cx="661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var2</a:t>
                </a:r>
                <a:endParaRPr lang="en-US"/>
              </a:p>
            </p:txBody>
          </p:sp>
        </p:grpSp>
      </p:grpSp>
      <p:cxnSp>
        <p:nvCxnSpPr>
          <p:cNvPr id="20" name="[Straight Connector 19]"/>
          <p:cNvCxnSpPr/>
          <p:nvPr/>
        </p:nvCxnSpPr>
        <p:spPr>
          <a:xfrm>
            <a:off x="1337481" y="3501830"/>
            <a:ext cx="736979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[TextBox 22]"/>
          <p:cNvSpPr txBox="1"/>
          <p:nvPr/>
        </p:nvSpPr>
        <p:spPr>
          <a:xfrm>
            <a:off x="2429302" y="3938642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 swap():</a:t>
            </a:r>
            <a:endParaRPr lang="en-US" sz="2400"/>
          </a:p>
        </p:txBody>
      </p:sp>
      <p:grpSp>
        <p:nvGrpSpPr>
          <p:cNvPr id="27" name="[Group 26]"/>
          <p:cNvGrpSpPr/>
          <p:nvPr/>
        </p:nvGrpSpPr>
        <p:grpSpPr>
          <a:xfrm>
            <a:off x="4510585" y="3784851"/>
            <a:ext cx="3380096" cy="769246"/>
            <a:chOff x="4510585" y="2158620"/>
            <a:chExt cx="3380096" cy="769246"/>
          </a:xfrm>
        </p:grpSpPr>
        <p:grpSp>
          <p:nvGrpSpPr>
            <p:cNvPr id="28" name="Group 27"/>
            <p:cNvGrpSpPr/>
            <p:nvPr/>
          </p:nvGrpSpPr>
          <p:grpSpPr>
            <a:xfrm>
              <a:off x="4510585" y="2158620"/>
              <a:ext cx="1508078" cy="769246"/>
              <a:chOff x="4510585" y="2158620"/>
              <a:chExt cx="1508078" cy="76924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72</a:t>
                  </a: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510585" y="2158620"/>
                <a:ext cx="80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para1</a:t>
                </a:r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382603" y="2158620"/>
              <a:ext cx="1508078" cy="769246"/>
              <a:chOff x="6382603" y="2158620"/>
              <a:chExt cx="1508078" cy="76924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9</a:t>
                  </a:r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382603" y="2158620"/>
                <a:ext cx="80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para2</a:t>
                </a:r>
                <a:endParaRPr lang="en-US"/>
              </a:p>
            </p:txBody>
          </p:sp>
        </p:grpSp>
      </p:grpSp>
      <p:grpSp>
        <p:nvGrpSpPr>
          <p:cNvPr id="38" name="[Group 37]"/>
          <p:cNvGrpSpPr/>
          <p:nvPr/>
        </p:nvGrpSpPr>
        <p:grpSpPr>
          <a:xfrm>
            <a:off x="5315803" y="4076425"/>
            <a:ext cx="2431576" cy="423502"/>
            <a:chOff x="5315803" y="4076425"/>
            <a:chExt cx="2431576" cy="423502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5315803" y="4076425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187821" y="4076425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[Group 38]"/>
          <p:cNvGrpSpPr/>
          <p:nvPr/>
        </p:nvGrpSpPr>
        <p:grpSpPr>
          <a:xfrm>
            <a:off x="5459105" y="4540491"/>
            <a:ext cx="2431576" cy="383822"/>
            <a:chOff x="5459105" y="4540491"/>
            <a:chExt cx="2431576" cy="383822"/>
          </a:xfrm>
        </p:grpSpPr>
        <p:sp>
          <p:nvSpPr>
            <p:cNvPr id="41" name="TextBox 40"/>
            <p:cNvSpPr txBox="1"/>
            <p:nvPr/>
          </p:nvSpPr>
          <p:spPr>
            <a:xfrm>
              <a:off x="5459105" y="454049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9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31123" y="455498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72</a:t>
              </a:r>
              <a:endParaRPr lang="en-US"/>
            </a:p>
          </p:txBody>
        </p:sp>
      </p:grpSp>
      <p:sp>
        <p:nvSpPr>
          <p:cNvPr id="45" name="Content Placeholder 5"/>
          <p:cNvSpPr txBox="1">
            <a:spLocks/>
          </p:cNvSpPr>
          <p:nvPr/>
        </p:nvSpPr>
        <p:spPr>
          <a:xfrm>
            <a:off x="587375" y="4967626"/>
            <a:ext cx="8229600" cy="10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No way for </a:t>
            </a:r>
            <a:r>
              <a:rPr lang="en-US" smtClean="0">
                <a:solidFill>
                  <a:srgbClr val="0000FF"/>
                </a:solidFill>
              </a:rPr>
              <a:t>swap() </a:t>
            </a:r>
            <a:r>
              <a:rPr lang="en-US" smtClean="0"/>
              <a:t>to modify the values of variables that are outside its scope (i.e. var1 and var2), unless...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Functions with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813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The only way for a function to modify the value of a variable outside its scope, is to find a way for the function to access that variable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Solution: Use </a:t>
            </a:r>
            <a:r>
              <a:rPr lang="en-US" dirty="0" smtClean="0">
                <a:solidFill>
                  <a:srgbClr val="C00000"/>
                </a:solidFill>
              </a:rPr>
              <a:t>pointers</a:t>
            </a:r>
            <a:r>
              <a:rPr lang="en-US" dirty="0" smtClean="0"/>
              <a:t>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37481" y="3195177"/>
            <a:ext cx="7369791" cy="2128166"/>
            <a:chOff x="1337481" y="3195177"/>
            <a:chExt cx="7369791" cy="2128166"/>
          </a:xfrm>
        </p:grpSpPr>
        <p:sp>
          <p:nvSpPr>
            <p:cNvPr id="43" name="[TextBox 3]"/>
            <p:cNvSpPr txBox="1"/>
            <p:nvPr/>
          </p:nvSpPr>
          <p:spPr>
            <a:xfrm>
              <a:off x="2429302" y="3231656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In main():</a:t>
              </a:r>
              <a:endParaRPr lang="en-US" sz="2400"/>
            </a:p>
          </p:txBody>
        </p:sp>
        <p:grpSp>
          <p:nvGrpSpPr>
            <p:cNvPr id="44" name="[Group 23]"/>
            <p:cNvGrpSpPr/>
            <p:nvPr/>
          </p:nvGrpSpPr>
          <p:grpSpPr>
            <a:xfrm>
              <a:off x="4510585" y="3195177"/>
              <a:ext cx="3380096" cy="769246"/>
              <a:chOff x="4510585" y="2158620"/>
              <a:chExt cx="3380096" cy="76924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510585" y="2158620"/>
                <a:ext cx="1508078" cy="769246"/>
                <a:chOff x="4510585" y="2158620"/>
                <a:chExt cx="1508078" cy="769246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172501" y="2450194"/>
                  <a:ext cx="846162" cy="477672"/>
                  <a:chOff x="5172501" y="2450194"/>
                  <a:chExt cx="846162" cy="477672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315803" y="2504364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mtClean="0"/>
                      <a:t>72</a:t>
                    </a:r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5172501" y="2450194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4510585" y="2158620"/>
                  <a:ext cx="66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var1</a:t>
                  </a:r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7044519" y="2450194"/>
                  <a:ext cx="846162" cy="477672"/>
                  <a:chOff x="7044519" y="2417928"/>
                  <a:chExt cx="846162" cy="477672"/>
                </a:xfrm>
              </p:grpSpPr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187821" y="2472098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mtClean="0"/>
                      <a:t>9</a:t>
                    </a:r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44519" y="2417928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6382603" y="2158620"/>
                  <a:ext cx="66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var2</a:t>
                  </a:r>
                  <a:endParaRPr lang="en-US"/>
                </a:p>
              </p:txBody>
            </p:sp>
          </p:grpSp>
        </p:grpSp>
        <p:cxnSp>
          <p:nvCxnSpPr>
            <p:cNvPr id="56" name="[Straight Connector 19]"/>
            <p:cNvCxnSpPr/>
            <p:nvPr/>
          </p:nvCxnSpPr>
          <p:spPr>
            <a:xfrm>
              <a:off x="1337481" y="4271076"/>
              <a:ext cx="7369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[TextBox 22]"/>
            <p:cNvSpPr txBox="1"/>
            <p:nvPr/>
          </p:nvSpPr>
          <p:spPr>
            <a:xfrm>
              <a:off x="2429302" y="4707888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In swap():</a:t>
              </a:r>
              <a:endParaRPr lang="en-US" sz="2400"/>
            </a:p>
          </p:txBody>
        </p:sp>
        <p:grpSp>
          <p:nvGrpSpPr>
            <p:cNvPr id="58" name="[Group 26]"/>
            <p:cNvGrpSpPr/>
            <p:nvPr/>
          </p:nvGrpSpPr>
          <p:grpSpPr>
            <a:xfrm>
              <a:off x="4380931" y="4554097"/>
              <a:ext cx="3509750" cy="769246"/>
              <a:chOff x="4380931" y="2158620"/>
              <a:chExt cx="3509750" cy="76924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380931" y="2158620"/>
                <a:ext cx="1637732" cy="769246"/>
                <a:chOff x="4380931" y="2158620"/>
                <a:chExt cx="1637732" cy="76924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380931" y="2158620"/>
                  <a:ext cx="934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ptr1</a:t>
                  </a:r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7044519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6382603" y="2158620"/>
                  <a:ext cx="805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ptr2</a:t>
                  </a:r>
                  <a:endParaRPr lang="en-US"/>
                </a:p>
              </p:txBody>
            </p:sp>
          </p:grpSp>
        </p:grpSp>
      </p:grpSp>
      <p:grpSp>
        <p:nvGrpSpPr>
          <p:cNvPr id="11" name="[Group 10]"/>
          <p:cNvGrpSpPr/>
          <p:nvPr/>
        </p:nvGrpSpPr>
        <p:grpSpPr>
          <a:xfrm>
            <a:off x="5595582" y="3964423"/>
            <a:ext cx="1872018" cy="1120084"/>
            <a:chOff x="5595582" y="3964423"/>
            <a:chExt cx="1872018" cy="1120084"/>
          </a:xfrm>
        </p:grpSpPr>
        <p:cxnSp>
          <p:nvCxnSpPr>
            <p:cNvPr id="10" name="Straight Arrow Connector 9"/>
            <p:cNvCxnSpPr>
              <a:endCxn id="55" idx="2"/>
            </p:cNvCxnSpPr>
            <p:nvPr/>
          </p:nvCxnSpPr>
          <p:spPr>
            <a:xfrm flipV="1">
              <a:off x="5595582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7467600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94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2.1 Function to Swap Two Variables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Unit14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Here’s the solution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49881" y="1681484"/>
            <a:ext cx="8090706" cy="5016758"/>
            <a:chOff x="549881" y="1629353"/>
            <a:chExt cx="8090706" cy="5016758"/>
          </a:xfrm>
        </p:grpSpPr>
        <p:sp>
          <p:nvSpPr>
            <p:cNvPr id="33" name="[TextBox 10]"/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*,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var1, var2;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swap(&amp;var1,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*ptr1,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 = *ptr1; *ptr1 = *ptr2; *ptr2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4" name="[TextBox 12]"/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Unit14_Swap_v3.c</a:t>
              </a:r>
              <a:endParaRPr lang="en-SG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In main():</a:t>
              </a:r>
              <a:endParaRPr lang="en-US" sz="2000"/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smtClean="0"/>
                      <a:t>72</a:t>
                    </a:r>
                    <a:endParaRPr lang="en-US" sz="1600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var1</a:t>
                  </a:r>
                  <a:endParaRPr lang="en-US" sz="1600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smtClean="0"/>
                      <a:t>9</a:t>
                    </a:r>
                    <a:endParaRPr lang="en-US" sz="1600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var2</a:t>
                  </a:r>
                  <a:endParaRPr lang="en-US" sz="1600"/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In swap():</a:t>
              </a:r>
              <a:endParaRPr lang="en-US" sz="2000"/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ptr1</a:t>
                  </a:r>
                  <a:endParaRPr lang="en-US" sz="160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ptr2</a:t>
                  </a:r>
                  <a:endParaRPr lang="en-US" sz="1600"/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9</a:t>
              </a:r>
              <a:endParaRPr lang="en-US" sz="16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72</a:t>
              </a:r>
              <a:endParaRPr lang="en-US" sz="160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621548" y="4016013"/>
            <a:ext cx="1825327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34639" y="2198269"/>
            <a:ext cx="1825327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27764" y="5403655"/>
            <a:ext cx="2852783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3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20147</TotalTime>
  <Words>2717</Words>
  <Application>Microsoft Office PowerPoint</Application>
  <PresentationFormat>On-screen Show (4:3)</PresentationFormat>
  <Paragraphs>587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http://www.comp.nus.edu.sg/~cs1010/</vt:lpstr>
      <vt:lpstr>Unit 14: Functions with Pointer Parameters</vt:lpstr>
      <vt:lpstr>Unit 14: Functions with Pointer Parameters</vt:lpstr>
      <vt:lpstr>1. Introduction (1/4)</vt:lpstr>
      <vt:lpstr>1. Introduction (2/4)</vt:lpstr>
      <vt:lpstr>1. Introduction (3/4)</vt:lpstr>
      <vt:lpstr>1. Introduction (4/4)</vt:lpstr>
      <vt:lpstr>2. Functions with Pointer Parameters</vt:lpstr>
      <vt:lpstr>2.1 Function to Swap Two Variables</vt:lpstr>
      <vt:lpstr>2.2 Examples (1/4)</vt:lpstr>
      <vt:lpstr>2.2 Examples (2/4)</vt:lpstr>
      <vt:lpstr>2.2 Examples (3/4)</vt:lpstr>
      <vt:lpstr>2.2 Examples (4/4)</vt:lpstr>
      <vt:lpstr>3. Design Issues</vt:lpstr>
      <vt:lpstr>3.1 When Not to Use Pointer Parameters</vt:lpstr>
      <vt:lpstr>3.2 Pointer Parameters vs Cohesion (1/6)</vt:lpstr>
      <vt:lpstr>3.2 Pointer Parameters vs Cohesion (2/6)</vt:lpstr>
      <vt:lpstr>3.2 Pointer Parameters vs Cohesion (3/6)</vt:lpstr>
      <vt:lpstr>3.2 Pointer Parameters vs Cohesion (4/6)</vt:lpstr>
      <vt:lpstr>3.2 Pointer Parameters vs Cohesion (5/6)</vt:lpstr>
      <vt:lpstr>3.2 Pointer Parameters vs Cohesion (6/6)</vt:lpstr>
      <vt:lpstr>4. Lab #2 Exercise #3: Subsequence (1/3)</vt:lpstr>
      <vt:lpstr>4. Lab #2 Exercise #3: Subsequence (2/3)</vt:lpstr>
      <vt:lpstr>4. Lab #2 Exercise #3: Subsequence (3/3)</vt:lpstr>
      <vt:lpstr>5. Exercise #1: Volume, Surface Area (1/2)</vt:lpstr>
      <vt:lpstr>5. Exercise #1: Volume, Surface Area (2/2)</vt:lpstr>
      <vt:lpstr>5. Exercise #2: Triangle Centroid (1/2)</vt:lpstr>
      <vt:lpstr>5. Exercise #2: Triangle Centroid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wilshere</cp:lastModifiedBy>
  <cp:revision>1405</cp:revision>
  <cp:lastPrinted>2018-06-21T10:15:25Z</cp:lastPrinted>
  <dcterms:created xsi:type="dcterms:W3CDTF">1998-09-05T15:03:32Z</dcterms:created>
  <dcterms:modified xsi:type="dcterms:W3CDTF">2018-07-15T13:26:13Z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