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09" r:id="rId4"/>
    <p:sldId id="582" r:id="rId5"/>
    <p:sldId id="637" r:id="rId6"/>
    <p:sldId id="638" r:id="rId7"/>
    <p:sldId id="669" r:id="rId8"/>
    <p:sldId id="546" r:id="rId9"/>
    <p:sldId id="640" r:id="rId10"/>
    <p:sldId id="643" r:id="rId11"/>
    <p:sldId id="644" r:id="rId12"/>
    <p:sldId id="645" r:id="rId13"/>
    <p:sldId id="646" r:id="rId14"/>
    <p:sldId id="647" r:id="rId15"/>
    <p:sldId id="611" r:id="rId16"/>
    <p:sldId id="667" r:id="rId17"/>
    <p:sldId id="668" r:id="rId18"/>
    <p:sldId id="659" r:id="rId19"/>
    <p:sldId id="664" r:id="rId20"/>
    <p:sldId id="666" r:id="rId21"/>
    <p:sldId id="665" r:id="rId22"/>
    <p:sldId id="506" r:id="rId23"/>
    <p:sldId id="30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00CC"/>
    <a:srgbClr val="CCECFF"/>
    <a:srgbClr val="FFFF99"/>
    <a:srgbClr val="E6E6E6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 varScale="1">
        <p:scale>
          <a:sx n="114" d="100"/>
          <a:sy n="114" d="100"/>
        </p:scale>
        <p:origin x="-8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6823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34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46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79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78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0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842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072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2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2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31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96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96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23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13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34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Structures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0" y="886962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504287" y="863989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syntax is similar to declaring ordinary variables.</a:t>
            </a:r>
            <a:endParaRPr lang="en-US" sz="20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9" y="2498644"/>
            <a:ext cx="5703887" cy="22921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9" name="Right Brace 9"/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 dirty="0" smtClean="0">
                  <a:latin typeface="Arial" charset="0"/>
                  <a:cs typeface="Arial" charset="0"/>
                </a:rPr>
              </a:br>
              <a:r>
                <a:rPr lang="en-US" sz="1600" dirty="0" smtClean="0">
                  <a:latin typeface="Arial" charset="0"/>
                  <a:cs typeface="Arial" charset="0"/>
                </a:rPr>
                <a:t>(but after preprocessor directives)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5375523" y="4335249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Inside any function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3.1 Initializing Structure Variables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 syntax is like array initialization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Examples: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stuNum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float score;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{ </a:t>
            </a:r>
            <a:r>
              <a:rPr lang="en-US" sz="1600" b="1" dirty="0" smtClean="0">
                <a:latin typeface="Courier New" pitchFamily="49" charset="0"/>
              </a:rPr>
              <a:t>123321, 93.5, 'A' </a:t>
            </a:r>
            <a:r>
              <a:rPr lang="en-US" sz="1600" b="1" dirty="0">
                <a:latin typeface="Courier New" pitchFamily="49" charset="0"/>
              </a:rPr>
              <a:t>};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23953" y="2155854"/>
            <a:ext cx="6039294" cy="262879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day, month, year;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typedef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cardNum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date_t</a:t>
            </a:r>
            <a:r>
              <a:rPr lang="en-US" sz="1600" b="1" dirty="0" smtClean="0">
                <a:latin typeface="Courier New" pitchFamily="49" charset="0"/>
              </a:rPr>
              <a:t> birthday;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{888888, {31, 12, 2020}};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3.2 Accessing Members of a Structure Variable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00FF"/>
                </a:solidFill>
              </a:rPr>
              <a:t>dot 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operator</a:t>
            </a:r>
            <a:endParaRPr lang="en-US" sz="24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result2;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result2.stuNum = 456654;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latin typeface="Courier New" pitchFamily="49" charset="0"/>
              </a:rPr>
              <a:t>score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62.0;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latin typeface="Courier New" pitchFamily="49" charset="0"/>
              </a:rPr>
              <a:t>grade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'D';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 dirty="0" smtClean="0">
                <a:latin typeface="Courier New" pitchFamily="49" charset="0"/>
              </a:rPr>
              <a:t> card2 = { 666666, {30, 6} };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card2.expiryDate.year = 2021;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3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3.3 Demo #1: Initializing and Accessing Members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20" name="TextBox 19"/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score;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grade;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2.score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2.grade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result1.stuNum, result1.score, result1.grade);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result2.stuNum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result2.score, result2.grade);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6810" y="1112923"/>
              <a:ext cx="1906866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Unit15_Demo1.c</a:t>
              </a:r>
              <a:endParaRPr lang="en-SG" dirty="0"/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/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Type definition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/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Initialization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/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/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Accessing members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/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/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/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/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/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/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grade = 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4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3.4 Reading a Structure Member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endParaRPr lang="en-US" sz="20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("Enter </a:t>
            </a:r>
            <a:r>
              <a:rPr lang="en-US" sz="2000" b="1" dirty="0" smtClean="0">
                <a:latin typeface="Courier New" pitchFamily="49" charset="0"/>
              </a:rPr>
              <a:t>student number, score </a:t>
            </a:r>
            <a:r>
              <a:rPr lang="en-US" sz="2000" b="1" dirty="0">
                <a:latin typeface="Courier New" pitchFamily="49" charset="0"/>
              </a:rPr>
              <a:t>and </a:t>
            </a:r>
            <a:r>
              <a:rPr lang="en-US" sz="2000" b="1" dirty="0" smtClean="0">
                <a:latin typeface="Courier New" pitchFamily="49" charset="0"/>
              </a:rPr>
              <a:t>grade: </a:t>
            </a:r>
            <a:r>
              <a:rPr lang="en-US" sz="2000" b="1" dirty="0">
                <a:latin typeface="Courier New" pitchFamily="49" charset="0"/>
              </a:rPr>
              <a:t>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</a:rPr>
              <a:t>("%d %f %c", &amp;result1.stuNum, &amp;result1.score,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 &amp;result1.grade);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5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Assigning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the </a:t>
            </a:r>
            <a:r>
              <a:rPr lang="en-US" sz="2400" dirty="0">
                <a:solidFill>
                  <a:srgbClr val="0000FF"/>
                </a:solidFill>
              </a:rPr>
              <a:t>dot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If we use the structure variable’s name, we are referring to the </a:t>
            </a:r>
            <a:r>
              <a:rPr lang="en-US" sz="2400" u="sng" dirty="0"/>
              <a:t>entire structure</a:t>
            </a:r>
            <a:r>
              <a:rPr lang="en-US" sz="2400" dirty="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arrays, we may do assignments with structures</a:t>
            </a:r>
            <a:endParaRPr lang="en-US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Arial" charset="0"/>
              </a:rPr>
              <a:t>result2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Arial" charset="0"/>
              </a:rPr>
              <a:t>result1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 dirty="0" smtClean="0">
                  <a:latin typeface="Courier New" pitchFamily="49" charset="0"/>
                </a:rPr>
                <a:t>result1</a:t>
              </a: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 smtClean="0">
                  <a:latin typeface="Courier New" pitchFamily="49" charset="0"/>
                  <a:cs typeface="Arial" charset="0"/>
                </a:rPr>
                <a:t>result2.grade = result1.grade;</a:t>
              </a:r>
              <a:endParaRPr lang="en-US" sz="1400" b="1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 dirty="0" smtClean="0">
                  <a:latin typeface="+mn-lt"/>
                  <a:cs typeface="Arial" charset="0"/>
                </a:rPr>
                <a:t>=</a:t>
              </a:r>
              <a:endParaRPr lang="en-US" b="1" dirty="0">
                <a:latin typeface="+mn-lt"/>
                <a:cs typeface="Arial" charset="0"/>
              </a:endParaRPr>
            </a:p>
            <a:p>
              <a:pPr marL="342900" indent="-342900" algn="ctr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58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59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60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result1</a:t>
                </a:r>
                <a:endParaRPr lang="en-SG" sz="1400" dirty="0"/>
              </a:p>
            </p:txBody>
          </p:sp>
          <p:sp>
            <p:nvSpPr>
              <p:cNvPr id="61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63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64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80" name="Group 41"/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4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85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86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87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result2</a:t>
                </a:r>
                <a:endParaRPr lang="en-SG" sz="1400" dirty="0"/>
              </a:p>
            </p:txBody>
          </p:sp>
          <p:sp>
            <p:nvSpPr>
              <p:cNvPr id="88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9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90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91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92" name="Group 41"/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96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97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98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99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result1</a:t>
                </a:r>
                <a:endParaRPr lang="en-SG" sz="1400" dirty="0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1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123321</a:t>
                </a:r>
                <a:endParaRPr lang="en-SG" dirty="0"/>
              </a:p>
            </p:txBody>
          </p:sp>
          <p:sp>
            <p:nvSpPr>
              <p:cNvPr id="102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93.5</a:t>
                </a:r>
                <a:endParaRPr lang="en-SG" dirty="0"/>
              </a:p>
            </p:txBody>
          </p:sp>
          <p:sp>
            <p:nvSpPr>
              <p:cNvPr id="103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'A'</a:t>
                </a:r>
                <a:endParaRPr lang="en-SG" dirty="0"/>
              </a:p>
            </p:txBody>
          </p:sp>
        </p:grpSp>
        <p:grpSp>
          <p:nvGrpSpPr>
            <p:cNvPr id="104" name="Group 41"/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105" name="Rectangle 104"/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8" name="TextBox 62"/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stuNum</a:t>
                </a:r>
                <a:endParaRPr lang="en-SG" sz="1400" dirty="0"/>
              </a:p>
            </p:txBody>
          </p:sp>
          <p:sp>
            <p:nvSpPr>
              <p:cNvPr id="109" name="TextBox 63"/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score</a:t>
                </a:r>
                <a:endParaRPr lang="en-SG" sz="1400" dirty="0"/>
              </a:p>
            </p:txBody>
          </p:sp>
          <p:sp>
            <p:nvSpPr>
              <p:cNvPr id="110" name="TextBox 64"/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grade</a:t>
                </a:r>
                <a:endParaRPr lang="en-SG" sz="1400" dirty="0"/>
              </a:p>
            </p:txBody>
          </p:sp>
          <p:sp>
            <p:nvSpPr>
              <p:cNvPr id="111" name="TextBox 65"/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result2</a:t>
                </a:r>
                <a:endParaRPr lang="en-SG" sz="1400" dirty="0"/>
              </a:p>
            </p:txBody>
          </p:sp>
          <p:sp>
            <p:nvSpPr>
              <p:cNvPr id="112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" name="TextBox 50"/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456654</a:t>
                </a:r>
                <a:endParaRPr lang="en-SG" dirty="0"/>
              </a:p>
            </p:txBody>
          </p:sp>
          <p:sp>
            <p:nvSpPr>
              <p:cNvPr id="114" name="TextBox 51"/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62.0</a:t>
                </a:r>
                <a:endParaRPr lang="en-SG" dirty="0"/>
              </a:p>
            </p:txBody>
          </p:sp>
          <p:sp>
            <p:nvSpPr>
              <p:cNvPr id="115" name="TextBox 52"/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'D'</a:t>
                </a:r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8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Perimeter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5020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Unit15_Perimeter.c</a:t>
            </a:r>
            <a:r>
              <a:rPr lang="en-US" dirty="0" smtClean="0"/>
              <a:t> </a:t>
            </a:r>
            <a:r>
              <a:rPr lang="en-US" dirty="0"/>
              <a:t>to do the </a:t>
            </a:r>
            <a:r>
              <a:rPr lang="en-US" dirty="0" smtClean="0"/>
              <a:t>following: 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Define a structure type </a:t>
            </a:r>
            <a:r>
              <a:rPr lang="en-US" dirty="0" err="1">
                <a:solidFill>
                  <a:srgbClr val="0000FF"/>
                </a:solidFill>
              </a:rPr>
              <a:t>rectangle_t</a:t>
            </a:r>
            <a:r>
              <a:rPr lang="en-US" dirty="0"/>
              <a:t> with 2 integer members: </a:t>
            </a:r>
            <a:r>
              <a:rPr lang="en-US" dirty="0">
                <a:solidFill>
                  <a:srgbClr val="0000FF"/>
                </a:solidFill>
              </a:rPr>
              <a:t>side1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side2</a:t>
            </a:r>
            <a:r>
              <a:rPr lang="en-US" dirty="0"/>
              <a:t>, which are the lengths of its 2 sides.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Declare a variable of type </a:t>
            </a:r>
            <a:r>
              <a:rPr lang="en-US" dirty="0" err="1">
                <a:solidFill>
                  <a:srgbClr val="0000FF"/>
                </a:solidFill>
              </a:rPr>
              <a:t>rectangle_t</a:t>
            </a:r>
            <a:r>
              <a:rPr lang="en-US" dirty="0"/>
              <a:t> and read values into its members.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dirty="0"/>
              <a:t>Compute the minimum perimeter if we fold the rectangle into halves once, either along the x-axis or the y-axis. </a:t>
            </a:r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Note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use any additional variables besides the two given </a:t>
            </a:r>
            <a:r>
              <a:rPr lang="en-US" dirty="0" smtClean="0"/>
              <a:t>variables.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may write the code in the </a:t>
            </a:r>
            <a:r>
              <a:rPr lang="en-US" b="1" dirty="0"/>
              <a:t>main() </a:t>
            </a:r>
            <a:r>
              <a:rPr lang="en-US" dirty="0"/>
              <a:t>function. You may </a:t>
            </a:r>
            <a:r>
              <a:rPr lang="en-US" dirty="0" err="1"/>
              <a:t>modularise</a:t>
            </a:r>
            <a:r>
              <a:rPr lang="en-US" dirty="0"/>
              <a:t> the program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4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Exercise #1: Perimeter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90575" y="1112838"/>
            <a:ext cx="7652385" cy="5631437"/>
            <a:chOff x="790833" y="1112923"/>
            <a:chExt cx="7652744" cy="5630753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5"/>
              <a:ext cx="7392480" cy="55085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rectangle_t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perimeter;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lengths: 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"Perimeter =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perimeter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507" y="1112923"/>
              <a:ext cx="234707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Unit15_Perimeter.c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0575" y="1600200"/>
            <a:ext cx="3154680" cy="101566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08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side1, side2;</a:t>
            </a:r>
          </a:p>
          <a:p>
            <a:pPr>
              <a:tabLst>
                <a:tab pos="3508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575" y="3886200"/>
            <a:ext cx="7240905" cy="178510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&amp;rect.side1, &amp;rect.side2);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(rect.side1 &gt; rect.side2)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rect.side1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*rect.side2;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rect.side2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*rect.side1</a:t>
            </a:r>
            <a:r>
              <a:rPr lang="en-US" sz="2000"/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3164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When combined with arrays and functions, structures give us a lot of flexibility in organizing and passing around data.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One such example is that a function may return more than one outputs using structure.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 will explore other examples later in Unit #18.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16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4" y="1413164"/>
            <a:ext cx="7254129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Given this structure type </a:t>
            </a:r>
            <a:br>
              <a:rPr lang="en-US" sz="2400" dirty="0" smtClean="0"/>
            </a:br>
            <a:r>
              <a:rPr lang="en-US" sz="2400" dirty="0" err="1" smtClean="0"/>
              <a:t>result_t</a:t>
            </a:r>
            <a:r>
              <a:rPr lang="en-US" sz="2400" dirty="0"/>
              <a:t>,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Define </a:t>
            </a:r>
            <a:r>
              <a:rPr lang="en-US" sz="2400" dirty="0"/>
              <a:t>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</a:t>
            </a:r>
            <a:r>
              <a:rPr lang="en-US" sz="2400" dirty="0" smtClean="0"/>
              <a:t>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To call this function:</a:t>
            </a:r>
            <a:br>
              <a:rPr lang="en-US" sz="2400" dirty="0" smtClean="0"/>
            </a:br>
            <a:endParaRPr lang="en-US" sz="2400" dirty="0" smtClean="0"/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</a:t>
            </a:r>
            <a:r>
              <a:rPr lang="en-US" sz="2000" b="1" dirty="0" smtClean="0">
                <a:latin typeface="Courier New" pitchFamily="49" charset="0"/>
              </a:rPr>
              <a:t>... 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</a:rPr>
              <a:t>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result_t</a:t>
            </a:r>
            <a:r>
              <a:rPr lang="en-US" sz="2000" b="1" dirty="0" smtClean="0">
                <a:latin typeface="Courier New" pitchFamily="49" charset="0"/>
              </a:rPr>
              <a:t> result;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91061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15: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314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how to create and use structure</a:t>
            </a:r>
            <a:r>
              <a:rPr lang="en-GB" sz="2400" dirty="0" smtClean="0">
                <a:cs typeface="Arial" charset="0"/>
              </a:rPr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altLang="zh-CN" sz="2400" dirty="0" smtClean="0">
                <a:cs typeface="Arial" pitchFamily="34" charset="0"/>
              </a:rPr>
              <a:t>Learn how to </a:t>
            </a:r>
            <a:r>
              <a:rPr lang="en-GB" altLang="zh-CN" sz="2400" dirty="0">
                <a:cs typeface="Arial" pitchFamily="34" charset="0"/>
              </a:rPr>
              <a:t>r</a:t>
            </a:r>
            <a:r>
              <a:rPr lang="en-GB" altLang="zh-CN" sz="2400" dirty="0" smtClean="0">
                <a:cs typeface="Arial" pitchFamily="34" charset="0"/>
              </a:rPr>
              <a:t>eturn 2 or more values from a function </a:t>
            </a:r>
            <a:r>
              <a:rPr lang="en-GB" altLang="zh-CN" sz="2400" smtClean="0">
                <a:cs typeface="Arial" pitchFamily="34" charset="0"/>
              </a:rPr>
              <a:t>using structures</a:t>
            </a:r>
            <a:endParaRPr lang="en-GB" altLang="zh-CN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449076"/>
            <a:ext cx="7620000" cy="133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smtClean="0"/>
              <a:t>10 Structure and Union Types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>
                <a:solidFill>
                  <a:srgbClr val="0000FF"/>
                </a:solidFill>
              </a:rPr>
              <a:t>Returning Structure from </a:t>
            </a:r>
            <a:r>
              <a:rPr lang="en-GB" sz="3600" dirty="0" smtClean="0">
                <a:solidFill>
                  <a:srgbClr val="0000FF"/>
                </a:solidFill>
              </a:rPr>
              <a:t>Functions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5" name="TextBox 14"/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main(void)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num1, num2, num3; // inputs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result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(num1, num2, num3);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br>
                <a:rPr lang="en-US" sz="16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Unit15_Demo2.c</a:t>
              </a:r>
              <a:endParaRPr lang="en-SG" dirty="0"/>
            </a:p>
          </p:txBody>
        </p:sp>
      </p:grpSp>
      <p:sp>
        <p:nvSpPr>
          <p:cNvPr id="19" name="Line Callout 2 (Border and Accent Bar) 18"/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</a:t>
            </a:r>
            <a:r>
              <a:rPr lang="en-US" sz="1600" i="1" dirty="0" smtClean="0"/>
              <a:t>result</a:t>
            </a:r>
            <a:endParaRPr lang="en-SG" sz="1600" i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Line Callout 2 (Border and Accent Bar) 21"/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smtClean="0"/>
              <a:t>max and average are printed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49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>
                <a:solidFill>
                  <a:srgbClr val="0000FF"/>
                </a:solidFill>
              </a:rPr>
              <a:t>Returning Structure from </a:t>
            </a:r>
            <a:r>
              <a:rPr lang="en-GB" sz="3600" dirty="0" smtClean="0">
                <a:solidFill>
                  <a:srgbClr val="0000FF"/>
                </a:solidFill>
              </a:rPr>
              <a:t>Functions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5" name="TextBox 14"/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Computes the maximum and average of 3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n3)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n1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(n2 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n2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 (n1+n2+n3)/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		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47817" y="1316751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Unit15_Demo2.c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 smtClean="0"/>
              <a:t>the answers are stored in the structure variable </a:t>
            </a:r>
            <a:r>
              <a:rPr lang="en-US" sz="1600" i="1" dirty="0" smtClean="0"/>
              <a:t>result</a:t>
            </a:r>
            <a:r>
              <a:rPr lang="en-US" sz="1600" dirty="0" smtClean="0"/>
              <a:t>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240915" y="4458631"/>
            <a:ext cx="2215955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 dirty="0" smtClean="0">
                <a:latin typeface="Arial" charset="0"/>
                <a:cs typeface="Arial" charset="0"/>
              </a:rPr>
              <a:t>result </a:t>
            </a:r>
            <a:r>
              <a:rPr lang="en-US" sz="1600" dirty="0" smtClean="0">
                <a:latin typeface="Arial" charset="0"/>
                <a:cs typeface="Arial" charset="0"/>
              </a:rPr>
              <a:t>is </a:t>
            </a:r>
            <a:r>
              <a:rPr lang="en-US" sz="1600" dirty="0">
                <a:latin typeface="Arial" charset="0"/>
                <a:cs typeface="Arial" charset="0"/>
              </a:rPr>
              <a:t>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5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/>
              <a:t>H</a:t>
            </a:r>
            <a:r>
              <a:rPr lang="en-SG" sz="2400" dirty="0" smtClean="0"/>
              <a:t>ow </a:t>
            </a:r>
            <a:r>
              <a:rPr lang="en-SG" sz="2400" dirty="0"/>
              <a:t>to create and use structures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to return 2 or more values from a function using structures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 dirty="0" smtClean="0"/>
              <a:t>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Unit15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15: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Organizing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Structure 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.1	Initializing Structure Variables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dirty="0" smtClean="0"/>
              <a:t>.2	Accessing Members of a Structure Variable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3.3	Demo #1: Initializing and Accessing Structure Members</a:t>
            </a:r>
          </a:p>
          <a:p>
            <a:pPr marL="1206500" lvl="1" indent="-590550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3.4	Reading a Structure Member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Assigning 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altLang="zh-CN" dirty="0" smtClean="0">
                <a:solidFill>
                  <a:srgbClr val="C00000"/>
                </a:solidFill>
              </a:rPr>
              <a:t>Exercise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altLang="zh-CN" dirty="0" smtClean="0">
                <a:solidFill>
                  <a:srgbClr val="C00000"/>
                </a:solidFill>
              </a:rPr>
              <a:t>Returning </a:t>
            </a:r>
            <a:r>
              <a:rPr lang="en-GB" altLang="zh-CN" dirty="0">
                <a:solidFill>
                  <a:srgbClr val="C00000"/>
                </a:solidFill>
              </a:rPr>
              <a:t>Structure from </a:t>
            </a:r>
            <a:r>
              <a:rPr lang="en-GB" altLang="zh-CN" dirty="0" smtClean="0">
                <a:solidFill>
                  <a:srgbClr val="C00000"/>
                </a:solidFill>
              </a:rPr>
              <a:t>Functions</a:t>
            </a:r>
            <a:endParaRPr lang="en-GB" altLang="zh-CN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endParaRPr lang="en-GB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467225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3"/>
            <a:ext cx="5897562" cy="666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length1, width1, height1;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length2, width2, height2;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3732213"/>
            <a:ext cx="80645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related data as a “box” </a:t>
            </a:r>
            <a:r>
              <a:rPr lang="en-US" sz="2400" i="1" dirty="0"/>
              <a:t>group</a:t>
            </a:r>
            <a:r>
              <a:rPr lang="en-US" sz="2400" dirty="0"/>
              <a:t>, with length, width and height as its components (members). Then declare two variables </a:t>
            </a:r>
            <a:r>
              <a:rPr lang="en-US" sz="2400" dirty="0">
                <a:solidFill>
                  <a:srgbClr val="0000FF"/>
                </a:solidFill>
              </a:rPr>
              <a:t>box1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box2</a:t>
            </a:r>
            <a:r>
              <a:rPr lang="en-US" sz="2400" dirty="0"/>
              <a:t>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162050" y="2865438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341813" y="2865438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197475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197475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acctNum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balance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account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</a:t>
              </a:r>
              <a:r>
                <a:rPr lang="en-US" sz="1400" i="1" dirty="0" smtClean="0">
                  <a:solidFill>
                    <a:srgbClr val="800000"/>
                  </a:solidFill>
                </a:rPr>
                <a:t>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 smtClean="0"/>
                <a:t>stuNum</a:t>
              </a:r>
              <a:endParaRPr lang="en-SG" sz="1400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score</a:t>
              </a:r>
              <a:endParaRPr lang="en-SG" sz="1400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grade</a:t>
              </a:r>
              <a:endParaRPr lang="en-SG" sz="1400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result</a:t>
              </a:r>
              <a:endParaRPr lang="en-SG" sz="1400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</a:t>
              </a:r>
              <a:r>
                <a:rPr lang="en-US" sz="1400" i="1" dirty="0" smtClean="0">
                  <a:solidFill>
                    <a:srgbClr val="800000"/>
                  </a:solidFill>
                </a:rPr>
                <a:t>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 smtClean="0"/>
              <a:t>group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 smtClean="0"/>
              <a:t>the expiry date of a membership card is </a:t>
            </a:r>
            <a:r>
              <a:rPr lang="en-US" sz="2400" dirty="0"/>
              <a:t>of “date” </a:t>
            </a:r>
            <a:r>
              <a:rPr lang="en-US" sz="2400" dirty="0" smtClean="0"/>
              <a:t>group</a:t>
            </a:r>
            <a:endParaRPr lang="en-US" sz="2400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36" name="TextBox 55"/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37" name="TextBox 57"/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3" name="TextBox 62"/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 err="1" smtClean="0"/>
                  <a:t>cardNum</a:t>
                </a:r>
                <a:endParaRPr lang="en-SG" sz="1400" dirty="0"/>
              </a:p>
            </p:txBody>
          </p:sp>
        </p:grp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card</a:t>
              </a:r>
              <a:endParaRPr lang="en-SG" sz="1400" dirty="0"/>
            </a:p>
          </p:txBody>
        </p:sp>
        <p:sp>
          <p:nvSpPr>
            <p:cNvPr id="45" name="Rectangle 66"/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TextBox 46"/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6" name="TextBox 55"/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7" name="TextBox 57"/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 smtClean="0"/>
                  <a:t>expiryDate</a:t>
                </a:r>
                <a:endParaRPr lang="en-SG" sz="1400" dirty="0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81" name="TextBox 46"/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5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SoC, NUS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enrolment data for modules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To be covered later in Unit 18</a:t>
            </a:r>
            <a:endParaRPr lang="en-US" sz="2400" dirty="0"/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4229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box_t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account_t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/>
              <a:t>Create </a:t>
            </a:r>
            <a:r>
              <a:rPr lang="en-US" sz="1600" dirty="0"/>
              <a:t>a new type called </a:t>
            </a:r>
            <a:r>
              <a:rPr lang="en-US" sz="1600" dirty="0" err="1" smtClean="0">
                <a:solidFill>
                  <a:srgbClr val="C00000"/>
                </a:solidFill>
              </a:rPr>
              <a:t>result_t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Structure 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Unit15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</a:t>
            </a:r>
            <a:r>
              <a:rPr lang="en-US" sz="2400" dirty="0" smtClean="0"/>
              <a:t>variable!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23388</TotalTime>
  <Words>1395</Words>
  <Application>Microsoft Office PowerPoint</Application>
  <PresentationFormat>On-screen Show (4:3)</PresentationFormat>
  <Paragraphs>445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PowerPoint Presentation</vt:lpstr>
      <vt:lpstr>Unit 15: Structures</vt:lpstr>
      <vt:lpstr>Unit 15: Structures</vt:lpstr>
      <vt:lpstr>1. Organizing Data (1/4)</vt:lpstr>
      <vt:lpstr>1. Organizing Data (2/4)</vt:lpstr>
      <vt:lpstr>1. Organizing Data (3/4)</vt:lpstr>
      <vt:lpstr>1. Organizing Data (4/4)</vt:lpstr>
      <vt:lpstr>2. Structure Types (1/2)</vt:lpstr>
      <vt:lpstr>2. Structure Types (2/2)</vt:lpstr>
      <vt:lpstr>3. Structure Variables</vt:lpstr>
      <vt:lpstr>3.1 Initializing Structure Variables</vt:lpstr>
      <vt:lpstr>3.2 Accessing Members of a Structure Variable</vt:lpstr>
      <vt:lpstr>3.3 Demo #1: Initializing and Accessing Members</vt:lpstr>
      <vt:lpstr>3.4 Reading a Structure Member</vt:lpstr>
      <vt:lpstr>4. Assigning Structures</vt:lpstr>
      <vt:lpstr>5. Exercise #1: Perimeter (1/2)</vt:lpstr>
      <vt:lpstr>5. Exercise #1: Perimeter (2/2)</vt:lpstr>
      <vt:lpstr>6. Returning Structure from Functions (1/4)</vt:lpstr>
      <vt:lpstr>6. Returning Structure from Functions (2/4)</vt:lpstr>
      <vt:lpstr>6. Returning Structure from Functions (3/4)</vt:lpstr>
      <vt:lpstr>6. Returning Structure from Functions (4/4)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1892</cp:revision>
  <cp:lastPrinted>2018-06-21T09:53:56Z</cp:lastPrinted>
  <dcterms:created xsi:type="dcterms:W3CDTF">1998-09-05T15:03:32Z</dcterms:created>
  <dcterms:modified xsi:type="dcterms:W3CDTF">2018-06-21T10:51:34Z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