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68" r:id="rId3"/>
    <p:sldId id="509" r:id="rId4"/>
    <p:sldId id="595" r:id="rId5"/>
    <p:sldId id="504" r:id="rId6"/>
    <p:sldId id="546" r:id="rId7"/>
    <p:sldId id="547" r:id="rId8"/>
    <p:sldId id="548" r:id="rId9"/>
    <p:sldId id="590" r:id="rId10"/>
    <p:sldId id="571" r:id="rId11"/>
    <p:sldId id="591" r:id="rId12"/>
    <p:sldId id="630" r:id="rId13"/>
    <p:sldId id="631" r:id="rId14"/>
    <p:sldId id="632" r:id="rId15"/>
    <p:sldId id="633" r:id="rId16"/>
    <p:sldId id="572" r:id="rId17"/>
    <p:sldId id="634" r:id="rId18"/>
    <p:sldId id="573" r:id="rId19"/>
    <p:sldId id="574" r:id="rId20"/>
    <p:sldId id="575" r:id="rId21"/>
    <p:sldId id="592" r:id="rId22"/>
    <p:sldId id="576" r:id="rId23"/>
    <p:sldId id="593" r:id="rId24"/>
    <p:sldId id="594" r:id="rId25"/>
    <p:sldId id="579" r:id="rId26"/>
    <p:sldId id="597" r:id="rId27"/>
    <p:sldId id="598" r:id="rId28"/>
    <p:sldId id="599" r:id="rId29"/>
    <p:sldId id="578" r:id="rId30"/>
    <p:sldId id="596" r:id="rId31"/>
    <p:sldId id="600" r:id="rId32"/>
    <p:sldId id="580" r:id="rId33"/>
    <p:sldId id="601" r:id="rId34"/>
    <p:sldId id="602" r:id="rId35"/>
    <p:sldId id="603" r:id="rId36"/>
    <p:sldId id="604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05" r:id="rId46"/>
    <p:sldId id="308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  <p15:guide id="3" orient="horz" pos="3225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15" autoAdjust="0"/>
    <p:restoredTop sz="96977" autoAdjust="0"/>
  </p:normalViewPr>
  <p:slideViewPr>
    <p:cSldViewPr snapToGrid="0">
      <p:cViewPr varScale="1">
        <p:scale>
          <a:sx n="135" d="100"/>
          <a:sy n="135" d="100"/>
        </p:scale>
        <p:origin x="821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13236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0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4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96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1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4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8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63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4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6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5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0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48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9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72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40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17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12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61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1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1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77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3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15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1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1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47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7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5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74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24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0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type_h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type_h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edcc.edu/paul.bladek/c_string_functions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_standard_library/c_function_strtok.ht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Characters and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2.3 Demo #2: Character I/O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Unit16_CharacterDemo2.c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2.4 Demo #3: Character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// Unit16_CharacterDemo3.c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77328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https://www.tutorialspoint.com/c_standard_library/ctype_h.htm</a:t>
            </a:r>
            <a:r>
              <a:rPr lang="en-US" dirty="0"/>
              <a:t> 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142814"/>
            <a:chOff x="6134100" y="3835400"/>
            <a:chExt cx="2717800" cy="1142814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95204"/>
              <a:ext cx="812800" cy="7880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407150" y="4419600"/>
              <a:ext cx="668337" cy="558614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Note that </a:t>
              </a:r>
              <a:r>
                <a:rPr lang="en-US" sz="1600" dirty="0" err="1">
                  <a:solidFill>
                    <a:srgbClr val="C00000"/>
                  </a:solidFill>
                </a:rPr>
                <a:t>tolower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ch</a:t>
              </a:r>
              <a:r>
                <a:rPr lang="en-US" sz="1600" dirty="0">
                  <a:solidFill>
                    <a:srgbClr val="C00000"/>
                  </a:solidFill>
                </a:rPr>
                <a:t>) </a:t>
              </a:r>
              <a:r>
                <a:rPr lang="en-US" sz="1600" dirty="0"/>
                <a:t>and </a:t>
              </a:r>
              <a:r>
                <a:rPr lang="en-US" sz="1600" dirty="0" err="1">
                  <a:solidFill>
                    <a:srgbClr val="C00000"/>
                  </a:solidFill>
                </a:rPr>
                <a:t>toupper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ch</a:t>
              </a:r>
              <a:r>
                <a:rPr lang="en-US" sz="1600" dirty="0">
                  <a:solidFill>
                    <a:srgbClr val="C00000"/>
                  </a:solidFill>
                </a:rPr>
                <a:t>) </a:t>
              </a:r>
              <a:r>
                <a:rPr lang="en-US" sz="1600" dirty="0"/>
                <a:t>do NOT change </a:t>
              </a:r>
              <a:r>
                <a:rPr lang="en-US" sz="1600" dirty="0" err="1"/>
                <a:t>ch</a:t>
              </a:r>
              <a:r>
                <a:rPr lang="en-US" sz="1600" dirty="0"/>
                <a:t>!</a:t>
              </a:r>
              <a:endParaRPr lang="en-SG" sz="16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Ex #1: Summing Digit Characters (1/4)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7"/>
            <a:ext cx="7663132" cy="2836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>
                <a:solidFill>
                  <a:srgbClr val="0000FF"/>
                </a:solidFill>
              </a:rPr>
              <a:t>Unit16_SumDigits.c</a:t>
            </a:r>
            <a:r>
              <a:rPr lang="en-US" dirty="0"/>
              <a:t> to read characters on a line, and sum the digit characters, ignoring the non-digit ones and everything after the first white space.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the appropriate functions introduced in Demos #2 and #3.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sample runs: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0606" y="4128535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o/K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968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+?.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@+ 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 = 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3188" y="5221460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71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()-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%: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9W35j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 = 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0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Ex #1: Summing Digit Characters (2/4)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3" y="1157667"/>
            <a:ext cx="8403297" cy="193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Refer to this web page: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https://www.tutorialspoint.com/c_standard_library/ctype_h.htm</a:t>
            </a:r>
            <a:endParaRPr lang="en-US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dirty="0"/>
              <a:t>What is the input function needed if we do not want to use </a:t>
            </a:r>
            <a:r>
              <a:rPr lang="en-US" dirty="0" err="1">
                <a:solidFill>
                  <a:srgbClr val="0000FF"/>
                </a:solidFill>
              </a:rPr>
              <a:t>scanf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)?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954" y="5048566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header file to include besides </a:t>
            </a: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0000FF"/>
                </a:solidFill>
              </a:rPr>
              <a:t>stdio.h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  <a:r>
              <a:rPr lang="en-US" sz="2400" dirty="0"/>
              <a:t>?</a:t>
            </a:r>
          </a:p>
        </p:txBody>
      </p:sp>
      <p:sp>
        <p:nvSpPr>
          <p:cNvPr id="11" name="[Rectangle 10]"/>
          <p:cNvSpPr>
            <a:spLocks noChangeArrowheads="1"/>
          </p:cNvSpPr>
          <p:nvPr/>
        </p:nvSpPr>
        <p:spPr bwMode="auto">
          <a:xfrm>
            <a:off x="3224207" y="3002985"/>
            <a:ext cx="2145463" cy="46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dirty="0" err="1">
                <a:solidFill>
                  <a:srgbClr val="C00000"/>
                </a:solidFill>
              </a:rPr>
              <a:t>getchar</a:t>
            </a:r>
            <a:r>
              <a:rPr lang="en-US" sz="28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7870" y="5404247"/>
            <a:ext cx="1766806" cy="52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>
                <a:solidFill>
                  <a:srgbClr val="C00000"/>
                </a:solidFill>
              </a:rPr>
              <a:t>&lt;ctype.h&gt;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13954" y="3474200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What are the character functions needed?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7870" y="3866824"/>
            <a:ext cx="2145463" cy="9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>
                <a:solidFill>
                  <a:srgbClr val="C00000"/>
                </a:solidFill>
              </a:rPr>
              <a:t>isdigit()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>
                <a:solidFill>
                  <a:srgbClr val="C00000"/>
                </a:solidFill>
              </a:rPr>
              <a:t>isspace()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4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Ex #1: Summing Digit Characters (3/4)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641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obtain an integer value from a digit character (let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/>
              <a:t> be the character variable)?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i.e.: ‘0’ </a:t>
            </a:r>
            <a:r>
              <a:rPr lang="en-US" dirty="0">
                <a:sym typeface="Wingdings" panose="05000000000000000000" pitchFamily="2" charset="2"/>
              </a:rPr>
              <a:t> 0. ‘1’  1, …, ‘9’  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4436" y="2869942"/>
            <a:ext cx="7259923" cy="230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i="1"/>
              <a:t>Hint: </a:t>
            </a:r>
            <a:r>
              <a:rPr lang="en-US" sz="2400"/>
              <a:t>ASCII 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/>
              <a:t>What is the ASCII value of character ‘0’?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/>
              <a:t>What is the ASCII value of character ‘1’?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/>
              <a:t>…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/>
              <a:t>What is the ASCII value of character ‘9’?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64680" y="330334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4680" y="373899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4680" y="465667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57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08748" y="5245176"/>
            <a:ext cx="5300712" cy="584775"/>
            <a:chOff x="1808748" y="5245176"/>
            <a:chExt cx="5300712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1808748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rgbClr val="C00000"/>
                  </a:solidFill>
                </a:rPr>
                <a:t>ch – 48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5920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rgbClr val="C00000"/>
                  </a:solidFill>
                </a:rPr>
                <a:t>ch – ‘0’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9293" y="5306731"/>
              <a:ext cx="692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/>
                <a:t>or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2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Ex #1: Summing Digit Characters (4/4)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174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310640" y="1950784"/>
            <a:ext cx="6324600" cy="4431665"/>
          </a:xfrm>
          <a:prstGeom prst="rect">
            <a:avLst/>
          </a:prstGeom>
          <a:noFill/>
          <a:ln w="25400" algn="ctr">
            <a:solidFill>
              <a:srgbClr val="8A8AB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&lt;ctype.h&gt;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input: 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(!isspace(ch = getchar()))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(isdigit(ch))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sum += ch -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2.6 Characters: Common Error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B, C, D, F;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B;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grade;</a:t>
            </a: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Quick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38200" y="1431925"/>
            <a:ext cx="7772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800" dirty="0"/>
              <a:t>Are </a:t>
            </a:r>
            <a:r>
              <a:rPr lang="en-US" sz="2800" dirty="0">
                <a:solidFill>
                  <a:srgbClr val="0000FF"/>
                </a:solidFill>
              </a:rPr>
              <a:t>'A'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"A"</a:t>
            </a:r>
            <a:r>
              <a:rPr lang="en-US" sz="2800" dirty="0"/>
              <a:t> the same thing? 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/>
              <a:t>Can you do this?</a:t>
            </a:r>
          </a:p>
          <a:p>
            <a:pPr marL="1168400" lvl="1" indent="-45085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char </a:t>
            </a:r>
            <a:r>
              <a:rPr lang="en-US" sz="2800" dirty="0" err="1">
                <a:solidFill>
                  <a:srgbClr val="800000"/>
                </a:solidFill>
              </a:rPr>
              <a:t>ch</a:t>
            </a:r>
            <a:r>
              <a:rPr lang="en-US" sz="2800" dirty="0">
                <a:solidFill>
                  <a:srgbClr val="800000"/>
                </a:solidFill>
              </a:rPr>
              <a:t> = 'at';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/>
              <a:t>Can </a:t>
            </a:r>
            <a:r>
              <a:rPr lang="en-US" sz="2800" dirty="0">
                <a:solidFill>
                  <a:srgbClr val="0000FF"/>
                </a:solidFill>
              </a:rPr>
              <a:t>char</a:t>
            </a:r>
            <a:r>
              <a:rPr lang="en-US" sz="2800" dirty="0"/>
              <a:t> be used in a </a:t>
            </a:r>
            <a:r>
              <a:rPr lang="en-US" sz="2800" dirty="0">
                <a:solidFill>
                  <a:srgbClr val="0000FF"/>
                </a:solidFill>
              </a:rPr>
              <a:t>switch</a:t>
            </a:r>
            <a:r>
              <a:rPr lang="en-US" sz="2800" dirty="0"/>
              <a:t> statement? How about a </a:t>
            </a:r>
            <a:r>
              <a:rPr lang="en-US" sz="2800" dirty="0">
                <a:solidFill>
                  <a:srgbClr val="0000FF"/>
                </a:solidFill>
              </a:rPr>
              <a:t>string</a:t>
            </a:r>
            <a:r>
              <a:rPr lang="en-US" sz="2800" dirty="0"/>
              <a:t>?</a:t>
            </a:r>
          </a:p>
          <a:p>
            <a:pPr marL="971550" lvl="1" indent="-514350">
              <a:buClr>
                <a:schemeClr val="bg2"/>
              </a:buClr>
              <a:buSzPct val="75000"/>
              <a:buFont typeface="Arial" charset="0"/>
              <a:buAutoNum type="arabicPeriod"/>
            </a:pP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87435" y="1436688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12194" y="3812311"/>
            <a:ext cx="2325688" cy="8477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cs typeface="Courier New" pitchFamily="49" charset="0"/>
              </a:rPr>
              <a:t>char – yes string – no</a:t>
            </a:r>
            <a:endParaRPr lang="en-SG" sz="2400" b="1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0668" y="2295143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Strings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seen arrays of numeric values (types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double</a:t>
            </a:r>
            <a:r>
              <a:rPr lang="en-US" sz="2800" dirty="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seen </a:t>
            </a:r>
            <a:r>
              <a:rPr lang="en-US" sz="2800" dirty="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avg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#define ERROR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 dirty="0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string</a:t>
            </a:r>
            <a:r>
              <a:rPr lang="en-US" sz="2800" dirty="0"/>
              <a:t> is an array of characters, </a:t>
            </a:r>
            <a:r>
              <a:rPr lang="en-US" sz="2800" u="sng" dirty="0"/>
              <a:t>terminated by a null character </a:t>
            </a:r>
            <a:r>
              <a:rPr lang="en-US" sz="2800" u="sng" dirty="0">
                <a:solidFill>
                  <a:srgbClr val="0000FF"/>
                </a:solidFill>
              </a:rPr>
              <a:t>'\0'</a:t>
            </a:r>
            <a:r>
              <a:rPr lang="en-US" sz="2800" dirty="0"/>
              <a:t> (which has ASCII value of zero)</a:t>
            </a:r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3.1 Strings: Basics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Declaration of an 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Assigning character to an element of an 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Without ‘\0’, </a:t>
              </a:r>
              <a:r>
                <a:rPr lang="en-US" sz="2000"/>
                <a:t>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</a:t>
              </a:r>
              <a:r>
                <a:rPr lang="en-US" sz="2000" dirty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Do not need ‘\</a:t>
              </a:r>
              <a:r>
                <a:rPr lang="en-US"/>
                <a:t>0’ as </a:t>
              </a:r>
              <a:r>
                <a:rPr lang="en-US" dirty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Characters and Strings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Declare and manipulate data of </a:t>
            </a:r>
            <a:r>
              <a:rPr lang="en-GB" sz="2400">
                <a:solidFill>
                  <a:srgbClr val="0000FF"/>
                </a:solidFill>
                <a:cs typeface="Arial" charset="0"/>
              </a:rPr>
              <a:t>char</a:t>
            </a:r>
            <a:r>
              <a:rPr lang="en-GB" sz="2400">
                <a:cs typeface="Arial" charset="0"/>
              </a:rPr>
              <a:t> data type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Learn fundamental operations on strings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Write string processing programs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400" dirty="0"/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8: 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Strings: I/O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Read string from </a:t>
            </a:r>
            <a:r>
              <a:rPr lang="en-US" sz="2800" dirty="0" err="1"/>
              <a:t>stdin</a:t>
            </a:r>
            <a:endParaRPr lang="en-US" sz="2800" dirty="0"/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endParaRPr lang="en-US" dirty="0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There is another function </a:t>
            </a:r>
            <a:r>
              <a:rPr lang="en-US" dirty="0">
                <a:solidFill>
                  <a:srgbClr val="0000FF"/>
                </a:solidFill>
              </a:rPr>
              <a:t>gets(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to read a string interactively. However, due to security reason, we avoid it and </a:t>
            </a:r>
            <a:r>
              <a:rPr lang="en-US"/>
              <a:t>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</a:t>
            </a:r>
            <a:r>
              <a:rPr lang="en-US" dirty="0"/>
              <a:t>function instead.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Strings: I/O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3.3 Demo #4: String I/O</a:t>
            </a:r>
            <a:endParaRPr lang="en-GB" sz="3600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programs with this input: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3.4 Demo #5: Remove Vowels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Write a program </a:t>
            </a:r>
            <a:r>
              <a:rPr lang="en-US" sz="2800" dirty="0">
                <a:solidFill>
                  <a:srgbClr val="0000FF"/>
                </a:solidFill>
              </a:rPr>
              <a:t>Unit16_RemoveVowels.c</a:t>
            </a:r>
            <a:r>
              <a:rPr lang="en-US" sz="2800" dirty="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the input string has at most 100 characters.</a:t>
            </a:r>
            <a:endParaRPr lang="en-US" sz="2400" b="1" dirty="0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run: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>
                <a:solidFill>
                  <a:srgbClr val="0000FF"/>
                </a:solidFill>
              </a:rPr>
              <a:t>3.4 Demo #5: Remove Vowels (2/2)</a:t>
            </a: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>
                <a:solidFill>
                  <a:srgbClr val="C00000"/>
                </a:solidFill>
              </a:rPr>
              <a:t>strlen</a:t>
            </a:r>
            <a:r>
              <a:rPr lang="en-SG" sz="1600" dirty="0">
                <a:solidFill>
                  <a:srgbClr val="C00000"/>
                </a:solidFill>
              </a:rPr>
              <a:t>()</a:t>
            </a:r>
            <a:r>
              <a:rPr lang="en-SG" sz="1600" dirty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>
              <a:solidFill>
                <a:srgbClr val="0000FF"/>
              </a:solidFill>
            </a:endParaRPr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  <a:endParaRPr lang="en-US" dirty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possible output:</a:t>
            </a:r>
          </a:p>
          <a:p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the output if you add: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/>
          </a:p>
          <a:p>
            <a:r>
              <a:rPr lang="en-US" dirty="0"/>
              <a:t>or, you have: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%s and string functions work only on “true</a:t>
            </a:r>
            <a:r>
              <a:rPr lang="en-US"/>
              <a:t>” strings. Without the terminating null character ‘\0’, string functions will not work properly.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Table 8.1 (</a:t>
            </a:r>
            <a:r>
              <a:rPr lang="en-US" dirty="0" err="1"/>
              <a:t>pg</a:t>
            </a:r>
            <a:r>
              <a:rPr lang="en-US" dirty="0"/>
              <a:t> 483)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http://faculty.edcc.edu/paul.bladek/c_string_functions.htm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http://www.cs.cf.ac.uk/Dave/C/node19.html</a:t>
            </a:r>
            <a:r>
              <a:rPr lang="en-US" dirty="0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strcmp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strncmp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strcpy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strncpy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first n characters of 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strstr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s1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s1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in Demo #7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functions (</a:t>
            </a:r>
            <a:r>
              <a:rPr lang="en-US" dirty="0" err="1"/>
              <a:t>atoi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strchr</a:t>
            </a:r>
            <a:r>
              <a:rPr lang="en-US" dirty="0"/>
              <a:t>, </a:t>
            </a:r>
            <a:r>
              <a:rPr lang="en-US" dirty="0" err="1"/>
              <a:t>strtok</a:t>
            </a:r>
            <a:r>
              <a:rPr lang="en-US" dirty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explore these in your discussion session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Pointer to String (1/2)</a:t>
            </a:r>
            <a:endParaRPr lang="en-GB" sz="3600" dirty="0">
              <a:solidFill>
                <a:srgbClr val="0000FF"/>
              </a:solidFill>
            </a:endParaRPr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name[12]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12 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12 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of </a:t>
            </a:r>
            <a:r>
              <a:rPr lang="en-US" sz="1600" dirty="0"/>
              <a:t>first array element 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assignment. </a:t>
            </a:r>
            <a:endParaRPr lang="en-SG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16: Characters and Strings (1/2)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Motivation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2.1	ASCII Table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2.2	Demo #1: Using 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2.3	Demo #2: 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2.4	Demo #3: Character Functions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2.5	Exercise 1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2.6	Common Error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Strings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3.1	Basics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3.2	String I/O 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3.3	Demo #4: String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3.4	Demo #5: Remove Vowels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3.5	Demo #6: Character Array without terminating ‘\0’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Pointer to String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Comparison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name[12] 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[10]</a:t>
                </a: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[11]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Array of Strings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>
                <a:latin typeface="+mn-lt"/>
              </a:rPr>
              <a:t>or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("fruits: 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("character: 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198243" y="729111"/>
            <a:ext cx="2689615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Unit16_ArrayOfStrings.c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7. Demo #7: Using String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1"/>
            <a:ext cx="7915275" cy="52948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{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fgets</a:t>
            </a:r>
            <a:r>
              <a:rPr lang="en-US" sz="1400" b="1" dirty="0">
                <a:latin typeface="Courier New" pitchFamily="49" charset="0"/>
              </a:rPr>
              <a:t>(s1, MAX_LEN+1, </a:t>
            </a:r>
            <a:r>
              <a:rPr lang="en-US" sz="1400" b="1" dirty="0" err="1">
                <a:latin typeface="Courier New" pitchFamily="49" charset="0"/>
              </a:rPr>
              <a:t>stdin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strlen</a:t>
            </a:r>
            <a:r>
              <a:rPr lang="en-US" sz="1400" b="1" dirty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(s1[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== '\n') s1[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fgets</a:t>
            </a:r>
            <a:r>
              <a:rPr lang="en-US" sz="1400" b="1" dirty="0">
                <a:latin typeface="Courier New" pitchFamily="49" charset="0"/>
              </a:rPr>
              <a:t>(s2, MAX_LEN+1, </a:t>
            </a:r>
            <a:r>
              <a:rPr lang="en-US" sz="1400" b="1" dirty="0" err="1">
                <a:latin typeface="Courier New" pitchFamily="49" charset="0"/>
              </a:rPr>
              <a:t>stdin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strlen</a:t>
            </a:r>
            <a:r>
              <a:rPr lang="en-US" sz="1400" b="1" dirty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(s2[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== '\n') s2[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NULL)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else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Unit16_StringFunctions.c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discussed in </a:t>
            </a:r>
            <a:r>
              <a:rPr lang="en-US" sz="2400" dirty="0">
                <a:solidFill>
                  <a:srgbClr val="0000FF"/>
                </a:solidFill>
              </a:rPr>
              <a:t>Unit #8 Section 4 </a:t>
            </a:r>
            <a:r>
              <a:rPr lang="en-US" sz="2400" dirty="0"/>
              <a:t>that an array name is a pointer (that points to the first array element)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Likewise, since a string is physically an array of characters, the name of a string is also a pointer (that points to the first character of the string)</a:t>
            </a:r>
            <a:endParaRPr lang="en-US" sz="24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*str);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*(str+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Unit16_strlen.c</a:t>
            </a:r>
            <a:r>
              <a:rPr lang="en-US" sz="2400" dirty="0"/>
              <a:t> shows how we could compute the length of a string if we are not using </a:t>
            </a:r>
            <a:r>
              <a:rPr lang="en-US" sz="2400" dirty="0" err="1"/>
              <a:t>strlen</a:t>
            </a:r>
            <a:r>
              <a:rPr lang="en-US" sz="2400" dirty="0"/>
              <a:t>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See 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Unit16_strlen.c</a:t>
              </a:r>
              <a:endParaRPr lang="en-SG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ASCII value of null character </a:t>
            </a:r>
            <a:r>
              <a:rPr lang="en-US" sz="2400" dirty="0">
                <a:solidFill>
                  <a:srgbClr val="C00000"/>
                </a:solidFill>
              </a:rPr>
              <a:t>'\0' </a:t>
            </a:r>
            <a:r>
              <a:rPr lang="en-US" sz="2400" dirty="0"/>
              <a:t>is zero, the condition in the while loop is equivalent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 dirty="0"/>
              <a:t>and that can be further simplified to just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 err="1">
                  <a:latin typeface="Courier New" pitchFamily="49" charset="0"/>
                  <a:cs typeface="Courier New" pitchFamily="49" charset="0"/>
                </a:rPr>
                <a:t>mystrlen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Unit16_strlen_v2.c</a:t>
              </a:r>
              <a:endParaRPr lang="en-SG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8. Strings and Pointers (4/4)</a:t>
            </a:r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How to interpret the following?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Check whether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is 0 (that is, whether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is the null character ‘\0’)…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Then, increment </a:t>
              </a:r>
              <a:r>
                <a:rPr lang="en-US" sz="2400">
                  <a:solidFill>
                    <a:srgbClr val="C00000"/>
                  </a:solidFill>
                </a:rPr>
                <a:t>p</a:t>
              </a:r>
              <a:r>
                <a:rPr lang="en-US" sz="2400"/>
                <a:t> by 1 (so that </a:t>
              </a:r>
              <a:r>
                <a:rPr lang="en-US" sz="2400">
                  <a:solidFill>
                    <a:srgbClr val="C00000"/>
                  </a:solidFill>
                </a:rPr>
                <a:t>p</a:t>
              </a:r>
              <a:r>
                <a:rPr lang="en-US" sz="2400"/>
                <a:t> points to the next character).</a:t>
              </a:r>
            </a:p>
            <a:p>
              <a:r>
                <a:rPr lang="en-US" sz="2400"/>
                <a:t>Not increment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9. String function: </a:t>
            </a:r>
            <a:r>
              <a:rPr lang="en-GB" sz="3600" dirty="0" err="1">
                <a:solidFill>
                  <a:srgbClr val="C00000"/>
                </a:solidFill>
              </a:rPr>
              <a:t>strtok</a:t>
            </a:r>
            <a:r>
              <a:rPr lang="en-GB" sz="3600" dirty="0">
                <a:solidFill>
                  <a:srgbClr val="C00000"/>
                </a:solidFill>
              </a:rPr>
              <a:t>()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70"/>
            <a:ext cx="8003104" cy="109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break a string into a series of tokens using some specified delimiter(s).</a:t>
            </a:r>
          </a:p>
        </p:txBody>
      </p:sp>
      <p:sp>
        <p:nvSpPr>
          <p:cNvPr id="11" name="HighlightTextShape201406201824391195"/>
          <p:cNvSpPr txBox="1">
            <a:spLocks noChangeArrowheads="1"/>
          </p:cNvSpPr>
          <p:nvPr/>
        </p:nvSpPr>
        <p:spPr>
          <a:xfrm>
            <a:off x="613954" y="2901615"/>
            <a:ext cx="8003104" cy="3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Read the following site: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hlinkClick r:id="rId3"/>
              </a:rPr>
              <a:t>http://www.tutorialspoint.com/c_standard_library/c_function_strtok.htm</a:t>
            </a:r>
            <a:endParaRPr lang="en-US" sz="180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first time you call </a:t>
            </a:r>
            <a:r>
              <a:rPr lang="en-US">
                <a:solidFill>
                  <a:srgbClr val="C00000"/>
                </a:solidFill>
              </a:rPr>
              <a:t>strtok() </a:t>
            </a:r>
            <a:r>
              <a:rPr lang="en-US"/>
              <a:t>you pass it: (1) the string you want to tokenise, and (2) a delimiter string.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subsequent calls, you pass it: (1) NULL as the first paramater to tokenise the same string, and (2) a delimiter string.</a:t>
            </a:r>
            <a:endParaRPr lang="en-US" sz="180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982640" y="2175164"/>
            <a:ext cx="694671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char *strtok(char *str, const char *delim)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8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9. String function: </a:t>
            </a:r>
            <a:r>
              <a:rPr lang="en-GB" sz="3600" dirty="0" err="1">
                <a:solidFill>
                  <a:srgbClr val="C00000"/>
                </a:solidFill>
              </a:rPr>
              <a:t>strtok</a:t>
            </a:r>
            <a:r>
              <a:rPr lang="en-GB" sz="3600" dirty="0">
                <a:solidFill>
                  <a:srgbClr val="C00000"/>
                </a:solidFill>
              </a:rPr>
              <a:t>()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5660" y="1284685"/>
            <a:ext cx="8696862" cy="4857311"/>
            <a:chOff x="245660" y="1844243"/>
            <a:chExt cx="8696862" cy="4857311"/>
          </a:xfrm>
        </p:grpSpPr>
        <p:sp>
          <p:nvSpPr>
            <p:cNvPr id="3" name="TextBox 2"/>
            <p:cNvSpPr txBox="1"/>
            <p:nvPr/>
          </p:nvSpPr>
          <p:spPr>
            <a:xfrm>
              <a:off x="245660" y="1992573"/>
              <a:ext cx="8696862" cy="470898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"This is - www.tutorialspoint.com - website";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s[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"-"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*token;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get the first token */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token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strtok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s);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walk through other tokens */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(token !=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%s\n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token);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token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strtok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s);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3]"/>
            <p:cNvSpPr txBox="1"/>
            <p:nvPr/>
          </p:nvSpPr>
          <p:spPr>
            <a:xfrm>
              <a:off x="7088957" y="1844243"/>
              <a:ext cx="1714916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Unit16_strtok.c</a:t>
              </a:r>
              <a:endParaRPr lang="en-SG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72501" y="3043450"/>
            <a:ext cx="3630304" cy="120032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/>
              <a:t>Output: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This is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www.tutorialspoint.com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website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58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Hangman Game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hlinkClick r:id="rId3"/>
              </a:rPr>
              <a:t>http://www.hangman.no/</a:t>
            </a:r>
            <a:r>
              <a:rPr lang="en-US" sz="2800"/>
              <a:t> </a:t>
            </a:r>
            <a:endParaRPr lang="en-US" sz="2800" dirty="0"/>
          </a:p>
        </p:txBody>
      </p:sp>
      <p:pic>
        <p:nvPicPr>
          <p:cNvPr id="13" name="Picture 12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6987" y="1909763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36987" y="531782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Let’s play!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1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16: Characters and Strings (2/2)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Pointer to String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Array of Strings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Demo #7: Using 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Strings and Pointers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dirty="0">
                <a:solidFill>
                  <a:srgbClr val="C00000"/>
                </a:solidFill>
              </a:rPr>
              <a:t>String Function – </a:t>
            </a:r>
            <a:r>
              <a:rPr lang="en-GB" dirty="0" err="1">
                <a:solidFill>
                  <a:srgbClr val="C00000"/>
                </a:solidFill>
              </a:rPr>
              <a:t>strtok</a:t>
            </a:r>
            <a:r>
              <a:rPr lang="en-GB" dirty="0">
                <a:solidFill>
                  <a:srgbClr val="C00000"/>
                </a:solidFill>
              </a:rPr>
              <a:t>( 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768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Hangman Game version 1 (1/5)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388220" cy="5039682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Unit16_Hangman_v1.c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Assume that a player is given 5 lives. 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Each incorrect guess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reduce the number of lives</a:t>
            </a:r>
            <a:r>
              <a:rPr lang="en-US" sz="2400" kern="0" dirty="0"/>
              <a:t>.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Each correct guess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display the letter in the word</a:t>
            </a:r>
            <a:r>
              <a:rPr lang="en-US" sz="2400" kern="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9201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Hangman Game version 1 (2/5)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0088" y="1357313"/>
            <a:ext cx="2726018" cy="4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925" y="1766888"/>
            <a:ext cx="4652780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3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2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1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Sorry, you’re hanged! The word is 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18387" y="1368888"/>
            <a:ext cx="2868612" cy="4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#2: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471" y="1973182"/>
            <a:ext cx="4213465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a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Congratulations! The word is 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8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Hangman Game version 1 (3/5)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1414463"/>
            <a:ext cx="7805195" cy="37957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[], char);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main(void)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char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word[] = "apple";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temp[] = "_____";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, count =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num_lives</a:t>
            </a:r>
            <a:r>
              <a:rPr lang="en-US" b="1" dirty="0">
                <a:latin typeface="Courier New" pitchFamily="49" charset="0"/>
              </a:rPr>
              <a:t> = 5;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[TextBox 13]"/>
          <p:cNvSpPr txBox="1"/>
          <p:nvPr/>
        </p:nvSpPr>
        <p:spPr>
          <a:xfrm>
            <a:off x="6033154" y="1673225"/>
            <a:ext cx="252505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Unit16_Hangman_v1.c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952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Hangman Game version 1 (4/5)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9764" y="1245202"/>
            <a:ext cx="8259580" cy="537581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do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("Number of lives: %d\n",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("Guess a letter in the word ");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puts(temp);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(" %c", &amp;input);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if (</a:t>
            </a:r>
            <a:r>
              <a:rPr lang="en-US" sz="1600" b="1" dirty="0" err="1">
                <a:latin typeface="Courier New" pitchFamily="49" charset="0"/>
              </a:rPr>
              <a:t>has_letter</a:t>
            </a:r>
            <a:r>
              <a:rPr lang="en-US" sz="1600" b="1" dirty="0">
                <a:latin typeface="Courier New" pitchFamily="49" charset="0"/>
              </a:rPr>
              <a:t>(word, input))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for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&lt;length;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if ((input == word[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]) &amp;&amp; (temp[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== '_'))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count++;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else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} while ((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!= 0) &amp;&amp; (count != length));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== 0)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("Sorry, you're hanged! The word is \"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%s</a:t>
            </a:r>
            <a:r>
              <a:rPr lang="en-US" sz="1600" b="1" dirty="0">
                <a:latin typeface="Courier New" pitchFamily="49" charset="0"/>
              </a:rPr>
              <a:t>\"\n",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("Congratulations! The word is \"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%s</a:t>
            </a:r>
            <a:r>
              <a:rPr lang="en-US" sz="1600" b="1" dirty="0">
                <a:latin typeface="Courier New" pitchFamily="49" charset="0"/>
              </a:rPr>
              <a:t>\"\n",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5386" y="1099595"/>
            <a:ext cx="255466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Unit16_Hangman_v1.c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5710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Hangman Game version 1 (5/5)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4350" y="1433352"/>
            <a:ext cx="7634227" cy="404653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Check whether word contains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word[], char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j;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for (j=0; j&lt;length; j++)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if (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 == word[j])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	return 1;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return 0;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 does not occur in word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7484" y="1271427"/>
            <a:ext cx="259700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Unit16_Hangman_v1.c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4122821" y="2662989"/>
            <a:ext cx="4491790" cy="1754326"/>
            <a:chOff x="4122821" y="2662989"/>
            <a:chExt cx="4491790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133474" y="2662989"/>
              <a:ext cx="3481137" cy="1754326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Note: It is better to call </a:t>
              </a:r>
              <a:r>
                <a:rPr lang="en-US">
                  <a:solidFill>
                    <a:srgbClr val="C00000"/>
                  </a:solidFill>
                </a:rPr>
                <a:t>strlen(word) just </a:t>
              </a:r>
              <a:r>
                <a:rPr lang="en-US"/>
                <a:t>once and save the length in a variable, instead of calling </a:t>
              </a:r>
              <a:r>
                <a:rPr lang="en-US">
                  <a:solidFill>
                    <a:srgbClr val="C00000"/>
                  </a:solidFill>
                </a:rPr>
                <a:t>strlen(word) </a:t>
              </a:r>
              <a:r>
                <a:rPr lang="en-US"/>
                <a:t>multiple times as a condition in the ‘for’ loop.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4122821" y="2887579"/>
              <a:ext cx="1010653" cy="128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4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Declaring and using 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Characters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Character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Declaring and </a:t>
            </a:r>
            <a:r>
              <a:rPr lang="en-US" sz="2400" dirty="0" err="1"/>
              <a:t>initialising</a:t>
            </a:r>
            <a:r>
              <a:rPr lang="en-US" sz="2400" dirty="0"/>
              <a:t> 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String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String functions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Array of strings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2045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Motivation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225913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Why study characters and strings?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“hanged”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Let’s play! </a:t>
            </a:r>
            <a:r>
              <a:rPr lang="en-US">
                <a:hlinkClick r:id="rId3"/>
              </a:rPr>
              <a:t>http://www.hangman.no/</a:t>
            </a:r>
            <a:endParaRPr lang="en-US" dirty="0"/>
          </a:p>
        </p:txBody>
      </p:sp>
      <p:pic>
        <p:nvPicPr>
          <p:cNvPr id="9" name="Picture 8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948" y="3370996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Characters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C, </a:t>
            </a:r>
            <a:r>
              <a:rPr lang="en-US" u="sng" dirty="0"/>
              <a:t>single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characters</a:t>
            </a:r>
            <a:r>
              <a:rPr lang="en-US" dirty="0"/>
              <a:t> are represented using the data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FF"/>
                </a:solidFill>
              </a:rPr>
              <a:t>Character constants</a:t>
            </a:r>
            <a:r>
              <a:rPr lang="en-US" dirty="0"/>
              <a:t> are written as symbols enclosed in single 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Examples: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dirty="0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Recall: Practice S02P03 - NRIC Check 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Characters are stored in one byte, and are encoded as numbers using the </a:t>
            </a:r>
            <a:r>
              <a:rPr lang="en-US" dirty="0">
                <a:solidFill>
                  <a:srgbClr val="0000FF"/>
                </a:solidFill>
              </a:rPr>
              <a:t>ASCII</a:t>
            </a:r>
            <a:r>
              <a:rPr lang="en-US" dirty="0"/>
              <a:t> scheme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 dirty="0"/>
              <a:t>ASCII</a:t>
            </a:r>
            <a:r>
              <a:rPr lang="en-US" dirty="0"/>
              <a:t> (</a:t>
            </a:r>
            <a:r>
              <a:rPr lang="en-US" i="1" dirty="0"/>
              <a:t>American Standard Code for Information Interchange</a:t>
            </a:r>
            <a:r>
              <a:rPr lang="en-US" dirty="0"/>
              <a:t>), is one of the document coding schemes widely used today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 dirty="0"/>
              <a:t>Unicode</a:t>
            </a:r>
            <a:r>
              <a:rPr lang="en-US" dirty="0"/>
              <a:t> is another commonly used standard for multi-language texts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2.1 Characters: ASCII Table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Demo #1: Using Characters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= 65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=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Demo #1: Using Characters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p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q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r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s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ASCII value of 'A' is 65. ASCII value of 'c' is 99.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22501</TotalTime>
  <Words>3853</Words>
  <Application>Microsoft Office PowerPoint</Application>
  <PresentationFormat>On-screen Show (4:3)</PresentationFormat>
  <Paragraphs>942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 Unicode MS</vt:lpstr>
      <vt:lpstr>ＭＳ Ｐゴシック</vt:lpstr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Unit 16: Characters and Strings</vt:lpstr>
      <vt:lpstr>Unit 16: Characters and Strings (1/2)</vt:lpstr>
      <vt:lpstr>Unit 16: Characters and Strings (2/2)</vt:lpstr>
      <vt:lpstr>1. Motivation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Ex #1: Summing Digit Characters (1/4)</vt:lpstr>
      <vt:lpstr>2.5 Ex #1: Summing Digit Characters (2/4)</vt:lpstr>
      <vt:lpstr>2.5 Ex #1: Summing Digit Characters (3/4)</vt:lpstr>
      <vt:lpstr>2.5 Ex #1: Summing Digit Characters (4/4)</vt:lpstr>
      <vt:lpstr>2.6 Characters: Common Error</vt:lpstr>
      <vt:lpstr>Quick Quiz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  <vt:lpstr>9. String function: strtok() (1/2)</vt:lpstr>
      <vt:lpstr>9. String function: strtok() (2/2)</vt:lpstr>
      <vt:lpstr>Example: Hangman Game</vt:lpstr>
      <vt:lpstr>Hangman Game version 1 (1/5)</vt:lpstr>
      <vt:lpstr>Hangman Game version 1 (2/5)</vt:lpstr>
      <vt:lpstr>Hangman Game version 1 (3/5)</vt:lpstr>
      <vt:lpstr>Hangman Game version 1 (4/5)</vt:lpstr>
      <vt:lpstr>Hangman Game version 1 (5/5)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1582</cp:revision>
  <cp:lastPrinted>2018-06-21T09:50:20Z</cp:lastPrinted>
  <dcterms:created xsi:type="dcterms:W3CDTF">1998-09-05T15:03:32Z</dcterms:created>
  <dcterms:modified xsi:type="dcterms:W3CDTF">2019-03-18T05:35:14Z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