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2"/>
  </p:notesMasterIdLst>
  <p:handoutMasterIdLst>
    <p:handoutMasterId r:id="rId23"/>
  </p:handoutMasterIdLst>
  <p:sldIdLst>
    <p:sldId id="256" r:id="rId2"/>
    <p:sldId id="468" r:id="rId3"/>
    <p:sldId id="609" r:id="rId4"/>
    <p:sldId id="610" r:id="rId5"/>
    <p:sldId id="611" r:id="rId6"/>
    <p:sldId id="612" r:id="rId7"/>
    <p:sldId id="614" r:id="rId8"/>
    <p:sldId id="615" r:id="rId9"/>
    <p:sldId id="616" r:id="rId10"/>
    <p:sldId id="617" r:id="rId11"/>
    <p:sldId id="618" r:id="rId12"/>
    <p:sldId id="619" r:id="rId13"/>
    <p:sldId id="620" r:id="rId14"/>
    <p:sldId id="613" r:id="rId15"/>
    <p:sldId id="621" r:id="rId16"/>
    <p:sldId id="622" r:id="rId17"/>
    <p:sldId id="623" r:id="rId18"/>
    <p:sldId id="624" r:id="rId19"/>
    <p:sldId id="625" r:id="rId20"/>
    <p:sldId id="308" r:id="rId2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E6E6E6"/>
    <a:srgbClr val="9900CC"/>
    <a:srgbClr val="CCECFF"/>
    <a:srgbClr val="FFFF99"/>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1652" autoAdjust="0"/>
  </p:normalViewPr>
  <p:slideViewPr>
    <p:cSldViewPr snapToGrid="0">
      <p:cViewPr varScale="1">
        <p:scale>
          <a:sx n="114" d="100"/>
          <a:sy n="114" d="100"/>
        </p:scale>
        <p:origin x="-8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3225"/>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defTabSz="1019702" eaLnBrk="0" hangingPunct="0">
              <a:defRPr sz="14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4021979"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algn="r" defTabSz="1019702" eaLnBrk="0" hangingPunct="0">
              <a:defRPr sz="14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48039" y="4859519"/>
            <a:ext cx="5203224" cy="4607457"/>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4021979" y="1"/>
            <a:ext cx="3075631" cy="512304"/>
          </a:xfrm>
          <a:prstGeom prst="rect">
            <a:avLst/>
          </a:prstGeom>
        </p:spPr>
        <p:txBody>
          <a:bodyPr vert="horz" lIns="97891" tIns="48945" rIns="97891" bIns="48945" rtlCol="0"/>
          <a:lstStyle>
            <a:lvl1pPr algn="r">
              <a:defRPr sz="1300"/>
            </a:lvl1pPr>
          </a:lstStyle>
          <a:p>
            <a:pPr>
              <a:defRPr/>
            </a:pPr>
            <a:fld id="{0AF3AFD6-2BC0-4B1C-A3C8-8C3FEB1DB624}" type="datetimeFigureOut">
              <a:rPr lang="en-US"/>
              <a:pPr>
                <a:defRPr/>
              </a:pPr>
              <a:t>6/21/2018</a:t>
            </a:fld>
            <a:endParaRPr lang="en-US"/>
          </a:p>
        </p:txBody>
      </p:sp>
      <p:sp>
        <p:nvSpPr>
          <p:cNvPr id="9" name="Slide Image Placeholder 8"/>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7192" tIns="48596" rIns="97192" bIns="48596" rtlCol="0" anchor="ctr"/>
          <a:lstStyle/>
          <a:p>
            <a:pPr lvl="0"/>
            <a:endParaRPr lang="en-US" noProof="0"/>
          </a:p>
        </p:txBody>
      </p:sp>
      <p:sp>
        <p:nvSpPr>
          <p:cNvPr id="11" name="Header Placeholder 10"/>
          <p:cNvSpPr>
            <a:spLocks noGrp="1"/>
          </p:cNvSpPr>
          <p:nvPr>
            <p:ph type="hdr" sz="quarter"/>
          </p:nvPr>
        </p:nvSpPr>
        <p:spPr>
          <a:xfrm>
            <a:off x="1" y="1"/>
            <a:ext cx="3075631" cy="512304"/>
          </a:xfrm>
          <a:prstGeom prst="rect">
            <a:avLst/>
          </a:prstGeom>
        </p:spPr>
        <p:txBody>
          <a:bodyPr vert="horz" lIns="97192" tIns="48596" rIns="97192" bIns="48596" rtlCol="0"/>
          <a:lstStyle>
            <a:lvl1pPr algn="l">
              <a:defRPr sz="13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83297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37361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1235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6106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07995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27832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7824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39951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8031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34057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8984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20139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84129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98500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088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9450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4794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7340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9325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21286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Unit17 -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CS1010 (AY2017/8 Semester 1)</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3" name="Footer Placeholder 2"/>
          <p:cNvSpPr>
            <a:spLocks noGrp="1"/>
          </p:cNvSpPr>
          <p:nvPr>
            <p:ph type="ftr" sz="quarter" idx="11"/>
          </p:nvPr>
        </p:nvSpPr>
        <p:spPr/>
        <p:txBody>
          <a:bodyPr/>
          <a:lstStyle/>
          <a:p>
            <a:pPr algn="l">
              <a:defRPr/>
            </a:pPr>
            <a:r>
              <a:rPr lang="en-US" smtClean="0"/>
              <a:t>CS1010 (AY2017/8 Semester 1)</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SoC,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CS1010 (AY2017/8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Unit17 -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azeworks.com/hano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17</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Recursion: Towers of Hanoi</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5"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25" y="769249"/>
            <a:ext cx="6167933" cy="1013510"/>
          </a:xfrm>
          <a:prstGeom prst="rect">
            <a:avLst/>
          </a:prstGeom>
        </p:spPr>
      </p:pic>
      <p:sp>
        <p:nvSpPr>
          <p:cNvPr id="6" name="Rectangle 5"/>
          <p:cNvSpPr>
            <a:spLocks noGrp="1" noChangeArrowheads="1"/>
          </p:cNvSpPr>
          <p:nvPr/>
        </p:nvSpPr>
        <p:spPr>
          <a:xfrm>
            <a:off x="2354980" y="769249"/>
            <a:ext cx="4004733" cy="36406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(8/17)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(9/17)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(10/17)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smtClean="0">
                <a:solidFill>
                  <a:srgbClr val="800000"/>
                </a:solidFill>
                <a:latin typeface="Monotype Corsiva" panose="03010101010201010101" pitchFamily="66" charset="0"/>
              </a:rPr>
              <a:t>Voilà!</a:t>
            </a:r>
            <a:endParaRPr lang="en-US" sz="6600" b="1">
              <a:solidFill>
                <a:srgbClr val="800000"/>
              </a:solidFill>
              <a:latin typeface="Monotype Corsiva" pitchFamily="66" charset="0"/>
            </a:endParaRP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(11/17)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dirty="0">
                <a:solidFill>
                  <a:srgbClr val="0000FF"/>
                </a:solidFill>
              </a:rPr>
              <a:t>Can be interpreted as:</a:t>
            </a:r>
          </a:p>
          <a:p>
            <a:r>
              <a:rPr lang="en-US" sz="2400" dirty="0"/>
              <a:t> 1. move four disks from peg A to peg B</a:t>
            </a:r>
          </a:p>
          <a:p>
            <a:r>
              <a:rPr lang="en-US" sz="2400" dirty="0"/>
              <a:t> 2. move disk 5 from peg A to peg C</a:t>
            </a:r>
          </a:p>
          <a:p>
            <a:r>
              <a:rPr lang="en-US" sz="2400" dirty="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(12/17)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(13/17)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a:t>Can you start to visualise how to solve this using r</a:t>
            </a:r>
            <a:r>
              <a:rPr lang="en-US" sz="2800">
                <a:solidFill>
                  <a:srgbClr val="0000FF"/>
                </a:solidFill>
              </a:rPr>
              <a:t>ecursion</a:t>
            </a:r>
            <a:r>
              <a:rPr lang="en-US" sz="280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(14/17)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dirty="0">
                <a:latin typeface="+mn-lt"/>
                <a:cs typeface="+mn-cs"/>
              </a:rPr>
              <a:t>Algorithm:</a:t>
            </a:r>
          </a:p>
        </p:txBody>
      </p:sp>
      <p:sp>
        <p:nvSpPr>
          <p:cNvPr id="8" name="TextBox 7"/>
          <p:cNvSpPr txBox="1"/>
          <p:nvPr/>
        </p:nvSpPr>
        <p:spPr>
          <a:xfrm>
            <a:off x="857249" y="2190750"/>
            <a:ext cx="7444539" cy="2616101"/>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t>if (n &gt; 0) </a:t>
            </a:r>
          </a:p>
          <a:p>
            <a:pPr marL="628650" indent="-447675">
              <a:buFont typeface="Wingdings" pitchFamily="2" charset="2"/>
              <a:buNone/>
              <a:tabLst>
                <a:tab pos="631825" algn="l"/>
              </a:tabLst>
              <a:defRPr/>
            </a:pPr>
            <a:r>
              <a:rPr lang="en-US" sz="2400" dirty="0"/>
              <a:t>	move n – 1 disks from the </a:t>
            </a:r>
            <a:r>
              <a:rPr lang="en-US" sz="2400" i="1" dirty="0" smtClean="0"/>
              <a:t>source</a:t>
            </a:r>
            <a:r>
              <a:rPr lang="en-US" sz="2400" dirty="0" smtClean="0"/>
              <a:t> </a:t>
            </a:r>
            <a:r>
              <a:rPr lang="en-US" sz="2400" dirty="0"/>
              <a:t>peg to the </a:t>
            </a:r>
            <a:r>
              <a:rPr lang="en-US" sz="2400" i="1" dirty="0" smtClean="0"/>
              <a:t>temp</a:t>
            </a:r>
            <a:r>
              <a:rPr lang="en-US" sz="2400" dirty="0" smtClean="0"/>
              <a:t> </a:t>
            </a:r>
            <a:r>
              <a:rPr lang="en-US" sz="2400" dirty="0"/>
              <a:t>peg using the </a:t>
            </a:r>
            <a:r>
              <a:rPr lang="en-US" sz="2400" i="1" dirty="0" err="1" smtClean="0"/>
              <a:t>dest</a:t>
            </a:r>
            <a:r>
              <a:rPr lang="en-US" sz="2400" dirty="0" smtClean="0"/>
              <a:t> </a:t>
            </a:r>
            <a:r>
              <a:rPr lang="en-US" sz="2400" dirty="0"/>
              <a:t>peg</a:t>
            </a:r>
          </a:p>
          <a:p>
            <a:pPr marL="631825" lvl="1" indent="-450850">
              <a:spcBef>
                <a:spcPts val="1200"/>
              </a:spcBef>
              <a:buFont typeface="Wingdings" pitchFamily="2" charset="2"/>
              <a:buNone/>
              <a:tabLst>
                <a:tab pos="631825" algn="l"/>
              </a:tabLst>
              <a:defRPr/>
            </a:pPr>
            <a:r>
              <a:rPr lang="en-US" sz="2400" dirty="0"/>
              <a:t>	move disk n from the </a:t>
            </a:r>
            <a:r>
              <a:rPr lang="en-US" sz="2400" i="1" dirty="0" smtClean="0"/>
              <a:t>source</a:t>
            </a:r>
            <a:r>
              <a:rPr lang="en-US" sz="2400" dirty="0" smtClean="0"/>
              <a:t> </a:t>
            </a:r>
            <a:r>
              <a:rPr lang="en-US" sz="2400" dirty="0"/>
              <a:t>peg to the </a:t>
            </a:r>
            <a:r>
              <a:rPr lang="en-US" sz="2400" i="1" dirty="0" err="1" smtClean="0"/>
              <a:t>dest</a:t>
            </a:r>
            <a:r>
              <a:rPr lang="en-US" sz="2400" dirty="0" smtClean="0"/>
              <a:t> </a:t>
            </a:r>
            <a:r>
              <a:rPr lang="en-US" sz="2400" dirty="0"/>
              <a:t>peg</a:t>
            </a:r>
          </a:p>
          <a:p>
            <a:pPr marL="631825" lvl="1" indent="-450850">
              <a:spcBef>
                <a:spcPts val="1200"/>
              </a:spcBef>
              <a:buFont typeface="Wingdings" pitchFamily="2" charset="2"/>
              <a:buNone/>
              <a:tabLst>
                <a:tab pos="631825" algn="l"/>
              </a:tabLst>
              <a:defRPr/>
            </a:pPr>
            <a:r>
              <a:rPr lang="en-US" sz="2400" dirty="0"/>
              <a:t>	move n – 1 disks from the </a:t>
            </a:r>
            <a:r>
              <a:rPr lang="en-US" sz="2400" i="1" dirty="0" smtClean="0"/>
              <a:t>temp</a:t>
            </a:r>
            <a:r>
              <a:rPr lang="en-US" sz="2400" dirty="0" smtClean="0"/>
              <a:t> </a:t>
            </a:r>
            <a:r>
              <a:rPr lang="en-US" sz="2400" dirty="0"/>
              <a:t>peg to the </a:t>
            </a:r>
            <a:r>
              <a:rPr lang="en-US" sz="2400" i="1" dirty="0" err="1" smtClean="0"/>
              <a:t>dest</a:t>
            </a:r>
            <a:r>
              <a:rPr lang="en-US" sz="2400" i="1" dirty="0" smtClean="0"/>
              <a:t> </a:t>
            </a:r>
            <a:r>
              <a:rPr lang="en-US" sz="2400" dirty="0"/>
              <a:t>peg using the </a:t>
            </a:r>
            <a:r>
              <a:rPr lang="en-US" sz="2400" i="1" dirty="0" smtClean="0"/>
              <a:t>source</a:t>
            </a:r>
            <a:r>
              <a:rPr lang="en-US" sz="2400" dirty="0" smtClean="0"/>
              <a:t> </a:t>
            </a:r>
            <a:r>
              <a:rPr lang="en-US" sz="2400" dirty="0"/>
              <a:t>peg</a:t>
            </a:r>
          </a:p>
        </p:txBody>
      </p:sp>
    </p:spTree>
    <p:extLst>
      <p:ext uri="{BB962C8B-B14F-4D97-AF65-F5344CB8AC3E}">
        <p14:creationId xmlns:p14="http://schemas.microsoft.com/office/powerpoint/2010/main" val="172325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(15/17)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9" name="Group 7"/>
          <p:cNvGrpSpPr>
            <a:grpSpLocks/>
          </p:cNvGrpSpPr>
          <p:nvPr/>
        </p:nvGrpSpPr>
        <p:grpSpPr bwMode="auto">
          <a:xfrm>
            <a:off x="609600" y="1114955"/>
            <a:ext cx="8094133" cy="5586986"/>
            <a:chOff x="609175" y="1233870"/>
            <a:chExt cx="8095073" cy="5587230"/>
          </a:xfrm>
        </p:grpSpPr>
        <p:sp>
          <p:nvSpPr>
            <p:cNvPr id="10" name="TextBox 9"/>
            <p:cNvSpPr txBox="1"/>
            <p:nvPr/>
          </p:nvSpPr>
          <p:spPr>
            <a:xfrm>
              <a:off x="609175" y="1311660"/>
              <a:ext cx="8095073" cy="550944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a:tabLst>
                  <a:tab pos="341313" algn="l"/>
                  <a:tab pos="682625" algn="l"/>
                  <a:tab pos="1023938" algn="l"/>
                  <a:tab pos="1376363" algn="l"/>
                </a:tabLst>
                <a:defRPr/>
              </a:pPr>
              <a:r>
                <a:rPr lang="en-US" sz="1600" b="1" dirty="0">
                  <a:latin typeface="Courier New" pitchFamily="49" charset="0"/>
                  <a:cs typeface="Courier New" pitchFamily="49" charset="0"/>
                </a:rPr>
                <a:t>void tower(char, char, char,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p>
            <a:p>
              <a:pPr>
                <a:tabLst>
                  <a:tab pos="341313" algn="l"/>
                  <a:tab pos="682625" algn="l"/>
                  <a:tab pos="1023938" algn="l"/>
                  <a:tab pos="1376363" algn="l"/>
                </a:tabLst>
                <a:defRPr/>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main(void</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disks;</a:t>
              </a: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("Number of disks: ");</a:t>
              </a: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("%d", &amp;disks);</a:t>
              </a:r>
            </a:p>
            <a:p>
              <a:pPr>
                <a:tabLst>
                  <a:tab pos="341313" algn="l"/>
                  <a:tab pos="682625" algn="l"/>
                  <a:tab pos="1023938" algn="l"/>
                  <a:tab pos="1376363" algn="l"/>
                </a:tabLst>
                <a:defRPr/>
              </a:pPr>
              <a:r>
                <a:rPr lang="en-US" sz="1600" b="1" dirty="0">
                  <a:latin typeface="Courier New" pitchFamily="49" charset="0"/>
                  <a:cs typeface="Courier New" pitchFamily="49" charset="0"/>
                </a:rPr>
                <a:t>	tower('A','B','C', disks);</a:t>
              </a:r>
            </a:p>
            <a:p>
              <a:pPr>
                <a:tabLst>
                  <a:tab pos="341313" algn="l"/>
                  <a:tab pos="682625" algn="l"/>
                  <a:tab pos="1023938" algn="l"/>
                  <a:tab pos="1376363" algn="l"/>
                </a:tabLst>
                <a:defRPr/>
              </a:pPr>
              <a:r>
                <a:rPr lang="en-US" sz="1600" b="1" dirty="0">
                  <a:latin typeface="Courier New" pitchFamily="49" charset="0"/>
                  <a:cs typeface="Courier New" pitchFamily="49" charset="0"/>
                </a:rPr>
                <a:t>	return 0;</a:t>
              </a:r>
            </a:p>
            <a:p>
              <a:pPr>
                <a:tabLst>
                  <a:tab pos="341313" algn="l"/>
                  <a:tab pos="682625" algn="l"/>
                  <a:tab pos="1023938" algn="l"/>
                  <a:tab pos="1376363" algn="l"/>
                </a:tabLst>
                <a:defRPr/>
              </a:pPr>
              <a:r>
                <a:rPr lang="en-US" sz="1600" b="1" dirty="0">
                  <a:latin typeface="Courier New" pitchFamily="49" charset="0"/>
                  <a:cs typeface="Courier New" pitchFamily="49" charset="0"/>
                </a:rPr>
                <a:t>}</a:t>
              </a:r>
            </a:p>
            <a:p>
              <a:pPr>
                <a:tabLst>
                  <a:tab pos="341313" algn="l"/>
                  <a:tab pos="682625" algn="l"/>
                  <a:tab pos="1023938" algn="l"/>
                  <a:tab pos="1376363" algn="l"/>
                </a:tabLst>
                <a:defRPr/>
              </a:pPr>
              <a:endParaRPr lang="en-US" sz="1000" b="1" dirty="0">
                <a:latin typeface="Courier New" pitchFamily="49" charset="0"/>
                <a:cs typeface="Courier New" pitchFamily="49" charset="0"/>
              </a:endParaRP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Display instructions for moving n disk from </a:t>
              </a:r>
              <a:r>
                <a:rPr lang="en-US" sz="1600" b="1" dirty="0" smtClean="0">
                  <a:solidFill>
                    <a:srgbClr val="006600"/>
                  </a:solidFill>
                  <a:latin typeface="Courier New" pitchFamily="49" charset="0"/>
                  <a:cs typeface="Courier New" pitchFamily="49" charset="0"/>
                </a:rPr>
                <a:t>source </a:t>
              </a:r>
              <a:r>
                <a:rPr lang="en-US" sz="1600" b="1" dirty="0">
                  <a:solidFill>
                    <a:srgbClr val="006600"/>
                  </a:solidFill>
                  <a:latin typeface="Courier New" pitchFamily="49" charset="0"/>
                  <a:cs typeface="Courier New" pitchFamily="49" charset="0"/>
                </a:rPr>
                <a:t>to </a:t>
              </a:r>
              <a:r>
                <a:rPr lang="en-US" sz="1600" b="1" dirty="0" err="1" smtClean="0">
                  <a:solidFill>
                    <a:srgbClr val="006600"/>
                  </a:solidFill>
                  <a:latin typeface="Courier New" pitchFamily="49" charset="0"/>
                  <a:cs typeface="Courier New" pitchFamily="49" charset="0"/>
                </a:rPr>
                <a:t>dest</a:t>
              </a:r>
              <a:endParaRPr lang="en-US" sz="1600" b="1" dirty="0">
                <a:solidFill>
                  <a:srgbClr val="006600"/>
                </a:solidFill>
                <a:latin typeface="Courier New" pitchFamily="49" charset="0"/>
                <a:cs typeface="Courier New" pitchFamily="49" charset="0"/>
              </a:endParaRP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using </a:t>
              </a:r>
              <a:r>
                <a:rPr lang="en-US" sz="1600" b="1" dirty="0" smtClean="0">
                  <a:solidFill>
                    <a:srgbClr val="006600"/>
                  </a:solidFill>
                  <a:latin typeface="Courier New" pitchFamily="49" charset="0"/>
                  <a:cs typeface="Courier New" pitchFamily="49" charset="0"/>
                </a:rPr>
                <a:t>temp </a:t>
              </a:r>
              <a:r>
                <a:rPr lang="en-US" sz="1600" b="1" dirty="0">
                  <a:solidFill>
                    <a:srgbClr val="006600"/>
                  </a:solidFill>
                  <a:latin typeface="Courier New" pitchFamily="49" charset="0"/>
                  <a:cs typeface="Courier New" pitchFamily="49" charset="0"/>
                </a:rPr>
                <a:t>as an auxiliary. Disks are numbered 1 to n </a:t>
              </a: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(smallest to largest).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void tower(char </a:t>
              </a:r>
              <a:r>
                <a:rPr lang="en-US" b="1" dirty="0" smtClean="0">
                  <a:solidFill>
                    <a:srgbClr val="C00000"/>
                  </a:solidFill>
                  <a:latin typeface="Courier New" pitchFamily="49" charset="0"/>
                  <a:cs typeface="Courier New" pitchFamily="49" charset="0"/>
                </a:rPr>
                <a:t>source, </a:t>
              </a:r>
              <a:r>
                <a:rPr lang="en-US" b="1" dirty="0">
                  <a:solidFill>
                    <a:srgbClr val="C00000"/>
                  </a:solidFill>
                  <a:latin typeface="Courier New" pitchFamily="49" charset="0"/>
                  <a:cs typeface="Courier New" pitchFamily="49" charset="0"/>
                </a:rPr>
                <a:t>char </a:t>
              </a:r>
              <a:r>
                <a:rPr lang="en-US" b="1" dirty="0" smtClean="0">
                  <a:solidFill>
                    <a:srgbClr val="C00000"/>
                  </a:solidFill>
                  <a:latin typeface="Courier New" pitchFamily="49" charset="0"/>
                  <a:cs typeface="Courier New" pitchFamily="49" charset="0"/>
                </a:rPr>
                <a:t>temp, </a:t>
              </a:r>
              <a:r>
                <a:rPr lang="en-US" b="1" dirty="0">
                  <a:solidFill>
                    <a:srgbClr val="C00000"/>
                  </a:solidFill>
                  <a:latin typeface="Courier New" pitchFamily="49" charset="0"/>
                  <a:cs typeface="Courier New" pitchFamily="49" charset="0"/>
                </a:rPr>
                <a:t>char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int</a:t>
              </a:r>
              <a:r>
                <a:rPr lang="en-US" b="1" dirty="0">
                  <a:solidFill>
                    <a:srgbClr val="C00000"/>
                  </a:solidFill>
                  <a:latin typeface="Courier New" pitchFamily="49" charset="0"/>
                  <a:cs typeface="Courier New" pitchFamily="49" charset="0"/>
                </a:rPr>
                <a:t> n</a:t>
              </a:r>
              <a:r>
                <a:rPr lang="en-US" b="1" dirty="0" smtClean="0">
                  <a:solidFill>
                    <a:srgbClr val="C00000"/>
                  </a:solidFill>
                  <a:latin typeface="Courier New" pitchFamily="49" charset="0"/>
                  <a:cs typeface="Courier New" pitchFamily="49" charset="0"/>
                </a:rPr>
                <a:t>) {</a:t>
              </a:r>
              <a:endParaRPr lang="en-US" b="1" dirty="0">
                <a:solidFill>
                  <a:srgbClr val="C00000"/>
                </a:solidFill>
                <a:latin typeface="Courier New" pitchFamily="49" charset="0"/>
                <a:cs typeface="Courier New" pitchFamily="49" charset="0"/>
              </a:endParaRP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if (n &gt; 0)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tower(source,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temp, </a:t>
              </a:r>
              <a:r>
                <a:rPr lang="en-US" b="1" dirty="0">
                  <a:solidFill>
                    <a:srgbClr val="C00000"/>
                  </a:solidFill>
                  <a:latin typeface="Courier New" pitchFamily="49" charset="0"/>
                  <a:cs typeface="Courier New" pitchFamily="49" charset="0"/>
                </a:rPr>
                <a:t>n-1);</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printf</a:t>
              </a:r>
              <a:r>
                <a:rPr lang="en-US" b="1" dirty="0">
                  <a:solidFill>
                    <a:srgbClr val="C00000"/>
                  </a:solidFill>
                  <a:latin typeface="Courier New" pitchFamily="49" charset="0"/>
                  <a:cs typeface="Courier New" pitchFamily="49" charset="0"/>
                </a:rPr>
                <a:t>("Move disk %d from peg %c to peg %c\n",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n, </a:t>
              </a:r>
              <a:r>
                <a:rPr lang="en-US" b="1" dirty="0" smtClean="0">
                  <a:solidFill>
                    <a:srgbClr val="C00000"/>
                  </a:solidFill>
                  <a:latin typeface="Courier New" pitchFamily="49" charset="0"/>
                  <a:cs typeface="Courier New" pitchFamily="49" charset="0"/>
                </a:rPr>
                <a:t>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a:t>
              </a:r>
              <a:endParaRPr lang="en-US" b="1" dirty="0">
                <a:solidFill>
                  <a:srgbClr val="C00000"/>
                </a:solidFill>
                <a:latin typeface="Courier New" pitchFamily="49" charset="0"/>
                <a:cs typeface="Courier New" pitchFamily="49" charset="0"/>
              </a:endParaRP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tower(temp, 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n-1);</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a:t>
              </a:r>
            </a:p>
          </p:txBody>
        </p:sp>
        <p:sp>
          <p:nvSpPr>
            <p:cNvPr id="11" name="TextBox 11"/>
            <p:cNvSpPr txBox="1">
              <a:spLocks noChangeArrowheads="1"/>
            </p:cNvSpPr>
            <p:nvPr/>
          </p:nvSpPr>
          <p:spPr bwMode="auto">
            <a:xfrm>
              <a:off x="5387249" y="1233870"/>
              <a:ext cx="3006420" cy="369332"/>
            </a:xfrm>
            <a:prstGeom prst="rect">
              <a:avLst/>
            </a:prstGeom>
            <a:solidFill>
              <a:srgbClr val="FFFFCC"/>
            </a:solidFill>
            <a:ln w="9525">
              <a:solidFill>
                <a:schemeClr val="tx1"/>
              </a:solidFill>
              <a:miter lim="800000"/>
              <a:headEnd/>
              <a:tailEnd/>
            </a:ln>
          </p:spPr>
          <p:txBody>
            <a:bodyPr>
              <a:spAutoFit/>
            </a:bodyPr>
            <a:lstStyle/>
            <a:p>
              <a:r>
                <a:rPr lang="en-US" smtClean="0">
                  <a:solidFill>
                    <a:srgbClr val="0000FF"/>
                  </a:solidFill>
                </a:rPr>
                <a:t>Unit17_TowersOfHanoi.c</a:t>
              </a:r>
              <a:endParaRPr lang="en-SG" dirty="0">
                <a:solidFill>
                  <a:srgbClr val="0000FF"/>
                </a:solidFill>
              </a:endParaRPr>
            </a:p>
          </p:txBody>
        </p:sp>
      </p:grpSp>
    </p:spTree>
    <p:extLst>
      <p:ext uri="{BB962C8B-B14F-4D97-AF65-F5344CB8AC3E}">
        <p14:creationId xmlns:p14="http://schemas.microsoft.com/office/powerpoint/2010/main" val="3569280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(16/17)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smtClean="0">
                <a:latin typeface="+mn-lt"/>
                <a:cs typeface="+mn-cs"/>
              </a:rPr>
              <a:t>Tracing </a:t>
            </a:r>
            <a:r>
              <a:rPr lang="en-US" sz="2400" kern="0" dirty="0">
                <a:latin typeface="+mn-lt"/>
                <a:cs typeface="+mn-cs"/>
              </a:rPr>
              <a:t>tower('A', 'B', 'C', 3);</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a:latin typeface="Calibri" pitchFamily="34" charset="0"/>
              </a:rPr>
              <a:t>tower('A',  'B',  'C', 3);</a:t>
            </a:r>
          </a:p>
        </p:txBody>
      </p:sp>
      <p:grpSp>
        <p:nvGrpSpPr>
          <p:cNvPr id="9" name="Group 114"/>
          <p:cNvGrpSpPr>
            <a:grpSpLocks/>
          </p:cNvGrpSpPr>
          <p:nvPr/>
        </p:nvGrpSpPr>
        <p:grpSpPr bwMode="auto">
          <a:xfrm>
            <a:off x="1285875" y="2595563"/>
            <a:ext cx="1755775" cy="1682750"/>
            <a:chOff x="1286256" y="2755393"/>
            <a:chExt cx="1755648" cy="1683544"/>
          </a:xfrm>
        </p:grpSpPr>
        <p:sp>
          <p:nvSpPr>
            <p:cNvPr id="10" name="TextBox 9"/>
            <p:cNvSpPr txBox="1"/>
            <p:nvPr/>
          </p:nvSpPr>
          <p:spPr>
            <a:xfrm>
              <a:off x="1286256" y="2755393"/>
              <a:ext cx="1755648" cy="954538"/>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'A'</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'B'</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is </a:t>
              </a:r>
              <a:r>
                <a:rPr lang="en-US" sz="1400" b="1" dirty="0">
                  <a:latin typeface="Calibri" pitchFamily="34" charset="0"/>
                  <a:cs typeface="Arial" charset="0"/>
                </a:rPr>
                <a:t>'C'</a:t>
              </a:r>
            </a:p>
            <a:p>
              <a:pPr>
                <a:defRPr/>
              </a:pPr>
              <a:r>
                <a:rPr lang="en-US" sz="1400" b="1" dirty="0">
                  <a:latin typeface="Calibri" pitchFamily="34" charset="0"/>
                  <a:cs typeface="Arial" charset="0"/>
                </a:rPr>
                <a:t>n is 3</a:t>
              </a:r>
            </a:p>
          </p:txBody>
        </p:sp>
        <p:sp>
          <p:nvSpPr>
            <p:cNvPr id="11" name="TextBox 8"/>
            <p:cNvSpPr txBox="1">
              <a:spLocks noChangeArrowheads="1"/>
            </p:cNvSpPr>
            <p:nvPr/>
          </p:nvSpPr>
          <p:spPr bwMode="auto">
            <a:xfrm>
              <a:off x="1286256" y="3700273"/>
              <a:ext cx="1755327"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('A', 'C', 'B', 2)</a:t>
              </a:r>
            </a:p>
            <a:p>
              <a:r>
                <a:rPr lang="en-US" sz="1400" b="1">
                  <a:latin typeface="Calibri" pitchFamily="34" charset="0"/>
                </a:rPr>
                <a:t>move 3 from A to C</a:t>
              </a:r>
            </a:p>
            <a:p>
              <a:r>
                <a:rPr lang="en-US" sz="1400" b="1">
                  <a:latin typeface="Calibri" pitchFamily="34" charset="0"/>
                </a:rPr>
                <a:t>tower ('B', 'A', 'C', 2)</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8" y="1820863"/>
            <a:ext cx="1758950" cy="1684338"/>
            <a:chOff x="3919728" y="1981201"/>
            <a:chExt cx="1759177" cy="1683544"/>
          </a:xfrm>
        </p:grpSpPr>
        <p:sp>
          <p:nvSpPr>
            <p:cNvPr id="19" name="TextBox 18"/>
            <p:cNvSpPr txBox="1"/>
            <p:nvPr/>
          </p:nvSpPr>
          <p:spPr>
            <a:xfrm>
              <a:off x="3919728" y="1981201"/>
              <a:ext cx="1756002" cy="953638"/>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'A'</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'C'</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a:t>
              </a:r>
              <a:r>
                <a:rPr lang="en-US" sz="1400" b="1" dirty="0">
                  <a:latin typeface="Calibri" pitchFamily="34" charset="0"/>
                  <a:cs typeface="Arial" charset="0"/>
                </a:rPr>
                <a:t>is 'B'</a:t>
              </a:r>
            </a:p>
            <a:p>
              <a:pPr>
                <a:defRPr/>
              </a:pPr>
              <a:r>
                <a:rPr lang="en-US" sz="1400" b="1" dirty="0">
                  <a:latin typeface="Calibri" pitchFamily="34" charset="0"/>
                  <a:cs typeface="Arial" charset="0"/>
                </a:rPr>
                <a:t>n is 2</a:t>
              </a:r>
            </a:p>
          </p:txBody>
        </p:sp>
        <p:sp>
          <p:nvSpPr>
            <p:cNvPr id="20" name="TextBox 26"/>
            <p:cNvSpPr txBox="1">
              <a:spLocks noChangeArrowheads="1"/>
            </p:cNvSpPr>
            <p:nvPr/>
          </p:nvSpPr>
          <p:spPr bwMode="auto">
            <a:xfrm>
              <a:off x="3919728" y="2926081"/>
              <a:ext cx="1759177"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('A', 'B', 'C', 1)</a:t>
              </a:r>
            </a:p>
            <a:p>
              <a:r>
                <a:rPr lang="en-US" sz="1400" b="1">
                  <a:latin typeface="Calibri" pitchFamily="34" charset="0"/>
                </a:rPr>
                <a:t>move 2 from A to B</a:t>
              </a:r>
            </a:p>
            <a:p>
              <a:r>
                <a:rPr lang="en-US" sz="1400" b="1">
                  <a:latin typeface="Calibri" pitchFamily="34" charset="0"/>
                </a:rPr>
                <a:t>tower ('C', 'A', 'B', 1)</a:t>
              </a:r>
            </a:p>
          </p:txBody>
        </p:sp>
      </p:grpSp>
      <p:grpSp>
        <p:nvGrpSpPr>
          <p:cNvPr id="21" name="Group 121"/>
          <p:cNvGrpSpPr>
            <a:grpSpLocks/>
          </p:cNvGrpSpPr>
          <p:nvPr/>
        </p:nvGrpSpPr>
        <p:grpSpPr bwMode="auto">
          <a:xfrm>
            <a:off x="3919538" y="4070351"/>
            <a:ext cx="1762125" cy="1646237"/>
            <a:chOff x="3919728" y="4230625"/>
            <a:chExt cx="1761744" cy="1646968"/>
          </a:xfrm>
        </p:grpSpPr>
        <p:sp>
          <p:nvSpPr>
            <p:cNvPr id="22" name="TextBox 21"/>
            <p:cNvSpPr txBox="1"/>
            <p:nvPr/>
          </p:nvSpPr>
          <p:spPr>
            <a:xfrm>
              <a:off x="3919728" y="4230625"/>
              <a:ext cx="1755395" cy="954511"/>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'B'</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'A'</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a:t>
              </a:r>
              <a:r>
                <a:rPr lang="en-US" sz="1400" b="1" dirty="0">
                  <a:latin typeface="Calibri" pitchFamily="34" charset="0"/>
                  <a:cs typeface="Arial" charset="0"/>
                </a:rPr>
                <a:t>is 'C'</a:t>
              </a:r>
            </a:p>
            <a:p>
              <a:pPr>
                <a:defRPr/>
              </a:pPr>
              <a:r>
                <a:rPr lang="en-US" sz="1400" b="1" dirty="0">
                  <a:latin typeface="Calibri" pitchFamily="34" charset="0"/>
                  <a:cs typeface="Arial" charset="0"/>
                </a:rPr>
                <a:t>n is 2</a:t>
              </a:r>
            </a:p>
          </p:txBody>
        </p:sp>
        <p:sp>
          <p:nvSpPr>
            <p:cNvPr id="23" name="TextBox 28"/>
            <p:cNvSpPr txBox="1">
              <a:spLocks noChangeArrowheads="1"/>
            </p:cNvSpPr>
            <p:nvPr/>
          </p:nvSpPr>
          <p:spPr bwMode="auto">
            <a:xfrm>
              <a:off x="3919728" y="5138929"/>
              <a:ext cx="1761744"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('B', 'C', 'A', 1)</a:t>
              </a:r>
            </a:p>
            <a:p>
              <a:r>
                <a:rPr lang="en-US" sz="1400" b="1">
                  <a:latin typeface="Calibri" pitchFamily="34" charset="0"/>
                </a:rPr>
                <a:t>move 2 from B to C</a:t>
              </a:r>
            </a:p>
            <a:p>
              <a:r>
                <a:rPr lang="en-US" sz="1400" b="1">
                  <a:latin typeface="Calibri" pitchFamily="34" charset="0"/>
                </a:rPr>
                <a:t>tower ('A', 'B', 'C', 1)</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457325"/>
            <a:chOff x="6845808" y="755905"/>
            <a:chExt cx="1548384" cy="1457099"/>
          </a:xfrm>
        </p:grpSpPr>
        <p:sp>
          <p:nvSpPr>
            <p:cNvPr id="30" name="TextBox 29"/>
            <p:cNvSpPr txBox="1"/>
            <p:nvPr/>
          </p:nvSpPr>
          <p:spPr>
            <a:xfrm>
              <a:off x="6845808" y="755905"/>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is </a:t>
              </a:r>
              <a:r>
                <a:rPr lang="en-US" sz="1200" b="1" dirty="0">
                  <a:latin typeface="Calibri" pitchFamily="34" charset="0"/>
                  <a:cs typeface="Arial" charset="0"/>
                </a:rPr>
                <a:t>'A'</a:t>
              </a:r>
            </a:p>
            <a:p>
              <a:pPr>
                <a:defRPr/>
              </a:pPr>
              <a:r>
                <a:rPr lang="en-US" sz="1200" b="1" dirty="0" smtClean="0">
                  <a:latin typeface="Calibri" pitchFamily="34" charset="0"/>
                  <a:cs typeface="Arial" charset="0"/>
                </a:rPr>
                <a:t>temp is </a:t>
              </a:r>
              <a:r>
                <a:rPr lang="en-US" sz="1200" b="1" dirty="0">
                  <a:latin typeface="Calibri" pitchFamily="34" charset="0"/>
                  <a:cs typeface="Arial" charset="0"/>
                </a:rPr>
                <a:t>'B'</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is </a:t>
              </a:r>
              <a:r>
                <a:rPr lang="en-US" sz="1200" b="1" dirty="0">
                  <a:latin typeface="Calibri" pitchFamily="34" charset="0"/>
                  <a:cs typeface="Arial" charset="0"/>
                </a:rPr>
                <a:t>'C'</a:t>
              </a:r>
            </a:p>
            <a:p>
              <a:pPr>
                <a:defRPr/>
              </a:pPr>
              <a:r>
                <a:rPr lang="en-US" sz="1200" b="1" dirty="0">
                  <a:latin typeface="Calibri" pitchFamily="34" charset="0"/>
                  <a:cs typeface="Arial" charset="0"/>
                </a:rPr>
                <a:t>n is 1</a:t>
              </a:r>
            </a:p>
          </p:txBody>
        </p:sp>
        <p:sp>
          <p:nvSpPr>
            <p:cNvPr id="31" name="TextBox 45"/>
            <p:cNvSpPr txBox="1">
              <a:spLocks noChangeArrowheads="1"/>
            </p:cNvSpPr>
            <p:nvPr/>
          </p:nvSpPr>
          <p:spPr bwMode="auto">
            <a:xfrm>
              <a:off x="6845808" y="1566673"/>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('A', 'C', 'B', 0)</a:t>
              </a:r>
            </a:p>
            <a:p>
              <a:r>
                <a:rPr lang="en-US" sz="1200" b="1">
                  <a:latin typeface="Calibri" pitchFamily="34" charset="0"/>
                </a:rPr>
                <a:t>move 1 from A to C</a:t>
              </a:r>
            </a:p>
            <a:p>
              <a:r>
                <a:rPr lang="en-US" sz="1200" b="1">
                  <a:latin typeface="Calibri" pitchFamily="34" charset="0"/>
                </a:rPr>
                <a:t>tower ('B', 'A', 'C', 0)</a:t>
              </a:r>
            </a:p>
          </p:txBody>
        </p:sp>
      </p:grpSp>
      <p:grpSp>
        <p:nvGrpSpPr>
          <p:cNvPr id="32" name="Group 120"/>
          <p:cNvGrpSpPr>
            <a:grpSpLocks/>
          </p:cNvGrpSpPr>
          <p:nvPr/>
        </p:nvGrpSpPr>
        <p:grpSpPr bwMode="auto">
          <a:xfrm>
            <a:off x="6845300" y="2112963"/>
            <a:ext cx="1549400" cy="1457325"/>
            <a:chOff x="6845808" y="2273809"/>
            <a:chExt cx="1548384" cy="1457099"/>
          </a:xfrm>
        </p:grpSpPr>
        <p:sp>
          <p:nvSpPr>
            <p:cNvPr id="33" name="TextBox 32"/>
            <p:cNvSpPr txBox="1"/>
            <p:nvPr/>
          </p:nvSpPr>
          <p:spPr>
            <a:xfrm>
              <a:off x="6845808" y="2273809"/>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'C'</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'A'</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'B'</a:t>
              </a:r>
            </a:p>
            <a:p>
              <a:pPr>
                <a:defRPr/>
              </a:pPr>
              <a:r>
                <a:rPr lang="en-US" sz="1200" b="1" dirty="0">
                  <a:latin typeface="Calibri" pitchFamily="34" charset="0"/>
                  <a:cs typeface="Arial" charset="0"/>
                </a:rPr>
                <a:t>n is 1</a:t>
              </a:r>
            </a:p>
          </p:txBody>
        </p:sp>
        <p:sp>
          <p:nvSpPr>
            <p:cNvPr id="34" name="TextBox 49"/>
            <p:cNvSpPr txBox="1">
              <a:spLocks noChangeArrowheads="1"/>
            </p:cNvSpPr>
            <p:nvPr/>
          </p:nvSpPr>
          <p:spPr bwMode="auto">
            <a:xfrm>
              <a:off x="6845808" y="3084577"/>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('C', 'B', 'A', 0)</a:t>
              </a:r>
            </a:p>
            <a:p>
              <a:r>
                <a:rPr lang="en-US" sz="1200" b="1">
                  <a:latin typeface="Calibri" pitchFamily="34" charset="0"/>
                </a:rPr>
                <a:t>move 1 from C to B</a:t>
              </a:r>
            </a:p>
            <a:p>
              <a:r>
                <a:rPr lang="en-US" sz="1200" b="1">
                  <a:latin typeface="Calibri" pitchFamily="34" charset="0"/>
                </a:rPr>
                <a:t>tower ('A', 'C', 'B', 0)</a:t>
              </a:r>
            </a:p>
          </p:txBody>
        </p:sp>
      </p:grpSp>
      <p:grpSp>
        <p:nvGrpSpPr>
          <p:cNvPr id="35" name="Group 122"/>
          <p:cNvGrpSpPr>
            <a:grpSpLocks/>
          </p:cNvGrpSpPr>
          <p:nvPr/>
        </p:nvGrpSpPr>
        <p:grpSpPr bwMode="auto">
          <a:xfrm>
            <a:off x="6845300" y="3709988"/>
            <a:ext cx="1549400" cy="1457325"/>
            <a:chOff x="6845808" y="3870961"/>
            <a:chExt cx="1548384" cy="1457099"/>
          </a:xfrm>
        </p:grpSpPr>
        <p:sp>
          <p:nvSpPr>
            <p:cNvPr id="36" name="TextBox 35"/>
            <p:cNvSpPr txBox="1"/>
            <p:nvPr/>
          </p:nvSpPr>
          <p:spPr>
            <a:xfrm>
              <a:off x="6845808" y="3870961"/>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'B'</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'C'</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'A'</a:t>
              </a:r>
            </a:p>
            <a:p>
              <a:pPr>
                <a:defRPr/>
              </a:pPr>
              <a:r>
                <a:rPr lang="en-US" sz="1200" b="1" dirty="0">
                  <a:latin typeface="Calibri" pitchFamily="34" charset="0"/>
                  <a:cs typeface="Arial" charset="0"/>
                </a:rPr>
                <a:t>n is 1</a:t>
              </a:r>
            </a:p>
          </p:txBody>
        </p:sp>
        <p:sp>
          <p:nvSpPr>
            <p:cNvPr id="37" name="TextBox 51"/>
            <p:cNvSpPr txBox="1">
              <a:spLocks noChangeArrowheads="1"/>
            </p:cNvSpPr>
            <p:nvPr/>
          </p:nvSpPr>
          <p:spPr bwMode="auto">
            <a:xfrm>
              <a:off x="6845808" y="4681729"/>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('B', 'A', 'C', 0)</a:t>
              </a:r>
            </a:p>
            <a:p>
              <a:r>
                <a:rPr lang="en-US" sz="1200" b="1">
                  <a:latin typeface="Calibri" pitchFamily="34" charset="0"/>
                </a:rPr>
                <a:t>move 1 from B to A</a:t>
              </a:r>
            </a:p>
            <a:p>
              <a:r>
                <a:rPr lang="en-US" sz="1200" b="1">
                  <a:latin typeface="Calibri" pitchFamily="34" charset="0"/>
                </a:rPr>
                <a:t>tower ('C', 'B', 'A', 0)</a:t>
              </a:r>
            </a:p>
          </p:txBody>
        </p:sp>
      </p:grpSp>
      <p:grpSp>
        <p:nvGrpSpPr>
          <p:cNvPr id="38" name="Group 123"/>
          <p:cNvGrpSpPr>
            <a:grpSpLocks/>
          </p:cNvGrpSpPr>
          <p:nvPr/>
        </p:nvGrpSpPr>
        <p:grpSpPr bwMode="auto">
          <a:xfrm>
            <a:off x="6838950" y="5240338"/>
            <a:ext cx="1549400" cy="1457325"/>
            <a:chOff x="6839712" y="5400901"/>
            <a:chExt cx="1548384" cy="1457099"/>
          </a:xfrm>
        </p:grpSpPr>
        <p:sp>
          <p:nvSpPr>
            <p:cNvPr id="39" name="TextBox 38"/>
            <p:cNvSpPr txBox="1"/>
            <p:nvPr/>
          </p:nvSpPr>
          <p:spPr>
            <a:xfrm>
              <a:off x="6839712" y="5400901"/>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'A'</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'B'</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'C'</a:t>
              </a:r>
            </a:p>
            <a:p>
              <a:pPr>
                <a:defRPr/>
              </a:pPr>
              <a:r>
                <a:rPr lang="en-US" sz="1200" b="1" dirty="0">
                  <a:latin typeface="Calibri" pitchFamily="34" charset="0"/>
                  <a:cs typeface="Arial" charset="0"/>
                </a:rPr>
                <a:t>n is 1</a:t>
              </a:r>
            </a:p>
          </p:txBody>
        </p:sp>
        <p:sp>
          <p:nvSpPr>
            <p:cNvPr id="40" name="TextBox 53"/>
            <p:cNvSpPr txBox="1">
              <a:spLocks noChangeArrowheads="1"/>
            </p:cNvSpPr>
            <p:nvPr/>
          </p:nvSpPr>
          <p:spPr bwMode="auto">
            <a:xfrm>
              <a:off x="6839712" y="6211669"/>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('A', 'C', 'B', 0)</a:t>
              </a:r>
            </a:p>
            <a:p>
              <a:r>
                <a:rPr lang="en-US" sz="1200" b="1">
                  <a:latin typeface="Calibri" pitchFamily="34" charset="0"/>
                </a:rPr>
                <a:t>move 1 from A to C</a:t>
              </a:r>
            </a:p>
            <a:p>
              <a:r>
                <a:rPr lang="en-US" sz="1200" b="1">
                  <a:latin typeface="Calibri" pitchFamily="34" charset="0"/>
                </a:rPr>
                <a:t>tower ('B', 'A', 'C', 0)</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3" y="1985963"/>
            <a:ext cx="1144587" cy="1036638"/>
            <a:chOff x="5693664" y="2145792"/>
            <a:chExt cx="1146048" cy="1037908"/>
          </a:xfrm>
        </p:grpSpPr>
        <p:cxnSp>
          <p:nvCxnSpPr>
            <p:cNvPr id="46" name="Straight Connector 68"/>
            <p:cNvCxnSpPr>
              <a:cxnSpLocks noChangeShapeType="1"/>
            </p:cNvCxnSpPr>
            <p:nvPr/>
          </p:nvCxnSpPr>
          <p:spPr bwMode="auto">
            <a:xfrm rot="10800000">
              <a:off x="6425184" y="2145792"/>
              <a:ext cx="414528" cy="0"/>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rot="5400000">
              <a:off x="5907024" y="2663952"/>
              <a:ext cx="1036320" cy="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p:cNvCxnSpPr>
          <p:nvPr/>
        </p:nvCxnSpPr>
        <p:spPr bwMode="auto">
          <a:xfrm flipV="1">
            <a:off x="5583238" y="2254251"/>
            <a:ext cx="1255712" cy="1109662"/>
          </a:xfrm>
          <a:prstGeom prst="bentConnector3">
            <a:avLst>
              <a:gd name="adj1" fmla="val 82037"/>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84563"/>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p:cNvCxnSpPr>
          <p:nvPr/>
        </p:nvCxnSpPr>
        <p:spPr bwMode="auto">
          <a:xfrm flipV="1">
            <a:off x="5572125" y="3851276"/>
            <a:ext cx="1266825" cy="1243012"/>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p:cNvCxnSpPr>
          <p:nvPr/>
        </p:nvCxnSpPr>
        <p:spPr bwMode="auto">
          <a:xfrm rot="10800000" flipV="1">
            <a:off x="5668963" y="5081588"/>
            <a:ext cx="1169987" cy="111125"/>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flipV="1">
            <a:off x="5583238" y="5375276"/>
            <a:ext cx="1255712" cy="219075"/>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p:cNvCxnSpPr>
          <p:nvPr/>
        </p:nvCxnSpPr>
        <p:spPr bwMode="auto">
          <a:xfrm rot="10800000">
            <a:off x="5697538" y="5699126"/>
            <a:ext cx="1128712" cy="95567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(17/17)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Output generated by tower('A', </a:t>
            </a:r>
            <a:r>
              <a:rPr lang="en-US" sz="2400" kern="0" dirty="0" smtClean="0">
                <a:latin typeface="+mn-lt"/>
                <a:cs typeface="+mn-cs"/>
              </a:rPr>
              <a:t>'B', 'C', </a:t>
            </a:r>
            <a:r>
              <a:rPr lang="en-US" sz="2400" kern="0" dirty="0">
                <a:latin typeface="+mn-lt"/>
                <a:cs typeface="+mn-cs"/>
              </a:rPr>
              <a:t>3);</a:t>
            </a:r>
          </a:p>
        </p:txBody>
      </p:sp>
      <p:sp>
        <p:nvSpPr>
          <p:cNvPr id="8" name="TextBox 7"/>
          <p:cNvSpPr txBox="1"/>
          <p:nvPr/>
        </p:nvSpPr>
        <p:spPr>
          <a:xfrm>
            <a:off x="1327896" y="2123514"/>
            <a:ext cx="6740339"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smtClean="0">
                <a:latin typeface="Courier New" pitchFamily="49" charset="0"/>
                <a:cs typeface="Courier New" pitchFamily="49" charset="0"/>
              </a:rPr>
              <a:t>Move disk 1 from peg A to peg C</a:t>
            </a:r>
          </a:p>
          <a:p>
            <a:pPr marL="180975">
              <a:tabLst>
                <a:tab pos="631825" algn="l"/>
              </a:tabLst>
              <a:defRPr/>
            </a:pPr>
            <a:r>
              <a:rPr lang="en-US" sz="2400" dirty="0" smtClean="0">
                <a:latin typeface="Courier New" pitchFamily="49" charset="0"/>
                <a:cs typeface="Courier New" pitchFamily="49" charset="0"/>
              </a:rPr>
              <a:t>Move disk 2 from peg A to peg B</a:t>
            </a:r>
          </a:p>
          <a:p>
            <a:pPr marL="180975">
              <a:tabLst>
                <a:tab pos="631825" algn="l"/>
              </a:tabLst>
              <a:defRPr/>
            </a:pPr>
            <a:r>
              <a:rPr lang="en-US" sz="2400" dirty="0" smtClean="0">
                <a:latin typeface="Courier New" pitchFamily="49" charset="0"/>
                <a:cs typeface="Courier New" pitchFamily="49" charset="0"/>
              </a:rPr>
              <a:t>Move disk 1 from peg C to peg B</a:t>
            </a:r>
          </a:p>
          <a:p>
            <a:pPr marL="180975">
              <a:tabLst>
                <a:tab pos="631825" algn="l"/>
              </a:tabLst>
              <a:defRPr/>
            </a:pPr>
            <a:r>
              <a:rPr lang="en-US" sz="2400" dirty="0" smtClean="0">
                <a:latin typeface="Courier New" pitchFamily="49" charset="0"/>
                <a:cs typeface="Courier New" pitchFamily="49" charset="0"/>
              </a:rPr>
              <a:t>Move disk 3 from peg A to peg C</a:t>
            </a:r>
          </a:p>
          <a:p>
            <a:pPr marL="180975">
              <a:tabLst>
                <a:tab pos="631825" algn="l"/>
              </a:tabLst>
              <a:defRPr/>
            </a:pPr>
            <a:r>
              <a:rPr lang="en-US" sz="2400" dirty="0" smtClean="0">
                <a:latin typeface="Courier New" pitchFamily="49" charset="0"/>
                <a:cs typeface="Courier New" pitchFamily="49" charset="0"/>
              </a:rPr>
              <a:t>Move disk 1 from peg B to peg A</a:t>
            </a:r>
          </a:p>
          <a:p>
            <a:pPr marL="180975">
              <a:tabLst>
                <a:tab pos="631825" algn="l"/>
              </a:tabLst>
              <a:defRPr/>
            </a:pPr>
            <a:r>
              <a:rPr lang="en-US" sz="2400" dirty="0" smtClean="0">
                <a:latin typeface="Courier New" pitchFamily="49" charset="0"/>
                <a:cs typeface="Courier New" pitchFamily="49" charset="0"/>
              </a:rPr>
              <a:t>Move disk 2 from peg B to peg C</a:t>
            </a:r>
          </a:p>
          <a:p>
            <a:pPr marL="180975">
              <a:tabLst>
                <a:tab pos="631825" algn="l"/>
              </a:tabLst>
              <a:defRPr/>
            </a:pPr>
            <a:r>
              <a:rPr lang="en-US" sz="2400" dirty="0" smtClean="0">
                <a:latin typeface="Courier New" pitchFamily="49" charset="0"/>
                <a:cs typeface="Courier New" pitchFamily="49" charset="0"/>
              </a:rPr>
              <a:t>Move disk 1 from peg A to peg C</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17</a:t>
            </a:r>
            <a:r>
              <a:rPr lang="en-GB" sz="3600" smtClean="0">
                <a:solidFill>
                  <a:srgbClr val="0000FF"/>
                </a:solidFill>
              </a:rPr>
              <a:t>: Recursion: Towers of Hanoi</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 </a:t>
            </a:r>
            <a:r>
              <a:rPr sz="1200" dirty="0" smtClean="0"/>
              <a:t>-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9" name="Rectangle 3"/>
          <p:cNvSpPr txBox="1">
            <a:spLocks noChangeArrowheads="1"/>
          </p:cNvSpPr>
          <p:nvPr/>
        </p:nvSpPr>
        <p:spPr>
          <a:xfrm>
            <a:off x="673100" y="1507067"/>
            <a:ext cx="8083442"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Objectives:</a:t>
            </a:r>
          </a:p>
          <a:p>
            <a:pPr marL="685800" lvl="1" indent="-411163">
              <a:spcBef>
                <a:spcPts val="600"/>
              </a:spcBef>
              <a:buClr>
                <a:schemeClr val="bg1">
                  <a:lumMod val="50000"/>
                </a:schemeClr>
              </a:buClr>
              <a:buSzPct val="120000"/>
              <a:buFont typeface="Wingdings" pitchFamily="2" charset="2"/>
              <a:buChar char="§"/>
            </a:pPr>
            <a:r>
              <a:rPr lang="en-GB" sz="2400"/>
              <a:t>Understand </a:t>
            </a:r>
            <a:r>
              <a:rPr lang="en-SG" sz="2400"/>
              <a:t>that many problems are more naturally solved with recursion, which can provide elegant </a:t>
            </a:r>
            <a:r>
              <a:rPr lang="en-SG" sz="2400" smtClean="0"/>
              <a:t>solution</a:t>
            </a:r>
            <a:r>
              <a:rPr lang="en-GB" sz="2400" smtClean="0">
                <a:cs typeface="Arial" charset="0"/>
              </a:rPr>
              <a:t>s.</a:t>
            </a:r>
            <a:endParaRPr lang="en-GB" sz="2400" dirty="0">
              <a:cs typeface="Arial" charset="0"/>
            </a:endParaRPr>
          </a:p>
          <a:p>
            <a:pPr marL="685800" lvl="1" indent="-411163">
              <a:spcBef>
                <a:spcPts val="600"/>
              </a:spcBef>
              <a:buClr>
                <a:schemeClr val="bg1">
                  <a:lumMod val="50000"/>
                </a:schemeClr>
              </a:buClr>
              <a:buSzPct val="120000"/>
              <a:buFont typeface="Wingdings" pitchFamily="2" charset="2"/>
              <a:buChar char="§"/>
            </a:pPr>
            <a:r>
              <a:rPr lang="en-SG" sz="2400"/>
              <a:t>Taste the classic example of recursion: Towers of </a:t>
            </a:r>
            <a:r>
              <a:rPr lang="en-SG" sz="2400" smtClean="0"/>
              <a:t>Hanoi.</a:t>
            </a:r>
            <a:endParaRPr lang="en-GB" sz="2400" dirty="0">
              <a:cs typeface="Arial" charset="0"/>
            </a:endParaRP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CS1010 (AY2017/8 Semester 1)</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Unit17</a:t>
            </a:r>
            <a:r>
              <a:rPr dirty="0" smtClean="0"/>
              <a:t> - </a:t>
            </a:r>
            <a:fld id="{24D17162-63A3-49DC-92B1-933428BCC85F}" type="slidenum">
              <a:rPr smtClean="0"/>
              <a:pPr>
                <a:defRPr/>
              </a:pPr>
              <a:t>20</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Invented by </a:t>
            </a:r>
            <a:r>
              <a:rPr lang="en-US" sz="2400" dirty="0" err="1" smtClean="0"/>
              <a:t>Edouard</a:t>
            </a:r>
            <a:r>
              <a:rPr lang="en-US" sz="2400" dirty="0" smtClean="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smtClean="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smtClean="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(2/17)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dirty="0" smtClean="0"/>
              <a:t>Demo: </a:t>
            </a:r>
            <a:r>
              <a:rPr lang="en-GB" sz="2400" dirty="0" smtClean="0">
                <a:hlinkClick r:id="rId3"/>
              </a:rPr>
              <a:t>Tower of Hanoi</a:t>
            </a:r>
            <a:endParaRPr lang="en-US" sz="2400" dirty="0" smtClean="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dirty="0" smtClean="0"/>
              <a:t>Output produced by program:</a:t>
            </a:r>
          </a:p>
          <a:p>
            <a:pPr lvl="1" algn="just">
              <a:spcBef>
                <a:spcPct val="10000"/>
              </a:spcBef>
              <a:buFont typeface="Wingdings" pitchFamily="2" charset="2"/>
              <a:buNone/>
            </a:pPr>
            <a:r>
              <a:rPr lang="en-US" sz="2000" dirty="0" smtClean="0"/>
              <a:t>	Move disk from A to C</a:t>
            </a:r>
          </a:p>
          <a:p>
            <a:pPr lvl="1" algn="just">
              <a:spcBef>
                <a:spcPct val="10000"/>
              </a:spcBef>
              <a:buFont typeface="Wingdings" pitchFamily="2" charset="2"/>
              <a:buNone/>
            </a:pPr>
            <a:r>
              <a:rPr lang="en-US" sz="2000" dirty="0" smtClean="0"/>
              <a:t>	Move disk from A to B</a:t>
            </a:r>
          </a:p>
          <a:p>
            <a:pPr lvl="1" algn="just">
              <a:spcBef>
                <a:spcPct val="10000"/>
              </a:spcBef>
              <a:buFont typeface="Wingdings" pitchFamily="2" charset="2"/>
              <a:buNone/>
            </a:pPr>
            <a:r>
              <a:rPr lang="en-US" sz="2000" dirty="0" smtClean="0"/>
              <a:t>	Move disk from C to B</a:t>
            </a:r>
          </a:p>
          <a:p>
            <a:pPr lvl="1" algn="just">
              <a:spcBef>
                <a:spcPct val="10000"/>
              </a:spcBef>
              <a:buFont typeface="Wingdings" pitchFamily="2" charset="2"/>
              <a:buNone/>
            </a:pPr>
            <a:r>
              <a:rPr lang="en-US" sz="2000" dirty="0" smtClean="0"/>
              <a:t>	Move disk from A to C</a:t>
            </a:r>
          </a:p>
          <a:p>
            <a:pPr lvl="1" algn="just">
              <a:spcBef>
                <a:spcPct val="10000"/>
              </a:spcBef>
              <a:buFont typeface="Wingdings" pitchFamily="2" charset="2"/>
              <a:buNone/>
            </a:pPr>
            <a:r>
              <a:rPr lang="en-US" sz="2000" dirty="0" smtClean="0"/>
              <a:t>	Move disk from B to A</a:t>
            </a:r>
          </a:p>
          <a:p>
            <a:pPr lvl="1" algn="just">
              <a:spcBef>
                <a:spcPct val="10000"/>
              </a:spcBef>
              <a:buFont typeface="Wingdings" pitchFamily="2" charset="2"/>
              <a:buNone/>
            </a:pPr>
            <a:r>
              <a:rPr lang="en-US" sz="2000" dirty="0" smtClean="0"/>
              <a:t>	Move disk from B to C</a:t>
            </a:r>
          </a:p>
          <a:p>
            <a:pPr lvl="1" algn="just">
              <a:spcBef>
                <a:spcPct val="10000"/>
              </a:spcBef>
              <a:buFont typeface="Wingdings" pitchFamily="2" charset="2"/>
              <a:buNone/>
            </a:pPr>
            <a:r>
              <a:rPr lang="en-US" sz="2000" dirty="0" smtClean="0"/>
              <a:t>	Move disk from A to C</a:t>
            </a:r>
          </a:p>
        </p:txBody>
      </p:sp>
    </p:spTree>
    <p:extLst>
      <p:ext uri="{BB962C8B-B14F-4D97-AF65-F5344CB8AC3E}">
        <p14:creationId xmlns:p14="http://schemas.microsoft.com/office/powerpoint/2010/main" val="259601176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(3/17)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(4/17)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(5/17)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(6/17)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(7/17)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22426</TotalTime>
  <Words>1250</Words>
  <Application>Microsoft Office PowerPoint</Application>
  <PresentationFormat>On-screen Show (4:3)</PresentationFormat>
  <Paragraphs>305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PowerPoint Presentation</vt:lpstr>
      <vt:lpstr>Unit 17: Recursion: Towers of Hanoi</vt:lpstr>
      <vt:lpstr>Tower Of Hanoi (1/17)</vt:lpstr>
      <vt:lpstr>Tower Of Hanoi (2/17)</vt:lpstr>
      <vt:lpstr>Tower Of Hanoi (3/17)</vt:lpstr>
      <vt:lpstr>Tower Of Hanoi (4/17)</vt:lpstr>
      <vt:lpstr>Tower Of Hanoi (5/17)</vt:lpstr>
      <vt:lpstr>Tower Of Hanoi (6/17)</vt:lpstr>
      <vt:lpstr>Tower Of Hanoi (7/17)</vt:lpstr>
      <vt:lpstr>Tower Of Hanoi (8/17)</vt:lpstr>
      <vt:lpstr>Tower Of Hanoi (9/17)</vt:lpstr>
      <vt:lpstr>Tower Of Hanoi (10/17)</vt:lpstr>
      <vt:lpstr>Tower Of Hanoi (11/17)</vt:lpstr>
      <vt:lpstr>Tower Of Hanoi (12/17)</vt:lpstr>
      <vt:lpstr>Tower Of Hanoi (13/17)</vt:lpstr>
      <vt:lpstr>Tower Of Hanoi (14/17)</vt:lpstr>
      <vt:lpstr>Tower Of Hanoi (15/17)</vt:lpstr>
      <vt:lpstr>Tower Of Hanoi (16/17)</vt:lpstr>
      <vt:lpstr>Tower Of Hanoi (17/17)</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Tung Kum Hoe Anthony</cp:lastModifiedBy>
  <cp:revision>1607</cp:revision>
  <cp:lastPrinted>2018-06-21T10:12:05Z</cp:lastPrinted>
  <dcterms:created xsi:type="dcterms:W3CDTF">1998-09-05T15:03:32Z</dcterms:created>
  <dcterms:modified xsi:type="dcterms:W3CDTF">2018-06-21T10:23:53Z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