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34"/>
  </p:notesMasterIdLst>
  <p:handoutMasterIdLst>
    <p:handoutMasterId r:id="rId35"/>
  </p:handoutMasterIdLst>
  <p:sldIdLst>
    <p:sldId id="256" r:id="rId2"/>
    <p:sldId id="468" r:id="rId3"/>
    <p:sldId id="509" r:id="rId4"/>
    <p:sldId id="639" r:id="rId5"/>
    <p:sldId id="546" r:id="rId6"/>
    <p:sldId id="663" r:id="rId7"/>
    <p:sldId id="665" r:id="rId8"/>
    <p:sldId id="648" r:id="rId9"/>
    <p:sldId id="649" r:id="rId10"/>
    <p:sldId id="630" r:id="rId11"/>
    <p:sldId id="650" r:id="rId12"/>
    <p:sldId id="651" r:id="rId13"/>
    <p:sldId id="652" r:id="rId14"/>
    <p:sldId id="653" r:id="rId15"/>
    <p:sldId id="634" r:id="rId16"/>
    <p:sldId id="655" r:id="rId17"/>
    <p:sldId id="654" r:id="rId18"/>
    <p:sldId id="657" r:id="rId19"/>
    <p:sldId id="658" r:id="rId20"/>
    <p:sldId id="656" r:id="rId21"/>
    <p:sldId id="660" r:id="rId22"/>
    <p:sldId id="674" r:id="rId23"/>
    <p:sldId id="675" r:id="rId24"/>
    <p:sldId id="667" r:id="rId25"/>
    <p:sldId id="668" r:id="rId26"/>
    <p:sldId id="669" r:id="rId27"/>
    <p:sldId id="670" r:id="rId28"/>
    <p:sldId id="671" r:id="rId29"/>
    <p:sldId id="672" r:id="rId30"/>
    <p:sldId id="673" r:id="rId31"/>
    <p:sldId id="506" r:id="rId32"/>
    <p:sldId id="308" r:id="rId3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CCECFF"/>
    <a:srgbClr val="FFFF99"/>
    <a:srgbClr val="E6E6E6"/>
    <a:srgbClr val="9900CC"/>
    <a:srgbClr val="FFCC66"/>
    <a:srgbClr val="CCFFCC"/>
    <a:srgbClr val="99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1652" autoAdjust="0"/>
  </p:normalViewPr>
  <p:slideViewPr>
    <p:cSldViewPr snapToGrid="0">
      <p:cViewPr>
        <p:scale>
          <a:sx n="122" d="100"/>
          <a:sy n="122" d="100"/>
        </p:scale>
        <p:origin x="-5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384" y="-72"/>
      </p:cViewPr>
      <p:guideLst>
        <p:guide orient="horz" pos="3225"/>
        <p:guide pos="223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t" anchorCtr="0" compatLnSpc="1">
            <a:prstTxWarp prst="textNoShape">
              <a:avLst/>
            </a:prstTxWarp>
          </a:bodyPr>
          <a:lstStyle>
            <a:lvl1pPr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979" y="1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t" anchorCtr="0" compatLnSpc="1">
            <a:prstTxWarp prst="textNoShape">
              <a:avLst/>
            </a:prstTxWarp>
          </a:bodyPr>
          <a:lstStyle>
            <a:lvl1pPr algn="r"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309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b" anchorCtr="0" compatLnSpc="1">
            <a:prstTxWarp prst="textNoShape">
              <a:avLst/>
            </a:prstTxWarp>
          </a:bodyPr>
          <a:lstStyle>
            <a:lvl1pPr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979" y="9722309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b" anchorCtr="0" compatLnSpc="1">
            <a:prstTxWarp prst="textNoShape">
              <a:avLst/>
            </a:prstTxWarp>
          </a:bodyPr>
          <a:lstStyle>
            <a:lvl1pPr algn="r"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8039" y="4859519"/>
            <a:ext cx="5203224" cy="460745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309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b" anchorCtr="0" compatLnSpc="1">
            <a:prstTxWarp prst="textNoShape">
              <a:avLst/>
            </a:prstTxWarp>
          </a:bodyPr>
          <a:lstStyle>
            <a:lvl1pPr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979" y="9722309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b" anchorCtr="0" compatLnSpc="1">
            <a:prstTxWarp prst="textNoShape">
              <a:avLst/>
            </a:prstTxWarp>
          </a:bodyPr>
          <a:lstStyle>
            <a:lvl1pPr algn="r"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4021979" y="1"/>
            <a:ext cx="3075631" cy="512304"/>
          </a:xfrm>
          <a:prstGeom prst="rect">
            <a:avLst/>
          </a:prstGeom>
        </p:spPr>
        <p:txBody>
          <a:bodyPr vert="horz" lIns="97891" tIns="48945" rIns="97891" bIns="48945" rtlCol="0"/>
          <a:lstStyle>
            <a:lvl1pPr algn="r">
              <a:defRPr sz="13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6/21/2018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192" tIns="48596" rIns="97192" bIns="48596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5631" cy="512304"/>
          </a:xfrm>
          <a:prstGeom prst="rect">
            <a:avLst/>
          </a:prstGeom>
        </p:spPr>
        <p:txBody>
          <a:bodyPr vert="horz" lIns="97192" tIns="48596" rIns="97192" bIns="48596" rtlCol="0"/>
          <a:lstStyle>
            <a:lvl1pPr algn="l">
              <a:defRPr sz="13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68231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8117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3558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2532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9829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8504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8354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3569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1185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9476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4907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83148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04536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24753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02481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2331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44077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60560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67663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8734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0221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86071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52320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93133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2843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4246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4246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4246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4705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999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 smtClean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omp.nus.edu.sg/~cs1010/" TargetMode="External"/><Relationship Id="rId5" Type="http://schemas.openxmlformats.org/officeDocument/2006/relationships/image" Target="../media/image3.gif"/><Relationship Id="rId4" Type="http://schemas.openxmlformats.org/officeDocument/2006/relationships/hyperlink" Target="http://www.comp.nus.edu.sg/~cs101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912533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Unit 18</a:t>
            </a:r>
            <a:endParaRPr lang="en-US" sz="28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More about Structures</a:t>
            </a:r>
            <a:endParaRPr lang="en-US" sz="36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6" name="[Picture 6]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21" y="844063"/>
            <a:ext cx="6167933" cy="1013510"/>
          </a:xfrm>
          <a:prstGeom prst="rect">
            <a:avLst/>
          </a:prstGeom>
        </p:spPr>
      </p:pic>
      <p:sp>
        <p:nvSpPr>
          <p:cNvPr id="7" name="Rectangle 6"/>
          <p:cNvSpPr>
            <a:spLocks noGrp="1" noChangeArrowheads="1"/>
          </p:cNvSpPr>
          <p:nvPr/>
        </p:nvSpPr>
        <p:spPr>
          <a:xfrm>
            <a:off x="2265376" y="844063"/>
            <a:ext cx="4004733" cy="3640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6"/>
              </a:rPr>
              <a:t>http://www.comp.nus.edu.sg/~cs1010/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3. Array of Structures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Unit18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51837" cy="5033596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Combining structures and arrays gives us a lot of flexibility in organizing data</a:t>
            </a:r>
            <a:r>
              <a:rPr lang="en-US" sz="2000" dirty="0" smtClean="0"/>
              <a:t>.</a:t>
            </a:r>
          </a:p>
          <a:p>
            <a:pPr marL="685800" lvl="1" indent="-28575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/>
              <a:t>For example, we may have a structure comprising 2 members: student’s name and an array of 5 test scores he </a:t>
            </a:r>
            <a:r>
              <a:rPr lang="en-US" sz="1800" dirty="0" smtClean="0"/>
              <a:t>obtained.</a:t>
            </a:r>
          </a:p>
          <a:p>
            <a:pPr marL="685800" lvl="1" indent="-28575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/>
              <a:t>Or, we may have an array whose elements are </a:t>
            </a:r>
            <a:r>
              <a:rPr lang="en-US" sz="1800" dirty="0" smtClean="0"/>
              <a:t>structures.</a:t>
            </a:r>
          </a:p>
          <a:p>
            <a:pPr marL="685800" lvl="1" indent="-28575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/>
              <a:t>Or, even more complex combinations such as an array whose elements are structures which comprises array as one of the </a:t>
            </a:r>
            <a:r>
              <a:rPr lang="en-US" sz="1800" dirty="0" smtClean="0"/>
              <a:t>members.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Case study: 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1800" dirty="0" smtClean="0"/>
              <a:t>A </a:t>
            </a:r>
            <a:r>
              <a:rPr lang="en-SG" sz="1800" dirty="0" err="1"/>
              <a:t>startup</a:t>
            </a:r>
            <a:r>
              <a:rPr lang="en-SG" sz="1800" dirty="0"/>
              <a:t> company decides to provide location-based services. </a:t>
            </a:r>
            <a:r>
              <a:rPr lang="en-SG" sz="1800" dirty="0" smtClean="0"/>
              <a:t>Its customers </a:t>
            </a:r>
            <a:r>
              <a:rPr lang="en-SG" sz="1800" dirty="0"/>
              <a:t>are a list of </a:t>
            </a:r>
            <a:r>
              <a:rPr lang="en-SG" sz="1800" dirty="0" smtClean="0"/>
              <a:t>stores.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1800" dirty="0" smtClean="0"/>
              <a:t>Each </a:t>
            </a:r>
            <a:r>
              <a:rPr lang="en-SG" sz="1800" dirty="0"/>
              <a:t>store has a </a:t>
            </a:r>
            <a:r>
              <a:rPr lang="en-SG" sz="1800" dirty="0" smtClean="0"/>
              <a:t>name, </a:t>
            </a:r>
            <a:r>
              <a:rPr lang="en-SG" sz="1800" dirty="0"/>
              <a:t>a </a:t>
            </a:r>
            <a:r>
              <a:rPr lang="en-SG" sz="1800" dirty="0" smtClean="0"/>
              <a:t>location </a:t>
            </a:r>
            <a:r>
              <a:rPr lang="en-SG" sz="1800" dirty="0"/>
              <a:t>given by (x, y) </a:t>
            </a:r>
            <a:r>
              <a:rPr lang="en-SG" sz="1800" dirty="0" smtClean="0"/>
              <a:t>coordinates, a radius </a:t>
            </a:r>
            <a:r>
              <a:rPr lang="en-SG" sz="1800" dirty="0"/>
              <a:t>that defines a circle of </a:t>
            </a:r>
            <a:r>
              <a:rPr lang="en-SG" sz="1800" dirty="0" smtClean="0"/>
              <a:t>influence. 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 smtClean="0"/>
              <a:t>We can define a structure type </a:t>
            </a:r>
            <a:r>
              <a:rPr lang="en-US" sz="1800" dirty="0" err="1" smtClean="0">
                <a:solidFill>
                  <a:srgbClr val="0000FF"/>
                </a:solidFill>
              </a:rPr>
              <a:t>store_t</a:t>
            </a:r>
            <a:r>
              <a:rPr lang="en-US" sz="1800" dirty="0" smtClean="0"/>
              <a:t> for the stores, and have a </a:t>
            </a:r>
            <a:r>
              <a:rPr lang="en-US" sz="1800" dirty="0" err="1" smtClean="0">
                <a:solidFill>
                  <a:srgbClr val="0000FF"/>
                </a:solidFill>
              </a:rPr>
              <a:t>store_t</a:t>
            </a:r>
            <a:r>
              <a:rPr lang="en-US" sz="1800" dirty="0" smtClean="0"/>
              <a:t> array </a:t>
            </a:r>
            <a:r>
              <a:rPr lang="en-US" sz="1800" dirty="0" err="1" smtClean="0">
                <a:solidFill>
                  <a:srgbClr val="0000FF"/>
                </a:solidFill>
              </a:rPr>
              <a:t>store_t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 smtClean="0"/>
              <a:t>variables. We call this array </a:t>
            </a:r>
            <a:r>
              <a:rPr lang="en-US" sz="1800" dirty="0" err="1" smtClean="0">
                <a:solidFill>
                  <a:srgbClr val="0000FF"/>
                </a:solidFill>
              </a:rPr>
              <a:t>storeList</a:t>
            </a:r>
            <a:r>
              <a:rPr lang="en-US" sz="1800" dirty="0"/>
              <a:t> </a:t>
            </a:r>
            <a:r>
              <a:rPr lang="en-US" sz="1800" dirty="0" smtClean="0"/>
              <a:t>and it represents the list of stores.</a:t>
            </a:r>
            <a:endParaRPr lang="en-SG" sz="1800" dirty="0" smtClean="0"/>
          </a:p>
        </p:txBody>
      </p:sp>
    </p:spTree>
    <p:extLst>
      <p:ext uri="{BB962C8B-B14F-4D97-AF65-F5344CB8AC3E}">
        <p14:creationId xmlns:p14="http://schemas.microsoft.com/office/powerpoint/2010/main" val="17998136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3. Case Study: Nearby Stores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Unit18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51837" cy="5279390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/>
              <a:t>Given a user’s current location (x, </a:t>
            </a:r>
            <a:r>
              <a:rPr lang="en-SG" sz="2000" dirty="0" smtClean="0"/>
              <a:t>y) and a list of stores, write </a:t>
            </a:r>
            <a:r>
              <a:rPr lang="en-SG" sz="2000" dirty="0"/>
              <a:t>a program that prints the names of stores where the user’s current location is within their circles of influence</a:t>
            </a:r>
            <a:r>
              <a:rPr lang="en-SG" sz="2000" dirty="0" smtClean="0"/>
              <a:t>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 smtClean="0"/>
              <a:t>The </a:t>
            </a:r>
            <a:r>
              <a:rPr lang="en-SG" sz="2000" dirty="0"/>
              <a:t>diagram </a:t>
            </a:r>
            <a:r>
              <a:rPr lang="en-SG" sz="2000" dirty="0" smtClean="0"/>
              <a:t>on the left shows </a:t>
            </a:r>
            <a:r>
              <a:rPr lang="en-SG" sz="2000" dirty="0"/>
              <a:t>the circle of </a:t>
            </a:r>
            <a:r>
              <a:rPr lang="en-SG" sz="2000" dirty="0" smtClean="0"/>
              <a:t>influence</a:t>
            </a:r>
            <a:br>
              <a:rPr lang="en-SG" sz="2000" dirty="0" smtClean="0"/>
            </a:br>
            <a:r>
              <a:rPr lang="en-SG" sz="2000" dirty="0" smtClean="0"/>
              <a:t>of </a:t>
            </a:r>
            <a:r>
              <a:rPr lang="en-SG" sz="2000" dirty="0"/>
              <a:t>a store S. </a:t>
            </a:r>
            <a:r>
              <a:rPr lang="en-SG" sz="2000" dirty="0" smtClean="0"/>
              <a:t>User </a:t>
            </a:r>
            <a:r>
              <a:rPr lang="en-SG" sz="2000" dirty="0"/>
              <a:t>u1 is within S’s circle of influence </a:t>
            </a:r>
            <a:r>
              <a:rPr lang="en-SG" sz="2000" dirty="0" smtClean="0"/>
              <a:t/>
            </a:r>
            <a:br>
              <a:rPr lang="en-SG" sz="2000" dirty="0" smtClean="0"/>
            </a:br>
            <a:r>
              <a:rPr lang="en-SG" sz="2000" dirty="0" smtClean="0"/>
              <a:t>while </a:t>
            </a:r>
            <a:r>
              <a:rPr lang="en-SG" sz="2000" dirty="0"/>
              <a:t>u2 is not.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Sample run</a:t>
            </a:r>
            <a:r>
              <a:rPr lang="en-US" sz="2000" dirty="0">
                <a:cs typeface="Times New Roman" pitchFamily="18" charset="0"/>
              </a:rPr>
              <a:t>: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2798" y="3926118"/>
            <a:ext cx="3362642" cy="20621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Enter number of stores: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pPr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Enter store information: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ABC_Store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3 4 5.0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Cheerful 1 1 3.0</a:t>
            </a:r>
          </a:p>
          <a:p>
            <a:pPr>
              <a:defRPr/>
            </a:pP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Old_Papa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5 6 10.0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Seven_11 2 2 2.0</a:t>
            </a:r>
          </a:p>
          <a:p>
            <a:pPr>
              <a:defRPr/>
            </a:pP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Lowson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4 1 2.5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Enter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user location: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5 2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7371" y="3926118"/>
            <a:ext cx="2886710" cy="107721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The nearby stores are: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ABC_Store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Old_Papa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Lowson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405" y="1973279"/>
            <a:ext cx="2076767" cy="1891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727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3. Case Study: Nearby Stores </a:t>
            </a:r>
            <a:r>
              <a:rPr lang="en-GB" sz="3600" dirty="0" smtClean="0">
                <a:solidFill>
                  <a:srgbClr val="0000FF"/>
                </a:solidFill>
              </a:rPr>
              <a:t>(2/4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Unit18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grpSp>
        <p:nvGrpSpPr>
          <p:cNvPr id="11" name="Group 5"/>
          <p:cNvGrpSpPr>
            <a:grpSpLocks/>
          </p:cNvGrpSpPr>
          <p:nvPr/>
        </p:nvGrpSpPr>
        <p:grpSpPr bwMode="auto">
          <a:xfrm>
            <a:off x="739775" y="1229080"/>
            <a:ext cx="8126094" cy="5508605"/>
            <a:chOff x="624114" y="1209823"/>
            <a:chExt cx="8124178" cy="5508310"/>
          </a:xfrm>
        </p:grpSpPr>
        <p:sp>
          <p:nvSpPr>
            <p:cNvPr id="13" name="TextBox 12"/>
            <p:cNvSpPr txBox="1"/>
            <p:nvPr/>
          </p:nvSpPr>
          <p:spPr>
            <a:xfrm>
              <a:off x="624114" y="1455433"/>
              <a:ext cx="7951501" cy="52627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Preprocessor directives and </a:t>
              </a:r>
              <a:b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function prototypes omitted for brevity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endParaRPr lang="en-US" sz="8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{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endPara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	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sname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[13];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y;	</a:t>
              </a:r>
              <a:endParaRPr lang="en-SG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	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radius;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store_t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endParaRPr lang="en-US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){</a:t>
              </a:r>
            </a:p>
            <a:p>
              <a:pPr marL="0" lvl="1"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store_t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storeList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[MAX_STORES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0" lvl="1"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numStore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userX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userY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lvl="1"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</a:p>
            <a:p>
              <a:pPr marL="0" lvl="1"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numStore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readStores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storeList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		</a:t>
              </a:r>
              <a:endParaRPr lang="en-SG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0" lvl="1"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</a:p>
            <a:p>
              <a:pPr marL="0" lvl="1"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user location: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marL="0" lvl="1"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%d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userX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userY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	</a:t>
              </a:r>
              <a:endParaRPr lang="en-SG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0" lvl="1"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</a:p>
            <a:p>
              <a:pPr marL="0" lvl="1"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printNearbyStores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userX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userY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storeList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numStore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marL="0" lvl="1"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</a:p>
            <a:p>
              <a:pPr marL="0" lvl="1"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lvl="1"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76841" y="1209823"/>
              <a:ext cx="2671451" cy="36931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Unit18_NearbyStores.c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0960530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3. Case Study: Nearby Stores </a:t>
            </a:r>
            <a:r>
              <a:rPr lang="en-GB" sz="3600" dirty="0" smtClean="0">
                <a:solidFill>
                  <a:srgbClr val="0000FF"/>
                </a:solidFill>
              </a:rPr>
              <a:t>(3/4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Unit18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739775" y="1447801"/>
            <a:ext cx="8062913" cy="42473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readStores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store_t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storeList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 {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numStore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number of stores: "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numStore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store information:</a:t>
            </a:r>
            <a:r>
              <a:rPr lang="en-SG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numStore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 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%s %d %d %f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storeList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].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sname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&amp;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storeList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].x, &amp;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storeList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].y, </a:t>
            </a:r>
            <a:r>
              <a:rPr lang="en-SG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				   &amp;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storeList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].radius); 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numStore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6193788" y="1198590"/>
            <a:ext cx="2672081" cy="36933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Unit18_NearbyStores.c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90604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3. Case Study: Nearby Stores </a:t>
            </a:r>
            <a:r>
              <a:rPr lang="en-GB" sz="3600" dirty="0" smtClean="0">
                <a:solidFill>
                  <a:srgbClr val="0000FF"/>
                </a:solidFill>
              </a:rPr>
              <a:t>(4/4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Unit18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 bwMode="auto">
          <a:xfrm>
            <a:off x="518985" y="1444632"/>
            <a:ext cx="8237984" cy="4801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withinRadius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en-SG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y, 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store_t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store) {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distance = 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store.x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- x)*(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store.x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- x) + </a:t>
            </a:r>
            <a:r>
              <a:rPr lang="en-SG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				    (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store.y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- y)*(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store.y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- y));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(distance &lt; 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store.radius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printNearbyStores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en-SG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y, </a:t>
            </a:r>
            <a:endParaRPr lang="en-SG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SG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store_t</a:t>
            </a:r>
            <a:r>
              <a:rPr lang="en-SG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storeList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numStore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"The nearby stores are:</a:t>
            </a:r>
            <a:r>
              <a:rPr lang="en-SG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numStore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 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withinRadius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(x, y, 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storeList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]))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%s\n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storeList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].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sname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6193788" y="1145714"/>
            <a:ext cx="2672081" cy="36933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Unit18_NearbyStores.c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01350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800" dirty="0" smtClean="0">
                <a:solidFill>
                  <a:srgbClr val="0000FF"/>
                </a:solidFill>
              </a:rPr>
              <a:t>4. Passing Address of Structure to Functions (1/5)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Unit18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108710"/>
            <a:ext cx="8351837" cy="422910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Given this code, what is the output?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860913" y="1355673"/>
            <a:ext cx="7643007" cy="5175616"/>
            <a:chOff x="790833" y="983985"/>
            <a:chExt cx="7643366" cy="5174987"/>
          </a:xfrm>
        </p:grpSpPr>
        <p:sp>
          <p:nvSpPr>
            <p:cNvPr id="10" name="TextBox 9"/>
            <p:cNvSpPr txBox="1"/>
            <p:nvPr/>
          </p:nvSpPr>
          <p:spPr>
            <a:xfrm>
              <a:off x="790833" y="1235146"/>
              <a:ext cx="7556611" cy="49238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#include statements, definition of </a:t>
              </a:r>
              <a:r>
                <a:rPr lang="en-US" sz="14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endPara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and function prototypes are omitted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here for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brevity</a:t>
              </a: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player1 = {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Brusco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23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'M'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};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change_name_and_age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(player1);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"player1"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player1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endParaRPr lang="en-US" sz="10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change a player’s name and age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change_name_and_age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player) {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strcpy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(player.name,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"Alexandra"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player.age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25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endParaRPr lang="en-US" sz="10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Print player’s information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header[],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player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 name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age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gender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header,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       player.name,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player.age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player.gender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  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02438" y="983985"/>
              <a:ext cx="1931761" cy="36928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Unit18_Demo2.c</a:t>
              </a:r>
              <a:endParaRPr lang="en-SG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140805" y="3291016"/>
            <a:ext cx="5616575" cy="338554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player1: name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Brusco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 age = 23; gender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5380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800" dirty="0" smtClean="0">
                <a:solidFill>
                  <a:srgbClr val="0000FF"/>
                </a:solidFill>
              </a:rPr>
              <a:t>4. Passing Address of Structure to Functions (2/5)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Unit18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4061613" y="3853420"/>
            <a:ext cx="4572079" cy="1004279"/>
            <a:chOff x="4061613" y="3853420"/>
            <a:chExt cx="4572079" cy="1004279"/>
          </a:xfrm>
        </p:grpSpPr>
        <p:sp>
          <p:nvSpPr>
            <p:cNvPr id="15" name="Rectangle 14"/>
            <p:cNvSpPr/>
            <p:nvPr/>
          </p:nvSpPr>
          <p:spPr bwMode="auto">
            <a:xfrm>
              <a:off x="4634771" y="4416983"/>
              <a:ext cx="1687512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6833458" y="4416983"/>
              <a:ext cx="49530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779608" y="4416983"/>
              <a:ext cx="31115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4408696" y="4157996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name</a:t>
              </a:r>
              <a:endParaRPr lang="en-SG" sz="1400"/>
            </a:p>
          </p:txBody>
        </p:sp>
        <p:sp>
          <p:nvSpPr>
            <p:cNvPr id="19" name="TextBox 63"/>
            <p:cNvSpPr txBox="1">
              <a:spLocks noChangeArrowheads="1"/>
            </p:cNvSpPr>
            <p:nvPr/>
          </p:nvSpPr>
          <p:spPr bwMode="auto">
            <a:xfrm>
              <a:off x="6525313" y="4157996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age</a:t>
              </a:r>
              <a:endParaRPr lang="en-SG" sz="1400"/>
            </a:p>
          </p:txBody>
        </p:sp>
        <p:sp>
          <p:nvSpPr>
            <p:cNvPr id="20" name="TextBox 64"/>
            <p:cNvSpPr txBox="1">
              <a:spLocks noChangeArrowheads="1"/>
            </p:cNvSpPr>
            <p:nvPr/>
          </p:nvSpPr>
          <p:spPr bwMode="auto">
            <a:xfrm>
              <a:off x="7372514" y="4157996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gender</a:t>
              </a:r>
              <a:endParaRPr lang="en-SG" sz="1400"/>
            </a:p>
          </p:txBody>
        </p:sp>
        <p:sp>
          <p:nvSpPr>
            <p:cNvPr id="21" name="TextBox 65"/>
            <p:cNvSpPr txBox="1">
              <a:spLocks noChangeArrowheads="1"/>
            </p:cNvSpPr>
            <p:nvPr/>
          </p:nvSpPr>
          <p:spPr bwMode="auto">
            <a:xfrm>
              <a:off x="4061613" y="3853420"/>
              <a:ext cx="803882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 smtClean="0"/>
                <a:t>player</a:t>
              </a:r>
              <a:endParaRPr lang="en-SG" sz="1400" dirty="0"/>
            </a:p>
          </p:txBody>
        </p:sp>
        <p:sp>
          <p:nvSpPr>
            <p:cNvPr id="22" name="Rectangle 66"/>
            <p:cNvSpPr>
              <a:spLocks noChangeArrowheads="1"/>
            </p:cNvSpPr>
            <p:nvPr/>
          </p:nvSpPr>
          <p:spPr bwMode="auto">
            <a:xfrm>
              <a:off x="4302777" y="4116838"/>
              <a:ext cx="4330915" cy="74086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3" name="TextBox 77"/>
          <p:cNvSpPr txBox="1">
            <a:spLocks noChangeArrowheads="1"/>
          </p:cNvSpPr>
          <p:nvPr/>
        </p:nvSpPr>
        <p:spPr bwMode="auto">
          <a:xfrm>
            <a:off x="533358" y="1667167"/>
            <a:ext cx="37791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main()</a:t>
            </a:r>
          </a:p>
          <a:p>
            <a:endParaRPr lang="en-US" sz="2000" dirty="0" smtClean="0">
              <a:solidFill>
                <a:srgbClr val="0000FF"/>
              </a:solidFill>
            </a:endParaRPr>
          </a:p>
          <a:p>
            <a:r>
              <a:rPr lang="en-US" sz="1600" dirty="0" err="1" smtClean="0">
                <a:latin typeface="Lucida Console" pitchFamily="49" charset="0"/>
              </a:rPr>
              <a:t>change_name_and_age</a:t>
            </a:r>
            <a:r>
              <a:rPr lang="en-US" sz="1600" dirty="0" smtClean="0">
                <a:latin typeface="Lucida Console" pitchFamily="49" charset="0"/>
              </a:rPr>
              <a:t>(player1);</a:t>
            </a:r>
            <a:endParaRPr lang="en-SG" sz="1600" dirty="0">
              <a:latin typeface="Lucida Console" pitchFamily="49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061613" y="1588015"/>
            <a:ext cx="4572079" cy="1004279"/>
            <a:chOff x="4407602" y="1711582"/>
            <a:chExt cx="4572079" cy="1004279"/>
          </a:xfrm>
        </p:grpSpPr>
        <p:sp>
          <p:nvSpPr>
            <p:cNvPr id="25" name="Rectangle 24"/>
            <p:cNvSpPr/>
            <p:nvPr/>
          </p:nvSpPr>
          <p:spPr bwMode="auto">
            <a:xfrm>
              <a:off x="4980760" y="2275145"/>
              <a:ext cx="1687512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7179447" y="2275145"/>
              <a:ext cx="49530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8125597" y="2275145"/>
              <a:ext cx="31115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8" name="TextBox 62"/>
            <p:cNvSpPr txBox="1">
              <a:spLocks noChangeArrowheads="1"/>
            </p:cNvSpPr>
            <p:nvPr/>
          </p:nvSpPr>
          <p:spPr bwMode="auto">
            <a:xfrm>
              <a:off x="4754685" y="2016158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name</a:t>
              </a:r>
              <a:endParaRPr lang="en-SG" sz="1400"/>
            </a:p>
          </p:txBody>
        </p:sp>
        <p:sp>
          <p:nvSpPr>
            <p:cNvPr id="29" name="TextBox 63"/>
            <p:cNvSpPr txBox="1">
              <a:spLocks noChangeArrowheads="1"/>
            </p:cNvSpPr>
            <p:nvPr/>
          </p:nvSpPr>
          <p:spPr bwMode="auto">
            <a:xfrm>
              <a:off x="6871302" y="2016158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age</a:t>
              </a:r>
              <a:endParaRPr lang="en-SG" sz="1400"/>
            </a:p>
          </p:txBody>
        </p:sp>
        <p:sp>
          <p:nvSpPr>
            <p:cNvPr id="30" name="TextBox 64"/>
            <p:cNvSpPr txBox="1">
              <a:spLocks noChangeArrowheads="1"/>
            </p:cNvSpPr>
            <p:nvPr/>
          </p:nvSpPr>
          <p:spPr bwMode="auto">
            <a:xfrm>
              <a:off x="7718503" y="2016158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gender</a:t>
              </a:r>
              <a:endParaRPr lang="en-SG" sz="1400"/>
            </a:p>
          </p:txBody>
        </p:sp>
        <p:sp>
          <p:nvSpPr>
            <p:cNvPr id="31" name="TextBox 65"/>
            <p:cNvSpPr txBox="1">
              <a:spLocks noChangeArrowheads="1"/>
            </p:cNvSpPr>
            <p:nvPr/>
          </p:nvSpPr>
          <p:spPr bwMode="auto">
            <a:xfrm>
              <a:off x="4407602" y="1711582"/>
              <a:ext cx="803882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 smtClean="0"/>
                <a:t>player1</a:t>
              </a:r>
              <a:endParaRPr lang="en-SG" sz="1400" dirty="0"/>
            </a:p>
          </p:txBody>
        </p:sp>
        <p:sp>
          <p:nvSpPr>
            <p:cNvPr id="32" name="Rectangle 66"/>
            <p:cNvSpPr>
              <a:spLocks noChangeArrowheads="1"/>
            </p:cNvSpPr>
            <p:nvPr/>
          </p:nvSpPr>
          <p:spPr bwMode="auto">
            <a:xfrm>
              <a:off x="4648766" y="1975000"/>
              <a:ext cx="4330915" cy="74086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04487" y="2261287"/>
              <a:ext cx="12851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6600"/>
                  </a:solidFill>
                </a:rPr>
                <a:t>"</a:t>
              </a:r>
              <a:r>
                <a:rPr lang="en-US" sz="1600" dirty="0" err="1" smtClean="0">
                  <a:solidFill>
                    <a:srgbClr val="006600"/>
                  </a:solidFill>
                  <a:latin typeface="Lucida Console" pitchFamily="49" charset="0"/>
                </a:rPr>
                <a:t>Brusco</a:t>
              </a:r>
              <a:r>
                <a:rPr lang="en-US" sz="1600" dirty="0" smtClean="0">
                  <a:solidFill>
                    <a:srgbClr val="006600"/>
                  </a:solidFill>
                  <a:latin typeface="Lucida Console" pitchFamily="49" charset="0"/>
                </a:rPr>
                <a:t>"</a:t>
              </a:r>
              <a:endParaRPr lang="en-SG" sz="1600" dirty="0">
                <a:solidFill>
                  <a:srgbClr val="006600"/>
                </a:solidFill>
                <a:latin typeface="Lucida Console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215865" y="2287195"/>
              <a:ext cx="551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6600"/>
                  </a:solidFill>
                </a:rPr>
                <a:t>23</a:t>
              </a:r>
              <a:endParaRPr lang="en-SG" sz="1600" dirty="0">
                <a:solidFill>
                  <a:srgbClr val="006600"/>
                </a:solidFill>
                <a:latin typeface="Lucida Console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81320" y="2286259"/>
              <a:ext cx="5436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6600"/>
                  </a:solidFill>
                </a:rPr>
                <a:t>'M'</a:t>
              </a:r>
              <a:endParaRPr lang="en-SG" sz="1600" dirty="0">
                <a:solidFill>
                  <a:srgbClr val="006600"/>
                </a:solidFill>
                <a:latin typeface="Lucida Console" pitchFamily="49" charset="0"/>
              </a:endParaRPr>
            </a:p>
          </p:txBody>
        </p:sp>
      </p:grpSp>
      <p:sp>
        <p:nvSpPr>
          <p:cNvPr id="36" name="TextBox 77"/>
          <p:cNvSpPr txBox="1">
            <a:spLocks noChangeArrowheads="1"/>
          </p:cNvSpPr>
          <p:nvPr/>
        </p:nvSpPr>
        <p:spPr bwMode="auto">
          <a:xfrm>
            <a:off x="533358" y="3351806"/>
            <a:ext cx="52496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change_name_and_age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player_t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player)</a:t>
            </a:r>
            <a:endParaRPr lang="en-SG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>
            <a:off x="420130" y="3225114"/>
            <a:ext cx="8563232" cy="0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658498" y="4415481"/>
            <a:ext cx="1285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</a:rPr>
              <a:t>"</a:t>
            </a:r>
            <a:r>
              <a:rPr lang="en-US" sz="1600" dirty="0" err="1" smtClean="0">
                <a:solidFill>
                  <a:srgbClr val="006600"/>
                </a:solidFill>
                <a:latin typeface="Lucida Console" pitchFamily="49" charset="0"/>
              </a:rPr>
              <a:t>Brusco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"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05140" y="4405587"/>
            <a:ext cx="55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</a:rPr>
              <a:t>23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724192" y="4405587"/>
            <a:ext cx="543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</a:rPr>
              <a:t>'M'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41" name="Down Arrow 40"/>
          <p:cNvSpPr/>
          <p:nvPr/>
        </p:nvSpPr>
        <p:spPr bwMode="auto">
          <a:xfrm>
            <a:off x="6217906" y="3015049"/>
            <a:ext cx="259492" cy="53134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TextBox 77"/>
          <p:cNvSpPr txBox="1">
            <a:spLocks noChangeArrowheads="1"/>
          </p:cNvSpPr>
          <p:nvPr/>
        </p:nvSpPr>
        <p:spPr bwMode="auto">
          <a:xfrm>
            <a:off x="533358" y="4970539"/>
            <a:ext cx="42610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Lucida Console" pitchFamily="49" charset="0"/>
              </a:rPr>
              <a:t>strcpy</a:t>
            </a:r>
            <a:r>
              <a:rPr lang="en-US" sz="1600" dirty="0" smtClean="0">
                <a:latin typeface="Lucida Console" pitchFamily="49" charset="0"/>
              </a:rPr>
              <a:t>(player.name, "Alexandra");</a:t>
            </a:r>
          </a:p>
          <a:p>
            <a:r>
              <a:rPr lang="en-US" sz="1600" dirty="0" err="1" smtClean="0">
                <a:latin typeface="Lucida Console" pitchFamily="49" charset="0"/>
              </a:rPr>
              <a:t>player.age</a:t>
            </a:r>
            <a:r>
              <a:rPr lang="en-US" sz="1600" dirty="0" smtClean="0">
                <a:latin typeface="Lucida Console" pitchFamily="49" charset="0"/>
              </a:rPr>
              <a:t> = 25;</a:t>
            </a:r>
            <a:endParaRPr lang="en-SG" sz="1600" dirty="0">
              <a:latin typeface="Lucida Console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50261" y="4407244"/>
            <a:ext cx="1528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</a:rPr>
              <a:t>"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Alexandra"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85474" y="4416983"/>
            <a:ext cx="55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</a:rPr>
              <a:t>25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1225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38" grpId="1"/>
      <p:bldP spid="39" grpId="0"/>
      <p:bldP spid="39" grpId="1"/>
      <p:bldP spid="40" grpId="0"/>
      <p:bldP spid="41" grpId="0" animBg="1"/>
      <p:bldP spid="42" grpId="0"/>
      <p:bldP spid="43" grpId="0"/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0000FF"/>
                </a:solidFill>
              </a:rPr>
              <a:t>4. </a:t>
            </a:r>
            <a:r>
              <a:rPr lang="en-GB" sz="2800" dirty="0">
                <a:solidFill>
                  <a:srgbClr val="0000FF"/>
                </a:solidFill>
              </a:rPr>
              <a:t>Passing Address of Structure to Functions </a:t>
            </a:r>
            <a:r>
              <a:rPr lang="en-GB" sz="2800" dirty="0" smtClean="0">
                <a:solidFill>
                  <a:srgbClr val="0000FF"/>
                </a:solidFill>
              </a:rPr>
              <a:t>(3/5</a:t>
            </a:r>
            <a:r>
              <a:rPr lang="en-GB" sz="2800" dirty="0">
                <a:solidFill>
                  <a:srgbClr val="0000FF"/>
                </a:solidFill>
              </a:rPr>
              <a:t>)</a:t>
            </a:r>
            <a:endParaRPr lang="en-GB" sz="28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Unit18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51837" cy="5033596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Like an ordinary variable (</a:t>
            </a:r>
            <a:r>
              <a:rPr lang="en-US" dirty="0" err="1"/>
              <a:t>eg</a:t>
            </a:r>
            <a:r>
              <a:rPr lang="en-US" dirty="0"/>
              <a:t>: of type </a:t>
            </a:r>
            <a:r>
              <a:rPr lang="en-US" dirty="0" err="1"/>
              <a:t>int</a:t>
            </a:r>
            <a:r>
              <a:rPr lang="en-US" dirty="0"/>
              <a:t>, char), when a structure variable is passed to a function, a </a:t>
            </a:r>
            <a:r>
              <a:rPr lang="en-US" u="sng" dirty="0">
                <a:solidFill>
                  <a:srgbClr val="0000FF"/>
                </a:solidFill>
              </a:rPr>
              <a:t>separate copy of it is made </a:t>
            </a:r>
            <a:r>
              <a:rPr lang="en-US" dirty="0"/>
              <a:t>in the called function. </a:t>
            </a:r>
          </a:p>
          <a:p>
            <a:pPr marL="285750" indent="-28575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Hence, the original structure variable </a:t>
            </a:r>
            <a:r>
              <a:rPr lang="en-US" u="sng" dirty="0">
                <a:solidFill>
                  <a:srgbClr val="0000FF"/>
                </a:solidFill>
              </a:rPr>
              <a:t>will not be modified by the function</a:t>
            </a:r>
            <a:r>
              <a:rPr lang="en-US" dirty="0"/>
              <a:t>.</a:t>
            </a:r>
          </a:p>
          <a:p>
            <a:pPr marL="285750" indent="-28575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To allow the function to modify the content of the original structure variable, you need to pass in the </a:t>
            </a:r>
            <a:r>
              <a:rPr lang="en-US" dirty="0">
                <a:solidFill>
                  <a:srgbClr val="0000FF"/>
                </a:solidFill>
              </a:rPr>
              <a:t>address (pointer) of the structure variable</a:t>
            </a:r>
            <a:r>
              <a:rPr lang="en-US" dirty="0"/>
              <a:t> to the function.</a:t>
            </a:r>
          </a:p>
          <a:p>
            <a:pPr marL="285750" indent="-28575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(Note that passing an </a:t>
            </a:r>
            <a:r>
              <a:rPr lang="en-US" u="sng" dirty="0"/>
              <a:t>array</a:t>
            </a:r>
            <a:r>
              <a:rPr lang="en-US" dirty="0"/>
              <a:t> of structures to a function is a different matter. As the array name is a pointer, the function is able to modify the array elements.)</a:t>
            </a:r>
          </a:p>
        </p:txBody>
      </p:sp>
    </p:spTree>
    <p:extLst>
      <p:ext uri="{BB962C8B-B14F-4D97-AF65-F5344CB8AC3E}">
        <p14:creationId xmlns:p14="http://schemas.microsoft.com/office/powerpoint/2010/main" val="38844072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0000FF"/>
                </a:solidFill>
              </a:rPr>
              <a:t>4. </a:t>
            </a:r>
            <a:r>
              <a:rPr lang="en-GB" sz="2800" dirty="0">
                <a:solidFill>
                  <a:srgbClr val="0000FF"/>
                </a:solidFill>
              </a:rPr>
              <a:t>Passing Address of Structure to Functions </a:t>
            </a:r>
            <a:r>
              <a:rPr lang="en-GB" sz="2800" dirty="0" smtClean="0">
                <a:solidFill>
                  <a:srgbClr val="0000FF"/>
                </a:solidFill>
              </a:rPr>
              <a:t>(4/5</a:t>
            </a:r>
            <a:r>
              <a:rPr lang="en-GB" sz="2800" dirty="0">
                <a:solidFill>
                  <a:srgbClr val="0000FF"/>
                </a:solidFill>
              </a:rPr>
              <a:t>)</a:t>
            </a:r>
            <a:endParaRPr lang="en-GB" sz="28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Unit18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33425" y="1087395"/>
            <a:ext cx="7834313" cy="48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Need to pass address of the structure variable</a:t>
            </a:r>
            <a:endParaRPr lang="en-US" sz="2000" dirty="0"/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860913" y="1355673"/>
            <a:ext cx="7706825" cy="5175616"/>
            <a:chOff x="790833" y="983985"/>
            <a:chExt cx="7707187" cy="5174987"/>
          </a:xfrm>
        </p:grpSpPr>
        <p:sp>
          <p:nvSpPr>
            <p:cNvPr id="11" name="TextBox 10"/>
            <p:cNvSpPr txBox="1"/>
            <p:nvPr/>
          </p:nvSpPr>
          <p:spPr>
            <a:xfrm>
              <a:off x="790833" y="1235146"/>
              <a:ext cx="7556611" cy="49238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#include statements, definition of </a:t>
              </a:r>
              <a:r>
                <a:rPr lang="en-US" sz="14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endPara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and function prototypes are omitted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here for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brevity</a:t>
              </a: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player1 = {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Brusco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23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'M'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};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change_name_and_age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(&amp;player1);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"player1"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player1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endParaRPr lang="en-US" sz="10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change a player’s name and age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change_name_and_age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*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player_ptr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strcpy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((*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player_ptr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).name,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"Alexandra"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(*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player_ptr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).age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25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endParaRPr lang="en-US" sz="10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Print player’s information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header[],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player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 name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age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gender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header,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       player.name,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player.age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player.gender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  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6340" y="983985"/>
              <a:ext cx="1981680" cy="36928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Unit18_Demo3.c</a:t>
              </a:r>
              <a:endParaRPr lang="en-SG" dirty="0"/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3666064" y="2706131"/>
            <a:ext cx="1153072" cy="271847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066496" y="4077730"/>
            <a:ext cx="1519655" cy="271848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240917" y="4345461"/>
            <a:ext cx="1519655" cy="251253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342993" y="4572001"/>
            <a:ext cx="1519655" cy="288323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04985" y="3291016"/>
            <a:ext cx="5952396" cy="338554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player1: name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Alexandra;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age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25;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gender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3090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0000FF"/>
                </a:solidFill>
              </a:rPr>
              <a:t>4. </a:t>
            </a:r>
            <a:r>
              <a:rPr lang="en-GB" sz="2800" dirty="0">
                <a:solidFill>
                  <a:srgbClr val="0000FF"/>
                </a:solidFill>
              </a:rPr>
              <a:t>Passing Address of Structure to Functions </a:t>
            </a:r>
            <a:r>
              <a:rPr lang="en-GB" sz="2800" dirty="0" smtClean="0">
                <a:solidFill>
                  <a:srgbClr val="0000FF"/>
                </a:solidFill>
              </a:rPr>
              <a:t>(5/5</a:t>
            </a:r>
            <a:r>
              <a:rPr lang="en-GB" sz="2800" dirty="0">
                <a:solidFill>
                  <a:srgbClr val="0000FF"/>
                </a:solidFill>
              </a:rPr>
              <a:t>)</a:t>
            </a:r>
            <a:endParaRPr lang="en-GB" sz="28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Unit18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grpSp>
        <p:nvGrpSpPr>
          <p:cNvPr id="19" name="Group 18"/>
          <p:cNvGrpSpPr/>
          <p:nvPr/>
        </p:nvGrpSpPr>
        <p:grpSpPr>
          <a:xfrm>
            <a:off x="4061613" y="1588015"/>
            <a:ext cx="4572079" cy="1004279"/>
            <a:chOff x="4061613" y="1588015"/>
            <a:chExt cx="4572079" cy="1004279"/>
          </a:xfrm>
        </p:grpSpPr>
        <p:sp>
          <p:nvSpPr>
            <p:cNvPr id="20" name="Rectangle 19"/>
            <p:cNvSpPr/>
            <p:nvPr/>
          </p:nvSpPr>
          <p:spPr bwMode="auto">
            <a:xfrm>
              <a:off x="4634771" y="2151578"/>
              <a:ext cx="1687512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6833458" y="2151578"/>
              <a:ext cx="49530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7779608" y="2151578"/>
              <a:ext cx="31115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3" name="TextBox 62"/>
            <p:cNvSpPr txBox="1">
              <a:spLocks noChangeArrowheads="1"/>
            </p:cNvSpPr>
            <p:nvPr/>
          </p:nvSpPr>
          <p:spPr bwMode="auto">
            <a:xfrm>
              <a:off x="4408696" y="1892591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/>
                <a:t>name</a:t>
              </a:r>
              <a:endParaRPr lang="en-SG" sz="1400" dirty="0"/>
            </a:p>
          </p:txBody>
        </p:sp>
        <p:sp>
          <p:nvSpPr>
            <p:cNvPr id="24" name="TextBox 63"/>
            <p:cNvSpPr txBox="1">
              <a:spLocks noChangeArrowheads="1"/>
            </p:cNvSpPr>
            <p:nvPr/>
          </p:nvSpPr>
          <p:spPr bwMode="auto">
            <a:xfrm>
              <a:off x="6525313" y="1892591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age</a:t>
              </a:r>
              <a:endParaRPr lang="en-SG" sz="1400"/>
            </a:p>
          </p:txBody>
        </p:sp>
        <p:sp>
          <p:nvSpPr>
            <p:cNvPr id="25" name="TextBox 64"/>
            <p:cNvSpPr txBox="1">
              <a:spLocks noChangeArrowheads="1"/>
            </p:cNvSpPr>
            <p:nvPr/>
          </p:nvSpPr>
          <p:spPr bwMode="auto">
            <a:xfrm>
              <a:off x="7372514" y="1892591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gender</a:t>
              </a:r>
              <a:endParaRPr lang="en-SG" sz="1400"/>
            </a:p>
          </p:txBody>
        </p:sp>
        <p:sp>
          <p:nvSpPr>
            <p:cNvPr id="26" name="TextBox 65"/>
            <p:cNvSpPr txBox="1">
              <a:spLocks noChangeArrowheads="1"/>
            </p:cNvSpPr>
            <p:nvPr/>
          </p:nvSpPr>
          <p:spPr bwMode="auto">
            <a:xfrm>
              <a:off x="4061613" y="1588015"/>
              <a:ext cx="803882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 smtClean="0"/>
                <a:t>player1</a:t>
              </a:r>
              <a:endParaRPr lang="en-SG" sz="1400" dirty="0"/>
            </a:p>
          </p:txBody>
        </p:sp>
        <p:sp>
          <p:nvSpPr>
            <p:cNvPr id="27" name="Rectangle 66"/>
            <p:cNvSpPr>
              <a:spLocks noChangeArrowheads="1"/>
            </p:cNvSpPr>
            <p:nvPr/>
          </p:nvSpPr>
          <p:spPr bwMode="auto">
            <a:xfrm>
              <a:off x="4302777" y="1851433"/>
              <a:ext cx="4330915" cy="74086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8" name="TextBox 77"/>
          <p:cNvSpPr txBox="1">
            <a:spLocks noChangeArrowheads="1"/>
          </p:cNvSpPr>
          <p:nvPr/>
        </p:nvSpPr>
        <p:spPr bwMode="auto">
          <a:xfrm>
            <a:off x="533358" y="1667167"/>
            <a:ext cx="390271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main()</a:t>
            </a:r>
          </a:p>
          <a:p>
            <a:endParaRPr lang="en-US" sz="2000" dirty="0" smtClean="0">
              <a:solidFill>
                <a:srgbClr val="0000FF"/>
              </a:solidFill>
            </a:endParaRPr>
          </a:p>
          <a:p>
            <a:r>
              <a:rPr lang="en-US" sz="1600" dirty="0" err="1" smtClean="0">
                <a:latin typeface="Lucida Console" pitchFamily="49" charset="0"/>
              </a:rPr>
              <a:t>change_name_and_age</a:t>
            </a:r>
            <a:r>
              <a:rPr lang="en-US" sz="1600" dirty="0" smtClean="0">
                <a:latin typeface="Lucida Console" pitchFamily="49" charset="0"/>
              </a:rPr>
              <a:t>(</a:t>
            </a:r>
            <a:r>
              <a:rPr lang="en-US" sz="1600" dirty="0" smtClean="0">
                <a:solidFill>
                  <a:srgbClr val="C00000"/>
                </a:solidFill>
                <a:latin typeface="Lucida Console" pitchFamily="49" charset="0"/>
              </a:rPr>
              <a:t>&amp;player1</a:t>
            </a:r>
            <a:r>
              <a:rPr lang="en-US" sz="1600" dirty="0" smtClean="0">
                <a:latin typeface="Lucida Console" pitchFamily="49" charset="0"/>
              </a:rPr>
              <a:t>);</a:t>
            </a:r>
            <a:endParaRPr lang="en-SG" sz="1600" dirty="0">
              <a:latin typeface="Lucida Console" pitchFamily="49" charset="0"/>
            </a:endParaRPr>
          </a:p>
        </p:txBody>
      </p:sp>
      <p:sp>
        <p:nvSpPr>
          <p:cNvPr id="29" name="TextBox 77"/>
          <p:cNvSpPr txBox="1">
            <a:spLocks noChangeArrowheads="1"/>
          </p:cNvSpPr>
          <p:nvPr/>
        </p:nvSpPr>
        <p:spPr bwMode="auto">
          <a:xfrm>
            <a:off x="533357" y="3351806"/>
            <a:ext cx="60404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change_name_and_age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player_t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*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player_ptr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)</a:t>
            </a:r>
            <a:endParaRPr lang="en-SG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420130" y="3225114"/>
            <a:ext cx="8563232" cy="0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4658498" y="2141839"/>
            <a:ext cx="1285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</a:rPr>
              <a:t>"</a:t>
            </a:r>
            <a:r>
              <a:rPr lang="en-US" sz="1600" dirty="0" err="1" smtClean="0">
                <a:solidFill>
                  <a:srgbClr val="006600"/>
                </a:solidFill>
                <a:latin typeface="Lucida Console" pitchFamily="49" charset="0"/>
              </a:rPr>
              <a:t>Brusco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"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17601" y="2146399"/>
            <a:ext cx="55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</a:rPr>
              <a:t>23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36997" y="2163790"/>
            <a:ext cx="543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</a:rPr>
              <a:t>'M'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34" name="TextBox 77"/>
          <p:cNvSpPr txBox="1">
            <a:spLocks noChangeArrowheads="1"/>
          </p:cNvSpPr>
          <p:nvPr/>
        </p:nvSpPr>
        <p:spPr bwMode="auto">
          <a:xfrm>
            <a:off x="533358" y="4970539"/>
            <a:ext cx="54349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Lucida Console" pitchFamily="49" charset="0"/>
              </a:rPr>
              <a:t>strcpy</a:t>
            </a:r>
            <a:r>
              <a:rPr lang="en-US" sz="1600" dirty="0" smtClean="0">
                <a:latin typeface="Lucida Console" pitchFamily="49" charset="0"/>
              </a:rPr>
              <a:t>((</a:t>
            </a:r>
            <a:r>
              <a:rPr lang="en-US" sz="1600" dirty="0" smtClean="0">
                <a:solidFill>
                  <a:srgbClr val="C00000"/>
                </a:solidFill>
                <a:latin typeface="Lucida Console" pitchFamily="49" charset="0"/>
              </a:rPr>
              <a:t>*</a:t>
            </a:r>
            <a:r>
              <a:rPr lang="en-US" sz="1600" dirty="0" err="1" smtClean="0">
                <a:solidFill>
                  <a:srgbClr val="C00000"/>
                </a:solidFill>
                <a:latin typeface="Lucida Console" pitchFamily="49" charset="0"/>
              </a:rPr>
              <a:t>player_ptr</a:t>
            </a:r>
            <a:r>
              <a:rPr lang="en-US" sz="1600" dirty="0" smtClean="0">
                <a:latin typeface="Lucida Console" pitchFamily="49" charset="0"/>
              </a:rPr>
              <a:t>).name, "Alexandra");</a:t>
            </a:r>
          </a:p>
          <a:p>
            <a:r>
              <a:rPr lang="en-US" sz="1600" dirty="0" smtClean="0">
                <a:latin typeface="Lucida Console" pitchFamily="49" charset="0"/>
              </a:rPr>
              <a:t>(</a:t>
            </a:r>
            <a:r>
              <a:rPr lang="en-US" sz="1600" dirty="0" smtClean="0">
                <a:solidFill>
                  <a:srgbClr val="C00000"/>
                </a:solidFill>
                <a:latin typeface="Lucida Console" pitchFamily="49" charset="0"/>
              </a:rPr>
              <a:t>*</a:t>
            </a:r>
            <a:r>
              <a:rPr lang="en-US" sz="1600" dirty="0" err="1" smtClean="0">
                <a:solidFill>
                  <a:srgbClr val="C00000"/>
                </a:solidFill>
                <a:latin typeface="Lucida Console" pitchFamily="49" charset="0"/>
              </a:rPr>
              <a:t>player_ptr</a:t>
            </a:r>
            <a:r>
              <a:rPr lang="en-US" sz="1600" dirty="0" smtClean="0">
                <a:latin typeface="Lucida Console" pitchFamily="49" charset="0"/>
              </a:rPr>
              <a:t>).age = 25;</a:t>
            </a:r>
            <a:endParaRPr lang="en-SG" sz="1600" dirty="0">
              <a:latin typeface="Lucida Console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62618" y="2145957"/>
            <a:ext cx="1528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</a:rPr>
              <a:t>"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Alexandra"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93916" y="2163790"/>
            <a:ext cx="55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</a:rPr>
              <a:t>25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031550" y="4108569"/>
            <a:ext cx="1518428" cy="685853"/>
            <a:chOff x="6031550" y="4108569"/>
            <a:chExt cx="1518428" cy="685853"/>
          </a:xfrm>
        </p:grpSpPr>
        <p:sp>
          <p:nvSpPr>
            <p:cNvPr id="38" name="Rectangle 37"/>
            <p:cNvSpPr/>
            <p:nvPr/>
          </p:nvSpPr>
          <p:spPr bwMode="auto">
            <a:xfrm>
              <a:off x="6672649" y="4399005"/>
              <a:ext cx="877329" cy="395417"/>
            </a:xfrm>
            <a:prstGeom prst="rect">
              <a:avLst/>
            </a:prstGeom>
            <a:solidFill>
              <a:srgbClr val="CCEC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9" name="TextBox 62"/>
            <p:cNvSpPr txBox="1">
              <a:spLocks noChangeArrowheads="1"/>
            </p:cNvSpPr>
            <p:nvPr/>
          </p:nvSpPr>
          <p:spPr bwMode="auto">
            <a:xfrm>
              <a:off x="6031550" y="4108569"/>
              <a:ext cx="108594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err="1" smtClean="0"/>
                <a:t>player_ptr</a:t>
              </a:r>
              <a:endParaRPr lang="en-SG" sz="1400" dirty="0"/>
            </a:p>
          </p:txBody>
        </p:sp>
      </p:grpSp>
      <p:cxnSp>
        <p:nvCxnSpPr>
          <p:cNvPr id="40" name="Straight Arrow Connector 39"/>
          <p:cNvCxnSpPr/>
          <p:nvPr/>
        </p:nvCxnSpPr>
        <p:spPr bwMode="auto">
          <a:xfrm flipH="1" flipV="1">
            <a:off x="6820930" y="2743200"/>
            <a:ext cx="383059" cy="182880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148909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1" grpId="1"/>
      <p:bldP spid="32" grpId="0"/>
      <p:bldP spid="32" grpId="1"/>
      <p:bldP spid="33" grpId="0"/>
      <p:bldP spid="34" grpId="0"/>
      <p:bldP spid="35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Unit 18: More about Structures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Unit18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3100" y="1280212"/>
            <a:ext cx="8083442" cy="3143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 smtClean="0">
                <a:solidFill>
                  <a:srgbClr val="C00000"/>
                </a:solidFill>
              </a:rPr>
              <a:t>Objectives:</a:t>
            </a:r>
          </a:p>
          <a:p>
            <a:pPr marL="685800" lvl="1" indent="-411163">
              <a:buClr>
                <a:schemeClr val="tx1">
                  <a:lumMod val="90000"/>
                  <a:lumOff val="1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 dirty="0">
                <a:cs typeface="Arial" pitchFamily="34" charset="0"/>
              </a:rPr>
              <a:t>Learn how to create and use </a:t>
            </a:r>
            <a:r>
              <a:rPr lang="en-GB" sz="2400" dirty="0" smtClean="0">
                <a:cs typeface="Arial" pitchFamily="34" charset="0"/>
              </a:rPr>
              <a:t>structure</a:t>
            </a:r>
            <a:r>
              <a:rPr lang="en-GB" sz="2400" dirty="0" smtClean="0">
                <a:cs typeface="Arial" charset="0"/>
              </a:rPr>
              <a:t>s with strings</a:t>
            </a:r>
            <a:endParaRPr lang="en-GB" sz="2400" dirty="0">
              <a:cs typeface="Arial" charset="0"/>
            </a:endParaRPr>
          </a:p>
          <a:p>
            <a:pPr marL="685800" lvl="1" indent="-411163">
              <a:buClr>
                <a:schemeClr val="tx1">
                  <a:lumMod val="90000"/>
                  <a:lumOff val="1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 dirty="0" smtClean="0">
                <a:cs typeface="Arial" pitchFamily="34" charset="0"/>
              </a:rPr>
              <a:t>Learn </a:t>
            </a:r>
            <a:r>
              <a:rPr lang="en-GB" sz="2400" dirty="0">
                <a:cs typeface="Arial" pitchFamily="34" charset="0"/>
              </a:rPr>
              <a:t>how to pass structures to </a:t>
            </a:r>
            <a:r>
              <a:rPr lang="en-GB" sz="2400" dirty="0" smtClean="0">
                <a:cs typeface="Arial" pitchFamily="34" charset="0"/>
              </a:rPr>
              <a:t>function</a:t>
            </a:r>
            <a:r>
              <a:rPr lang="en-GB" sz="2400" dirty="0">
                <a:cs typeface="Arial" charset="0"/>
              </a:rPr>
              <a:t>s</a:t>
            </a:r>
          </a:p>
          <a:p>
            <a:pPr marL="685800" lvl="1" indent="-411163">
              <a:buClr>
                <a:schemeClr val="tx1">
                  <a:lumMod val="90000"/>
                  <a:lumOff val="1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 dirty="0" smtClean="0">
                <a:cs typeface="Arial" pitchFamily="34" charset="0"/>
              </a:rPr>
              <a:t>Learn </a:t>
            </a:r>
            <a:r>
              <a:rPr lang="en-GB" sz="2400" dirty="0">
                <a:cs typeface="Arial" pitchFamily="34" charset="0"/>
              </a:rPr>
              <a:t>how to use an array of </a:t>
            </a:r>
            <a:r>
              <a:rPr lang="en-GB" sz="2400" dirty="0" smtClean="0">
                <a:cs typeface="Arial" pitchFamily="34" charset="0"/>
              </a:rPr>
              <a:t>structures</a:t>
            </a:r>
            <a:endParaRPr lang="en-GB" sz="2400" dirty="0">
              <a:cs typeface="Arial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73100" y="4449076"/>
            <a:ext cx="7620000" cy="133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120000"/>
              <a:defRPr/>
            </a:pPr>
            <a:r>
              <a:rPr lang="en-GB" sz="2800" kern="0" dirty="0" smtClean="0">
                <a:solidFill>
                  <a:srgbClr val="C00000"/>
                </a:solidFill>
                <a:latin typeface="+mn-lt"/>
                <a:cs typeface="+mn-cs"/>
              </a:rPr>
              <a:t>Reference: </a:t>
            </a:r>
            <a:endParaRPr lang="en-GB" sz="2800" kern="0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738188" lvl="1" indent="-457200" eaLnBrk="1" hangingPunct="1">
              <a:buClr>
                <a:schemeClr val="tx1">
                  <a:lumMod val="90000"/>
                  <a:lumOff val="1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 dirty="0"/>
              <a:t>Chapter </a:t>
            </a:r>
            <a:r>
              <a:rPr lang="en-GB" sz="2400" dirty="0" smtClean="0"/>
              <a:t>10 Structure and Union Types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5. The Arrow Operator (</a:t>
            </a:r>
            <a:r>
              <a:rPr lang="en-GB" sz="3600" dirty="0" smtClean="0">
                <a:solidFill>
                  <a:srgbClr val="C00000"/>
                </a:solidFill>
              </a:rPr>
              <a:t>-&gt;</a:t>
            </a:r>
            <a:r>
              <a:rPr lang="en-GB" sz="3600" dirty="0" smtClean="0">
                <a:solidFill>
                  <a:srgbClr val="0000FF"/>
                </a:solidFill>
              </a:rPr>
              <a:t>)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Unit18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33425" y="1411706"/>
            <a:ext cx="7834313" cy="1812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Expressions like </a:t>
            </a:r>
            <a:r>
              <a:rPr lang="en-US" sz="2400" dirty="0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(*</a:t>
            </a:r>
            <a:r>
              <a:rPr lang="en-US" sz="2400" dirty="0" err="1" smtClean="0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player_ptr</a:t>
            </a:r>
            <a:r>
              <a:rPr lang="en-US" sz="2400" dirty="0" smtClean="0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).</a:t>
            </a:r>
            <a:r>
              <a:rPr lang="en-US" sz="2400" dirty="0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name</a:t>
            </a:r>
            <a:r>
              <a:rPr lang="en-US" sz="2400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 </a:t>
            </a:r>
            <a:r>
              <a:rPr lang="en-US" sz="2400" dirty="0"/>
              <a:t>appear very often. Hence an alternative “shortcut” syntax is created for it.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arrow operator (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-&gt;</a:t>
            </a:r>
            <a:r>
              <a:rPr lang="en-US" sz="2400" dirty="0"/>
              <a:t>)</a:t>
            </a:r>
          </a:p>
        </p:txBody>
      </p: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682625" y="3211346"/>
            <a:ext cx="7961313" cy="463550"/>
            <a:chOff x="682174" y="3981904"/>
            <a:chExt cx="7961083" cy="463097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682174" y="3981904"/>
              <a:ext cx="2990931" cy="463097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/>
            <a:lstStyle/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US" sz="2000" b="1" dirty="0">
                  <a:latin typeface="Courier New" pitchFamily="49" charset="0"/>
                </a:rPr>
                <a:t>(*</a:t>
              </a:r>
              <a:r>
                <a:rPr lang="en-US" sz="2000" b="1" dirty="0" err="1" smtClean="0">
                  <a:latin typeface="Courier New" pitchFamily="49" charset="0"/>
                </a:rPr>
                <a:t>player_ptr</a:t>
              </a:r>
              <a:r>
                <a:rPr lang="en-US" sz="2000" b="1" dirty="0" smtClean="0">
                  <a:latin typeface="Courier New" pitchFamily="49" charset="0"/>
                </a:rPr>
                <a:t>).</a:t>
              </a:r>
              <a:r>
                <a:rPr lang="en-US" sz="2000" b="1" dirty="0">
                  <a:latin typeface="Courier New" pitchFamily="49" charset="0"/>
                </a:rPr>
                <a:t>name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5812826" y="3981904"/>
              <a:ext cx="2830431" cy="463097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/>
            <a:lstStyle/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US" sz="2000" b="1" dirty="0" err="1" smtClean="0">
                  <a:latin typeface="Courier New" pitchFamily="49" charset="0"/>
                </a:rPr>
                <a:t>player_ptr</a:t>
              </a:r>
              <a:r>
                <a:rPr lang="en-US" sz="2000" b="1" dirty="0" smtClean="0">
                  <a:latin typeface="Courier New" pitchFamily="49" charset="0"/>
                </a:rPr>
                <a:t>-</a:t>
              </a:r>
              <a:r>
                <a:rPr lang="en-US" sz="2000" b="1" dirty="0">
                  <a:latin typeface="Courier New" pitchFamily="49" charset="0"/>
                </a:rPr>
                <a:t>&gt;name</a:t>
              </a:r>
            </a:p>
          </p:txBody>
        </p:sp>
        <p:sp>
          <p:nvSpPr>
            <p:cNvPr id="14" name="TextBox 41"/>
            <p:cNvSpPr txBox="1">
              <a:spLocks noChangeArrowheads="1"/>
            </p:cNvSpPr>
            <p:nvPr/>
          </p:nvSpPr>
          <p:spPr bwMode="auto">
            <a:xfrm>
              <a:off x="3646714" y="4028786"/>
              <a:ext cx="20465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i="1" dirty="0">
                  <a:solidFill>
                    <a:srgbClr val="006600"/>
                  </a:solidFill>
                </a:rPr>
                <a:t>is equivalent to</a:t>
              </a:r>
              <a:endParaRPr lang="en-SG" i="1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5" name="Group 47"/>
          <p:cNvGrpSpPr>
            <a:grpSpLocks/>
          </p:cNvGrpSpPr>
          <p:nvPr/>
        </p:nvGrpSpPr>
        <p:grpSpPr bwMode="auto">
          <a:xfrm>
            <a:off x="682625" y="3894889"/>
            <a:ext cx="7961313" cy="461963"/>
            <a:chOff x="682174" y="4729390"/>
            <a:chExt cx="7961083" cy="463097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682174" y="4729390"/>
              <a:ext cx="3023014" cy="463097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/>
            <a:lstStyle/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US" sz="2000" b="1" dirty="0">
                  <a:latin typeface="Courier New" pitchFamily="49" charset="0"/>
                </a:rPr>
                <a:t>(*</a:t>
              </a:r>
              <a:r>
                <a:rPr lang="en-US" sz="2000" b="1" dirty="0" err="1" smtClean="0">
                  <a:latin typeface="Courier New" pitchFamily="49" charset="0"/>
                </a:rPr>
                <a:t>player_ptr</a:t>
              </a:r>
              <a:r>
                <a:rPr lang="en-US" sz="2000" b="1" dirty="0" smtClean="0">
                  <a:latin typeface="Courier New" pitchFamily="49" charset="0"/>
                </a:rPr>
                <a:t>).</a:t>
              </a:r>
              <a:r>
                <a:rPr lang="en-US" sz="2000" b="1" dirty="0">
                  <a:latin typeface="Courier New" pitchFamily="49" charset="0"/>
                </a:rPr>
                <a:t>age</a:t>
              </a:r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5812826" y="4729390"/>
              <a:ext cx="2830431" cy="463097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/>
            <a:lstStyle/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US" sz="2000" b="1" dirty="0" err="1" smtClean="0">
                  <a:latin typeface="Courier New" pitchFamily="49" charset="0"/>
                </a:rPr>
                <a:t>player_ptr</a:t>
              </a:r>
              <a:r>
                <a:rPr lang="en-US" sz="2000" b="1" dirty="0" smtClean="0">
                  <a:latin typeface="Courier New" pitchFamily="49" charset="0"/>
                </a:rPr>
                <a:t>-</a:t>
              </a:r>
              <a:r>
                <a:rPr lang="en-US" sz="2000" b="1" dirty="0">
                  <a:latin typeface="Courier New" pitchFamily="49" charset="0"/>
                </a:rPr>
                <a:t>&gt;age</a:t>
              </a:r>
            </a:p>
          </p:txBody>
        </p:sp>
        <p:sp>
          <p:nvSpPr>
            <p:cNvPr id="18" name="TextBox 45"/>
            <p:cNvSpPr txBox="1">
              <a:spLocks noChangeArrowheads="1"/>
            </p:cNvSpPr>
            <p:nvPr/>
          </p:nvSpPr>
          <p:spPr bwMode="auto">
            <a:xfrm>
              <a:off x="3646714" y="4776272"/>
              <a:ext cx="20465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i="1" dirty="0">
                  <a:solidFill>
                    <a:srgbClr val="006600"/>
                  </a:solidFill>
                </a:rPr>
                <a:t>is equivalent to</a:t>
              </a:r>
              <a:endParaRPr lang="en-SG" i="1" dirty="0">
                <a:solidFill>
                  <a:srgbClr val="006600"/>
                </a:solidFill>
              </a:endParaRPr>
            </a:p>
          </p:txBody>
        </p:sp>
      </p:grp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733425" y="4716379"/>
            <a:ext cx="7834313" cy="179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Can we write </a:t>
            </a:r>
            <a:r>
              <a:rPr lang="en-US" sz="2400" dirty="0" smtClean="0">
                <a:solidFill>
                  <a:srgbClr val="0000FF"/>
                </a:solidFill>
              </a:rPr>
              <a:t>*</a:t>
            </a:r>
            <a:r>
              <a:rPr lang="en-US" sz="2400" dirty="0" err="1" smtClean="0">
                <a:solidFill>
                  <a:srgbClr val="0000FF"/>
                </a:solidFill>
              </a:rPr>
              <a:t>player_ptr.name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instead of </a:t>
            </a:r>
            <a:r>
              <a:rPr lang="en-US" sz="2400" dirty="0" smtClean="0">
                <a:solidFill>
                  <a:srgbClr val="0000FF"/>
                </a:solidFill>
              </a:rPr>
              <a:t>(*</a:t>
            </a:r>
            <a:r>
              <a:rPr lang="en-US" sz="2400" dirty="0" err="1" smtClean="0">
                <a:solidFill>
                  <a:srgbClr val="0000FF"/>
                </a:solidFill>
              </a:rPr>
              <a:t>player_ptr</a:t>
            </a:r>
            <a:r>
              <a:rPr lang="en-US" sz="2400" dirty="0" smtClean="0">
                <a:solidFill>
                  <a:srgbClr val="0000FF"/>
                </a:solidFill>
              </a:rPr>
              <a:t>).name</a:t>
            </a:r>
            <a:r>
              <a:rPr lang="en-US" sz="2400" dirty="0" smtClean="0"/>
              <a:t>? 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i="1" dirty="0" smtClean="0">
                <a:solidFill>
                  <a:srgbClr val="0000FF"/>
                </a:solidFill>
              </a:rPr>
              <a:t>No</a:t>
            </a:r>
            <a:r>
              <a:rPr lang="en-US" sz="2400" dirty="0" smtClean="0"/>
              <a:t>, because </a:t>
            </a:r>
            <a:r>
              <a:rPr lang="en-US" sz="2400" b="1" dirty="0" smtClean="0">
                <a:solidFill>
                  <a:srgbClr val="FF0000"/>
                </a:solidFill>
              </a:rPr>
              <a:t>. </a:t>
            </a:r>
            <a:r>
              <a:rPr lang="en-US" sz="2400" dirty="0" smtClean="0"/>
              <a:t>(dot) has higher precedence than </a:t>
            </a:r>
            <a:r>
              <a:rPr lang="en-US" sz="2400" b="1" dirty="0" smtClean="0">
                <a:solidFill>
                  <a:srgbClr val="FF0000"/>
                </a:solidFill>
              </a:rPr>
              <a:t>*</a:t>
            </a:r>
            <a:r>
              <a:rPr lang="en-US" sz="2400" dirty="0" smtClean="0"/>
              <a:t>, so </a:t>
            </a:r>
            <a:r>
              <a:rPr lang="en-US" sz="2400" dirty="0" smtClean="0">
                <a:solidFill>
                  <a:srgbClr val="0000FF"/>
                </a:solidFill>
              </a:rPr>
              <a:t>*</a:t>
            </a:r>
            <a:r>
              <a:rPr lang="en-US" sz="2400" dirty="0" err="1" smtClean="0">
                <a:solidFill>
                  <a:srgbClr val="0000FF"/>
                </a:solidFill>
              </a:rPr>
              <a:t>player_ptr.name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means </a:t>
            </a:r>
            <a:r>
              <a:rPr lang="en-US" sz="2400" dirty="0" smtClean="0">
                <a:solidFill>
                  <a:srgbClr val="0000FF"/>
                </a:solidFill>
              </a:rPr>
              <a:t>*(player_ptr.name)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49151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5. The Arrow Operator (</a:t>
            </a:r>
            <a:r>
              <a:rPr lang="en-GB" sz="3600" dirty="0" smtClean="0">
                <a:solidFill>
                  <a:srgbClr val="C00000"/>
                </a:solidFill>
              </a:rPr>
              <a:t>-&gt;</a:t>
            </a:r>
            <a:r>
              <a:rPr lang="en-GB" sz="3600" dirty="0" smtClean="0">
                <a:solidFill>
                  <a:srgbClr val="0000FF"/>
                </a:solidFill>
              </a:rPr>
              <a:t>)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Unit18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33425" y="1411706"/>
            <a:ext cx="7834313" cy="1000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Function </a:t>
            </a:r>
            <a:r>
              <a:rPr lang="en-US" sz="2400" dirty="0" err="1">
                <a:solidFill>
                  <a:srgbClr val="0000FF"/>
                </a:solidFill>
              </a:rPr>
              <a:t>change_name_and_age</a:t>
            </a:r>
            <a:r>
              <a:rPr lang="en-US" sz="2400" dirty="0">
                <a:solidFill>
                  <a:srgbClr val="0000FF"/>
                </a:solidFill>
              </a:rPr>
              <a:t>() </a:t>
            </a:r>
            <a:r>
              <a:rPr lang="en-US" sz="2400" dirty="0"/>
              <a:t>in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Unit18_Demo4.c</a:t>
            </a:r>
            <a:r>
              <a:rPr lang="en-US" sz="2400" dirty="0" smtClean="0"/>
              <a:t> </a:t>
            </a:r>
            <a:r>
              <a:rPr lang="en-US" sz="2400" dirty="0"/>
              <a:t>modified to use the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400" dirty="0"/>
              <a:t> </a:t>
            </a:r>
            <a:r>
              <a:rPr lang="en-US" sz="2400" dirty="0" smtClean="0"/>
              <a:t>operator</a:t>
            </a:r>
            <a:r>
              <a:rPr lang="en-US" sz="2400" dirty="0"/>
              <a:t>.</a:t>
            </a:r>
          </a:p>
        </p:txBody>
      </p:sp>
      <p:grpSp>
        <p:nvGrpSpPr>
          <p:cNvPr id="20" name="Group 5"/>
          <p:cNvGrpSpPr>
            <a:grpSpLocks/>
          </p:cNvGrpSpPr>
          <p:nvPr/>
        </p:nvGrpSpPr>
        <p:grpSpPr bwMode="auto">
          <a:xfrm>
            <a:off x="860913" y="2283926"/>
            <a:ext cx="7368687" cy="1871908"/>
            <a:chOff x="790833" y="873162"/>
            <a:chExt cx="7369034" cy="1871681"/>
          </a:xfrm>
        </p:grpSpPr>
        <p:sp>
          <p:nvSpPr>
            <p:cNvPr id="21" name="TextBox 20"/>
            <p:cNvSpPr txBox="1"/>
            <p:nvPr/>
          </p:nvSpPr>
          <p:spPr>
            <a:xfrm>
              <a:off x="790833" y="1152292"/>
              <a:ext cx="7258192" cy="159255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change a player’s name and age</a:t>
              </a:r>
            </a:p>
            <a:p>
              <a:pPr>
                <a:spcAft>
                  <a:spcPts val="300"/>
                </a:spcAft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change_name_and_age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*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player_ptr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spcAft>
                  <a:spcPts val="300"/>
                </a:spcAft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strcpy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player_ptr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name,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"Alexandra"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spcAft>
                  <a:spcPts val="300"/>
                </a:spcAft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player_ptr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age =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25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39536" y="873162"/>
              <a:ext cx="1920331" cy="36984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Unit18_Demo4.c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9284410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6</a:t>
            </a:r>
            <a:r>
              <a:rPr lang="en-GB" sz="3600" dirty="0" smtClean="0">
                <a:solidFill>
                  <a:srgbClr val="0000FF"/>
                </a:solidFill>
              </a:rPr>
              <a:t>. Returning Structure from Functions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Unit18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33425" y="1316346"/>
            <a:ext cx="7834313" cy="1561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As mentioned in Unit 15, a </a:t>
            </a:r>
            <a:r>
              <a:rPr lang="en-US" sz="2800" dirty="0"/>
              <a:t>function can return a structure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 Define a function </a:t>
            </a:r>
            <a:r>
              <a:rPr lang="en-US" sz="2400" dirty="0" err="1">
                <a:solidFill>
                  <a:srgbClr val="0000FF"/>
                </a:solidFill>
              </a:rPr>
              <a:t>func</a:t>
            </a:r>
            <a:r>
              <a:rPr lang="en-US" sz="2400" dirty="0">
                <a:solidFill>
                  <a:srgbClr val="0000FF"/>
                </a:solidFill>
              </a:rPr>
              <a:t>()</a:t>
            </a:r>
            <a:r>
              <a:rPr lang="en-US" sz="2400" dirty="0"/>
              <a:t> that returns a structure of type </a:t>
            </a:r>
            <a:r>
              <a:rPr lang="en-US" sz="2400" dirty="0" err="1"/>
              <a:t>player_t</a:t>
            </a:r>
            <a:r>
              <a:rPr lang="en-US" sz="2400" dirty="0" smtClean="0"/>
              <a:t>: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033924" y="3104549"/>
            <a:ext cx="5421312" cy="1344612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>
                <a:latin typeface="Courier New" pitchFamily="49" charset="0"/>
              </a:rPr>
              <a:t>player_t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func</a:t>
            </a:r>
            <a:r>
              <a:rPr lang="en-US" sz="2000" b="1" dirty="0">
                <a:latin typeface="Courier New" pitchFamily="49" charset="0"/>
              </a:rPr>
              <a:t>( ... </a:t>
            </a:r>
            <a:r>
              <a:rPr lang="en-US" sz="2000" b="1" dirty="0" smtClean="0">
                <a:latin typeface="Courier New" pitchFamily="49" charset="0"/>
              </a:rPr>
              <a:t>) { </a:t>
            </a: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</a:rPr>
              <a:t> 	...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 dirty="0" smtClean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smtClean="0">
                <a:latin typeface="Courier New" pitchFamily="49" charset="0"/>
              </a:rPr>
              <a:t>} 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33425" y="4501193"/>
            <a:ext cx="78343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To call </a:t>
            </a:r>
            <a:r>
              <a:rPr lang="en-US" sz="2400" dirty="0" err="1">
                <a:solidFill>
                  <a:srgbClr val="0000FF"/>
                </a:solidFill>
              </a:rPr>
              <a:t>func</a:t>
            </a:r>
            <a:r>
              <a:rPr lang="en-US" sz="2400" dirty="0">
                <a:solidFill>
                  <a:srgbClr val="0000FF"/>
                </a:solidFill>
              </a:rPr>
              <a:t>()</a:t>
            </a:r>
            <a:r>
              <a:rPr lang="en-US" sz="2400" dirty="0"/>
              <a:t>: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947862" y="5110793"/>
            <a:ext cx="5421313" cy="1062038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>
                <a:latin typeface="Courier New" pitchFamily="49" charset="0"/>
              </a:rPr>
              <a:t>player_t</a:t>
            </a:r>
            <a:r>
              <a:rPr lang="en-US" sz="2000" b="1" dirty="0">
                <a:latin typeface="Courier New" pitchFamily="49" charset="0"/>
              </a:rPr>
              <a:t> player3;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</a:rPr>
              <a:t>player3 = </a:t>
            </a:r>
            <a:r>
              <a:rPr lang="en-US" sz="2000" b="1" dirty="0" err="1">
                <a:latin typeface="Courier New" pitchFamily="49" charset="0"/>
              </a:rPr>
              <a:t>func</a:t>
            </a:r>
            <a:r>
              <a:rPr lang="en-US" sz="2000" b="1" dirty="0">
                <a:latin typeface="Courier New" pitchFamily="49" charset="0"/>
              </a:rPr>
              <a:t>( ... );</a:t>
            </a:r>
          </a:p>
        </p:txBody>
      </p:sp>
    </p:spTree>
    <p:extLst>
      <p:ext uri="{BB962C8B-B14F-4D97-AF65-F5344CB8AC3E}">
        <p14:creationId xmlns:p14="http://schemas.microsoft.com/office/powerpoint/2010/main" val="21770413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build="p" bldLvl="2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6</a:t>
            </a:r>
            <a:r>
              <a:rPr lang="en-GB" sz="3600" dirty="0" smtClean="0">
                <a:solidFill>
                  <a:srgbClr val="0000FF"/>
                </a:solidFill>
              </a:rPr>
              <a:t>. Returning Structure from Functions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Unit18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grpSp>
        <p:nvGrpSpPr>
          <p:cNvPr id="14" name="Group 5"/>
          <p:cNvGrpSpPr>
            <a:grpSpLocks/>
          </p:cNvGrpSpPr>
          <p:nvPr/>
        </p:nvGrpSpPr>
        <p:grpSpPr bwMode="auto">
          <a:xfrm>
            <a:off x="739775" y="1243013"/>
            <a:ext cx="8010686" cy="4738885"/>
            <a:chOff x="624114" y="1112923"/>
            <a:chExt cx="8009480" cy="4737615"/>
          </a:xfrm>
        </p:grpSpPr>
        <p:sp>
          <p:nvSpPr>
            <p:cNvPr id="15" name="TextBox 14"/>
            <p:cNvSpPr txBox="1"/>
            <p:nvPr/>
          </p:nvSpPr>
          <p:spPr>
            <a:xfrm>
              <a:off x="624114" y="1235127"/>
              <a:ext cx="8009480" cy="461541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main(void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){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player1, player2;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player 1's particulars: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player1 =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scan_player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player 2's particulars: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player2 =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scan_player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. . .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read in particulars of a player and return structure to caller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scan_player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() {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player;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name, age and gender: "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 %d %c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, player.name, &amp;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player.age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player.gender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player;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12863" y="1112923"/>
              <a:ext cx="1980902" cy="369788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Unit18_Demo5.c</a:t>
              </a:r>
              <a:endParaRPr lang="en-SG" dirty="0"/>
            </a:p>
          </p:txBody>
        </p:sp>
      </p:grpSp>
      <p:sp>
        <p:nvSpPr>
          <p:cNvPr id="17" name="Line Callout 2 (Border and Accent Bar) 16"/>
          <p:cNvSpPr/>
          <p:nvPr/>
        </p:nvSpPr>
        <p:spPr bwMode="auto">
          <a:xfrm>
            <a:off x="4370888" y="4142593"/>
            <a:ext cx="3031875" cy="55245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25034"/>
              <a:gd name="adj5" fmla="val 64763"/>
              <a:gd name="adj6" fmla="val -39144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smtClean="0">
                <a:latin typeface="Arial" charset="0"/>
                <a:cs typeface="Arial" charset="0"/>
              </a:rPr>
              <a:t>variable player </a:t>
            </a:r>
            <a:r>
              <a:rPr lang="en-US" sz="1600" dirty="0">
                <a:latin typeface="Arial" charset="0"/>
                <a:cs typeface="Arial" charset="0"/>
              </a:rPr>
              <a:t>temporarily stores the user’s inputs</a:t>
            </a:r>
            <a:endParaRPr lang="en-SG" sz="1600" dirty="0">
              <a:latin typeface="Arial" charset="0"/>
              <a:cs typeface="Arial" charset="0"/>
            </a:endParaRPr>
          </a:p>
        </p:txBody>
      </p:sp>
      <p:sp>
        <p:nvSpPr>
          <p:cNvPr id="18" name="Line Callout 2 (Border and Accent Bar) 17"/>
          <p:cNvSpPr/>
          <p:nvPr/>
        </p:nvSpPr>
        <p:spPr bwMode="auto">
          <a:xfrm>
            <a:off x="3577368" y="5551032"/>
            <a:ext cx="2414588" cy="381000"/>
          </a:xfrm>
          <a:prstGeom prst="accentBorderCallout2">
            <a:avLst>
              <a:gd name="adj1" fmla="val 63558"/>
              <a:gd name="adj2" fmla="val -8333"/>
              <a:gd name="adj3" fmla="val 63558"/>
              <a:gd name="adj4" fmla="val -22475"/>
              <a:gd name="adj5" fmla="val 21599"/>
              <a:gd name="adj6" fmla="val -36132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player is returned here</a:t>
            </a:r>
            <a:endParaRPr lang="en-SG" sz="1600" dirty="0">
              <a:latin typeface="Arial" charset="0"/>
              <a:cs typeface="Arial" charset="0"/>
            </a:endParaRPr>
          </a:p>
        </p:txBody>
      </p:sp>
      <p:sp>
        <p:nvSpPr>
          <p:cNvPr id="19" name="Line Callout 2 (Border and Accent Bar) 18"/>
          <p:cNvSpPr/>
          <p:nvPr/>
        </p:nvSpPr>
        <p:spPr bwMode="auto">
          <a:xfrm>
            <a:off x="6390733" y="2564858"/>
            <a:ext cx="2024062" cy="549275"/>
          </a:xfrm>
          <a:prstGeom prst="accentBorderCallout2">
            <a:avLst>
              <a:gd name="adj1" fmla="val 63558"/>
              <a:gd name="adj2" fmla="val -8333"/>
              <a:gd name="adj3" fmla="val 63558"/>
              <a:gd name="adj4" fmla="val -22475"/>
              <a:gd name="adj5" fmla="val -17840"/>
              <a:gd name="adj6" fmla="val -109667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returned structure is copied to player1</a:t>
            </a:r>
            <a:endParaRPr lang="en-SG" sz="1600" dirty="0">
              <a:latin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369700" y="2301017"/>
            <a:ext cx="1646716" cy="268563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369700" y="2765933"/>
            <a:ext cx="1646716" cy="268563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014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7</a:t>
            </a:r>
            <a:r>
              <a:rPr lang="en-GB" sz="3600" dirty="0" smtClean="0">
                <a:solidFill>
                  <a:srgbClr val="0000FF"/>
                </a:solidFill>
              </a:rPr>
              <a:t>. Exercise #1: Points (1/5)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569343" y="1155940"/>
            <a:ext cx="8068220" cy="5230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CN" dirty="0"/>
              <a:t>Write a program </a:t>
            </a:r>
            <a:r>
              <a:rPr lang="en-US" altLang="zh-CN" dirty="0" err="1" smtClean="0">
                <a:solidFill>
                  <a:srgbClr val="3333FF"/>
                </a:solidFill>
              </a:rPr>
              <a:t>Unit_Points.c</a:t>
            </a:r>
            <a:r>
              <a:rPr lang="en-US" altLang="zh-CN" dirty="0" smtClean="0"/>
              <a:t> </a:t>
            </a:r>
            <a:r>
              <a:rPr lang="en-US" altLang="zh-CN" dirty="0"/>
              <a:t>that includes </a:t>
            </a:r>
            <a:endParaRPr lang="en-US" altLang="zh-CN" dirty="0" smtClean="0"/>
          </a:p>
          <a:p>
            <a:pPr marL="731520" lvl="1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+mj-lt"/>
              <a:buAutoNum type="arabicPeriod"/>
              <a:defRPr/>
            </a:pPr>
            <a:r>
              <a:rPr lang="en-US" altLang="zh-CN" dirty="0" smtClean="0"/>
              <a:t>a </a:t>
            </a:r>
            <a:r>
              <a:rPr lang="en-US" altLang="zh-CN" dirty="0"/>
              <a:t>structure type </a:t>
            </a:r>
            <a:r>
              <a:rPr lang="en-US" altLang="zh-CN" dirty="0" err="1">
                <a:solidFill>
                  <a:srgbClr val="3333FF"/>
                </a:solidFill>
              </a:rPr>
              <a:t>point_t</a:t>
            </a:r>
            <a:r>
              <a:rPr lang="en-US" altLang="zh-CN" dirty="0"/>
              <a:t> whose members are the </a:t>
            </a:r>
            <a:r>
              <a:rPr lang="en-US" altLang="zh-CN" i="1" dirty="0"/>
              <a:t>x</a:t>
            </a:r>
            <a:r>
              <a:rPr lang="en-US" altLang="zh-CN" dirty="0"/>
              <a:t>- and </a:t>
            </a:r>
            <a:r>
              <a:rPr lang="en-US" altLang="zh-CN" i="1" dirty="0"/>
              <a:t>y</a:t>
            </a:r>
            <a:r>
              <a:rPr lang="en-US" altLang="zh-CN" dirty="0"/>
              <a:t>-coordinates of a point. The coordinates are integers</a:t>
            </a:r>
            <a:r>
              <a:rPr lang="en-US" altLang="zh-CN" dirty="0" smtClean="0"/>
              <a:t>.</a:t>
            </a:r>
          </a:p>
          <a:p>
            <a:pPr marL="731520" lvl="1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+mj-lt"/>
              <a:buAutoNum type="arabicPeriod"/>
              <a:defRPr/>
            </a:pPr>
            <a:r>
              <a:rPr lang="en-US" altLang="zh-CN" sz="2000" dirty="0" smtClean="0"/>
              <a:t>a </a:t>
            </a:r>
            <a:r>
              <a:rPr lang="en-US" altLang="zh-CN" sz="2000" dirty="0"/>
              <a:t>function </a:t>
            </a:r>
            <a:r>
              <a:rPr lang="en-US" altLang="zh-CN" sz="2000" dirty="0" err="1">
                <a:solidFill>
                  <a:srgbClr val="3333FF"/>
                </a:solidFill>
              </a:rPr>
              <a:t>read_points</a:t>
            </a:r>
            <a:r>
              <a:rPr lang="en-US" altLang="zh-CN" sz="2000" dirty="0">
                <a:solidFill>
                  <a:srgbClr val="3333FF"/>
                </a:solidFill>
              </a:rPr>
              <a:t>()</a:t>
            </a:r>
            <a:r>
              <a:rPr lang="en-US" altLang="zh-CN" sz="2000" dirty="0"/>
              <a:t> to read the number of points and points’ data into an array of points, and return the number of points read. Each point is represented by its </a:t>
            </a:r>
            <a:r>
              <a:rPr lang="en-US" altLang="zh-CN" sz="2000" i="1" dirty="0"/>
              <a:t>x</a:t>
            </a:r>
            <a:r>
              <a:rPr lang="en-US" altLang="zh-CN" sz="2000" dirty="0"/>
              <a:t>- and </a:t>
            </a:r>
            <a:r>
              <a:rPr lang="en-US" altLang="zh-CN" sz="2000" i="1" dirty="0"/>
              <a:t>y</a:t>
            </a:r>
            <a:r>
              <a:rPr lang="en-US" altLang="zh-CN" sz="2000" dirty="0"/>
              <a:t>-coordinates. </a:t>
            </a:r>
            <a:endParaRPr lang="en-US" altLang="zh-CN" sz="2000" dirty="0" smtClean="0"/>
          </a:p>
          <a:p>
            <a:pPr marL="338138" lvl="0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altLang="zh-CN" sz="800" dirty="0"/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CN" sz="2000" dirty="0" smtClean="0"/>
              <a:t>You </a:t>
            </a:r>
            <a:r>
              <a:rPr lang="en-US" altLang="zh-CN" sz="2000" dirty="0"/>
              <a:t>may assume that the input data contain at least 1 point and at most 10 points.</a:t>
            </a:r>
            <a:endParaRPr lang="zh-CN" altLang="zh-CN" sz="2000" dirty="0"/>
          </a:p>
          <a:p>
            <a:pPr marL="338138" lvl="0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altLang="zh-CN" sz="2000" dirty="0" smtClean="0"/>
          </a:p>
          <a:p>
            <a:pPr marL="338138" lvl="0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CN" sz="2000" dirty="0"/>
              <a:t>An example of input data of 5 points is </a:t>
            </a:r>
            <a:r>
              <a:rPr lang="en-US" altLang="zh-CN" sz="2000" dirty="0" smtClean="0"/>
              <a:t>as shown here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marL="0" lv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(points.in)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Unit18</a:t>
            </a:r>
            <a:r>
              <a:rPr lang="en-US" sz="1200" dirty="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24</a:t>
            </a:fld>
            <a:endParaRPr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7509312" y="4507280"/>
            <a:ext cx="77964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zh-CN" dirty="0"/>
          </a:p>
          <a:p>
            <a:r>
              <a:rPr lang="en-US" altLang="zh-CN" dirty="0"/>
              <a:t>3 4</a:t>
            </a:r>
            <a:endParaRPr lang="zh-CN" altLang="zh-CN" dirty="0"/>
          </a:p>
          <a:p>
            <a:r>
              <a:rPr lang="en-US" altLang="zh-CN" dirty="0"/>
              <a:t>-1 4</a:t>
            </a:r>
            <a:endParaRPr lang="zh-CN" altLang="zh-CN" dirty="0"/>
          </a:p>
          <a:p>
            <a:r>
              <a:rPr lang="en-US" altLang="zh-CN" dirty="0"/>
              <a:t>5 -2</a:t>
            </a:r>
            <a:endParaRPr lang="zh-CN" altLang="zh-CN" dirty="0"/>
          </a:p>
          <a:p>
            <a:r>
              <a:rPr lang="en-US" altLang="zh-CN" dirty="0"/>
              <a:t>-6 -2</a:t>
            </a:r>
            <a:endParaRPr lang="zh-CN" altLang="zh-CN" dirty="0"/>
          </a:p>
          <a:p>
            <a:r>
              <a:rPr lang="en-US" altLang="zh-CN" dirty="0"/>
              <a:t>0 </a:t>
            </a:r>
            <a:r>
              <a:rPr lang="en-US" altLang="zh-CN" dirty="0" smtClean="0"/>
              <a:t>3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0022404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7. Exercise #1: Points (2/5)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sz="1200" dirty="0" smtClean="0"/>
              <a:t>18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25</a:t>
            </a:fld>
            <a:endParaRPr sz="1200" dirty="0"/>
          </a:p>
        </p:txBody>
      </p:sp>
      <p:grpSp>
        <p:nvGrpSpPr>
          <p:cNvPr id="18" name="Group 5"/>
          <p:cNvGrpSpPr>
            <a:grpSpLocks/>
          </p:cNvGrpSpPr>
          <p:nvPr/>
        </p:nvGrpSpPr>
        <p:grpSpPr bwMode="auto">
          <a:xfrm>
            <a:off x="518985" y="1215350"/>
            <a:ext cx="8237984" cy="5334875"/>
            <a:chOff x="403376" y="1167992"/>
            <a:chExt cx="8236043" cy="5333716"/>
          </a:xfrm>
        </p:grpSpPr>
        <p:sp>
          <p:nvSpPr>
            <p:cNvPr id="19" name="TextBox 18"/>
            <p:cNvSpPr txBox="1"/>
            <p:nvPr/>
          </p:nvSpPr>
          <p:spPr>
            <a:xfrm>
              <a:off x="403376" y="1455268"/>
              <a:ext cx="8236043" cy="50464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SG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SG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#define MAX_POINTS 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Function prototypes omitted for brevity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SG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point_t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points[MAX_POINTS];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size; </a:t>
              </a:r>
              <a:r>
                <a:rPr lang="en-SG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number of points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size 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read_points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(points);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…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20933" y="1167992"/>
              <a:ext cx="2041679" cy="36925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Unit18_Points.c</a:t>
              </a:r>
              <a:endParaRPr lang="en-SG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28610" y="2154863"/>
            <a:ext cx="6597849" cy="92333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r>
              <a:rPr lang="en-SG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SG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SG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altLang="zh-CN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r>
              <a:rPr lang="en-SG" altLang="zh-CN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altLang="zh-CN" b="1" dirty="0">
                <a:latin typeface="Courier New" pitchFamily="49" charset="0"/>
                <a:cs typeface="Courier New" pitchFamily="49" charset="0"/>
              </a:rPr>
              <a:t>x, y; </a:t>
            </a:r>
            <a:r>
              <a:rPr lang="en-SG" altLang="zh-CN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x- and y-coordinates of a point</a:t>
            </a:r>
          </a:p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r>
              <a:rPr lang="en-SG" altLang="zh-CN" b="1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SG" altLang="zh-CN" b="1" dirty="0" err="1" smtClean="0">
                <a:latin typeface="Courier New" pitchFamily="49" charset="0"/>
                <a:cs typeface="Courier New" pitchFamily="49" charset="0"/>
              </a:rPr>
              <a:t>point_t</a:t>
            </a:r>
            <a:r>
              <a:rPr lang="en-SG" altLang="zh-CN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SG" altLang="zh-CN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237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7. Exercise #1: Points (3/5)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Unit18</a:t>
            </a:r>
            <a:r>
              <a:rPr lang="en-US" sz="1200" dirty="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26</a:t>
            </a:fld>
            <a:endParaRPr sz="1200" dirty="0"/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518985" y="1249681"/>
            <a:ext cx="8237984" cy="5334612"/>
            <a:chOff x="403376" y="1455269"/>
            <a:chExt cx="8236043" cy="5084021"/>
          </a:xfrm>
        </p:grpSpPr>
        <p:sp>
          <p:nvSpPr>
            <p:cNvPr id="11" name="TextBox 10"/>
            <p:cNvSpPr txBox="1"/>
            <p:nvPr/>
          </p:nvSpPr>
          <p:spPr>
            <a:xfrm>
              <a:off x="403376" y="1455269"/>
              <a:ext cx="8236043" cy="498642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SG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Read </a:t>
              </a: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input </a:t>
              </a: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data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Return the number of points </a:t>
              </a: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read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SG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read_points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point_t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points[]) {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61039" y="6187307"/>
              <a:ext cx="2041679" cy="351983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Unit18_Points.c</a:t>
              </a:r>
              <a:endParaRPr lang="en-SG" dirty="0"/>
            </a:p>
          </p:txBody>
        </p:sp>
      </p:grpSp>
      <p:sp>
        <p:nvSpPr>
          <p:cNvPr id="14" name="TextBox 13"/>
          <p:cNvSpPr txBox="1"/>
          <p:nvPr/>
        </p:nvSpPr>
        <p:spPr bwMode="auto">
          <a:xfrm>
            <a:off x="533400" y="2209341"/>
            <a:ext cx="8237984" cy="286232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size,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	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number of points: 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	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&amp;size);	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data for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points:\n"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size);	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&lt;size;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++)		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%d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&amp;points[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].x, &amp;points[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].y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size;</a:t>
            </a:r>
            <a:endParaRPr lang="en-SG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9126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7. Exercise #1: Points (4/5)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125416"/>
            <a:ext cx="8351837" cy="2937187"/>
          </a:xfrm>
        </p:spPr>
        <p:txBody>
          <a:bodyPr>
            <a:normAutofit lnSpcReduction="10000"/>
          </a:bodyPr>
          <a:lstStyle/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After reading the points, imagine that you draw the smallest circle with </a:t>
            </a:r>
            <a:r>
              <a:rPr lang="en-US" sz="2000" dirty="0" err="1" smtClean="0"/>
              <a:t>centre</a:t>
            </a:r>
            <a:r>
              <a:rPr lang="en-US" sz="2000" dirty="0" smtClean="0"/>
              <a:t> at the origin (0, 0) that encloses all the given points. Complete the function </a:t>
            </a:r>
            <a:r>
              <a:rPr lang="en-US" sz="2000" dirty="0" smtClean="0">
                <a:solidFill>
                  <a:srgbClr val="0000FF"/>
                </a:solidFill>
              </a:rPr>
              <a:t>float </a:t>
            </a:r>
            <a:r>
              <a:rPr lang="en-US" sz="2000" dirty="0" err="1" smtClean="0">
                <a:solidFill>
                  <a:srgbClr val="0000FF"/>
                </a:solidFill>
              </a:rPr>
              <a:t>circle_area</a:t>
            </a:r>
            <a:r>
              <a:rPr lang="en-US" sz="2000" dirty="0" smtClean="0">
                <a:solidFill>
                  <a:srgbClr val="0000FF"/>
                </a:solidFill>
              </a:rPr>
              <a:t>() </a:t>
            </a:r>
            <a:r>
              <a:rPr lang="en-US" sz="2000" dirty="0" smtClean="0"/>
              <a:t>to return </a:t>
            </a:r>
            <a:r>
              <a:rPr lang="en-US" sz="2000" dirty="0"/>
              <a:t>the area (of type </a:t>
            </a:r>
            <a:r>
              <a:rPr lang="en-US" sz="2000" dirty="0">
                <a:solidFill>
                  <a:srgbClr val="3333FF"/>
                </a:solidFill>
              </a:rPr>
              <a:t>float</a:t>
            </a:r>
            <a:r>
              <a:rPr lang="en-US" sz="2000" dirty="0"/>
              <a:t>) </a:t>
            </a:r>
            <a:r>
              <a:rPr lang="en-US" sz="2000" dirty="0" smtClean="0"/>
              <a:t>of this smallest circle.</a:t>
            </a: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You </a:t>
            </a:r>
            <a:r>
              <a:rPr lang="en-US" sz="2000" dirty="0"/>
              <a:t>may assume that </a:t>
            </a:r>
            <a:r>
              <a:rPr lang="el-GR" sz="2000" dirty="0" smtClean="0"/>
              <a:t>π</a:t>
            </a:r>
            <a:r>
              <a:rPr lang="en-US" sz="2000" dirty="0" smtClean="0"/>
              <a:t> </a:t>
            </a:r>
            <a:r>
              <a:rPr lang="en-US" sz="2000" dirty="0"/>
              <a:t>is 3.14159. </a:t>
            </a:r>
            <a:endParaRPr lang="en-US" sz="2000" dirty="0" smtClean="0"/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For the example input data, </a:t>
            </a:r>
            <a:r>
              <a:rPr lang="en-US" sz="2000" dirty="0"/>
              <a:t>the area is 125.66</a:t>
            </a:r>
            <a:r>
              <a:rPr lang="en-US" sz="2000" dirty="0" smtClean="0"/>
              <a:t>.</a:t>
            </a: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Hint: It may be useful to add a function for computing the</a:t>
            </a:r>
            <a:r>
              <a:rPr lang="en-US" sz="2000" dirty="0"/>
              <a:t> </a:t>
            </a:r>
            <a:r>
              <a:rPr lang="en-US" sz="2000" dirty="0" smtClean="0"/>
              <a:t>square of</a:t>
            </a:r>
            <a:r>
              <a:rPr lang="en-US" sz="2000" dirty="0" smtClean="0">
                <a:solidFill>
                  <a:schemeClr val="tx1"/>
                </a:solidFill>
              </a:rPr>
              <a:t> distance of a point from the origin. </a:t>
            </a:r>
          </a:p>
        </p:txBody>
      </p:sp>
      <p:sp>
        <p:nvSpPr>
          <p:cNvPr id="1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Unit18</a:t>
            </a:r>
            <a:r>
              <a:rPr lang="en-US" sz="1200" dirty="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27</a:t>
            </a:fld>
            <a:endParaRPr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3266"/>
          <a:stretch/>
        </p:blipFill>
        <p:spPr>
          <a:xfrm>
            <a:off x="2527998" y="3935820"/>
            <a:ext cx="3602133" cy="2826721"/>
          </a:xfrm>
          <a:prstGeom prst="rect">
            <a:avLst/>
          </a:prstGeom>
        </p:spPr>
      </p:pic>
      <p:sp>
        <p:nvSpPr>
          <p:cNvPr id="122" name="TextBox 121"/>
          <p:cNvSpPr txBox="1"/>
          <p:nvPr/>
        </p:nvSpPr>
        <p:spPr>
          <a:xfrm>
            <a:off x="7016130" y="4411729"/>
            <a:ext cx="77964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zh-CN" dirty="0"/>
          </a:p>
          <a:p>
            <a:r>
              <a:rPr lang="en-US" altLang="zh-CN" dirty="0"/>
              <a:t>3 4</a:t>
            </a:r>
            <a:endParaRPr lang="zh-CN" altLang="zh-CN" dirty="0"/>
          </a:p>
          <a:p>
            <a:r>
              <a:rPr lang="en-US" altLang="zh-CN" dirty="0"/>
              <a:t>-1 4</a:t>
            </a:r>
            <a:endParaRPr lang="zh-CN" altLang="zh-CN" dirty="0"/>
          </a:p>
          <a:p>
            <a:r>
              <a:rPr lang="en-US" altLang="zh-CN" dirty="0"/>
              <a:t>5 -2</a:t>
            </a:r>
            <a:endParaRPr lang="zh-CN" altLang="zh-CN" dirty="0"/>
          </a:p>
          <a:p>
            <a:r>
              <a:rPr lang="en-US" altLang="zh-CN" dirty="0"/>
              <a:t>-6 -2</a:t>
            </a:r>
            <a:endParaRPr lang="zh-CN" altLang="zh-CN" dirty="0"/>
          </a:p>
          <a:p>
            <a:r>
              <a:rPr lang="en-US" altLang="zh-CN" dirty="0"/>
              <a:t>0 </a:t>
            </a:r>
            <a:r>
              <a:rPr lang="en-US" altLang="zh-CN" dirty="0" smtClean="0"/>
              <a:t>3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152614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7. Exercise #1: Points (5/5)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Unit18</a:t>
            </a:r>
            <a:r>
              <a:rPr lang="en-US" sz="1200" dirty="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28</a:t>
            </a:fld>
            <a:endParaRPr sz="1200" dirty="0"/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518985" y="997620"/>
            <a:ext cx="8547978" cy="5704063"/>
            <a:chOff x="403376" y="1215049"/>
            <a:chExt cx="8545964" cy="6072640"/>
          </a:xfrm>
        </p:grpSpPr>
        <p:sp>
          <p:nvSpPr>
            <p:cNvPr id="11" name="TextBox 10"/>
            <p:cNvSpPr txBox="1"/>
            <p:nvPr/>
          </p:nvSpPr>
          <p:spPr>
            <a:xfrm>
              <a:off x="403376" y="1455269"/>
              <a:ext cx="8236043" cy="58324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Compute the area of the smallest circle </a:t>
              </a: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that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encloses all the points</a:t>
              </a: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circle_area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point_t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points[], </a:t>
              </a:r>
              <a:r>
                <a:rPr lang="en-SG" b="1" dirty="0" err="1" smtClean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size) {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US" b="1" dirty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// Square of distance of a point from the </a:t>
              </a:r>
              <a:r>
                <a:rPr lang="en-US" b="1" dirty="0" smtClean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origin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US" b="1" dirty="0" err="1" smtClean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dist_sq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point_t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{	</a:t>
              </a:r>
              <a:endParaRPr lang="en-US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07661" y="1215049"/>
              <a:ext cx="2041679" cy="39319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Unit18_Points.c</a:t>
              </a:r>
              <a:endParaRPr lang="en-SG" dirty="0"/>
            </a:p>
          </p:txBody>
        </p:sp>
      </p:grpSp>
      <p:sp>
        <p:nvSpPr>
          <p:cNvPr id="14" name="TextBox 13"/>
          <p:cNvSpPr txBox="1"/>
          <p:nvPr/>
        </p:nvSpPr>
        <p:spPr bwMode="auto">
          <a:xfrm>
            <a:off x="533400" y="2139005"/>
            <a:ext cx="8237984" cy="286232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max_dist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lvl="1"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lvl="1"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max_dist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dist_sq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(points[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]);	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&lt;size;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++) {		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dist_sq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(points[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]);		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max_dist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			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max_dist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	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PI 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max_dist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en-SG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34226" y="5974975"/>
            <a:ext cx="8237984" cy="36933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r>
              <a:rPr lang="en-US" altLang="zh-CN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pt.x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pt.x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 + 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pt.y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pt.y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643407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7. Exercise #2: Health Screening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569344" y="1190445"/>
            <a:ext cx="8281358" cy="5313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Write a program </a:t>
            </a:r>
            <a:r>
              <a:rPr lang="en-US" dirty="0" smtClean="0">
                <a:solidFill>
                  <a:srgbClr val="0000FF"/>
                </a:solidFill>
              </a:rPr>
              <a:t>Unit18_Health_Screen.c</a:t>
            </a:r>
            <a:r>
              <a:rPr lang="en-US" dirty="0" smtClean="0"/>
              <a:t> </a:t>
            </a:r>
            <a:r>
              <a:rPr lang="en-US" dirty="0"/>
              <a:t>to read in a list of health screen </a:t>
            </a:r>
            <a:r>
              <a:rPr lang="en-US" dirty="0" smtClean="0"/>
              <a:t>readings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input line represents a reading consisting of 2 numbers: a float value indicating the health score, and an </a:t>
            </a:r>
            <a:r>
              <a:rPr lang="en-US" dirty="0" err="1"/>
              <a:t>int</a:t>
            </a:r>
            <a:r>
              <a:rPr lang="en-US" dirty="0"/>
              <a:t> value indicating the number of people with that </a:t>
            </a:r>
            <a:r>
              <a:rPr lang="en-US" dirty="0" smtClean="0"/>
              <a:t>score.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You may assume that there are at most 50 </a:t>
            </a:r>
            <a:r>
              <a:rPr lang="en-US" dirty="0" smtClean="0"/>
              <a:t>readings.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input should end with the reading 0 0, or when 50 readings have been </a:t>
            </a:r>
            <a:r>
              <a:rPr lang="en-US" dirty="0" smtClean="0"/>
              <a:t>read. (see health.in)</a:t>
            </a:r>
            <a:endParaRPr lang="en-US" dirty="0"/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As the readings are gathered from various clinics, there might be duplicate scores in the input. You are to determine how many unique scores there </a:t>
            </a:r>
            <a:r>
              <a:rPr lang="en-US" dirty="0" smtClean="0"/>
              <a:t>are.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skeleton program </a:t>
            </a:r>
            <a:r>
              <a:rPr lang="en-US" dirty="0" smtClean="0">
                <a:solidFill>
                  <a:srgbClr val="0000FF"/>
                </a:solidFill>
              </a:rPr>
              <a:t>Unit18_Health_Screen.c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given. 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This exercise is mounted on </a:t>
            </a:r>
            <a:r>
              <a:rPr lang="en-US" dirty="0" err="1" smtClean="0"/>
              <a:t>CodeCrunch</a:t>
            </a:r>
            <a:r>
              <a:rPr lang="en-US" dirty="0" smtClean="0"/>
              <a:t>.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Unit18</a:t>
            </a:r>
            <a:r>
              <a:rPr lang="en-US" sz="1200" dirty="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29</a:t>
            </a:fld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834028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92209193981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Unit 18: More about Structures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Unit18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48741"/>
            <a:ext cx="8420559" cy="4983480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0000FF"/>
                </a:solidFill>
              </a:rPr>
              <a:t>Structures with Strings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2"/>
            </a:pPr>
            <a:r>
              <a:rPr lang="en-GB" altLang="zh-CN" dirty="0">
                <a:solidFill>
                  <a:srgbClr val="C00000"/>
                </a:solidFill>
              </a:rPr>
              <a:t>Passing Structures to </a:t>
            </a:r>
            <a:r>
              <a:rPr lang="en-GB" altLang="zh-CN" dirty="0" smtClean="0">
                <a:solidFill>
                  <a:srgbClr val="C00000"/>
                </a:solidFill>
              </a:rPr>
              <a:t>Functions</a:t>
            </a:r>
            <a:endParaRPr lang="en-GB" altLang="zh-CN" dirty="0">
              <a:solidFill>
                <a:srgbClr val="C00000"/>
              </a:solidFill>
            </a:endParaRP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2"/>
            </a:pPr>
            <a:r>
              <a:rPr lang="en-GB" dirty="0">
                <a:solidFill>
                  <a:srgbClr val="0000FF"/>
                </a:solidFill>
              </a:rPr>
              <a:t>Array of </a:t>
            </a:r>
            <a:r>
              <a:rPr lang="en-GB" dirty="0" smtClean="0">
                <a:solidFill>
                  <a:srgbClr val="0000FF"/>
                </a:solidFill>
              </a:rPr>
              <a:t>Structures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2"/>
            </a:pPr>
            <a:r>
              <a:rPr lang="en-GB" dirty="0" smtClean="0">
                <a:solidFill>
                  <a:srgbClr val="C00000"/>
                </a:solidFill>
              </a:rPr>
              <a:t>Passing Address of Structure to Functions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2"/>
            </a:pPr>
            <a:r>
              <a:rPr lang="en-GB" dirty="0" smtClean="0">
                <a:solidFill>
                  <a:srgbClr val="0000FF"/>
                </a:solidFill>
              </a:rPr>
              <a:t>The Arrow Operator (-&gt;)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2"/>
            </a:pPr>
            <a:r>
              <a:rPr lang="en-GB" dirty="0" smtClean="0">
                <a:solidFill>
                  <a:srgbClr val="0000FF"/>
                </a:solidFill>
              </a:rPr>
              <a:t>Returning Structure from Functions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2"/>
            </a:pPr>
            <a:r>
              <a:rPr lang="en-GB" dirty="0" smtClean="0">
                <a:solidFill>
                  <a:srgbClr val="0000FF"/>
                </a:solidFill>
              </a:rPr>
              <a:t>Exercises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endParaRPr lang="en-GB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7. Exercise #2: Health Screening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sz="1200" dirty="0" smtClean="0"/>
              <a:t>18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30</a:t>
            </a:fld>
            <a:endParaRPr sz="1200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62000" y="1234659"/>
            <a:ext cx="8001000" cy="641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A sample run is shown below</a:t>
            </a:r>
            <a:endParaRPr lang="en-US" sz="2000" dirty="0" smtClean="0"/>
          </a:p>
          <a:p>
            <a:pPr marL="800100" lvl="1" indent="-342900"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75000"/>
              <a:buFont typeface="Wingdings" pitchFamily="2" charset="2"/>
              <a:buChar char="q"/>
            </a:pP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379145" y="1875680"/>
            <a:ext cx="5484812" cy="32932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Enter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score and frequency (end with 0 0):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5.2135 3</a:t>
            </a:r>
            <a:endParaRPr lang="en-US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3.123 4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2.9 3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0.87 2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2.9 2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8.123 6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3.123 2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7.6 3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2.9 4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0.111 5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0 0</a:t>
            </a:r>
          </a:p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Number of unique readings = 7</a:t>
            </a:r>
            <a:endParaRPr lang="en-SG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62000" y="5374615"/>
            <a:ext cx="8001000" cy="89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Possible extension: Which is the score that has the highest combined frequency? (Do this on your </a:t>
            </a:r>
            <a:r>
              <a:rPr lang="en-US" sz="2400" smtClean="0"/>
              <a:t>own.)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184093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Summary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Unit18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31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SG" sz="2400" dirty="0" smtClean="0"/>
              <a:t>How </a:t>
            </a:r>
            <a:r>
              <a:rPr lang="en-SG" sz="2400" dirty="0"/>
              <a:t>to create and use structures with strings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SG" sz="2400" dirty="0" smtClean="0"/>
              <a:t>How </a:t>
            </a:r>
            <a:r>
              <a:rPr lang="en-SG" sz="2400" dirty="0"/>
              <a:t>to pass structures to functions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SG" sz="2400" dirty="0" smtClean="0"/>
              <a:t>How </a:t>
            </a:r>
            <a:r>
              <a:rPr lang="en-SG" sz="2400" dirty="0"/>
              <a:t>to use an array of structures</a:t>
            </a:r>
          </a:p>
        </p:txBody>
      </p:sp>
    </p:spTree>
    <p:extLst>
      <p:ext uri="{BB962C8B-B14F-4D97-AF65-F5344CB8AC3E}">
        <p14:creationId xmlns:p14="http://schemas.microsoft.com/office/powerpoint/2010/main" val="28880639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 smtClean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Unit18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32</a:t>
            </a:fld>
            <a:endParaRPr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 Organizing Data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Unit18</a:t>
            </a:r>
            <a:r>
              <a:rPr lang="en-US" dirty="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733425" y="1460500"/>
            <a:ext cx="7834313" cy="468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We can also create array of </a:t>
            </a:r>
            <a:r>
              <a:rPr lang="en-US" sz="2400" i="1" dirty="0"/>
              <a:t>groups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Example: codes and enrolments for modules can </a:t>
            </a:r>
            <a:r>
              <a:rPr lang="en-US" sz="2400" smtClean="0"/>
              <a:t>be stored</a:t>
            </a:r>
            <a:endParaRPr lang="en-US" sz="2400" dirty="0" smtClean="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/>
              <a:t>Using two parallel arrays</a:t>
            </a:r>
          </a:p>
          <a:p>
            <a:pPr marL="1257300" lvl="2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Courier New" pitchFamily="49" charset="0"/>
              <a:buChar char="o"/>
            </a:pPr>
            <a:r>
              <a:rPr lang="en-US" dirty="0" smtClean="0"/>
              <a:t>codes[</a:t>
            </a:r>
            <a:r>
              <a:rPr lang="en-US" i="1" dirty="0" err="1" smtClean="0"/>
              <a:t>i</a:t>
            </a:r>
            <a:r>
              <a:rPr lang="en-US" dirty="0"/>
              <a:t>] and </a:t>
            </a:r>
            <a:r>
              <a:rPr lang="en-US" dirty="0" smtClean="0"/>
              <a:t>enrolments[</a:t>
            </a:r>
            <a:r>
              <a:rPr lang="en-US" i="1" dirty="0" err="1" smtClean="0"/>
              <a:t>i</a:t>
            </a:r>
            <a:r>
              <a:rPr lang="en-US" dirty="0" smtClean="0"/>
              <a:t>] </a:t>
            </a:r>
            <a:r>
              <a:rPr lang="en-US" dirty="0"/>
              <a:t>are</a:t>
            </a:r>
            <a:br>
              <a:rPr lang="en-US" dirty="0"/>
            </a:br>
            <a:r>
              <a:rPr lang="en-US" dirty="0" smtClean="0"/>
              <a:t>related to the same module </a:t>
            </a:r>
            <a:r>
              <a:rPr lang="en-US" i="1" dirty="0" err="1" smtClean="0"/>
              <a:t>i</a:t>
            </a:r>
            <a:endParaRPr lang="en-US" dirty="0"/>
          </a:p>
          <a:p>
            <a:pPr marL="800100" lvl="1" indent="-342900">
              <a:spcBef>
                <a:spcPts val="600"/>
              </a:spcBef>
              <a:buClr>
                <a:schemeClr val="bg2"/>
              </a:buClr>
              <a:buSzPct val="100000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bg2"/>
              </a:buClr>
              <a:buSzPct val="100000"/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Using an array of </a:t>
            </a:r>
            <a:r>
              <a:rPr lang="en-US" sz="2000" dirty="0" smtClean="0"/>
              <a:t>“module” </a:t>
            </a:r>
            <a:r>
              <a:rPr lang="en-US" sz="2000" i="1" dirty="0"/>
              <a:t>group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Which is more logical? </a:t>
            </a:r>
          </a:p>
        </p:txBody>
      </p:sp>
      <p:grpSp>
        <p:nvGrpSpPr>
          <p:cNvPr id="32" name="Group 56"/>
          <p:cNvGrpSpPr>
            <a:grpSpLocks/>
          </p:cNvGrpSpPr>
          <p:nvPr/>
        </p:nvGrpSpPr>
        <p:grpSpPr bwMode="auto">
          <a:xfrm>
            <a:off x="5857104" y="2495550"/>
            <a:ext cx="2409567" cy="1525588"/>
            <a:chOff x="5856514" y="2495340"/>
            <a:chExt cx="2409352" cy="1525305"/>
          </a:xfrm>
        </p:grpSpPr>
        <p:sp>
          <p:nvSpPr>
            <p:cNvPr id="47" name="TextBox 31"/>
            <p:cNvSpPr txBox="1">
              <a:spLocks noChangeArrowheads="1"/>
            </p:cNvSpPr>
            <p:nvPr/>
          </p:nvSpPr>
          <p:spPr bwMode="auto">
            <a:xfrm>
              <a:off x="6018961" y="2793442"/>
              <a:ext cx="864159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latin typeface="Calibri" pitchFamily="34" charset="0"/>
                </a:rPr>
                <a:t>CS1010</a:t>
              </a:r>
              <a:endParaRPr lang="en-SG" sz="1400">
                <a:latin typeface="Calibri" pitchFamily="34" charset="0"/>
              </a:endParaRPr>
            </a:p>
          </p:txBody>
        </p:sp>
        <p:sp>
          <p:nvSpPr>
            <p:cNvPr id="48" name="TextBox 32"/>
            <p:cNvSpPr txBox="1">
              <a:spLocks noChangeArrowheads="1"/>
            </p:cNvSpPr>
            <p:nvPr/>
          </p:nvSpPr>
          <p:spPr bwMode="auto">
            <a:xfrm>
              <a:off x="6020635" y="3106616"/>
              <a:ext cx="862485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latin typeface="Calibri" pitchFamily="34" charset="0"/>
                </a:rPr>
                <a:t>CS1234</a:t>
              </a:r>
              <a:endParaRPr lang="en-SG" sz="1400">
                <a:latin typeface="Calibri" pitchFamily="34" charset="0"/>
              </a:endParaRPr>
            </a:p>
          </p:txBody>
        </p:sp>
        <p:sp>
          <p:nvSpPr>
            <p:cNvPr id="49" name="TextBox 33"/>
            <p:cNvSpPr txBox="1">
              <a:spLocks noChangeArrowheads="1"/>
            </p:cNvSpPr>
            <p:nvPr/>
          </p:nvSpPr>
          <p:spPr bwMode="auto">
            <a:xfrm>
              <a:off x="6022309" y="3419790"/>
              <a:ext cx="860811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latin typeface="Calibri" pitchFamily="34" charset="0"/>
                </a:rPr>
                <a:t>CS1010E</a:t>
              </a:r>
              <a:endParaRPr lang="en-SG" sz="1400">
                <a:latin typeface="Calibri" pitchFamily="34" charset="0"/>
              </a:endParaRPr>
            </a:p>
          </p:txBody>
        </p:sp>
        <p:sp>
          <p:nvSpPr>
            <p:cNvPr id="50" name="TextBox 34"/>
            <p:cNvSpPr txBox="1">
              <a:spLocks noChangeArrowheads="1"/>
            </p:cNvSpPr>
            <p:nvPr/>
          </p:nvSpPr>
          <p:spPr bwMode="auto">
            <a:xfrm>
              <a:off x="6023984" y="3712868"/>
              <a:ext cx="86081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Calibri" pitchFamily="34" charset="0"/>
                </a:rPr>
                <a:t>:</a:t>
              </a:r>
              <a:endParaRPr lang="en-SG" sz="1400">
                <a:latin typeface="Calibri" pitchFamily="34" charset="0"/>
              </a:endParaRPr>
            </a:p>
          </p:txBody>
        </p:sp>
        <p:sp>
          <p:nvSpPr>
            <p:cNvPr id="51" name="TextBox 35"/>
            <p:cNvSpPr txBox="1">
              <a:spLocks noChangeArrowheads="1"/>
            </p:cNvSpPr>
            <p:nvPr/>
          </p:nvSpPr>
          <p:spPr bwMode="auto">
            <a:xfrm>
              <a:off x="5856514" y="2503714"/>
              <a:ext cx="72683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codes</a:t>
              </a:r>
              <a:endParaRPr lang="en-SG" sz="1400" dirty="0">
                <a:latin typeface="Calibri" pitchFamily="34" charset="0"/>
              </a:endParaRPr>
            </a:p>
          </p:txBody>
        </p:sp>
        <p:sp>
          <p:nvSpPr>
            <p:cNvPr id="52" name="TextBox 36"/>
            <p:cNvSpPr txBox="1">
              <a:spLocks noChangeArrowheads="1"/>
            </p:cNvSpPr>
            <p:nvPr/>
          </p:nvSpPr>
          <p:spPr bwMode="auto">
            <a:xfrm>
              <a:off x="7497744" y="2785068"/>
              <a:ext cx="490696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latin typeface="Calibri" pitchFamily="34" charset="0"/>
                </a:rPr>
                <a:t>292</a:t>
              </a:r>
              <a:endParaRPr lang="en-SG" sz="1400">
                <a:latin typeface="Calibri" pitchFamily="34" charset="0"/>
              </a:endParaRPr>
            </a:p>
          </p:txBody>
        </p:sp>
        <p:sp>
          <p:nvSpPr>
            <p:cNvPr id="53" name="TextBox 37"/>
            <p:cNvSpPr txBox="1">
              <a:spLocks noChangeArrowheads="1"/>
            </p:cNvSpPr>
            <p:nvPr/>
          </p:nvSpPr>
          <p:spPr bwMode="auto">
            <a:xfrm>
              <a:off x="7499418" y="3098242"/>
              <a:ext cx="489022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latin typeface="Calibri" pitchFamily="34" charset="0"/>
                </a:rPr>
                <a:t>178</a:t>
              </a:r>
              <a:endParaRPr lang="en-SG" sz="1400">
                <a:latin typeface="Calibri" pitchFamily="34" charset="0"/>
              </a:endParaRPr>
            </a:p>
          </p:txBody>
        </p:sp>
        <p:sp>
          <p:nvSpPr>
            <p:cNvPr id="54" name="TextBox 38"/>
            <p:cNvSpPr txBox="1">
              <a:spLocks noChangeArrowheads="1"/>
            </p:cNvSpPr>
            <p:nvPr/>
          </p:nvSpPr>
          <p:spPr bwMode="auto">
            <a:xfrm>
              <a:off x="7501092" y="3401368"/>
              <a:ext cx="487348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latin typeface="Calibri" pitchFamily="34" charset="0"/>
                </a:rPr>
                <a:t>358</a:t>
              </a:r>
              <a:endParaRPr lang="en-SG" sz="1400">
                <a:latin typeface="Calibri" pitchFamily="34" charset="0"/>
              </a:endParaRPr>
            </a:p>
          </p:txBody>
        </p:sp>
        <p:sp>
          <p:nvSpPr>
            <p:cNvPr id="55" name="TextBox 39"/>
            <p:cNvSpPr txBox="1">
              <a:spLocks noChangeArrowheads="1"/>
            </p:cNvSpPr>
            <p:nvPr/>
          </p:nvSpPr>
          <p:spPr bwMode="auto">
            <a:xfrm>
              <a:off x="7502766" y="3704494"/>
              <a:ext cx="48567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Calibri" pitchFamily="34" charset="0"/>
                </a:rPr>
                <a:t>:</a:t>
              </a:r>
              <a:endParaRPr lang="en-SG" sz="1400">
                <a:latin typeface="Calibri" pitchFamily="34" charset="0"/>
              </a:endParaRPr>
            </a:p>
          </p:txBody>
        </p:sp>
        <p:sp>
          <p:nvSpPr>
            <p:cNvPr id="56" name="TextBox 40"/>
            <p:cNvSpPr txBox="1">
              <a:spLocks noChangeArrowheads="1"/>
            </p:cNvSpPr>
            <p:nvPr/>
          </p:nvSpPr>
          <p:spPr bwMode="auto">
            <a:xfrm>
              <a:off x="7215636" y="2495340"/>
              <a:ext cx="1050230" cy="307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enrolments</a:t>
              </a:r>
              <a:endParaRPr lang="en-SG" sz="1400" dirty="0">
                <a:latin typeface="Calibri" pitchFamily="34" charset="0"/>
              </a:endParaRPr>
            </a:p>
          </p:txBody>
        </p:sp>
      </p:grpSp>
      <p:grpSp>
        <p:nvGrpSpPr>
          <p:cNvPr id="57" name="Group 89"/>
          <p:cNvGrpSpPr>
            <a:grpSpLocks/>
          </p:cNvGrpSpPr>
          <p:nvPr/>
        </p:nvGrpSpPr>
        <p:grpSpPr bwMode="auto">
          <a:xfrm>
            <a:off x="5830888" y="4405313"/>
            <a:ext cx="1768475" cy="1917700"/>
            <a:chOff x="5831391" y="4404526"/>
            <a:chExt cx="1768512" cy="1918865"/>
          </a:xfrm>
        </p:grpSpPr>
        <p:sp>
          <p:nvSpPr>
            <p:cNvPr id="58" name="TextBox 52"/>
            <p:cNvSpPr txBox="1">
              <a:spLocks noChangeArrowheads="1"/>
            </p:cNvSpPr>
            <p:nvPr/>
          </p:nvSpPr>
          <p:spPr bwMode="auto">
            <a:xfrm>
              <a:off x="5831391" y="4404526"/>
              <a:ext cx="112206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modules</a:t>
              </a:r>
              <a:endParaRPr lang="en-SG" sz="1400" dirty="0">
                <a:latin typeface="Calibri" pitchFamily="34" charset="0"/>
              </a:endParaRPr>
            </a:p>
          </p:txBody>
        </p:sp>
        <p:grpSp>
          <p:nvGrpSpPr>
            <p:cNvPr id="59" name="Group 88"/>
            <p:cNvGrpSpPr>
              <a:grpSpLocks/>
            </p:cNvGrpSpPr>
            <p:nvPr/>
          </p:nvGrpSpPr>
          <p:grpSpPr bwMode="auto">
            <a:xfrm>
              <a:off x="6079253" y="4682532"/>
              <a:ext cx="1520650" cy="1640859"/>
              <a:chOff x="6079253" y="4682532"/>
              <a:chExt cx="1520650" cy="1640859"/>
            </a:xfrm>
          </p:grpSpPr>
          <p:sp>
            <p:nvSpPr>
              <p:cNvPr id="60" name="TextBox 47"/>
              <p:cNvSpPr txBox="1">
                <a:spLocks noChangeArrowheads="1"/>
              </p:cNvSpPr>
              <p:nvPr/>
            </p:nvSpPr>
            <p:spPr bwMode="auto">
              <a:xfrm>
                <a:off x="6156287" y="6015614"/>
                <a:ext cx="133978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Calibri" pitchFamily="34" charset="0"/>
                  </a:rPr>
                  <a:t>:</a:t>
                </a:r>
                <a:endParaRPr lang="en-SG" sz="1400">
                  <a:latin typeface="Calibri" pitchFamily="34" charset="0"/>
                </a:endParaRPr>
              </a:p>
            </p:txBody>
          </p:sp>
          <p:grpSp>
            <p:nvGrpSpPr>
              <p:cNvPr id="61" name="Group 72"/>
              <p:cNvGrpSpPr>
                <a:grpSpLocks/>
              </p:cNvGrpSpPr>
              <p:nvPr/>
            </p:nvGrpSpPr>
            <p:grpSpPr bwMode="auto">
              <a:xfrm>
                <a:off x="6079253" y="4682532"/>
                <a:ext cx="1517301" cy="411982"/>
                <a:chOff x="6079253" y="4682532"/>
                <a:chExt cx="1517301" cy="411982"/>
              </a:xfrm>
            </p:grpSpPr>
            <p:sp>
              <p:nvSpPr>
                <p:cNvPr id="70" name="TextBox 41"/>
                <p:cNvSpPr txBox="1">
                  <a:spLocks noChangeArrowheads="1"/>
                </p:cNvSpPr>
                <p:nvPr/>
              </p:nvSpPr>
              <p:spPr bwMode="auto">
                <a:xfrm>
                  <a:off x="6151264" y="4734448"/>
                  <a:ext cx="864159" cy="30777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>
                      <a:latin typeface="Calibri" pitchFamily="34" charset="0"/>
                    </a:rPr>
                    <a:t>CS1010</a:t>
                  </a:r>
                  <a:endParaRPr lang="en-SG" sz="1400">
                    <a:latin typeface="Calibri" pitchFamily="34" charset="0"/>
                  </a:endParaRPr>
                </a:p>
              </p:txBody>
            </p:sp>
            <p:sp>
              <p:nvSpPr>
                <p:cNvPr id="71" name="TextBox 48"/>
                <p:cNvSpPr txBox="1">
                  <a:spLocks noChangeArrowheads="1"/>
                </p:cNvSpPr>
                <p:nvPr/>
              </p:nvSpPr>
              <p:spPr bwMode="auto">
                <a:xfrm>
                  <a:off x="7017097" y="4736123"/>
                  <a:ext cx="490696" cy="30777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>
                      <a:latin typeface="Calibri" pitchFamily="34" charset="0"/>
                    </a:rPr>
                    <a:t>292</a:t>
                  </a:r>
                  <a:endParaRPr lang="en-SG" sz="1400">
                    <a:latin typeface="Calibri" pitchFamily="34" charset="0"/>
                  </a:endParaRPr>
                </a:p>
              </p:txBody>
            </p:sp>
            <p:sp>
              <p:nvSpPr>
                <p:cNvPr id="72" name="Rectangle 70"/>
                <p:cNvSpPr>
                  <a:spLocks noChangeArrowheads="1"/>
                </p:cNvSpPr>
                <p:nvPr/>
              </p:nvSpPr>
              <p:spPr bwMode="auto">
                <a:xfrm>
                  <a:off x="6079253" y="4682532"/>
                  <a:ext cx="1517301" cy="411982"/>
                </a:xfrm>
                <a:prstGeom prst="rect">
                  <a:avLst/>
                </a:prstGeom>
                <a:noFill/>
                <a:ln w="12700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62" name="Group 74"/>
              <p:cNvGrpSpPr>
                <a:grpSpLocks/>
              </p:cNvGrpSpPr>
              <p:nvPr/>
            </p:nvGrpSpPr>
            <p:grpSpPr bwMode="auto">
              <a:xfrm>
                <a:off x="6080927" y="5096189"/>
                <a:ext cx="1517301" cy="411982"/>
                <a:chOff x="6079253" y="4682532"/>
                <a:chExt cx="1517301" cy="411982"/>
              </a:xfrm>
            </p:grpSpPr>
            <p:sp>
              <p:nvSpPr>
                <p:cNvPr id="67" name="TextBox 75"/>
                <p:cNvSpPr txBox="1">
                  <a:spLocks noChangeArrowheads="1"/>
                </p:cNvSpPr>
                <p:nvPr/>
              </p:nvSpPr>
              <p:spPr bwMode="auto">
                <a:xfrm>
                  <a:off x="6151264" y="4734448"/>
                  <a:ext cx="864159" cy="30777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>
                      <a:latin typeface="Calibri" pitchFamily="34" charset="0"/>
                    </a:rPr>
                    <a:t>CS1234</a:t>
                  </a:r>
                  <a:endParaRPr lang="en-SG" sz="1400">
                    <a:latin typeface="Calibri" pitchFamily="34" charset="0"/>
                  </a:endParaRPr>
                </a:p>
              </p:txBody>
            </p:sp>
            <p:sp>
              <p:nvSpPr>
                <p:cNvPr id="68" name="TextBox 80"/>
                <p:cNvSpPr txBox="1">
                  <a:spLocks noChangeArrowheads="1"/>
                </p:cNvSpPr>
                <p:nvPr/>
              </p:nvSpPr>
              <p:spPr bwMode="auto">
                <a:xfrm>
                  <a:off x="7017097" y="4736123"/>
                  <a:ext cx="490696" cy="30777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>
                      <a:latin typeface="Calibri" pitchFamily="34" charset="0"/>
                    </a:rPr>
                    <a:t>178</a:t>
                  </a:r>
                  <a:endParaRPr lang="en-SG" sz="1400">
                    <a:latin typeface="Calibri" pitchFamily="34" charset="0"/>
                  </a:endParaRPr>
                </a:p>
              </p:txBody>
            </p:sp>
            <p:sp>
              <p:nvSpPr>
                <p:cNvPr id="69" name="Rectangle 81"/>
                <p:cNvSpPr>
                  <a:spLocks noChangeArrowheads="1"/>
                </p:cNvSpPr>
                <p:nvPr/>
              </p:nvSpPr>
              <p:spPr bwMode="auto">
                <a:xfrm>
                  <a:off x="6079253" y="4682532"/>
                  <a:ext cx="1517301" cy="411982"/>
                </a:xfrm>
                <a:prstGeom prst="rect">
                  <a:avLst/>
                </a:prstGeom>
                <a:noFill/>
                <a:ln w="12700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63" name="Group 82"/>
              <p:cNvGrpSpPr>
                <a:grpSpLocks/>
              </p:cNvGrpSpPr>
              <p:nvPr/>
            </p:nvGrpSpPr>
            <p:grpSpPr bwMode="auto">
              <a:xfrm>
                <a:off x="6082602" y="5509846"/>
                <a:ext cx="1517301" cy="411982"/>
                <a:chOff x="6079253" y="4682532"/>
                <a:chExt cx="1517301" cy="411982"/>
              </a:xfrm>
            </p:grpSpPr>
            <p:sp>
              <p:nvSpPr>
                <p:cNvPr id="64" name="TextBox 83"/>
                <p:cNvSpPr txBox="1">
                  <a:spLocks noChangeArrowheads="1"/>
                </p:cNvSpPr>
                <p:nvPr/>
              </p:nvSpPr>
              <p:spPr bwMode="auto">
                <a:xfrm>
                  <a:off x="6151264" y="4734448"/>
                  <a:ext cx="864159" cy="30777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>
                      <a:latin typeface="Calibri" pitchFamily="34" charset="0"/>
                    </a:rPr>
                    <a:t>CS1010E</a:t>
                  </a:r>
                  <a:endParaRPr lang="en-SG" sz="1400">
                    <a:latin typeface="Calibri" pitchFamily="34" charset="0"/>
                  </a:endParaRPr>
                </a:p>
              </p:txBody>
            </p:sp>
            <p:sp>
              <p:nvSpPr>
                <p:cNvPr id="65" name="TextBox 86"/>
                <p:cNvSpPr txBox="1">
                  <a:spLocks noChangeArrowheads="1"/>
                </p:cNvSpPr>
                <p:nvPr/>
              </p:nvSpPr>
              <p:spPr bwMode="auto">
                <a:xfrm>
                  <a:off x="7017097" y="4736123"/>
                  <a:ext cx="490696" cy="30777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>
                      <a:latin typeface="Calibri" pitchFamily="34" charset="0"/>
                    </a:rPr>
                    <a:t>358</a:t>
                  </a:r>
                  <a:endParaRPr lang="en-SG" sz="1400">
                    <a:latin typeface="Calibri" pitchFamily="34" charset="0"/>
                  </a:endParaRPr>
                </a:p>
              </p:txBody>
            </p:sp>
            <p:sp>
              <p:nvSpPr>
                <p:cNvPr id="66" name="Rectangle 87"/>
                <p:cNvSpPr>
                  <a:spLocks noChangeArrowheads="1"/>
                </p:cNvSpPr>
                <p:nvPr/>
              </p:nvSpPr>
              <p:spPr bwMode="auto">
                <a:xfrm>
                  <a:off x="6079253" y="4682532"/>
                  <a:ext cx="1517301" cy="411982"/>
                </a:xfrm>
                <a:prstGeom prst="rect">
                  <a:avLst/>
                </a:prstGeom>
                <a:noFill/>
                <a:ln w="12700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856910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 Structures with Strings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Unit18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341699"/>
            <a:ext cx="8229600" cy="168389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Besides the primitive data types, structures may include Strings (</a:t>
            </a:r>
            <a:r>
              <a:rPr lang="en-US" smtClean="0"/>
              <a:t>Unit #16</a:t>
            </a:r>
            <a:r>
              <a:rPr lang="en-US" dirty="0" smtClean="0"/>
              <a:t>) as well.</a:t>
            </a:r>
            <a:endParaRPr lang="en-SG" dirty="0" smtClean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Examples of structure </a:t>
            </a:r>
            <a:r>
              <a:rPr lang="en-US" dirty="0" smtClean="0"/>
              <a:t>types: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592357" y="2838444"/>
            <a:ext cx="3252788" cy="173307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typedef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char name[12];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age;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char gender;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player_t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defRPr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040653" y="2820894"/>
            <a:ext cx="3170238" cy="1400544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typedef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struct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char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code[8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];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enrolment;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module_t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;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defRPr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0906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1.1 Initializing Structures with Strings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Unit18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2782480"/>
            <a:ext cx="8229600" cy="5123269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Using initializers: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Using string functions: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 smtClean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 smtClean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 smtClean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 smtClean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 smtClean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28741" y="3240299"/>
            <a:ext cx="5273359" cy="364649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err="1" smtClean="0">
                <a:latin typeface="Courier New" pitchFamily="49" charset="0"/>
              </a:rPr>
              <a:t>player_t</a:t>
            </a:r>
            <a:r>
              <a:rPr lang="en-US" sz="1600" b="1" dirty="0" smtClean="0">
                <a:latin typeface="Courier New" pitchFamily="49" charset="0"/>
              </a:rPr>
              <a:t> player1 </a:t>
            </a:r>
            <a:r>
              <a:rPr lang="en-US" sz="1600" b="1" dirty="0">
                <a:latin typeface="Courier New" pitchFamily="49" charset="0"/>
              </a:rPr>
              <a:t>= </a:t>
            </a:r>
            <a:r>
              <a:rPr lang="en-US" sz="1600" b="1" dirty="0" smtClean="0">
                <a:latin typeface="Courier New" pitchFamily="49" charset="0"/>
              </a:rPr>
              <a:t>{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dirty="0" err="1" smtClean="0">
                <a:solidFill>
                  <a:srgbClr val="006600"/>
                </a:solidFill>
                <a:latin typeface="Courier New" pitchFamily="49" charset="0"/>
              </a:rPr>
              <a:t>Brusco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23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'M'</a:t>
            </a:r>
            <a:r>
              <a:rPr lang="en-US" sz="1600" b="1" dirty="0" smtClean="0">
                <a:latin typeface="Courier New" pitchFamily="49" charset="0"/>
              </a:rPr>
              <a:t> };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28741" y="1230745"/>
            <a:ext cx="2320532" cy="137395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typedef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struct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char name[12];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 age;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char gender;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}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player_t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028741" y="4245143"/>
            <a:ext cx="3904205" cy="1232396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err="1" smtClean="0">
                <a:latin typeface="Courier New" pitchFamily="49" charset="0"/>
              </a:rPr>
              <a:t>player_t</a:t>
            </a:r>
            <a:r>
              <a:rPr lang="en-US" sz="1600" b="1" dirty="0" smtClean="0">
                <a:latin typeface="Courier New" pitchFamily="49" charset="0"/>
              </a:rPr>
              <a:t> player2;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1000" b="1" dirty="0">
              <a:latin typeface="Courier New" pitchFamily="49" charset="0"/>
            </a:endParaRP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(player2.name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"July"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player2.age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player2.gender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'F'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8974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1.1 Initializing Structures with Strings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Unit18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2782480"/>
            <a:ext cx="8229600" cy="5123269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Using </a:t>
            </a:r>
            <a:r>
              <a:rPr lang="en-US" dirty="0" err="1" smtClean="0"/>
              <a:t>scanf</a:t>
            </a:r>
            <a:r>
              <a:rPr lang="en-US" dirty="0" smtClean="0"/>
              <a:t>():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 smtClean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Using </a:t>
            </a:r>
            <a:r>
              <a:rPr lang="en-US" dirty="0" smtClean="0"/>
              <a:t>assignment:</a:t>
            </a:r>
            <a:endParaRPr lang="en-US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 smtClean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 smtClean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 smtClean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 smtClean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 smtClean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 smtClean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28741" y="1230745"/>
            <a:ext cx="2320532" cy="137395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typedef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struct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char name[12];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 age;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char gender;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}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player_t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28740" y="3272202"/>
            <a:ext cx="5080733" cy="130480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err="1" smtClean="0">
                <a:latin typeface="Courier New" pitchFamily="49" charset="0"/>
              </a:rPr>
              <a:t>player_t</a:t>
            </a:r>
            <a:r>
              <a:rPr lang="en-US" sz="1600" b="1" dirty="0" smtClean="0">
                <a:latin typeface="Courier New" pitchFamily="49" charset="0"/>
              </a:rPr>
              <a:t> player3;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"Enter name, age and gender: "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err="1" smtClean="0">
                <a:latin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%s %d %c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smtClean="0">
                <a:latin typeface="Courier New" pitchFamily="49" charset="0"/>
              </a:rPr>
              <a:t>player3.name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smtClean="0">
                <a:latin typeface="Courier New" pitchFamily="49" charset="0"/>
              </a:rPr>
              <a:t/>
            </a:r>
            <a:br>
              <a:rPr lang="en-US" sz="1600" b="1" dirty="0" smtClean="0">
                <a:latin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</a:rPr>
              <a:t>      &amp;player3.age</a:t>
            </a:r>
            <a:r>
              <a:rPr lang="en-US" sz="1600" b="1" dirty="0">
                <a:latin typeface="Courier New" pitchFamily="49" charset="0"/>
              </a:rPr>
              <a:t>, &amp;</a:t>
            </a:r>
            <a:r>
              <a:rPr lang="en-US" sz="1600" b="1" dirty="0" smtClean="0">
                <a:latin typeface="Courier New" pitchFamily="49" charset="0"/>
              </a:rPr>
              <a:t>player3.gender);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326041" y="3577133"/>
            <a:ext cx="248909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dirty="0"/>
              <a:t>Why </a:t>
            </a:r>
            <a:r>
              <a:rPr lang="en-US" dirty="0" smtClean="0"/>
              <a:t>is there no </a:t>
            </a:r>
            <a:r>
              <a:rPr lang="en-US" dirty="0"/>
              <a:t>need for </a:t>
            </a:r>
            <a:r>
              <a:rPr lang="en-US" dirty="0">
                <a:solidFill>
                  <a:srgbClr val="C00000"/>
                </a:solidFill>
              </a:rPr>
              <a:t>&amp;</a:t>
            </a:r>
            <a:r>
              <a:rPr lang="en-US" dirty="0"/>
              <a:t> to read in </a:t>
            </a:r>
            <a:r>
              <a:rPr lang="en-US" dirty="0" smtClean="0"/>
              <a:t>name</a:t>
            </a:r>
            <a:r>
              <a:rPr lang="en-US" dirty="0"/>
              <a:t>?</a:t>
            </a:r>
            <a:endParaRPr lang="en-US" sz="16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8742" y="5349655"/>
            <a:ext cx="3487112" cy="377378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err="1" smtClean="0">
                <a:latin typeface="Courier New" pitchFamily="49" charset="0"/>
              </a:rPr>
              <a:t>player_t</a:t>
            </a:r>
            <a:r>
              <a:rPr lang="en-US" sz="1600" b="1" dirty="0" smtClean="0">
                <a:latin typeface="Courier New" pitchFamily="49" charset="0"/>
              </a:rPr>
              <a:t> player4 = player3;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4894300" y="5353177"/>
            <a:ext cx="3976983" cy="747712"/>
          </a:xfrm>
          <a:prstGeom prst="rect">
            <a:avLst/>
          </a:prstGeom>
          <a:solidFill>
            <a:srgbClr val="FFFFCC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1400" b="1" dirty="0" err="1" smtClean="0">
                <a:latin typeface="Courier New" pitchFamily="49" charset="0"/>
                <a:cs typeface="Arial" charset="0"/>
              </a:rPr>
              <a:t>strcpy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(player4.name, player3.name);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1400" b="1" dirty="0" smtClean="0">
                <a:latin typeface="Courier New" pitchFamily="49" charset="0"/>
                <a:cs typeface="Arial" charset="0"/>
              </a:rPr>
              <a:t>player4.age = player3.age;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1400" b="1" dirty="0" smtClean="0">
                <a:latin typeface="Courier New" pitchFamily="49" charset="0"/>
                <a:cs typeface="Arial" charset="0"/>
              </a:rPr>
              <a:t>player4.gender = player3.gender;</a:t>
            </a:r>
            <a:endParaRPr lang="en-US" sz="1400" b="1" dirty="0">
              <a:latin typeface="Courier New" pitchFamily="49" charset="0"/>
              <a:cs typeface="Arial" charset="0"/>
            </a:endParaRPr>
          </a:p>
          <a:p>
            <a:pPr marL="342900" indent="-342900">
              <a:defRPr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4491791" y="5338297"/>
            <a:ext cx="450271" cy="32514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 algn="ctr"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b="1" dirty="0" smtClean="0">
                <a:latin typeface="+mn-lt"/>
                <a:cs typeface="Arial" charset="0"/>
              </a:rPr>
              <a:t>=</a:t>
            </a:r>
            <a:endParaRPr lang="en-US" b="1" dirty="0">
              <a:latin typeface="+mn-lt"/>
              <a:cs typeface="Arial" charset="0"/>
            </a:endParaRPr>
          </a:p>
          <a:p>
            <a:pPr marL="342900" indent="-342900" algn="ctr">
              <a:defRPr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6363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build="p"/>
      <p:bldP spid="14" grpId="0" animBg="1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 Passing Structures to Functions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Unit18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33425" y="1309255"/>
            <a:ext cx="7834313" cy="461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Passing a structure to a parameter in a function is akin to assigning the structure to the parameter.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The </a:t>
            </a:r>
            <a:r>
              <a:rPr lang="en-US" sz="2800" dirty="0"/>
              <a:t>entire structure is copied, i.e.,  members of the actual parameter are copied into the corresponding members of the formal </a:t>
            </a:r>
            <a:r>
              <a:rPr lang="en-US" sz="2800" dirty="0" smtClean="0"/>
              <a:t>parameter. </a:t>
            </a:r>
            <a:endParaRPr lang="en-US" sz="2800" dirty="0"/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</a:t>
            </a:r>
            <a:r>
              <a:rPr lang="en-US" sz="2800" dirty="0" smtClean="0"/>
              <a:t>use </a:t>
            </a:r>
            <a:r>
              <a:rPr lang="en-US" sz="2800" dirty="0" smtClean="0">
                <a:solidFill>
                  <a:srgbClr val="0000FF"/>
                </a:solidFill>
              </a:rPr>
              <a:t>Unit18_Demo1.c</a:t>
            </a:r>
            <a:r>
              <a:rPr lang="en-US" sz="2800" dirty="0" smtClean="0"/>
              <a:t> </a:t>
            </a:r>
            <a:r>
              <a:rPr lang="en-US" sz="2800" dirty="0"/>
              <a:t>to illustrate </a:t>
            </a:r>
            <a:r>
              <a:rPr lang="en-US" sz="2800" dirty="0" smtClean="0"/>
              <a:t>this.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50546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 Demo #1: Passing Structures to Functions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Unit18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790575" y="1112838"/>
            <a:ext cx="7525522" cy="5139682"/>
            <a:chOff x="790833" y="1112923"/>
            <a:chExt cx="7525875" cy="5139058"/>
          </a:xfrm>
        </p:grpSpPr>
        <p:sp>
          <p:nvSpPr>
            <p:cNvPr id="10" name="TextBox 9"/>
            <p:cNvSpPr txBox="1"/>
            <p:nvPr/>
          </p:nvSpPr>
          <p:spPr>
            <a:xfrm>
              <a:off x="790833" y="1235146"/>
              <a:ext cx="7525875" cy="501683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statements and definition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of </a:t>
              </a:r>
              <a:r>
                <a:rPr lang="en-US" sz="14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are omitted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here for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brevity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[],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player1 = {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Brusco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23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'M'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}, player2;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strcpy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(player2.name,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"July"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player2.age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21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player2.gender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'F'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player1"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player1);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player2"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player2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Print player’s information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header[],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player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 name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age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gender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header,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       player.name,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player.age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player.gender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61597" y="1112923"/>
              <a:ext cx="1932079" cy="36984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Unit18_Demo1.c</a:t>
              </a:r>
              <a:endParaRPr lang="en-SG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352800" y="347663"/>
            <a:ext cx="5616575" cy="585787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player1: name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Brusco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 age = 23; gender = M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player2: name = July; age = 21; gender = F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4222830" y="2842346"/>
            <a:ext cx="3135313" cy="987424"/>
            <a:chOff x="4064000" y="3265713"/>
            <a:chExt cx="3135086" cy="986972"/>
          </a:xfrm>
        </p:grpSpPr>
        <p:sp>
          <p:nvSpPr>
            <p:cNvPr id="15" name="Line Callout 2 (Border and Accent Bar) 14"/>
            <p:cNvSpPr/>
            <p:nvPr/>
          </p:nvSpPr>
          <p:spPr bwMode="auto">
            <a:xfrm>
              <a:off x="5713294" y="3265713"/>
              <a:ext cx="1485792" cy="812428"/>
            </a:xfrm>
            <a:prstGeom prst="accentBorderCallout2">
              <a:avLst>
                <a:gd name="adj1" fmla="val 18750"/>
                <a:gd name="adj2" fmla="val -8333"/>
                <a:gd name="adj3" fmla="val 20565"/>
                <a:gd name="adj4" fmla="val -25442"/>
                <a:gd name="adj5" fmla="val 101352"/>
                <a:gd name="adj6" fmla="val -6573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Passing a structure to a function</a:t>
              </a:r>
              <a:endParaRPr lang="en-SG" sz="1600" dirty="0">
                <a:latin typeface="Arial" charset="0"/>
                <a:cs typeface="Arial" charset="0"/>
              </a:endParaRPr>
            </a:p>
          </p:txBody>
        </p:sp>
        <p:cxnSp>
          <p:nvCxnSpPr>
            <p:cNvPr id="16" name="Straight Connector 12"/>
            <p:cNvCxnSpPr>
              <a:cxnSpLocks noChangeShapeType="1"/>
            </p:cNvCxnSpPr>
            <p:nvPr/>
          </p:nvCxnSpPr>
          <p:spPr bwMode="auto">
            <a:xfrm>
              <a:off x="4064000" y="4252685"/>
              <a:ext cx="905158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</p:grpSp>
      <p:grpSp>
        <p:nvGrpSpPr>
          <p:cNvPr id="17" name="Group 18"/>
          <p:cNvGrpSpPr>
            <a:grpSpLocks/>
          </p:cNvGrpSpPr>
          <p:nvPr/>
        </p:nvGrpSpPr>
        <p:grpSpPr bwMode="auto">
          <a:xfrm>
            <a:off x="4893434" y="4432774"/>
            <a:ext cx="3640775" cy="1030287"/>
            <a:chOff x="4230915" y="4506684"/>
            <a:chExt cx="3640306" cy="1030515"/>
          </a:xfrm>
        </p:grpSpPr>
        <p:sp>
          <p:nvSpPr>
            <p:cNvPr id="18" name="Line Callout 2 (Border and Accent Bar) 17"/>
            <p:cNvSpPr/>
            <p:nvPr/>
          </p:nvSpPr>
          <p:spPr bwMode="auto">
            <a:xfrm>
              <a:off x="6272177" y="4506684"/>
              <a:ext cx="1599044" cy="819331"/>
            </a:xfrm>
            <a:prstGeom prst="accentBorderCallout2">
              <a:avLst>
                <a:gd name="adj1" fmla="val 18750"/>
                <a:gd name="adj2" fmla="val -8333"/>
                <a:gd name="adj3" fmla="val 20565"/>
                <a:gd name="adj4" fmla="val -25442"/>
                <a:gd name="adj5" fmla="val 101352"/>
                <a:gd name="adj6" fmla="val -6573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Receiving a structure from the caller</a:t>
              </a:r>
              <a:endParaRPr lang="en-SG" sz="1600" dirty="0">
                <a:latin typeface="Arial" charset="0"/>
                <a:cs typeface="Arial" charset="0"/>
              </a:endParaRPr>
            </a:p>
          </p:txBody>
        </p:sp>
        <p:cxnSp>
          <p:nvCxnSpPr>
            <p:cNvPr id="19" name="Straight Connector 15"/>
            <p:cNvCxnSpPr>
              <a:cxnSpLocks noChangeShapeType="1"/>
            </p:cNvCxnSpPr>
            <p:nvPr/>
          </p:nvCxnSpPr>
          <p:spPr bwMode="auto">
            <a:xfrm>
              <a:off x="4230915" y="5537199"/>
              <a:ext cx="1890181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14200566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23214</TotalTime>
  <Words>2369</Words>
  <Application>Microsoft Office PowerPoint</Application>
  <PresentationFormat>On-screen Show (4:3)</PresentationFormat>
  <Paragraphs>643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Clarity</vt:lpstr>
      <vt:lpstr>PowerPoint Presentation</vt:lpstr>
      <vt:lpstr>Unit 18: More about Structures</vt:lpstr>
      <vt:lpstr>Unit 18: More about Structures (1/2)</vt:lpstr>
      <vt:lpstr>1. Organizing Data (4/4)</vt:lpstr>
      <vt:lpstr>1. Structures with Strings</vt:lpstr>
      <vt:lpstr>1.1 Initializing Structures with Strings (1/2)</vt:lpstr>
      <vt:lpstr>1.1 Initializing Structures with Strings (2/2)</vt:lpstr>
      <vt:lpstr>2. Passing Structures to Functions</vt:lpstr>
      <vt:lpstr>2. Demo #1: Passing Structures to Functions</vt:lpstr>
      <vt:lpstr>3. Array of Structures</vt:lpstr>
      <vt:lpstr>3. Case Study: Nearby Stores (1/4)</vt:lpstr>
      <vt:lpstr>3. Case Study: Nearby Stores (2/4)</vt:lpstr>
      <vt:lpstr>3. Case Study: Nearby Stores (3/4)</vt:lpstr>
      <vt:lpstr>3. Case Study: Nearby Stores (4/4)</vt:lpstr>
      <vt:lpstr>4. Passing Address of Structure to Functions (1/5)</vt:lpstr>
      <vt:lpstr>4. Passing Address of Structure to Functions (2/5)</vt:lpstr>
      <vt:lpstr>4. Passing Address of Structure to Functions (3/5)</vt:lpstr>
      <vt:lpstr>4. Passing Address of Structure to Functions (4/5)</vt:lpstr>
      <vt:lpstr>4. Passing Address of Structure to Functions (5/5)</vt:lpstr>
      <vt:lpstr>5. The Arrow Operator (-&gt;) (1/2)</vt:lpstr>
      <vt:lpstr>5. The Arrow Operator (-&gt;) (2/2)</vt:lpstr>
      <vt:lpstr>6. Returning Structure from Functions</vt:lpstr>
      <vt:lpstr>6. Returning Structure from Functions</vt:lpstr>
      <vt:lpstr>7. Exercise #1: Points (1/5)</vt:lpstr>
      <vt:lpstr>7. Exercise #1: Points (2/5)</vt:lpstr>
      <vt:lpstr>7. Exercise #1: Points (3/5)</vt:lpstr>
      <vt:lpstr>7. Exercise #1: Points (4/5)</vt:lpstr>
      <vt:lpstr>7. Exercise #1: Points (5/5)</vt:lpstr>
      <vt:lpstr>7. Exercise #2: Health Screening (1/2)</vt:lpstr>
      <vt:lpstr>7. Exercise #2: Health Screening (2/2)</vt:lpstr>
      <vt:lpstr>Summary</vt:lpstr>
      <vt:lpstr>End of File</vt:lpstr>
    </vt:vector>
  </TitlesOfParts>
  <Company>SoC, 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Tung Kum Hoe Anthony</cp:lastModifiedBy>
  <cp:revision>1808</cp:revision>
  <cp:lastPrinted>2018-06-21T09:52:46Z</cp:lastPrinted>
  <dcterms:created xsi:type="dcterms:W3CDTF">1998-09-05T15:03:32Z</dcterms:created>
  <dcterms:modified xsi:type="dcterms:W3CDTF">2018-06-21T09:53:21Z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