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8" r:id="rId3"/>
    <p:sldId id="509" r:id="rId4"/>
    <p:sldId id="504" r:id="rId5"/>
    <p:sldId id="546" r:id="rId6"/>
    <p:sldId id="547" r:id="rId7"/>
    <p:sldId id="548" r:id="rId8"/>
    <p:sldId id="549" r:id="rId9"/>
    <p:sldId id="566" r:id="rId10"/>
    <p:sldId id="567" r:id="rId11"/>
    <p:sldId id="568" r:id="rId12"/>
    <p:sldId id="569" r:id="rId13"/>
    <p:sldId id="570" r:id="rId14"/>
    <p:sldId id="555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9" r:id="rId23"/>
    <p:sldId id="578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06" r:id="rId39"/>
    <p:sldId id="308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00CC"/>
    <a:srgbClr val="E6E6E6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 varScale="1">
        <p:scale>
          <a:sx n="66" d="100"/>
          <a:sy n="66" d="100"/>
        </p:scale>
        <p:origin x="11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4/14/2019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7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33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44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0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3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83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9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68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6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96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8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32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6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3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9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22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6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13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68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98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41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6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05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3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25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30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746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39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1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98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0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7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5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7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2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(AY2018/9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dnetwork.com/b-58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File Processing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1" y="719372"/>
            <a:ext cx="6167933" cy="1013510"/>
          </a:xfrm>
          <a:prstGeom prst="rect">
            <a:avLst/>
          </a:prstGeom>
        </p:spPr>
      </p:pic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2265376" y="719372"/>
            <a:ext cx="4004733" cy="3640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(3/6)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 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size));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arr[i];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62355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Unit19_SumArray_with_Files.c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62355" y="1912472"/>
            <a:ext cx="3042723" cy="830997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 difference from </a:t>
            </a:r>
            <a:r>
              <a:rPr lang="en-US" sz="2400" dirty="0">
                <a:solidFill>
                  <a:srgbClr val="0000FF"/>
                </a:solidFill>
              </a:rPr>
              <a:t>Unit19_SumArray.c</a:t>
            </a:r>
            <a:r>
              <a:rPr lang="en-US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8265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(4/6)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097876"/>
            <a:ext cx="8046215" cy="569386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*infile;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infile = fopen(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"prices.in"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reading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fscanf(infile,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fscanf(infile,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fclose(infile);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*outfile;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outfile = fopen(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"prices.out"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open file for writing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fprintf(outfile,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fclose(outfile);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49167" y="830521"/>
            <a:ext cx="33393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Unit19_SumArray_with_Files.c</a:t>
            </a:r>
          </a:p>
        </p:txBody>
      </p:sp>
    </p:spTree>
    <p:extLst>
      <p:ext uri="{BB962C8B-B14F-4D97-AF65-F5344CB8AC3E}">
        <p14:creationId xmlns:p14="http://schemas.microsoft.com/office/powerpoint/2010/main" val="14375441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Compare Input Functions (5/6)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8761" y="1029177"/>
            <a:ext cx="6411563" cy="3180495"/>
            <a:chOff x="318761" y="1029177"/>
            <a:chExt cx="6411563" cy="3180495"/>
          </a:xfrm>
        </p:grpSpPr>
        <p:sp>
          <p:nvSpPr>
            <p:cNvPr id="8" name="[TextBox 7]"/>
            <p:cNvSpPr txBox="1"/>
            <p:nvPr/>
          </p:nvSpPr>
          <p:spPr>
            <a:xfrm>
              <a:off x="318761" y="1162684"/>
              <a:ext cx="5484730" cy="304698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prices: 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prices: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&lt;size;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++)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&amp;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029177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Unit19_SumArray.c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16008" y="3499490"/>
            <a:ext cx="5569645" cy="3323987"/>
            <a:chOff x="3416008" y="3499490"/>
            <a:chExt cx="5569645" cy="3323987"/>
          </a:xfrm>
        </p:grpSpPr>
        <p:sp>
          <p:nvSpPr>
            <p:cNvPr id="9" name="[TextBox 8]"/>
            <p:cNvSpPr txBox="1"/>
            <p:nvPr/>
          </p:nvSpPr>
          <p:spPr>
            <a:xfrm>
              <a:off x="3416008" y="3499490"/>
              <a:ext cx="5232165" cy="332398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scanPrices(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arr[])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*infile;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size, i;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infile = fopen(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"prices.in"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"r"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  <a:endParaRPr lang="en-US" sz="14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fscanf(infile,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&amp;size);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(i=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fscanf(infile,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%f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&amp;arr[i]);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fclose(infile);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size;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646277" y="6439263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Unit19_SumArray_with_Files.c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857625" y="3771900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851920" y="4464115"/>
            <a:ext cx="461486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57625" y="5853112"/>
            <a:ext cx="2057400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57624" y="502230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69988" y="5022303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62424" y="5727153"/>
            <a:ext cx="9001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9402" y="5744068"/>
            <a:ext cx="77628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315605"/>
            <a:ext cx="2813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Note that when we use an input file, prompts for interactive input become unnecessary.</a:t>
            </a:r>
          </a:p>
        </p:txBody>
      </p:sp>
    </p:spTree>
    <p:extLst>
      <p:ext uri="{BB962C8B-B14F-4D97-AF65-F5344CB8AC3E}">
        <p14:creationId xmlns:p14="http://schemas.microsoft.com/office/powerpoint/2010/main" val="1604754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Compare Output Functions (6/6)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8760" y="1393516"/>
            <a:ext cx="6839278" cy="1292662"/>
            <a:chOff x="318760" y="1393516"/>
            <a:chExt cx="6839278" cy="1292662"/>
          </a:xfrm>
        </p:grpSpPr>
        <p:sp>
          <p:nvSpPr>
            <p:cNvPr id="8" name="[TextBox 7]"/>
            <p:cNvSpPr txBox="1"/>
            <p:nvPr/>
          </p:nvSpPr>
          <p:spPr>
            <a:xfrm>
              <a:off x="318760" y="1762848"/>
              <a:ext cx="6839278" cy="92333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total_price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total_price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9]"/>
            <p:cNvSpPr txBox="1">
              <a:spLocks noChangeArrowheads="1"/>
            </p:cNvSpPr>
            <p:nvPr/>
          </p:nvSpPr>
          <p:spPr bwMode="auto">
            <a:xfrm>
              <a:off x="4562230" y="1393516"/>
              <a:ext cx="216809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Unit19_SumArray.c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1446" y="3517629"/>
            <a:ext cx="8326280" cy="2246769"/>
            <a:chOff x="501446" y="3517629"/>
            <a:chExt cx="8326280" cy="2246769"/>
          </a:xfrm>
        </p:grpSpPr>
        <p:sp>
          <p:nvSpPr>
            <p:cNvPr id="9" name="[TextBox 8]"/>
            <p:cNvSpPr txBox="1"/>
            <p:nvPr/>
          </p:nvSpPr>
          <p:spPr>
            <a:xfrm>
              <a:off x="501446" y="3517629"/>
              <a:ext cx="8146728" cy="2062103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printResult(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total_price) {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*outfile;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outfile = fopen(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"prices.out"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"w"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 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fprintf(outfile,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"Total price = $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%.2f\n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, total_price);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endParaRPr lang="en-US" sz="1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fclose(outfile);</a:t>
              </a:r>
            </a:p>
            <a:p>
              <a:pPr>
                <a:tabLst>
                  <a:tab pos="352425" algn="l"/>
                  <a:tab pos="685800" algn="l"/>
                  <a:tab pos="10382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488350" y="5395066"/>
              <a:ext cx="333937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Unit19_SumArray_with_Files.c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02985" y="3851633"/>
            <a:ext cx="2057400" cy="2974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2984" y="4223599"/>
            <a:ext cx="4869166" cy="3250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81590" y="4959170"/>
            <a:ext cx="2434583" cy="3286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9321" y="4765127"/>
            <a:ext cx="10123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98881" y="4765127"/>
            <a:ext cx="8615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07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Opening File and File Modes (1/2)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4"/>
            <a:ext cx="8229600" cy="257514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581025" algn="l"/>
              </a:tabLst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sz="1800" dirty="0">
                <a:latin typeface="Lucida Console" pitchFamily="49" charset="0"/>
              </a:rPr>
              <a:t>FILE *</a:t>
            </a:r>
            <a:r>
              <a:rPr lang="en-US" sz="1800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fopen</a:t>
            </a:r>
            <a:r>
              <a:rPr lang="en-US" sz="1800" dirty="0">
                <a:latin typeface="Lucida Console" pitchFamily="49" charset="0"/>
              </a:rPr>
              <a:t>(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*filename, </a:t>
            </a:r>
            <a:r>
              <a:rPr lang="en-US" sz="1800" dirty="0" err="1">
                <a:latin typeface="Lucida Console" pitchFamily="49" charset="0"/>
              </a:rPr>
              <a:t>const</a:t>
            </a:r>
            <a:r>
              <a:rPr lang="en-US" sz="1800" dirty="0">
                <a:latin typeface="Lucida Console" pitchFamily="49" charset="0"/>
              </a:rPr>
              <a:t> char *mode)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Returns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dirty="0"/>
              <a:t> if error; otherwise, returns a pointer of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000" dirty="0"/>
              <a:t> type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Possible errors: non-existent file (for input), or no permission to open the file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File mode </a:t>
            </a:r>
            <a:r>
              <a:rPr lang="en-US" sz="2000" dirty="0"/>
              <a:t>for text files (we will focus only on “r” and “w”):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66629"/>
              </p:ext>
            </p:extLst>
          </p:nvPr>
        </p:nvGraphicFramePr>
        <p:xfrm>
          <a:off x="1296760" y="3669286"/>
          <a:ext cx="6650038" cy="286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“r”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for reading </a:t>
                      </a:r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(file</a:t>
                      </a:r>
                      <a:r>
                        <a:rPr lang="en-US" sz="1800" baseline="0">
                          <a:solidFill>
                            <a:srgbClr val="C00000"/>
                          </a:solidFill>
                        </a:rPr>
                        <a:t> must already exist)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“w”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writing (file needs 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not exist; </a:t>
                      </a:r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if exists, old data are overwritten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“a”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appending (file needs not exist)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“r+”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reading and writing,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starting at beginning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“w+”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 for reading and writing (truncate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“a+”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for reading and writing (append if file exists)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910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3. Opening File and File Modes (2/2)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52799"/>
            <a:ext cx="8229600" cy="81667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ensure a file is opened properly, we may add a check. Example: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562796" y="1978423"/>
            <a:ext cx="8062913" cy="25853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 scanPrices(</a:t>
            </a:r>
            <a:r>
              <a:rPr lang="en-SG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 arr[]) {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size,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  <a:endParaRPr lang="en-SG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 ((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SG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"prices.in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"Cannot open </a:t>
            </a:r>
            <a:r>
              <a:rPr lang="en-SG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SG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</a:t>
            </a:r>
            <a:r>
              <a:rPr lang="en-SG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prices.in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\"\n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tabLst>
                <a:tab pos="358775" algn="l"/>
                <a:tab pos="715963" algn="l"/>
                <a:tab pos="1074738" algn="l"/>
                <a:tab pos="1433513" algn="l"/>
                <a:tab pos="1792288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87375" y="4739592"/>
            <a:ext cx="8229600" cy="1784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Function </a:t>
            </a:r>
            <a:r>
              <a:rPr lang="en-US" sz="2000" dirty="0">
                <a:solidFill>
                  <a:srgbClr val="0000FF"/>
                </a:solidFill>
              </a:rPr>
              <a:t>exit(</a:t>
            </a:r>
            <a:r>
              <a:rPr lang="en-US" sz="2000" i="1" dirty="0">
                <a:solidFill>
                  <a:srgbClr val="0000FF"/>
                </a:solidFill>
              </a:rPr>
              <a:t>n</a:t>
            </a:r>
            <a:r>
              <a:rPr lang="en-US" sz="2000" dirty="0">
                <a:solidFill>
                  <a:srgbClr val="0000FF"/>
                </a:solidFill>
              </a:rPr>
              <a:t>) </a:t>
            </a:r>
            <a:r>
              <a:rPr lang="en-US" sz="2000" dirty="0"/>
              <a:t>terminates the program immediately, passing the value </a:t>
            </a:r>
            <a:r>
              <a:rPr lang="en-US" sz="2000" i="1" dirty="0"/>
              <a:t>n</a:t>
            </a:r>
            <a:r>
              <a:rPr lang="en-US" sz="2000" dirty="0"/>
              <a:t> to the operating system.  Putting different values for </a:t>
            </a:r>
            <a:r>
              <a:rPr lang="en-US" sz="2000" i="1" dirty="0"/>
              <a:t>n</a:t>
            </a:r>
            <a:r>
              <a:rPr lang="en-US" sz="2000" dirty="0"/>
              <a:t> at different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statements allows us to trace where the program terminates. </a:t>
            </a:r>
            <a:r>
              <a:rPr lang="en-US" sz="2000" i="1" dirty="0"/>
              <a:t>n</a:t>
            </a:r>
            <a:r>
              <a:rPr lang="en-US" sz="2000" dirty="0"/>
              <a:t> is typically a positive integer (as 0 means good run)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the </a:t>
            </a:r>
            <a:r>
              <a:rPr lang="en-US" sz="2000" dirty="0">
                <a:solidFill>
                  <a:srgbClr val="0000FF"/>
                </a:solidFill>
              </a:rPr>
              <a:t>exit() </a:t>
            </a:r>
            <a:r>
              <a:rPr lang="en-US" sz="2000" dirty="0"/>
              <a:t>function, need to include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err="1">
                <a:solidFill>
                  <a:srgbClr val="C00000"/>
                </a:solidFill>
              </a:rPr>
              <a:t>stdlib.h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en-US" sz="2000" dirty="0"/>
              <a:t>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58658" y="2853535"/>
            <a:ext cx="1080522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5585" y="3400790"/>
            <a:ext cx="1219067" cy="29759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25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4. Closing File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28645"/>
            <a:ext cx="8229600" cy="262789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Prototype:</a:t>
            </a:r>
          </a:p>
          <a:p>
            <a:pPr marL="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tabLst>
                <a:tab pos="1319213" algn="l"/>
              </a:tabLst>
            </a:pPr>
            <a:r>
              <a:rPr lang="en-US">
                <a:latin typeface="Lucida Console" pitchFamily="49" charset="0"/>
              </a:rPr>
              <a:t>	int *</a:t>
            </a:r>
            <a:r>
              <a:rPr lang="en-US" b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fclose</a:t>
            </a:r>
            <a:r>
              <a:rPr lang="en-US">
                <a:latin typeface="Lucida Console" pitchFamily="49" charset="0"/>
              </a:rPr>
              <a:t>(FILE *fp)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Allows a file that is no longer used to be closed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>
                <a:cs typeface="Courier New" pitchFamily="49" charset="0"/>
              </a:rPr>
              <a:t> if error is detected; otherwise, returns </a:t>
            </a:r>
            <a:r>
              <a:rPr lang="en-US"/>
              <a:t>0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It is good practice to close a file after</a:t>
            </a:r>
            <a:r>
              <a:rPr lang="en-US"/>
              <a:t>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960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 I/O Functions to Read and Write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95754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Formatted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Uses </a:t>
            </a:r>
            <a:r>
              <a:rPr lang="en-US" dirty="0">
                <a:solidFill>
                  <a:srgbClr val="0000FF"/>
                </a:solidFill>
              </a:rPr>
              <a:t>format strings </a:t>
            </a:r>
            <a:r>
              <a:rPr lang="en-US" dirty="0"/>
              <a:t>to control conversion between character and numeric data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Character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ungetc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Reads and writes single characters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Line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dirty="0"/>
              <a:t>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Reads and writes lines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Used mostly for text streams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I/O: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fwrite</a:t>
            </a:r>
            <a:endParaRPr lang="en-US" b="1" dirty="0">
              <a:solidFill>
                <a:srgbClr val="C00000"/>
              </a:solidFill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Used mostly for binary streams </a:t>
            </a:r>
            <a:r>
              <a:rPr lang="en-US" dirty="0">
                <a:sym typeface="Wingdings" panose="05000000000000000000" pitchFamily="2" charset="2"/>
              </a:rPr>
              <a:t> we won’t cover this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068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393895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Uses </a:t>
            </a:r>
            <a:r>
              <a:rPr lang="en-US">
                <a:solidFill>
                  <a:srgbClr val="0000FF"/>
                </a:solidFill>
              </a:rPr>
              <a:t>format strings </a:t>
            </a:r>
            <a:r>
              <a:rPr lang="en-US"/>
              <a:t>to control conversion between  character and numeric data</a:t>
            </a:r>
            <a:endParaRPr lang="en-US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: converts numeric data to character form and writes to an output stream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: reads and converts character data from an input stream to numeric form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Both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and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functions can have  variable numbers of arguments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2038" y="4881563"/>
            <a:ext cx="7069137" cy="1476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weight, height;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*fp1, *fp2;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fscanf(fp1,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&amp;weight, &amp;height);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fprintf(fp2,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, Ht: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weight, height);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8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23387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/>
              <a:t> returns a negative value if an error occurs; otherwise, returns the number of characters written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fscanf</a:t>
            </a:r>
            <a:r>
              <a:rPr lang="en-US"/>
              <a:t> returns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/>
              <a:t> if an input failure occurs before any data items can be read; otherwise, returns the number of data items that were read and stored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422275" y="3613150"/>
            <a:ext cx="8201025" cy="460375"/>
            <a:chOff x="412955" y="4073013"/>
            <a:chExt cx="820010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3451089" y="4073013"/>
              <a:ext cx="604770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2955" y="4073013"/>
              <a:ext cx="300797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00304" y="4073013"/>
              <a:ext cx="4512755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fprintf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stdout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22275" y="4316413"/>
            <a:ext cx="8210550" cy="461962"/>
            <a:chOff x="412955" y="4777249"/>
            <a:chExt cx="8209936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12955" y="4777249"/>
              <a:ext cx="3023962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 … ");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00442" y="4777249"/>
              <a:ext cx="4522449" cy="46166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ts val="1200"/>
                </a:spcBef>
                <a:defRPr/>
              </a:pP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fscanf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" … ");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70251" y="4777249"/>
              <a:ext cx="604793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defRPr/>
              </a:pPr>
              <a:r>
                <a:rPr lang="en-US" sz="2400" dirty="0"/>
                <a:t>=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File Processing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3"/>
            <a:ext cx="7620000" cy="194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Objectives: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concepts of file I/O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Learn about functions to read and write text files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9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Section 6.1 (Pointers to Files)</a:t>
            </a:r>
          </a:p>
          <a:p>
            <a:pPr marL="682625" lvl="1" indent="-393700"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400" kern="0" dirty="0">
                <a:solidFill>
                  <a:srgbClr val="0000FF"/>
                </a:solidFill>
              </a:rPr>
              <a:t>Chapter 11 Text and Binary File Pointers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3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*infile, *outfile;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y;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z;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infile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"formatted.in"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outfile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%f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&amp;x, &amp;y, &amp;z);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fprintf(outfile,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"Data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 %d %.2f\n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x, y, z);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fclose(infile); 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fclose(outfile);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732806" y="1302502"/>
              <a:ext cx="2571382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Unit19_Formatted_IO.c</a:t>
              </a:r>
              <a:endParaRPr lang="en-S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556919" y="1745357"/>
            <a:ext cx="262733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File “formatted.in</a:t>
            </a:r>
            <a:r>
              <a:rPr lang="en-US" sz="2000" dirty="0"/>
              <a:t>”: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10 20 30</a:t>
            </a:r>
            <a:endParaRPr lang="en-SG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57412" y="2453243"/>
            <a:ext cx="4546601" cy="40011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output </a:t>
            </a:r>
            <a:r>
              <a:rPr lang="en-US" sz="2000"/>
              <a:t>in “formatted.out</a:t>
            </a:r>
            <a:r>
              <a:rPr lang="en-US" sz="2000" dirty="0"/>
              <a:t>”?</a:t>
            </a:r>
            <a:endParaRPr lang="en-SG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56919" y="2954592"/>
            <a:ext cx="34702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 read: 1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0 20.00</a:t>
            </a:r>
            <a:endParaRPr lang="en-SG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668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5.1 Formatted I/O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530225" y="1301750"/>
            <a:ext cx="8053388" cy="4912439"/>
            <a:chOff x="530942" y="1302502"/>
            <a:chExt cx="8052619" cy="4911381"/>
          </a:xfrm>
        </p:grpSpPr>
        <p:sp>
          <p:nvSpPr>
            <p:cNvPr id="20" name="TextBox 19"/>
            <p:cNvSpPr txBox="1"/>
            <p:nvPr/>
          </p:nvSpPr>
          <p:spPr>
            <a:xfrm>
              <a:off x="530942" y="1413603"/>
              <a:ext cx="8052619" cy="48002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if ((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("formatted.in", "r")) == NULL)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("Cannot open file \"formatted.in\"\n");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exit(1);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if ((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outfile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fopen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", "w")) == NULL)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("Cannot open file \"</a:t>
              </a:r>
              <a:r>
                <a:rPr lang="en-US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formatted.out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\"\n");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exit(2);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5275649" y="1302502"/>
              <a:ext cx="3028540" cy="36925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Unit19_Formatted_IO_v2.c</a:t>
              </a:r>
              <a:endParaRPr lang="en-SG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40666" y="4873200"/>
            <a:ext cx="3698265" cy="830997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It is better to check that the files can be opened.</a:t>
            </a:r>
            <a:endParaRPr lang="en-SG" sz="2400" dirty="0"/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4260483" y="2468562"/>
            <a:ext cx="1643062" cy="560387"/>
          </a:xfrm>
          <a:prstGeom prst="accentBorderCallout2">
            <a:avLst>
              <a:gd name="adj1" fmla="val 70599"/>
              <a:gd name="adj2" fmla="val 105656"/>
              <a:gd name="adj3" fmla="val 70599"/>
              <a:gd name="adj4" fmla="val 128750"/>
              <a:gd name="adj5" fmla="val 111344"/>
              <a:gd name="adj6" fmla="val 152758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Check if file can be opened.</a:t>
            </a:r>
            <a:endParaRPr lang="en-SG" sz="1600" dirty="0">
              <a:latin typeface="Arial" charset="0"/>
              <a:cs typeface="Arial" charset="0"/>
            </a:endParaRPr>
          </a:p>
        </p:txBody>
      </p:sp>
      <p:sp>
        <p:nvSpPr>
          <p:cNvPr id="15" name="Line Callout 2 (Border and Accent Bar) 14"/>
          <p:cNvSpPr/>
          <p:nvPr/>
        </p:nvSpPr>
        <p:spPr bwMode="auto">
          <a:xfrm>
            <a:off x="3867150" y="1839913"/>
            <a:ext cx="1354138" cy="330200"/>
          </a:xfrm>
          <a:prstGeom prst="accentBorderCallout2">
            <a:avLst>
              <a:gd name="adj1" fmla="val 61293"/>
              <a:gd name="adj2" fmla="val -7831"/>
              <a:gd name="adj3" fmla="val 60614"/>
              <a:gd name="adj4" fmla="val -21657"/>
              <a:gd name="adj5" fmla="val 22865"/>
              <a:gd name="adj6" fmla="val -440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To use exit()</a:t>
            </a:r>
            <a:endParaRPr lang="en-SG" sz="1600" dirty="0">
              <a:latin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0492" y="3974123"/>
            <a:ext cx="2112659" cy="2488780"/>
            <a:chOff x="2180492" y="3974123"/>
            <a:chExt cx="2112659" cy="248878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2180492" y="3974123"/>
              <a:ext cx="844062" cy="16002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180492" y="5003076"/>
              <a:ext cx="844062" cy="57124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02523" y="5262574"/>
              <a:ext cx="1690628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Use different exit values for debugging purpose.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541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5.2 Detecting End of File &amp; Errors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40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stream is associated with two indicators: </a:t>
            </a:r>
            <a:r>
              <a:rPr lang="en-US" dirty="0">
                <a:solidFill>
                  <a:srgbClr val="C00000"/>
                </a:solidFill>
              </a:rPr>
              <a:t>error indicator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end-of-file (EOF) indicator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Both indicators are cleared when the stream is opened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Encountering end-of-file sets end-of-file 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Encountering read/write error sets error indicator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indicator once set remains set until it is explicitly cleared by calling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clearerr</a:t>
            </a:r>
            <a:r>
              <a:rPr lang="en-US" dirty="0"/>
              <a:t> or some other library function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returns a non-zero value if the end-of-file indicator is set; otherwise returns 0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returns a non-zero value if the error indicator is set; otherwise returns 0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Need to 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28219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5.2 Detecting End of File &amp; Errors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510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Caution on using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</a:t>
            </a:r>
          </a:p>
        </p:txBody>
      </p:sp>
      <p:grpSp>
        <p:nvGrpSpPr>
          <p:cNvPr id="10" name="[Group 16]"/>
          <p:cNvGrpSpPr>
            <a:grpSpLocks/>
          </p:cNvGrpSpPr>
          <p:nvPr/>
        </p:nvGrpSpPr>
        <p:grpSpPr bwMode="auto">
          <a:xfrm>
            <a:off x="663575" y="1802884"/>
            <a:ext cx="5572125" cy="3323987"/>
            <a:chOff x="530943" y="1230260"/>
            <a:chExt cx="5572402" cy="3324043"/>
          </a:xfrm>
        </p:grpSpPr>
        <p:sp>
          <p:nvSpPr>
            <p:cNvPr id="11" name="TextBox 10"/>
            <p:cNvSpPr txBox="1"/>
            <p:nvPr/>
          </p:nvSpPr>
          <p:spPr>
            <a:xfrm>
              <a:off x="530943" y="1414929"/>
              <a:ext cx="5572402" cy="31393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&lt;stdlib.h&gt;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(!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feof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infile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)) {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fscanf(infile,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&amp;num);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printf(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"Value read: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num);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. . .</a:t>
              </a:r>
            </a:p>
            <a:p>
              <a:pPr>
                <a:tabLst>
                  <a:tab pos="354013" algn="l"/>
                  <a:tab pos="722313" algn="l"/>
                  <a:tab pos="1076325" algn="l"/>
                </a:tabLst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4149617" y="1230260"/>
              <a:ext cx="1822425" cy="369338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/>
                <a:t>Unit19_feof.c</a:t>
              </a:r>
              <a:endParaRPr lang="en-SG" dirty="0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5841846" y="3557588"/>
            <a:ext cx="3001072" cy="1530350"/>
            <a:chOff x="5429480" y="3557286"/>
            <a:chExt cx="3000513" cy="1530162"/>
          </a:xfrm>
        </p:grpSpPr>
        <p:sp>
          <p:nvSpPr>
            <p:cNvPr id="15" name="TextBox 14"/>
            <p:cNvSpPr txBox="1"/>
            <p:nvPr/>
          </p:nvSpPr>
          <p:spPr>
            <a:xfrm>
              <a:off x="5948496" y="3887445"/>
              <a:ext cx="2481497" cy="120000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10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20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Value read: 30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5429480" y="3557286"/>
              <a:ext cx="2326841" cy="369842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Output:</a:t>
              </a:r>
              <a:endParaRPr lang="en-SG" dirty="0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5841846" y="2622550"/>
            <a:ext cx="3001072" cy="709613"/>
            <a:chOff x="5429480" y="2622689"/>
            <a:chExt cx="3000513" cy="710181"/>
          </a:xfrm>
        </p:grpSpPr>
        <p:sp>
          <p:nvSpPr>
            <p:cNvPr id="18" name="TextBox 17"/>
            <p:cNvSpPr txBox="1"/>
            <p:nvPr/>
          </p:nvSpPr>
          <p:spPr>
            <a:xfrm>
              <a:off x="5948497" y="2964275"/>
              <a:ext cx="2481496" cy="36859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10 20 30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429480" y="2622689"/>
              <a:ext cx="2326841" cy="36859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Input file “feof.in”</a:t>
              </a:r>
              <a:endParaRPr lang="en-SG" dirty="0"/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1538504" y="5378378"/>
            <a:ext cx="6233896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SG" sz="2000" dirty="0"/>
              <a:t>Why does the last line appear twice?</a:t>
            </a:r>
          </a:p>
          <a:p>
            <a:pPr>
              <a:defRPr/>
            </a:pPr>
            <a:r>
              <a:rPr lang="en-US" sz="2000"/>
              <a:t>(</a:t>
            </a:r>
            <a:r>
              <a:rPr lang="en-US" sz="2000" dirty="0"/>
              <a:t>Hint: </a:t>
            </a:r>
            <a:r>
              <a:rPr lang="en-US" sz="2000" dirty="0">
                <a:cs typeface="Times New Roman" pitchFamily="18" charset="0"/>
                <a:hlinkClick r:id="rId3"/>
              </a:rPr>
              <a:t>http://www.gidnetwork.com/b-58.html</a:t>
            </a:r>
            <a:r>
              <a:rPr lang="en-US" sz="2000" dirty="0">
                <a:cs typeface="Times New Roman" pitchFamily="18" charset="0"/>
              </a:rPr>
              <a:t>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50417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I/O: Output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fputc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putchar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return EOF if a write error occurs; otherwise, they return character written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13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I/O: Input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ungetc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1864043"/>
            <a:ext cx="7069137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reads a char from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reads a char from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223239"/>
            <a:ext cx="8229600" cy="197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fgetc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getchar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 return EOF if a read error occurs or end of file is reached; otherwise, they return character read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call either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feof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ferror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distinguish the 2 cases</a:t>
            </a:r>
          </a:p>
        </p:txBody>
      </p:sp>
    </p:spTree>
    <p:extLst>
      <p:ext uri="{BB962C8B-B14F-4D97-AF65-F5344CB8AC3E}">
        <p14:creationId xmlns:p14="http://schemas.microsoft.com/office/powerpoint/2010/main" val="102885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I/O: </a:t>
            </a:r>
            <a:r>
              <a:rPr lang="en-GB" sz="3600" dirty="0" err="1">
                <a:solidFill>
                  <a:srgbClr val="0000FF"/>
                </a:solidFill>
              </a:rPr>
              <a:t>ungetc</a:t>
            </a:r>
            <a:r>
              <a:rPr lang="en-GB" sz="3600" dirty="0">
                <a:solidFill>
                  <a:srgbClr val="0000FF"/>
                </a:solidFill>
              </a:rPr>
              <a:t>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190705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pushes back a character read from a stream and returns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the character it pushes back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Read a sequence of digits and stop at the first non-digit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6338" y="3132773"/>
            <a:ext cx="7069137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))) {</a:t>
            </a: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process digit read</a:t>
            </a:r>
          </a:p>
          <a:p>
            <a:pPr>
              <a:tabLst>
                <a:tab pos="354013" algn="l"/>
                <a:tab pos="722313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pushes back last char read</a:t>
            </a:r>
            <a:endParaRPr lang="en-SG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6190" y="5577840"/>
            <a:ext cx="4846320" cy="923330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isdigit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ch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is a function to check whether </a:t>
            </a:r>
            <a:r>
              <a:rPr lang="en-US" dirty="0" err="1">
                <a:solidFill>
                  <a:srgbClr val="C00000"/>
                </a:solidFill>
              </a:rPr>
              <a:t>ch</a:t>
            </a:r>
            <a:r>
              <a:rPr lang="en-US" dirty="0"/>
              <a:t> contains a digit character; it returns 1 if so, or 0 otherwise.</a:t>
            </a:r>
          </a:p>
        </p:txBody>
      </p:sp>
    </p:spTree>
    <p:extLst>
      <p:ext uri="{BB962C8B-B14F-4D97-AF65-F5344CB8AC3E}">
        <p14:creationId xmlns:p14="http://schemas.microsoft.com/office/powerpoint/2010/main" val="1223159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5.3 Character I/O</a:t>
            </a:r>
            <a:r>
              <a:rPr lang="en-GB" sz="3600">
                <a:solidFill>
                  <a:srgbClr val="0000FF"/>
                </a:solidFill>
              </a:rPr>
              <a:t>: Demo Copy File </a:t>
            </a:r>
            <a:r>
              <a:rPr lang="en-GB" sz="3600" dirty="0">
                <a:solidFill>
                  <a:srgbClr val="0000FF"/>
                </a:solidFill>
              </a:rPr>
              <a:t>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52322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sourcefile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close source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open destination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	exit(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error - can't write to file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80" y="993576"/>
            <a:ext cx="2125980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Unit19_CopyFile.c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6226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I/O: Output </a:t>
            </a:r>
            <a:r>
              <a:rPr lang="en-GB" sz="3600">
                <a:solidFill>
                  <a:srgbClr val="0000FF"/>
                </a:solidFill>
              </a:rPr>
              <a:t>(1/6)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fputs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puts()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with newline character appended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puts(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writes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without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newline character appended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fputs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394689"/>
            <a:ext cx="8229600" cy="109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fputs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  <a:cs typeface="Courier New" pitchFamily="49" charset="0"/>
              </a:rPr>
              <a:t>puts()</a:t>
            </a:r>
            <a:r>
              <a:rPr lang="en-US" dirty="0"/>
              <a:t>  return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/>
              <a:t> if a write error occurs; otherwise, they return a non-negative number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96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Input (2/6)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638321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Functions: </a:t>
            </a:r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fgets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gets()</a:t>
            </a:r>
            <a:endParaRPr lang="en-US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9804" y="1864042"/>
            <a:ext cx="7464742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gets(s);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... );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reads a line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fp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87375" y="4120369"/>
            <a:ext cx="8229600" cy="214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/>
              <a:t> store a null character at the end of the string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 dirty="0"/>
              <a:t> return a null pointer if a read error occurs or end-of-file is encountered before storing any character; otherwise, return first argument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Avoid </a:t>
            </a:r>
            <a:r>
              <a:rPr lang="en-US" sz="2000"/>
              <a:t>using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gets()</a:t>
            </a:r>
            <a:r>
              <a:rPr lang="en-US" sz="2000"/>
              <a:t> </a:t>
            </a:r>
            <a:r>
              <a:rPr lang="en-US" sz="2000" dirty="0"/>
              <a:t>due to security issue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19: File Processing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Demo: Sum Array</a:t>
            </a:r>
            <a:endParaRPr lang="en-GB" sz="2000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Opening File and File Modes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Closing File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</a:rPr>
              <a:t>I/O Functions to Read and Write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5.1	Formatted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5.2	Detecting End of File &amp; Errors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5.3	Character I/O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sz="1800" dirty="0"/>
              <a:t>5.4	Line I/O</a:t>
            </a:r>
          </a:p>
          <a:p>
            <a:pPr marL="512064" indent="-512064">
              <a:spcBef>
                <a:spcPts val="600"/>
              </a:spcBef>
              <a:buClrTx/>
              <a:buSzPct val="100000"/>
              <a:buNone/>
            </a:pPr>
            <a:r>
              <a:rPr lang="en-GB" sz="2200" dirty="0">
                <a:solidFill>
                  <a:srgbClr val="C00000"/>
                </a:solidFill>
              </a:rPr>
              <a:t>6.	</a:t>
            </a:r>
            <a:r>
              <a:rPr lang="en-GB" dirty="0">
                <a:solidFill>
                  <a:srgbClr val="C00000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fgets() (3/6)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Prototype:</a:t>
            </a:r>
            <a:br>
              <a:rPr lang="en-US"/>
            </a:br>
            <a:r>
              <a:rPr lang="en-US"/>
              <a:t> 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*fgets(char *s, int n, FILE *fp)</a:t>
            </a:r>
            <a:endParaRPr lang="en-US"/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is a pointer to the beginning of a character array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/>
              <a:t>n</a:t>
            </a:r>
            <a:r>
              <a:rPr lang="en-US"/>
              <a:t> is a count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/>
              <a:t>fp</a:t>
            </a:r>
            <a:r>
              <a:rPr lang="en-US"/>
              <a:t> is an input stream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Characters are read from the input stream </a:t>
            </a:r>
            <a:r>
              <a:rPr lang="en-US" i="1"/>
              <a:t>fp</a:t>
            </a:r>
            <a:r>
              <a:rPr lang="en-US"/>
              <a:t> into </a:t>
            </a:r>
            <a:r>
              <a:rPr lang="en-US" i="1"/>
              <a:t>s</a:t>
            </a:r>
            <a:r>
              <a:rPr lang="en-US"/>
              <a:t> until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newline character is seen,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end-of-file is reached, or</a:t>
            </a:r>
          </a:p>
          <a:p>
            <a:pPr marL="626745" lvl="1" indent="-352425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i="1"/>
              <a:t>n</a:t>
            </a:r>
            <a:r>
              <a:rPr lang="en-US"/>
              <a:t> – 1 characters have been read without encountering newline character or end-of-file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the input was terminated because of a newline character, the newline character will be stored in the array before the terminating null character (‘\0’)</a:t>
            </a:r>
          </a:p>
        </p:txBody>
      </p:sp>
    </p:spTree>
    <p:extLst>
      <p:ext uri="{BB962C8B-B14F-4D97-AF65-F5344CB8AC3E}">
        <p14:creationId xmlns:p14="http://schemas.microsoft.com/office/powerpoint/2010/main" val="24197468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fgets() (4/6)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end-of-file is encountered before any characters have been read from the stream,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>
                <a:cs typeface="Courier New" pitchFamily="49" charset="0"/>
              </a:rPr>
              <a:t> returns a null poi</a:t>
            </a:r>
            <a:r>
              <a:rPr lang="en-US"/>
              <a:t>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unchanged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 read error is encountered,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fgets()</a:t>
            </a:r>
            <a:r>
              <a:rPr lang="en-US">
                <a:cs typeface="Courier New" pitchFamily="49" charset="0"/>
              </a:rPr>
              <a:t> returns a null</a:t>
            </a:r>
            <a:r>
              <a:rPr lang="en-US"/>
              <a:t> pointer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cs typeface="Courier New" pitchFamily="49" charset="0"/>
              </a:rPr>
              <a:t>The contents of the array </a:t>
            </a:r>
            <a:r>
              <a:rPr lang="en-US" i="1">
                <a:cs typeface="Courier New" pitchFamily="49" charset="0"/>
              </a:rPr>
              <a:t>s</a:t>
            </a:r>
            <a:r>
              <a:rPr lang="en-US">
                <a:cs typeface="Courier New" pitchFamily="49" charset="0"/>
              </a:rPr>
              <a:t> are indetermin</a:t>
            </a:r>
            <a:r>
              <a:rPr lang="en-US"/>
              <a:t>ate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Whenever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/>
              <a:t> is returned,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>
                <a:cs typeface="Courier New" pitchFamily="49" charset="0"/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ferror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should be used to determine the status</a:t>
            </a:r>
          </a:p>
        </p:txBody>
      </p:sp>
    </p:spTree>
    <p:extLst>
      <p:ext uri="{BB962C8B-B14F-4D97-AF65-F5344CB8AC3E}">
        <p14:creationId xmlns:p14="http://schemas.microsoft.com/office/powerpoint/2010/main" val="36700155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Demo Counting Lines (5/6)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29600" cy="501161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Write a function that takes as input the name of a text file and returns the number of lines in the input file.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an error occurs, the function should return a negative number.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Assume that the length of each line in the file is at most 80 characters.</a:t>
            </a:r>
          </a:p>
        </p:txBody>
      </p:sp>
    </p:spTree>
    <p:extLst>
      <p:ext uri="{BB962C8B-B14F-4D97-AF65-F5344CB8AC3E}">
        <p14:creationId xmlns:p14="http://schemas.microsoft.com/office/powerpoint/2010/main" val="259557794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5.4 Line I/O</a:t>
            </a:r>
            <a:r>
              <a:rPr lang="en-GB" sz="3600">
                <a:solidFill>
                  <a:srgbClr val="0000FF"/>
                </a:solidFill>
              </a:rPr>
              <a:t>: Demo Counting Lines (6/6)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9" name="[TextBox 8]"/>
          <p:cNvSpPr txBox="1"/>
          <p:nvPr/>
        </p:nvSpPr>
        <p:spPr>
          <a:xfrm>
            <a:off x="719138" y="1281112"/>
            <a:ext cx="7990522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MAX_LINE_LENGTH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80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countLines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(char filename[]) {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count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s[MAX_LINE_LENGTH+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(filename,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error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(s, MAX_LINE_LENGTH+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!=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count++;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feof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	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read error encountered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count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54013" algn="l"/>
                <a:tab pos="722313" algn="l"/>
                <a:tab pos="1076325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[TextBox 9]"/>
          <p:cNvSpPr txBox="1"/>
          <p:nvPr/>
        </p:nvSpPr>
        <p:spPr bwMode="auto">
          <a:xfrm>
            <a:off x="6583679" y="1096446"/>
            <a:ext cx="23141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Unit19_CountLines.c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736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6. Exercise #1: Reverse Array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7" y="1328468"/>
            <a:ext cx="8434517" cy="529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dirty="0"/>
              <a:t>You are given the program </a:t>
            </a:r>
            <a:r>
              <a:rPr lang="en-US" sz="2600" dirty="0">
                <a:solidFill>
                  <a:srgbClr val="0000FF"/>
                </a:solidFill>
              </a:rPr>
              <a:t>Unit19_ReverseArray.c </a:t>
            </a:r>
            <a:r>
              <a:rPr lang="en-US" sz="2600" dirty="0"/>
              <a:t>to read values into an integer array, reverse the array, and print the array after reversal.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dirty="0"/>
              <a:t>Modify the program such that it reads from a text file “</a:t>
            </a:r>
            <a:r>
              <a:rPr lang="en-US" sz="2600" dirty="0">
                <a:solidFill>
                  <a:srgbClr val="0000FF"/>
                </a:solidFill>
              </a:rPr>
              <a:t>array.in</a:t>
            </a:r>
            <a:r>
              <a:rPr lang="en-US" sz="2600" dirty="0"/>
              <a:t>” and writes to a text file “</a:t>
            </a:r>
            <a:r>
              <a:rPr lang="en-US" sz="2600" dirty="0" err="1">
                <a:solidFill>
                  <a:srgbClr val="0000FF"/>
                </a:solidFill>
              </a:rPr>
              <a:t>array.out</a:t>
            </a:r>
            <a:r>
              <a:rPr lang="en-US" sz="26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5611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6. Exercise #1: Reverse Array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</a:t>
            </a:r>
            <a:r>
              <a:rPr lang="en-US" sz="1200" dirty="0"/>
              <a:t>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[TextBox 7]"/>
          <p:cNvSpPr txBox="1"/>
          <p:nvPr/>
        </p:nvSpPr>
        <p:spPr>
          <a:xfrm>
            <a:off x="206596" y="1272972"/>
            <a:ext cx="4782499" cy="446276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MAX_SIZE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scanArray(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reverseArray(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array[MAX_SIZE], size;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size = scanArray(array);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reverseArray(array, 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"After reversing: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printArray(array, size);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34018" y="1118197"/>
            <a:ext cx="275219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Unit19_ReverseArray.c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4603110" y="2885203"/>
            <a:ext cx="4348386" cy="30162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Reverse the array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reverseArray(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 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i, temp;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i&lt;size/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temp = arr[i];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arr[i] = arr[size-i-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arr[size-i-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7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6. Exercise #1: Reverse Array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[TextBox 7]"/>
          <p:cNvSpPr txBox="1"/>
          <p:nvPr/>
        </p:nvSpPr>
        <p:spPr>
          <a:xfrm>
            <a:off x="206596" y="1487529"/>
            <a:ext cx="6531088" cy="437042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elements into array and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elements read.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scanArray(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size, i;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size of array (&lt;=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    MAX_SIZE);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scanf(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4458974" y="3412216"/>
            <a:ext cx="4557420" cy="30162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array</a:t>
            </a:r>
            <a:endParaRPr lang="en-US" sz="2000"/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printArray(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arr[], 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arr[i]);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36550" algn="l"/>
                <a:tab pos="690563" algn="l"/>
                <a:tab pos="10271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34018" y="1118197"/>
            <a:ext cx="2752198" cy="369332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Unit19_ReverseArray.c</a:t>
            </a:r>
          </a:p>
        </p:txBody>
      </p:sp>
    </p:spTree>
    <p:extLst>
      <p:ext uri="{BB962C8B-B14F-4D97-AF65-F5344CB8AC3E}">
        <p14:creationId xmlns:p14="http://schemas.microsoft.com/office/powerpoint/2010/main" val="360439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6. Exercise #2: Trimming Blanks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71487" y="1328468"/>
            <a:ext cx="8434517" cy="529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576263" algn="l"/>
                <a:tab pos="627063" algn="l"/>
              </a:tabLst>
            </a:pPr>
            <a:r>
              <a:rPr lang="en-US" sz="2600" dirty="0"/>
              <a:t>Write a program </a:t>
            </a:r>
            <a:r>
              <a:rPr lang="en-US" sz="2600" dirty="0" err="1">
                <a:solidFill>
                  <a:srgbClr val="0000FF"/>
                </a:solidFill>
              </a:rPr>
              <a:t>TrimBlanks.c</a:t>
            </a:r>
            <a:r>
              <a:rPr lang="en-US" sz="2600" dirty="0"/>
              <a:t> that contains a function</a:t>
            </a:r>
            <a:br>
              <a:rPr lang="en-US" sz="2600" dirty="0"/>
            </a:br>
            <a:r>
              <a:rPr lang="en-US" sz="2200" dirty="0"/>
              <a:t>	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trimBlanks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[], char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[])</a:t>
            </a:r>
            <a:br>
              <a:rPr lang="en-US" sz="2800" dirty="0"/>
            </a:br>
            <a:r>
              <a:rPr lang="en-US" dirty="0"/>
              <a:t>that takes an input text file and produces a new text file that is a duplicate copy of the input file except that each sequence of consecutive blank characters is replaced by a single blank character.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722313" algn="l"/>
              </a:tabLst>
            </a:pPr>
            <a:r>
              <a:rPr lang="en-US" dirty="0"/>
              <a:t>The function returns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if there is an error; otherwise, it returns the number of blank characters trimmed.</a:t>
            </a:r>
          </a:p>
          <a:p>
            <a:pPr marL="400050" indent="-4000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722313" algn="l"/>
                <a:tab pos="6818313" algn="l"/>
              </a:tabLst>
            </a:pPr>
            <a:r>
              <a:rPr lang="en-US" dirty="0"/>
              <a:t>An incomplete program Unit19</a:t>
            </a:r>
            <a:r>
              <a:rPr lang="en-US" dirty="0">
                <a:solidFill>
                  <a:srgbClr val="0000FF"/>
                </a:solidFill>
              </a:rPr>
              <a:t>_TrimBlanks.c</a:t>
            </a:r>
            <a:r>
              <a:rPr lang="en-US" dirty="0"/>
              <a:t> is given. A test input file </a:t>
            </a:r>
            <a:r>
              <a:rPr lang="en-US" dirty="0">
                <a:solidFill>
                  <a:srgbClr val="0000FF"/>
                </a:solidFill>
              </a:rPr>
              <a:t>trimblanks.in</a:t>
            </a:r>
            <a:r>
              <a:rPr lang="en-US" dirty="0"/>
              <a:t> is also given.</a:t>
            </a:r>
          </a:p>
        </p:txBody>
      </p:sp>
    </p:spTree>
    <p:extLst>
      <p:ext uri="{BB962C8B-B14F-4D97-AF65-F5344CB8AC3E}">
        <p14:creationId xmlns:p14="http://schemas.microsoft.com/office/powerpoint/2010/main" val="142904618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Summary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open text files for reading or writing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read input from text files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How to write output to text files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(1/4)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383400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Problems on arrays usually involve a lot of data, so it is impractical to enter the data through the keyboard.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have been using the UNIX input file redirection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to redirect data from a text file.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>
                <a:solidFill>
                  <a:srgbClr val="C00000"/>
                </a:solidFill>
              </a:rPr>
              <a:t>a.out</a:t>
            </a:r>
            <a:r>
              <a:rPr lang="en-US" dirty="0">
                <a:solidFill>
                  <a:srgbClr val="C00000"/>
                </a:solidFill>
              </a:rPr>
              <a:t> &lt; data1</a:t>
            </a:r>
            <a:r>
              <a:rPr lang="en-US" dirty="0">
                <a:solidFill>
                  <a:srgbClr val="9900CC"/>
                </a:solidFill>
              </a:rPr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However, that is not a C mechanism. C provides functions to handle file input/output (I/O).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will focus on these basic file I/O functions on text files: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1354" y="4434604"/>
            <a:ext cx="2576434" cy="156966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Lucida Console" pitchFamily="49" charset="0"/>
              </a:rPr>
              <a:t>fopen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>
                <a:latin typeface="Lucida Console" pitchFamily="49" charset="0"/>
              </a:rPr>
              <a:t>fclose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>
                <a:latin typeface="Lucida Console" pitchFamily="49" charset="0"/>
              </a:rPr>
              <a:t>fscanf</a:t>
            </a:r>
            <a:r>
              <a:rPr lang="en-US" sz="2400" dirty="0">
                <a:latin typeface="Lucida Console" pitchFamily="49" charset="0"/>
              </a:rPr>
              <a:t>()</a:t>
            </a:r>
          </a:p>
          <a:p>
            <a:pPr algn="ctr"/>
            <a:r>
              <a:rPr lang="en-US" sz="2400" dirty="0" err="1">
                <a:latin typeface="Lucida Console" pitchFamily="49" charset="0"/>
              </a:rPr>
              <a:t>fprintf</a:t>
            </a:r>
            <a:r>
              <a:rPr lang="en-US" sz="2400" dirty="0">
                <a:latin typeface="Lucida Console" pitchFamily="49" charset="0"/>
              </a:rPr>
              <a:t>()</a:t>
            </a:r>
            <a:endParaRPr lang="en-SG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(2/4)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465809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In C, input/output is done based on the concept of a </a:t>
            </a:r>
            <a:r>
              <a:rPr lang="en-US">
                <a:solidFill>
                  <a:srgbClr val="C00000"/>
                </a:solidFill>
              </a:rPr>
              <a:t>stream</a:t>
            </a:r>
            <a:endParaRPr lang="en-US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A stream can be a file or a consumer/producer of data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88980" y="3406114"/>
            <a:ext cx="1622478" cy="2038305"/>
            <a:chOff x="1244708" y="3325354"/>
            <a:chExt cx="1622478" cy="20383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708" y="3325354"/>
              <a:ext cx="1622478" cy="162247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467012" y="4994327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Monitor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4262" y="2821321"/>
            <a:ext cx="1781175" cy="1012270"/>
            <a:chOff x="3364262" y="3124323"/>
            <a:chExt cx="1781175" cy="101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262" y="3124323"/>
              <a:ext cx="1781175" cy="64293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665913" y="376726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Keyboard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19828" y="2661364"/>
            <a:ext cx="1319534" cy="1728852"/>
            <a:chOff x="5848997" y="3087501"/>
            <a:chExt cx="1319534" cy="17288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997" y="3087501"/>
              <a:ext cx="1319534" cy="13595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919828" y="4447021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Hard disk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9146" y="4390216"/>
            <a:ext cx="1797803" cy="1364267"/>
            <a:chOff x="3239146" y="4693218"/>
            <a:chExt cx="1797803" cy="136426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272" y="4693218"/>
              <a:ext cx="971550" cy="9715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239146" y="5688153"/>
              <a:ext cx="1797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Network port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65455" y="4515376"/>
            <a:ext cx="1798449" cy="1552437"/>
            <a:chOff x="5931816" y="5003044"/>
            <a:chExt cx="1798449" cy="15524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816" y="5003044"/>
              <a:ext cx="1798449" cy="115614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242105" y="6186149"/>
              <a:ext cx="117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Printer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(3/4)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68023"/>
          </a:xfrm>
        </p:spPr>
        <p:txBody>
          <a:bodyPr/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stream is accessed using </a:t>
            </a:r>
            <a:r>
              <a:rPr lang="en-US" dirty="0">
                <a:solidFill>
                  <a:srgbClr val="C00000"/>
                </a:solidFill>
              </a:rPr>
              <a:t>file pointer </a:t>
            </a:r>
            <a:r>
              <a:rPr lang="en-US" dirty="0"/>
              <a:t>variable of type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dirty="0"/>
              <a:t> *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I/O functions/macros are defined in </a:t>
            </a:r>
            <a:r>
              <a:rPr lang="en-US" dirty="0" err="1">
                <a:solidFill>
                  <a:srgbClr val="0000FF"/>
                </a:solidFill>
              </a:rPr>
              <a:t>stdio.h</a:t>
            </a: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Two types of streams: </a:t>
            </a:r>
            <a:r>
              <a:rPr lang="en-US" dirty="0">
                <a:solidFill>
                  <a:srgbClr val="C00000"/>
                </a:solidFill>
              </a:rPr>
              <a:t>text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binary</a:t>
            </a: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We will focus on text stream: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sequence of characters organized into lines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Each line contains 0 or more characters followed by a newline character ‘</a:t>
            </a:r>
            <a:r>
              <a:rPr lang="en-US" dirty="0">
                <a:solidFill>
                  <a:srgbClr val="C00000"/>
                </a:solidFill>
              </a:rPr>
              <a:t>\n</a:t>
            </a:r>
            <a:r>
              <a:rPr lang="en-US" dirty="0"/>
              <a:t>’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Text streams stored in files can be viewed/edited easily using a text editor like vim</a:t>
            </a:r>
          </a:p>
        </p:txBody>
      </p:sp>
    </p:spTree>
    <p:extLst>
      <p:ext uri="{BB962C8B-B14F-4D97-AF65-F5344CB8AC3E}">
        <p14:creationId xmlns:p14="http://schemas.microsoft.com/office/powerpoint/2010/main" val="4734769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1. Introduction (4/4)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507386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3 standard streams are predefined: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stdin</a:t>
            </a:r>
            <a:r>
              <a:rPr lang="en-US"/>
              <a:t> points to a default input stream (keyboard)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points to a default output stream (screen)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>
                <a:solidFill>
                  <a:srgbClr val="0000FF"/>
                </a:solidFill>
              </a:rPr>
              <a:t>stderr</a:t>
            </a:r>
            <a:r>
              <a:rPr lang="en-US"/>
              <a:t> points to a default output stream for error messages (screen)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printf()</a:t>
            </a:r>
            <a:r>
              <a:rPr lang="en-US"/>
              <a:t> writes output to </a:t>
            </a:r>
            <a:r>
              <a:rPr lang="en-US">
                <a:solidFill>
                  <a:srgbClr val="0000FF"/>
                </a:solidFill>
              </a:rPr>
              <a:t>stdout</a:t>
            </a:r>
            <a:r>
              <a:rPr lang="en-US"/>
              <a:t>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scanf()</a:t>
            </a:r>
            <a:r>
              <a:rPr lang="en-US"/>
              <a:t> reads input from </a:t>
            </a:r>
            <a:r>
              <a:rPr lang="en-US">
                <a:solidFill>
                  <a:srgbClr val="0000FF"/>
                </a:solidFill>
              </a:rPr>
              <a:t>stdin</a:t>
            </a:r>
            <a:endParaRPr lang="en-US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The 3 standard streams do </a:t>
            </a:r>
            <a:r>
              <a:rPr lang="en-US" u="sng"/>
              <a:t>not</a:t>
            </a:r>
            <a:r>
              <a:rPr lang="en-US"/>
              <a:t> need to be declared, opened, and closed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There are 2 useful constants in file processing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0000FF"/>
                </a:solidFill>
              </a:rPr>
              <a:t>NULL</a:t>
            </a:r>
            <a:r>
              <a:rPr lang="en-US"/>
              <a:t>: null pointer constant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0000FF"/>
                </a:solidFill>
              </a:rPr>
              <a:t>EOF</a:t>
            </a:r>
            <a:r>
              <a:rPr lang="en-US"/>
              <a:t>: used to represent end of file or error condition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18841" y="5926310"/>
            <a:ext cx="3625516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Note that null pointer 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/>
              <a:t> is </a:t>
            </a:r>
            <a:r>
              <a:rPr lang="en-US" sz="2000" b="1" u="sng">
                <a:solidFill>
                  <a:srgbClr val="C00000"/>
                </a:solidFill>
              </a:rPr>
              <a:t>not</a:t>
            </a:r>
            <a:r>
              <a:rPr lang="en-US" sz="2000"/>
              <a:t> the null character </a:t>
            </a:r>
            <a:r>
              <a:rPr lang="en-US" sz="2000" b="1">
                <a:solidFill>
                  <a:srgbClr val="0000FF"/>
                </a:solidFill>
              </a:rPr>
              <a:t>‘\0’</a:t>
            </a:r>
            <a:r>
              <a:rPr lang="en-US" sz="2000"/>
              <a:t> !</a:t>
            </a:r>
          </a:p>
        </p:txBody>
      </p:sp>
      <p:pic>
        <p:nvPicPr>
          <p:cNvPr id="1026" name="Picture 2" descr="C:\Users\tantc\Pictures\cliparts\exlamation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012" y="5967515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0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(1/6)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015187"/>
            <a:ext cx="7466099" cy="566308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 </a:t>
            </a:r>
            <a:r>
              <a:rPr 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maximum number of elements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scanPrices(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[],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printResult(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prices[MAX]; 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 = scanPrices(prices);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printResult(sumPrices(prices, size));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sum of elements in arr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arr[],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sum += arr[i];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Unit19_SumArray.c</a:t>
            </a:r>
          </a:p>
        </p:txBody>
      </p:sp>
    </p:spTree>
    <p:extLst>
      <p:ext uri="{BB962C8B-B14F-4D97-AF65-F5344CB8AC3E}">
        <p14:creationId xmlns:p14="http://schemas.microsoft.com/office/powerpoint/2010/main" val="13135947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2. Demo: Sum Array (2/6)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(AY2018/9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SoC, NUS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328" y="1199853"/>
            <a:ext cx="7466099" cy="510909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number of prices and prices into array arr.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number of prices read.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scanPrices(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arr[])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size, i;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number of prices: 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&amp;size);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p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ices: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	scanf(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&amp;arr[i]);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total price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printResult(</a:t>
            </a: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total_price) {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printf(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"Total price = $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%.2f\n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, total_price);</a:t>
            </a:r>
          </a:p>
          <a:p>
            <a:pPr>
              <a:tabLst>
                <a:tab pos="352425" algn="l"/>
                <a:tab pos="685800" algn="l"/>
                <a:tab pos="1038225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48105" y="830521"/>
            <a:ext cx="216809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Unit19_SumArray.c</a:t>
            </a:r>
          </a:p>
        </p:txBody>
      </p:sp>
    </p:spTree>
    <p:extLst>
      <p:ext uri="{BB962C8B-B14F-4D97-AF65-F5344CB8AC3E}">
        <p14:creationId xmlns:p14="http://schemas.microsoft.com/office/powerpoint/2010/main" val="118443818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21908</TotalTime>
  <Words>3012</Words>
  <Application>Microsoft Office PowerPoint</Application>
  <PresentationFormat>On-screen Show (4:3)</PresentationFormat>
  <Paragraphs>684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PowerPoint Presentation</vt:lpstr>
      <vt:lpstr>Unit 19: File Processing</vt:lpstr>
      <vt:lpstr>Unit 19: File Processing</vt:lpstr>
      <vt:lpstr>1. Introduction (1/4)</vt:lpstr>
      <vt:lpstr>1. Introduction (2/4)</vt:lpstr>
      <vt:lpstr>1. Introduction (3/4)</vt:lpstr>
      <vt:lpstr>1. Introduction (4/4)</vt:lpstr>
      <vt:lpstr>2. Demo: Sum Array (1/6)</vt:lpstr>
      <vt:lpstr>2. Demo: Sum Array (2/6)</vt:lpstr>
      <vt:lpstr>2. Demo: Sum Array (3/6)</vt:lpstr>
      <vt:lpstr>2. Demo: Sum Array (4/6)</vt:lpstr>
      <vt:lpstr>2. Demo: Compare Input Functions (5/6)</vt:lpstr>
      <vt:lpstr>2. Demo: Compare Output Functions (6/6)</vt:lpstr>
      <vt:lpstr>3. Opening File and File Modes (1/2)</vt:lpstr>
      <vt:lpstr>3. Opening File and File Modes (2/2)</vt:lpstr>
      <vt:lpstr>4. Closing File</vt:lpstr>
      <vt:lpstr>5. I/O Functions to Read and Write</vt:lpstr>
      <vt:lpstr>5.1 Formatted I/O (1/4)</vt:lpstr>
      <vt:lpstr>5.1 Formatted I/O (2/4)</vt:lpstr>
      <vt:lpstr>5.1 Formatted I/O (3/4)</vt:lpstr>
      <vt:lpstr>5.1 Formatted I/O (4/4)</vt:lpstr>
      <vt:lpstr>5.2 Detecting End of File &amp; Errors (1/2)</vt:lpstr>
      <vt:lpstr>5.2 Detecting End of File &amp; Errors (2/2)</vt:lpstr>
      <vt:lpstr>5.3 Character I/O: Output (1/4)</vt:lpstr>
      <vt:lpstr>5.3 Character I/O: Input (2/4)</vt:lpstr>
      <vt:lpstr>5.3 Character I/O: ungetc (3/4)</vt:lpstr>
      <vt:lpstr>5.3 Character I/O: Demo Copy File (4/4)</vt:lpstr>
      <vt:lpstr>5.4 Line I/O: Output (1/6)</vt:lpstr>
      <vt:lpstr>5.4 Line I/O: Input (2/6)</vt:lpstr>
      <vt:lpstr>5.4 Line I/O: fgets() (3/6)</vt:lpstr>
      <vt:lpstr>5.4 Line I/O: fgets() (4/6)</vt:lpstr>
      <vt:lpstr>5.4 Line I/O: Demo Counting Lines (5/6)</vt:lpstr>
      <vt:lpstr>5.4 Line I/O: Demo Counting Lines (6/6)</vt:lpstr>
      <vt:lpstr>6. Exercise #1: Reverse Array (1/3)</vt:lpstr>
      <vt:lpstr>6. Exercise #1: Reverse Array (2/3)</vt:lpstr>
      <vt:lpstr>6. Exercise #1: Reverse Array (3/3)</vt:lpstr>
      <vt:lpstr>6. Exercise #2: Trimming Blanks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akhtung</cp:lastModifiedBy>
  <cp:revision>1503</cp:revision>
  <cp:lastPrinted>2014-07-01T03:51:49Z</cp:lastPrinted>
  <dcterms:created xsi:type="dcterms:W3CDTF">1998-09-05T15:03:32Z</dcterms:created>
  <dcterms:modified xsi:type="dcterms:W3CDTF">2019-04-14T16:35:20Z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