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5087" r:id="rId1"/>
  </p:sldMasterIdLst>
  <p:notesMasterIdLst>
    <p:notesMasterId r:id="rId31"/>
  </p:notesMasterIdLst>
  <p:handoutMasterIdLst>
    <p:handoutMasterId r:id="rId32"/>
  </p:handoutMasterIdLst>
  <p:sldIdLst>
    <p:sldId id="256" r:id="rId2"/>
    <p:sldId id="468" r:id="rId3"/>
    <p:sldId id="585" r:id="rId4"/>
    <p:sldId id="557" r:id="rId5"/>
    <p:sldId id="559" r:id="rId6"/>
    <p:sldId id="528" r:id="rId7"/>
    <p:sldId id="558" r:id="rId8"/>
    <p:sldId id="560" r:id="rId9"/>
    <p:sldId id="561" r:id="rId10"/>
    <p:sldId id="562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570" r:id="rId19"/>
    <p:sldId id="572" r:id="rId20"/>
    <p:sldId id="573" r:id="rId21"/>
    <p:sldId id="574" r:id="rId22"/>
    <p:sldId id="575" r:id="rId23"/>
    <p:sldId id="576" r:id="rId24"/>
    <p:sldId id="577" r:id="rId25"/>
    <p:sldId id="578" r:id="rId26"/>
    <p:sldId id="579" r:id="rId27"/>
    <p:sldId id="586" r:id="rId28"/>
    <p:sldId id="583" r:id="rId29"/>
    <p:sldId id="308" r:id="rId3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CCFFCC"/>
    <a:srgbClr val="CCFF99"/>
    <a:srgbClr val="FFFFCC"/>
    <a:srgbClr val="0000CC"/>
    <a:srgbClr val="E6E8EC"/>
    <a:srgbClr val="7030A0"/>
    <a:srgbClr val="006600"/>
    <a:srgbClr val="CCE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97703" autoAdjust="0"/>
  </p:normalViewPr>
  <p:slideViewPr>
    <p:cSldViewPr snapToGrid="0">
      <p:cViewPr>
        <p:scale>
          <a:sx n="106" d="100"/>
          <a:sy n="106" d="100"/>
        </p:scale>
        <p:origin x="-792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3420" y="-408"/>
      </p:cViewPr>
      <p:guideLst>
        <p:guide orient="horz" pos="3225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AE2DC-4AD6-4632-8B7B-A99BD935111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8DF82B-3013-4ED0-AE9B-07308AE99E74}">
      <dgm:prSet phldrT="[Text]" custT="1"/>
      <dgm:spPr/>
      <dgm:t>
        <a:bodyPr/>
        <a:lstStyle/>
        <a:p>
          <a:r>
            <a:rPr lang="en-US" sz="2800" smtClean="0">
              <a:solidFill>
                <a:schemeClr val="tx1"/>
              </a:solidFill>
            </a:rPr>
            <a:t>Input</a:t>
          </a:r>
          <a:endParaRPr lang="en-US" sz="2800">
            <a:solidFill>
              <a:schemeClr val="tx1"/>
            </a:solidFill>
          </a:endParaRPr>
        </a:p>
      </dgm:t>
    </dgm:pt>
    <dgm:pt modelId="{E3F32CB1-D3E8-4394-93EA-A65B26920DBF}" type="parTrans" cxnId="{5E0254C7-33D6-4380-8D44-C2A69C793C04}">
      <dgm:prSet/>
      <dgm:spPr/>
      <dgm:t>
        <a:bodyPr/>
        <a:lstStyle/>
        <a:p>
          <a:endParaRPr lang="en-US"/>
        </a:p>
      </dgm:t>
    </dgm:pt>
    <dgm:pt modelId="{1C338F7B-630D-48D8-9A0E-FCC2A732CED0}" type="sibTrans" cxnId="{5E0254C7-33D6-4380-8D44-C2A69C793C04}">
      <dgm:prSet/>
      <dgm:spPr/>
      <dgm:t>
        <a:bodyPr/>
        <a:lstStyle/>
        <a:p>
          <a:endParaRPr lang="en-US"/>
        </a:p>
      </dgm:t>
    </dgm:pt>
    <dgm:pt modelId="{DA495598-DC50-4CC1-9E53-18BD10CB0381}">
      <dgm:prSet phldrT="[Text]" custT="1"/>
      <dgm:spPr>
        <a:gradFill rotWithShape="0">
          <a:gsLst>
            <a:gs pos="0">
              <a:srgbClr val="FF0000"/>
            </a:gs>
            <a:gs pos="50000">
              <a:srgbClr val="FF6600"/>
            </a:gs>
            <a:gs pos="100000">
              <a:srgbClr val="FF9966"/>
            </a:gs>
          </a:gsLst>
          <a:lin ang="2700000" scaled="1"/>
        </a:gradFill>
      </dgm:spPr>
      <dgm:t>
        <a:bodyPr/>
        <a:lstStyle/>
        <a:p>
          <a:r>
            <a:rPr lang="en-US" sz="4400" smtClean="0"/>
            <a:t>Algorithm</a:t>
          </a:r>
          <a:endParaRPr lang="en-US" sz="4400"/>
        </a:p>
      </dgm:t>
    </dgm:pt>
    <dgm:pt modelId="{9F466FB3-003E-498F-A701-E1AE6C44DC3C}" type="parTrans" cxnId="{054941CB-1A91-4124-9827-0D25F00FA6B2}">
      <dgm:prSet/>
      <dgm:spPr/>
      <dgm:t>
        <a:bodyPr/>
        <a:lstStyle/>
        <a:p>
          <a:endParaRPr lang="en-US"/>
        </a:p>
      </dgm:t>
    </dgm:pt>
    <dgm:pt modelId="{16FDF3D9-0EAA-4949-959A-97648299E372}" type="sibTrans" cxnId="{054941CB-1A91-4124-9827-0D25F00FA6B2}">
      <dgm:prSet/>
      <dgm:spPr/>
      <dgm:t>
        <a:bodyPr/>
        <a:lstStyle/>
        <a:p>
          <a:endParaRPr lang="en-US"/>
        </a:p>
      </dgm:t>
    </dgm:pt>
    <dgm:pt modelId="{D09C6804-6BD0-4B66-B45D-A69511A0E53D}">
      <dgm:prSet phldrT="[Text]" custT="1"/>
      <dgm:spPr/>
      <dgm:t>
        <a:bodyPr/>
        <a:lstStyle/>
        <a:p>
          <a:r>
            <a:rPr lang="en-US" sz="2800" smtClean="0">
              <a:solidFill>
                <a:schemeClr val="tx1"/>
              </a:solidFill>
            </a:rPr>
            <a:t>Output</a:t>
          </a:r>
          <a:endParaRPr lang="en-US" sz="2800">
            <a:solidFill>
              <a:schemeClr val="tx1"/>
            </a:solidFill>
          </a:endParaRPr>
        </a:p>
      </dgm:t>
    </dgm:pt>
    <dgm:pt modelId="{E2DA8806-B557-433B-817A-F5A7802A0D5C}" type="parTrans" cxnId="{F234D021-7C7B-4495-8294-6D851F6F4B51}">
      <dgm:prSet/>
      <dgm:spPr/>
      <dgm:t>
        <a:bodyPr/>
        <a:lstStyle/>
        <a:p>
          <a:endParaRPr lang="en-US"/>
        </a:p>
      </dgm:t>
    </dgm:pt>
    <dgm:pt modelId="{3A6D7443-29C7-4E8C-AADA-992D722ECAA4}" type="sibTrans" cxnId="{F234D021-7C7B-4495-8294-6D851F6F4B51}">
      <dgm:prSet/>
      <dgm:spPr/>
      <dgm:t>
        <a:bodyPr/>
        <a:lstStyle/>
        <a:p>
          <a:endParaRPr lang="en-US"/>
        </a:p>
      </dgm:t>
    </dgm:pt>
    <dgm:pt modelId="{9CD8F3EC-378F-4715-9107-72129F0EEB39}" type="pres">
      <dgm:prSet presAssocID="{886AE2DC-4AD6-4632-8B7B-A99BD9351117}" presName="Name0" presStyleCnt="0">
        <dgm:presLayoutVars>
          <dgm:dir/>
          <dgm:resizeHandles val="exact"/>
        </dgm:presLayoutVars>
      </dgm:prSet>
      <dgm:spPr/>
    </dgm:pt>
    <dgm:pt modelId="{880A0866-5154-4C68-A45D-186EE855478E}" type="pres">
      <dgm:prSet presAssocID="{678DF82B-3013-4ED0-AE9B-07308AE99E74}" presName="node" presStyleLbl="node1" presStyleIdx="0" presStyleCnt="3" custScaleY="750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C020E-CD91-458F-9BF9-3433F11E18F3}" type="pres">
      <dgm:prSet presAssocID="{1C338F7B-630D-48D8-9A0E-FCC2A732CED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0D99AA5-90DF-4E39-972C-5F891E069BBC}" type="pres">
      <dgm:prSet presAssocID="{1C338F7B-630D-48D8-9A0E-FCC2A732CED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1B8BEA2-1550-44BF-BDD5-7005C1268954}" type="pres">
      <dgm:prSet presAssocID="{DA495598-DC50-4CC1-9E53-18BD10CB0381}" presName="node" presStyleLbl="node1" presStyleIdx="1" presStyleCnt="3" custScaleX="185698" custScaleY="169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CF22A-B1A7-4BDD-8886-36FC662D6039}" type="pres">
      <dgm:prSet presAssocID="{16FDF3D9-0EAA-4949-959A-97648299E37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22CA3F0-AFE5-4A94-ACB4-9E3B4A1C03AC}" type="pres">
      <dgm:prSet presAssocID="{16FDF3D9-0EAA-4949-959A-97648299E37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5DF54B4-1471-4F80-9E47-FB8482D0B6D3}" type="pres">
      <dgm:prSet presAssocID="{D09C6804-6BD0-4B66-B45D-A69511A0E53D}" presName="node" presStyleLbl="node1" presStyleIdx="2" presStyleCnt="3" custScaleY="750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A5B34-B8E5-4A2F-93B3-696B6720DDD3}" type="presOf" srcId="{678DF82B-3013-4ED0-AE9B-07308AE99E74}" destId="{880A0866-5154-4C68-A45D-186EE855478E}" srcOrd="0" destOrd="0" presId="urn:microsoft.com/office/officeart/2005/8/layout/process1"/>
    <dgm:cxn modelId="{0D2479CC-C369-4D3B-9151-2D5EFA085D09}" type="presOf" srcId="{1C338F7B-630D-48D8-9A0E-FCC2A732CED0}" destId="{E8CC020E-CD91-458F-9BF9-3433F11E18F3}" srcOrd="0" destOrd="0" presId="urn:microsoft.com/office/officeart/2005/8/layout/process1"/>
    <dgm:cxn modelId="{9467598A-C70C-4400-A5E3-DD8493BE8E73}" type="presOf" srcId="{16FDF3D9-0EAA-4949-959A-97648299E372}" destId="{F22CA3F0-AFE5-4A94-ACB4-9E3B4A1C03AC}" srcOrd="1" destOrd="0" presId="urn:microsoft.com/office/officeart/2005/8/layout/process1"/>
    <dgm:cxn modelId="{AEB5EB1C-3F3C-4DCC-B186-6CAF1B4305A8}" type="presOf" srcId="{16FDF3D9-0EAA-4949-959A-97648299E372}" destId="{790CF22A-B1A7-4BDD-8886-36FC662D6039}" srcOrd="0" destOrd="0" presId="urn:microsoft.com/office/officeart/2005/8/layout/process1"/>
    <dgm:cxn modelId="{0AE7208C-D229-413A-9D32-546683EE966E}" type="presOf" srcId="{DA495598-DC50-4CC1-9E53-18BD10CB0381}" destId="{51B8BEA2-1550-44BF-BDD5-7005C1268954}" srcOrd="0" destOrd="0" presId="urn:microsoft.com/office/officeart/2005/8/layout/process1"/>
    <dgm:cxn modelId="{5E0254C7-33D6-4380-8D44-C2A69C793C04}" srcId="{886AE2DC-4AD6-4632-8B7B-A99BD9351117}" destId="{678DF82B-3013-4ED0-AE9B-07308AE99E74}" srcOrd="0" destOrd="0" parTransId="{E3F32CB1-D3E8-4394-93EA-A65B26920DBF}" sibTransId="{1C338F7B-630D-48D8-9A0E-FCC2A732CED0}"/>
    <dgm:cxn modelId="{054941CB-1A91-4124-9827-0D25F00FA6B2}" srcId="{886AE2DC-4AD6-4632-8B7B-A99BD9351117}" destId="{DA495598-DC50-4CC1-9E53-18BD10CB0381}" srcOrd="1" destOrd="0" parTransId="{9F466FB3-003E-498F-A701-E1AE6C44DC3C}" sibTransId="{16FDF3D9-0EAA-4949-959A-97648299E372}"/>
    <dgm:cxn modelId="{9A326B9D-2A9B-4929-BBE3-153145C9A6C9}" type="presOf" srcId="{1C338F7B-630D-48D8-9A0E-FCC2A732CED0}" destId="{50D99AA5-90DF-4E39-972C-5F891E069BBC}" srcOrd="1" destOrd="0" presId="urn:microsoft.com/office/officeart/2005/8/layout/process1"/>
    <dgm:cxn modelId="{549CF693-1A26-4377-8F0F-0A0D67EC6F78}" type="presOf" srcId="{D09C6804-6BD0-4B66-B45D-A69511A0E53D}" destId="{75DF54B4-1471-4F80-9E47-FB8482D0B6D3}" srcOrd="0" destOrd="0" presId="urn:microsoft.com/office/officeart/2005/8/layout/process1"/>
    <dgm:cxn modelId="{92B1DFAA-5679-4219-91F0-7D05D580A11B}" type="presOf" srcId="{886AE2DC-4AD6-4632-8B7B-A99BD9351117}" destId="{9CD8F3EC-378F-4715-9107-72129F0EEB39}" srcOrd="0" destOrd="0" presId="urn:microsoft.com/office/officeart/2005/8/layout/process1"/>
    <dgm:cxn modelId="{F234D021-7C7B-4495-8294-6D851F6F4B51}" srcId="{886AE2DC-4AD6-4632-8B7B-A99BD9351117}" destId="{D09C6804-6BD0-4B66-B45D-A69511A0E53D}" srcOrd="2" destOrd="0" parTransId="{E2DA8806-B557-433B-817A-F5A7802A0D5C}" sibTransId="{3A6D7443-29C7-4E8C-AADA-992D722ECAA4}"/>
    <dgm:cxn modelId="{E59C074E-7E7C-4EF1-B522-04AF1A235349}" type="presParOf" srcId="{9CD8F3EC-378F-4715-9107-72129F0EEB39}" destId="{880A0866-5154-4C68-A45D-186EE855478E}" srcOrd="0" destOrd="0" presId="urn:microsoft.com/office/officeart/2005/8/layout/process1"/>
    <dgm:cxn modelId="{22C90C57-9EC1-4FCC-BD23-D034CE2DED3D}" type="presParOf" srcId="{9CD8F3EC-378F-4715-9107-72129F0EEB39}" destId="{E8CC020E-CD91-458F-9BF9-3433F11E18F3}" srcOrd="1" destOrd="0" presId="urn:microsoft.com/office/officeart/2005/8/layout/process1"/>
    <dgm:cxn modelId="{C902E2B2-CBD8-4992-9C80-56F41F2E09B9}" type="presParOf" srcId="{E8CC020E-CD91-458F-9BF9-3433F11E18F3}" destId="{50D99AA5-90DF-4E39-972C-5F891E069BBC}" srcOrd="0" destOrd="0" presId="urn:microsoft.com/office/officeart/2005/8/layout/process1"/>
    <dgm:cxn modelId="{79E5DFC1-CD29-4FDC-B87E-75353C83DB86}" type="presParOf" srcId="{9CD8F3EC-378F-4715-9107-72129F0EEB39}" destId="{51B8BEA2-1550-44BF-BDD5-7005C1268954}" srcOrd="2" destOrd="0" presId="urn:microsoft.com/office/officeart/2005/8/layout/process1"/>
    <dgm:cxn modelId="{99CF51F3-F677-4BB8-B1BF-FDDE9BB09230}" type="presParOf" srcId="{9CD8F3EC-378F-4715-9107-72129F0EEB39}" destId="{790CF22A-B1A7-4BDD-8886-36FC662D6039}" srcOrd="3" destOrd="0" presId="urn:microsoft.com/office/officeart/2005/8/layout/process1"/>
    <dgm:cxn modelId="{650981F6-BFDD-4793-AF41-C320927F4DB5}" type="presParOf" srcId="{790CF22A-B1A7-4BDD-8886-36FC662D6039}" destId="{F22CA3F0-AFE5-4A94-ACB4-9E3B4A1C03AC}" srcOrd="0" destOrd="0" presId="urn:microsoft.com/office/officeart/2005/8/layout/process1"/>
    <dgm:cxn modelId="{CFF91E67-1EC7-4CA6-83DB-9964324C2869}" type="presParOf" srcId="{9CD8F3EC-378F-4715-9107-72129F0EEB39}" destId="{75DF54B4-1471-4F80-9E47-FB8482D0B6D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E4C956-338E-4E30-B438-CF87ACECD19B}" type="doc">
      <dgm:prSet loTypeId="urn:microsoft.com/office/officeart/2005/8/layout/matrix3" loCatId="matrix" qsTypeId="urn:microsoft.com/office/officeart/2005/8/quickstyle/3d2" qsCatId="3D" csTypeId="urn:microsoft.com/office/officeart/2005/8/colors/colorful5" csCatId="colorful"/>
      <dgm:spPr/>
      <dgm:t>
        <a:bodyPr/>
        <a:lstStyle/>
        <a:p>
          <a:endParaRPr lang="en-SG"/>
        </a:p>
      </dgm:t>
    </dgm:pt>
    <dgm:pt modelId="{6D1796BD-8D1A-41DD-A2EB-13DEC29ACC0E}">
      <dgm:prSet/>
      <dgm:spPr/>
      <dgm:t>
        <a:bodyPr/>
        <a:lstStyle/>
        <a:p>
          <a:pPr rtl="0"/>
          <a:r>
            <a:rPr lang="en-US" dirty="0" smtClean="0"/>
            <a:t>Exact</a:t>
          </a:r>
          <a:endParaRPr lang="en-SG" dirty="0"/>
        </a:p>
      </dgm:t>
    </dgm:pt>
    <dgm:pt modelId="{9EA992B1-FCEF-4539-B777-B110FB17EC21}" type="parTrans" cxnId="{3B49B317-8341-41C4-935E-75F4F9C0B5CE}">
      <dgm:prSet/>
      <dgm:spPr/>
      <dgm:t>
        <a:bodyPr/>
        <a:lstStyle/>
        <a:p>
          <a:endParaRPr lang="en-SG"/>
        </a:p>
      </dgm:t>
    </dgm:pt>
    <dgm:pt modelId="{E88F0B7E-CB63-4F9A-BAB0-410766C99CE3}" type="sibTrans" cxnId="{3B49B317-8341-41C4-935E-75F4F9C0B5CE}">
      <dgm:prSet/>
      <dgm:spPr/>
      <dgm:t>
        <a:bodyPr/>
        <a:lstStyle/>
        <a:p>
          <a:endParaRPr lang="en-SG"/>
        </a:p>
      </dgm:t>
    </dgm:pt>
    <dgm:pt modelId="{6E86DA89-5D99-4F1B-85A8-3D502C6B55C1}">
      <dgm:prSet/>
      <dgm:spPr/>
      <dgm:t>
        <a:bodyPr/>
        <a:lstStyle/>
        <a:p>
          <a:pPr rtl="0"/>
          <a:r>
            <a:rPr lang="en-US" dirty="0" smtClean="0"/>
            <a:t>Terminate</a:t>
          </a:r>
          <a:endParaRPr lang="en-SG" dirty="0"/>
        </a:p>
      </dgm:t>
    </dgm:pt>
    <dgm:pt modelId="{8C0C2EF2-6AC7-4AAF-83C2-B5457C44BCBF}" type="parTrans" cxnId="{982D6010-40BF-43AE-93C4-145CB8A81F75}">
      <dgm:prSet/>
      <dgm:spPr/>
      <dgm:t>
        <a:bodyPr/>
        <a:lstStyle/>
        <a:p>
          <a:endParaRPr lang="en-SG"/>
        </a:p>
      </dgm:t>
    </dgm:pt>
    <dgm:pt modelId="{30B38ACB-D9A5-4973-BCB9-637F2F986DCA}" type="sibTrans" cxnId="{982D6010-40BF-43AE-93C4-145CB8A81F75}">
      <dgm:prSet/>
      <dgm:spPr/>
      <dgm:t>
        <a:bodyPr/>
        <a:lstStyle/>
        <a:p>
          <a:endParaRPr lang="en-SG"/>
        </a:p>
      </dgm:t>
    </dgm:pt>
    <dgm:pt modelId="{74D64003-88E8-43F7-A42D-2BA83405BC01}">
      <dgm:prSet/>
      <dgm:spPr/>
      <dgm:t>
        <a:bodyPr/>
        <a:lstStyle/>
        <a:p>
          <a:pPr rtl="0"/>
          <a:r>
            <a:rPr lang="en-US" dirty="0" smtClean="0"/>
            <a:t>Effective</a:t>
          </a:r>
          <a:endParaRPr lang="en-SG" dirty="0"/>
        </a:p>
      </dgm:t>
    </dgm:pt>
    <dgm:pt modelId="{74535AA8-3978-4E13-8E85-5BB637F833AB}" type="parTrans" cxnId="{5F4AFEFC-E05B-4095-B955-1EC1D63A5131}">
      <dgm:prSet/>
      <dgm:spPr/>
      <dgm:t>
        <a:bodyPr/>
        <a:lstStyle/>
        <a:p>
          <a:endParaRPr lang="en-SG"/>
        </a:p>
      </dgm:t>
    </dgm:pt>
    <dgm:pt modelId="{03190AF7-C86B-452E-860A-1B6C54C606B3}" type="sibTrans" cxnId="{5F4AFEFC-E05B-4095-B955-1EC1D63A5131}">
      <dgm:prSet/>
      <dgm:spPr/>
      <dgm:t>
        <a:bodyPr/>
        <a:lstStyle/>
        <a:p>
          <a:endParaRPr lang="en-SG"/>
        </a:p>
      </dgm:t>
    </dgm:pt>
    <dgm:pt modelId="{CA1F9E55-072E-4C5D-AA14-7B68C2920B8C}">
      <dgm:prSet/>
      <dgm:spPr/>
      <dgm:t>
        <a:bodyPr/>
        <a:lstStyle/>
        <a:p>
          <a:pPr rtl="0"/>
          <a:r>
            <a:rPr lang="en-US" dirty="0" smtClean="0"/>
            <a:t>General</a:t>
          </a:r>
          <a:endParaRPr lang="en-SG" dirty="0"/>
        </a:p>
      </dgm:t>
    </dgm:pt>
    <dgm:pt modelId="{BD979838-8BE6-4938-B738-E7B0FC8F8186}" type="parTrans" cxnId="{B04CA85F-A141-494D-A7F2-F1B384FC05FC}">
      <dgm:prSet/>
      <dgm:spPr/>
      <dgm:t>
        <a:bodyPr/>
        <a:lstStyle/>
        <a:p>
          <a:endParaRPr lang="en-SG"/>
        </a:p>
      </dgm:t>
    </dgm:pt>
    <dgm:pt modelId="{9D006993-7E19-402C-AF04-AD799164D53C}" type="sibTrans" cxnId="{B04CA85F-A141-494D-A7F2-F1B384FC05FC}">
      <dgm:prSet/>
      <dgm:spPr/>
      <dgm:t>
        <a:bodyPr/>
        <a:lstStyle/>
        <a:p>
          <a:endParaRPr lang="en-SG"/>
        </a:p>
      </dgm:t>
    </dgm:pt>
    <dgm:pt modelId="{BE2DB2BA-4A42-478B-8E67-57C951DE1E04}" type="pres">
      <dgm:prSet presAssocID="{3AE4C956-338E-4E30-B438-CF87ACECD19B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24D761E2-E442-425A-BAA6-3ED94A7046F3}" type="pres">
      <dgm:prSet presAssocID="{3AE4C956-338E-4E30-B438-CF87ACECD19B}" presName="diamond" presStyleLbl="bgShp" presStyleIdx="0" presStyleCnt="1"/>
      <dgm:spPr/>
      <dgm:t>
        <a:bodyPr/>
        <a:lstStyle/>
        <a:p>
          <a:endParaRPr lang="en-US"/>
        </a:p>
      </dgm:t>
    </dgm:pt>
    <dgm:pt modelId="{1F2A13B1-8DC3-4BAC-8C55-9B1A6A3C13BB}" type="pres">
      <dgm:prSet presAssocID="{3AE4C956-338E-4E30-B438-CF87ACECD19B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BE39033-1048-4C8D-9BF6-016A7413C272}" type="pres">
      <dgm:prSet presAssocID="{3AE4C956-338E-4E30-B438-CF87ACECD19B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ECA82666-E6AE-4A0F-879A-86971CCAD5D1}" type="pres">
      <dgm:prSet presAssocID="{3AE4C956-338E-4E30-B438-CF87ACECD19B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E21F288-1022-46CC-91AB-DD6D58032774}" type="pres">
      <dgm:prSet presAssocID="{3AE4C956-338E-4E30-B438-CF87ACECD19B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CA817E5D-2E07-4DDF-BE94-0440D7919410}" type="presOf" srcId="{3AE4C956-338E-4E30-B438-CF87ACECD19B}" destId="{BE2DB2BA-4A42-478B-8E67-57C951DE1E04}" srcOrd="0" destOrd="0" presId="urn:microsoft.com/office/officeart/2005/8/layout/matrix3"/>
    <dgm:cxn modelId="{0C7175F8-D358-4903-80DB-3AF6903044F5}" type="presOf" srcId="{6D1796BD-8D1A-41DD-A2EB-13DEC29ACC0E}" destId="{1F2A13B1-8DC3-4BAC-8C55-9B1A6A3C13BB}" srcOrd="0" destOrd="0" presId="urn:microsoft.com/office/officeart/2005/8/layout/matrix3"/>
    <dgm:cxn modelId="{B04CA85F-A141-494D-A7F2-F1B384FC05FC}" srcId="{3AE4C956-338E-4E30-B438-CF87ACECD19B}" destId="{CA1F9E55-072E-4C5D-AA14-7B68C2920B8C}" srcOrd="3" destOrd="0" parTransId="{BD979838-8BE6-4938-B738-E7B0FC8F8186}" sibTransId="{9D006993-7E19-402C-AF04-AD799164D53C}"/>
    <dgm:cxn modelId="{5F4AFEFC-E05B-4095-B955-1EC1D63A5131}" srcId="{3AE4C956-338E-4E30-B438-CF87ACECD19B}" destId="{74D64003-88E8-43F7-A42D-2BA83405BC01}" srcOrd="2" destOrd="0" parTransId="{74535AA8-3978-4E13-8E85-5BB637F833AB}" sibTransId="{03190AF7-C86B-452E-860A-1B6C54C606B3}"/>
    <dgm:cxn modelId="{B14086CD-D0B1-4F3B-9FDF-F7464AAE4A83}" type="presOf" srcId="{6E86DA89-5D99-4F1B-85A8-3D502C6B55C1}" destId="{5BE39033-1048-4C8D-9BF6-016A7413C272}" srcOrd="0" destOrd="0" presId="urn:microsoft.com/office/officeart/2005/8/layout/matrix3"/>
    <dgm:cxn modelId="{3B49B317-8341-41C4-935E-75F4F9C0B5CE}" srcId="{3AE4C956-338E-4E30-B438-CF87ACECD19B}" destId="{6D1796BD-8D1A-41DD-A2EB-13DEC29ACC0E}" srcOrd="0" destOrd="0" parTransId="{9EA992B1-FCEF-4539-B777-B110FB17EC21}" sibTransId="{E88F0B7E-CB63-4F9A-BAB0-410766C99CE3}"/>
    <dgm:cxn modelId="{982D6010-40BF-43AE-93C4-145CB8A81F75}" srcId="{3AE4C956-338E-4E30-B438-CF87ACECD19B}" destId="{6E86DA89-5D99-4F1B-85A8-3D502C6B55C1}" srcOrd="1" destOrd="0" parTransId="{8C0C2EF2-6AC7-4AAF-83C2-B5457C44BCBF}" sibTransId="{30B38ACB-D9A5-4973-BCB9-637F2F986DCA}"/>
    <dgm:cxn modelId="{3B3AE137-C113-445C-94FD-7277C824E974}" type="presOf" srcId="{CA1F9E55-072E-4C5D-AA14-7B68C2920B8C}" destId="{7E21F288-1022-46CC-91AB-DD6D58032774}" srcOrd="0" destOrd="0" presId="urn:microsoft.com/office/officeart/2005/8/layout/matrix3"/>
    <dgm:cxn modelId="{EE955E67-8A75-4730-A306-CF057E231C08}" type="presOf" srcId="{74D64003-88E8-43F7-A42D-2BA83405BC01}" destId="{ECA82666-E6AE-4A0F-879A-86971CCAD5D1}" srcOrd="0" destOrd="0" presId="urn:microsoft.com/office/officeart/2005/8/layout/matrix3"/>
    <dgm:cxn modelId="{2B1A2144-F4D9-400C-ABE7-0DE4BC68B570}" type="presParOf" srcId="{BE2DB2BA-4A42-478B-8E67-57C951DE1E04}" destId="{24D761E2-E442-425A-BAA6-3ED94A7046F3}" srcOrd="0" destOrd="0" presId="urn:microsoft.com/office/officeart/2005/8/layout/matrix3"/>
    <dgm:cxn modelId="{17CDC815-9392-4BF1-99B8-3E4802235D52}" type="presParOf" srcId="{BE2DB2BA-4A42-478B-8E67-57C951DE1E04}" destId="{1F2A13B1-8DC3-4BAC-8C55-9B1A6A3C13BB}" srcOrd="1" destOrd="0" presId="urn:microsoft.com/office/officeart/2005/8/layout/matrix3"/>
    <dgm:cxn modelId="{A0EB6B7A-253B-4C5E-8547-8045E798A69C}" type="presParOf" srcId="{BE2DB2BA-4A42-478B-8E67-57C951DE1E04}" destId="{5BE39033-1048-4C8D-9BF6-016A7413C272}" srcOrd="2" destOrd="0" presId="urn:microsoft.com/office/officeart/2005/8/layout/matrix3"/>
    <dgm:cxn modelId="{81BF8E8C-526A-4E34-82D7-78856C38F451}" type="presParOf" srcId="{BE2DB2BA-4A42-478B-8E67-57C951DE1E04}" destId="{ECA82666-E6AE-4A0F-879A-86971CCAD5D1}" srcOrd="3" destOrd="0" presId="urn:microsoft.com/office/officeart/2005/8/layout/matrix3"/>
    <dgm:cxn modelId="{D7B59D0C-CEEC-41C5-B8A1-77ED8564E8C7}" type="presParOf" srcId="{BE2DB2BA-4A42-478B-8E67-57C951DE1E04}" destId="{7E21F288-1022-46CC-91AB-DD6D5803277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35AA17-F6D5-4B7C-A5FF-24F97440189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1B158D-E32B-418D-A14E-C2D3AF6C35DA}">
      <dgm:prSet phldrT="[Text]"/>
      <dgm:spPr>
        <a:gradFill flip="none" rotWithShape="1">
          <a:gsLst>
            <a:gs pos="0">
              <a:srgbClr val="000099"/>
            </a:gs>
            <a:gs pos="50000">
              <a:srgbClr val="4433AB"/>
            </a:gs>
            <a:gs pos="100000">
              <a:srgbClr val="9588E4"/>
            </a:gs>
          </a:gsLst>
          <a:lin ang="2700000" scaled="1"/>
          <a:tileRect/>
        </a:gradFill>
      </dgm:spPr>
      <dgm:t>
        <a:bodyPr/>
        <a:lstStyle/>
        <a:p>
          <a:r>
            <a:rPr lang="en-US" smtClean="0"/>
            <a:t>Sequence</a:t>
          </a:r>
          <a:endParaRPr lang="en-US"/>
        </a:p>
      </dgm:t>
    </dgm:pt>
    <dgm:pt modelId="{401FF301-7A5B-4F0C-B704-A8139D5DA701}" type="parTrans" cxnId="{66698A92-CD36-43B0-9013-19038B76FCBE}">
      <dgm:prSet/>
      <dgm:spPr/>
      <dgm:t>
        <a:bodyPr/>
        <a:lstStyle/>
        <a:p>
          <a:endParaRPr lang="en-US"/>
        </a:p>
      </dgm:t>
    </dgm:pt>
    <dgm:pt modelId="{9F109276-2911-4F62-A24F-486E463E192F}" type="sibTrans" cxnId="{66698A92-CD36-43B0-9013-19038B76FCBE}">
      <dgm:prSet/>
      <dgm:spPr/>
      <dgm:t>
        <a:bodyPr/>
        <a:lstStyle/>
        <a:p>
          <a:endParaRPr lang="en-US"/>
        </a:p>
      </dgm:t>
    </dgm:pt>
    <dgm:pt modelId="{64768744-49AF-4D6E-820B-4DA9008FEA5C}">
      <dgm:prSet phldrT="[Text]" custT="1"/>
      <dgm:spPr/>
      <dgm:t>
        <a:bodyPr/>
        <a:lstStyle/>
        <a:p>
          <a:r>
            <a:rPr lang="en-US" sz="2400" smtClean="0"/>
            <a:t>Default</a:t>
          </a:r>
          <a:endParaRPr lang="en-US" sz="2400"/>
        </a:p>
      </dgm:t>
    </dgm:pt>
    <dgm:pt modelId="{38E55331-EAEB-406A-8F47-BADF7B61A9FD}" type="parTrans" cxnId="{580FAA1F-1763-4C1C-8A88-073C2C86DF5F}">
      <dgm:prSet/>
      <dgm:spPr/>
      <dgm:t>
        <a:bodyPr/>
        <a:lstStyle/>
        <a:p>
          <a:endParaRPr lang="en-US"/>
        </a:p>
      </dgm:t>
    </dgm:pt>
    <dgm:pt modelId="{B9D01CBB-7DAD-4CFB-82E3-85FC2276C3CF}" type="sibTrans" cxnId="{580FAA1F-1763-4C1C-8A88-073C2C86DF5F}">
      <dgm:prSet/>
      <dgm:spPr/>
      <dgm:t>
        <a:bodyPr/>
        <a:lstStyle/>
        <a:p>
          <a:endParaRPr lang="en-US"/>
        </a:p>
      </dgm:t>
    </dgm:pt>
    <dgm:pt modelId="{574F13CB-FC70-4CC5-96D2-AC431AC4733E}">
      <dgm:prSet phldrT="[Text]"/>
      <dgm:spPr>
        <a:gradFill rotWithShape="0">
          <a:gsLst>
            <a:gs pos="0">
              <a:srgbClr val="006600"/>
            </a:gs>
            <a:gs pos="50000">
              <a:srgbClr val="34C21C"/>
            </a:gs>
            <a:gs pos="100000">
              <a:srgbClr val="91F676"/>
            </a:gs>
          </a:gsLst>
          <a:lin ang="2700000" scaled="1"/>
        </a:gradFill>
      </dgm:spPr>
      <dgm:t>
        <a:bodyPr/>
        <a:lstStyle/>
        <a:p>
          <a:r>
            <a:rPr lang="en-US" smtClean="0"/>
            <a:t>Selection</a:t>
          </a:r>
          <a:endParaRPr lang="en-US"/>
        </a:p>
      </dgm:t>
    </dgm:pt>
    <dgm:pt modelId="{19BDE779-A7BB-437F-8625-E4B8C492CDC2}" type="parTrans" cxnId="{3B91CC39-CB49-4247-B086-D5B0F34C1760}">
      <dgm:prSet/>
      <dgm:spPr/>
      <dgm:t>
        <a:bodyPr/>
        <a:lstStyle/>
        <a:p>
          <a:endParaRPr lang="en-US"/>
        </a:p>
      </dgm:t>
    </dgm:pt>
    <dgm:pt modelId="{10809A6A-9D77-4A6D-8C5E-650AF3871EA7}" type="sibTrans" cxnId="{3B91CC39-CB49-4247-B086-D5B0F34C1760}">
      <dgm:prSet/>
      <dgm:spPr/>
      <dgm:t>
        <a:bodyPr/>
        <a:lstStyle/>
        <a:p>
          <a:endParaRPr lang="en-US"/>
        </a:p>
      </dgm:t>
    </dgm:pt>
    <dgm:pt modelId="{ACABCC3B-9721-4B31-A097-16794DBA442D}">
      <dgm:prSet phldrT="[Text]" custT="1"/>
      <dgm:spPr/>
      <dgm:t>
        <a:bodyPr/>
        <a:lstStyle/>
        <a:p>
          <a:r>
            <a:rPr lang="en-US" sz="2400" smtClean="0"/>
            <a:t>Also called </a:t>
          </a:r>
          <a:r>
            <a:rPr lang="en-US" sz="2400" smtClean="0">
              <a:solidFill>
                <a:srgbClr val="000099"/>
              </a:solidFill>
            </a:rPr>
            <a:t>branching</a:t>
          </a:r>
          <a:endParaRPr lang="en-US" sz="2400">
            <a:solidFill>
              <a:srgbClr val="000099"/>
            </a:solidFill>
          </a:endParaRPr>
        </a:p>
      </dgm:t>
    </dgm:pt>
    <dgm:pt modelId="{03BBF87E-1591-4425-A63C-BF6FE68FA4CD}" type="parTrans" cxnId="{36D1F90E-CC33-41FC-ADE3-4A79E7FFCF87}">
      <dgm:prSet/>
      <dgm:spPr/>
      <dgm:t>
        <a:bodyPr/>
        <a:lstStyle/>
        <a:p>
          <a:endParaRPr lang="en-US"/>
        </a:p>
      </dgm:t>
    </dgm:pt>
    <dgm:pt modelId="{7EFFF3A9-6852-4A36-A986-C32930FCACE5}" type="sibTrans" cxnId="{36D1F90E-CC33-41FC-ADE3-4A79E7FFCF87}">
      <dgm:prSet/>
      <dgm:spPr/>
      <dgm:t>
        <a:bodyPr/>
        <a:lstStyle/>
        <a:p>
          <a:endParaRPr lang="en-US"/>
        </a:p>
      </dgm:t>
    </dgm:pt>
    <dgm:pt modelId="{26D9192E-76DA-4CD4-A044-53F791C3DB2B}">
      <dgm:prSet phldrT="[Text]"/>
      <dgm:spPr>
        <a:gradFill rotWithShape="0">
          <a:gsLst>
            <a:gs pos="0">
              <a:srgbClr val="FF0000"/>
            </a:gs>
            <a:gs pos="50000">
              <a:srgbClr val="D64308"/>
            </a:gs>
            <a:gs pos="100000">
              <a:srgbClr val="FE8D6E"/>
            </a:gs>
          </a:gsLst>
          <a:lin ang="2700000" scaled="1"/>
        </a:gradFill>
      </dgm:spPr>
      <dgm:t>
        <a:bodyPr/>
        <a:lstStyle/>
        <a:p>
          <a:r>
            <a:rPr lang="en-US" smtClean="0"/>
            <a:t>Repetition</a:t>
          </a:r>
          <a:endParaRPr lang="en-US"/>
        </a:p>
      </dgm:t>
    </dgm:pt>
    <dgm:pt modelId="{A6C464B4-6297-42D5-A4C1-47A672F812CE}" type="parTrans" cxnId="{D0463AFF-EA4D-4050-AE58-8D8F501E1D3E}">
      <dgm:prSet/>
      <dgm:spPr/>
      <dgm:t>
        <a:bodyPr/>
        <a:lstStyle/>
        <a:p>
          <a:endParaRPr lang="en-US"/>
        </a:p>
      </dgm:t>
    </dgm:pt>
    <dgm:pt modelId="{1AAB666C-2C52-490B-A642-0E2CBEDB6DBD}" type="sibTrans" cxnId="{D0463AFF-EA4D-4050-AE58-8D8F501E1D3E}">
      <dgm:prSet/>
      <dgm:spPr/>
      <dgm:t>
        <a:bodyPr/>
        <a:lstStyle/>
        <a:p>
          <a:endParaRPr lang="en-US"/>
        </a:p>
      </dgm:t>
    </dgm:pt>
    <dgm:pt modelId="{FAC4D70C-05ED-4A5A-AFBE-CBC8895041F1}">
      <dgm:prSet phldrT="[Text]" custT="1"/>
      <dgm:spPr/>
      <dgm:t>
        <a:bodyPr/>
        <a:lstStyle/>
        <a:p>
          <a:r>
            <a:rPr lang="en-US" sz="2400" smtClean="0"/>
            <a:t>Also called </a:t>
          </a:r>
          <a:r>
            <a:rPr lang="en-US" sz="2400" smtClean="0">
              <a:solidFill>
                <a:srgbClr val="000099"/>
              </a:solidFill>
            </a:rPr>
            <a:t>loop</a:t>
          </a:r>
          <a:endParaRPr lang="en-US" sz="2400">
            <a:solidFill>
              <a:srgbClr val="000099"/>
            </a:solidFill>
          </a:endParaRPr>
        </a:p>
      </dgm:t>
    </dgm:pt>
    <dgm:pt modelId="{44F65132-65AB-4014-A181-72218C77DE93}" type="parTrans" cxnId="{F9D8B607-430E-4EE8-8DBF-67FDDF75F26A}">
      <dgm:prSet/>
      <dgm:spPr/>
      <dgm:t>
        <a:bodyPr/>
        <a:lstStyle/>
        <a:p>
          <a:endParaRPr lang="en-US"/>
        </a:p>
      </dgm:t>
    </dgm:pt>
    <dgm:pt modelId="{DC0DB973-269A-4E9E-B619-F0D7496B0442}" type="sibTrans" cxnId="{F9D8B607-430E-4EE8-8DBF-67FDDF75F26A}">
      <dgm:prSet/>
      <dgm:spPr/>
      <dgm:t>
        <a:bodyPr/>
        <a:lstStyle/>
        <a:p>
          <a:endParaRPr lang="en-US"/>
        </a:p>
      </dgm:t>
    </dgm:pt>
    <dgm:pt modelId="{CF847DC8-B51E-4848-8685-A3F64807CFFB}" type="pres">
      <dgm:prSet presAssocID="{B735AA17-F6D5-4B7C-A5FF-24F9744018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BE23C2-3047-4709-9551-AD201853BDD5}" type="pres">
      <dgm:prSet presAssocID="{F11B158D-E32B-418D-A14E-C2D3AF6C35DA}" presName="linNode" presStyleCnt="0"/>
      <dgm:spPr/>
    </dgm:pt>
    <dgm:pt modelId="{DDD2A701-3C51-46D5-AEA0-AD1F5BA110BE}" type="pres">
      <dgm:prSet presAssocID="{F11B158D-E32B-418D-A14E-C2D3AF6C35DA}" presName="parentText" presStyleLbl="node1" presStyleIdx="0" presStyleCnt="3" custScaleX="1544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F7601-ADA8-447F-AC6E-E39710FCA12A}" type="pres">
      <dgm:prSet presAssocID="{F11B158D-E32B-418D-A14E-C2D3AF6C35D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D3D31A-70CF-470E-BD54-C5C1FE888248}" type="pres">
      <dgm:prSet presAssocID="{9F109276-2911-4F62-A24F-486E463E192F}" presName="sp" presStyleCnt="0"/>
      <dgm:spPr/>
    </dgm:pt>
    <dgm:pt modelId="{73A9113A-C031-49FD-B8F2-790B87B7D63C}" type="pres">
      <dgm:prSet presAssocID="{574F13CB-FC70-4CC5-96D2-AC431AC4733E}" presName="linNode" presStyleCnt="0"/>
      <dgm:spPr/>
    </dgm:pt>
    <dgm:pt modelId="{1BC0B599-3A31-421C-8F35-D143E0C9C8E0}" type="pres">
      <dgm:prSet presAssocID="{574F13CB-FC70-4CC5-96D2-AC431AC4733E}" presName="parentText" presStyleLbl="node1" presStyleIdx="1" presStyleCnt="3" custScaleX="1544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B783C-6FA6-4CE2-839A-C3CF751B571D}" type="pres">
      <dgm:prSet presAssocID="{574F13CB-FC70-4CC5-96D2-AC431AC4733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5ABE2-6E1F-4C52-8E53-1F4743DCC31C}" type="pres">
      <dgm:prSet presAssocID="{10809A6A-9D77-4A6D-8C5E-650AF3871EA7}" presName="sp" presStyleCnt="0"/>
      <dgm:spPr/>
    </dgm:pt>
    <dgm:pt modelId="{66A6BE84-4B59-4268-AFF2-33B7C096CD68}" type="pres">
      <dgm:prSet presAssocID="{26D9192E-76DA-4CD4-A044-53F791C3DB2B}" presName="linNode" presStyleCnt="0"/>
      <dgm:spPr/>
    </dgm:pt>
    <dgm:pt modelId="{6934BF60-BF40-4907-9DD0-28E7DBCBB15C}" type="pres">
      <dgm:prSet presAssocID="{26D9192E-76DA-4CD4-A044-53F791C3DB2B}" presName="parentText" presStyleLbl="node1" presStyleIdx="2" presStyleCnt="3" custScaleX="1544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65281-7B39-4B31-9CC1-7F95C6DC775D}" type="pres">
      <dgm:prSet presAssocID="{26D9192E-76DA-4CD4-A044-53F791C3DB2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58835D-CC96-406A-85B7-DD80EDFDFBA4}" type="presOf" srcId="{F11B158D-E32B-418D-A14E-C2D3AF6C35DA}" destId="{DDD2A701-3C51-46D5-AEA0-AD1F5BA110BE}" srcOrd="0" destOrd="0" presId="urn:microsoft.com/office/officeart/2005/8/layout/vList5"/>
    <dgm:cxn modelId="{D0463AFF-EA4D-4050-AE58-8D8F501E1D3E}" srcId="{B735AA17-F6D5-4B7C-A5FF-24F97440189D}" destId="{26D9192E-76DA-4CD4-A044-53F791C3DB2B}" srcOrd="2" destOrd="0" parTransId="{A6C464B4-6297-42D5-A4C1-47A672F812CE}" sibTransId="{1AAB666C-2C52-490B-A642-0E2CBEDB6DBD}"/>
    <dgm:cxn modelId="{36D1F90E-CC33-41FC-ADE3-4A79E7FFCF87}" srcId="{574F13CB-FC70-4CC5-96D2-AC431AC4733E}" destId="{ACABCC3B-9721-4B31-A097-16794DBA442D}" srcOrd="0" destOrd="0" parTransId="{03BBF87E-1591-4425-A63C-BF6FE68FA4CD}" sibTransId="{7EFFF3A9-6852-4A36-A986-C32930FCACE5}"/>
    <dgm:cxn modelId="{33E927A5-133B-4C8C-B21D-4D0F89EDF0C8}" type="presOf" srcId="{26D9192E-76DA-4CD4-A044-53F791C3DB2B}" destId="{6934BF60-BF40-4907-9DD0-28E7DBCBB15C}" srcOrd="0" destOrd="0" presId="urn:microsoft.com/office/officeart/2005/8/layout/vList5"/>
    <dgm:cxn modelId="{E1EFBCF0-F1EB-413D-BE6E-1C9EA376B92E}" type="presOf" srcId="{B735AA17-F6D5-4B7C-A5FF-24F97440189D}" destId="{CF847DC8-B51E-4848-8685-A3F64807CFFB}" srcOrd="0" destOrd="0" presId="urn:microsoft.com/office/officeart/2005/8/layout/vList5"/>
    <dgm:cxn modelId="{3B91CC39-CB49-4247-B086-D5B0F34C1760}" srcId="{B735AA17-F6D5-4B7C-A5FF-24F97440189D}" destId="{574F13CB-FC70-4CC5-96D2-AC431AC4733E}" srcOrd="1" destOrd="0" parTransId="{19BDE779-A7BB-437F-8625-E4B8C492CDC2}" sibTransId="{10809A6A-9D77-4A6D-8C5E-650AF3871EA7}"/>
    <dgm:cxn modelId="{80954A22-B71C-45E3-B705-877562622A57}" type="presOf" srcId="{FAC4D70C-05ED-4A5A-AFBE-CBC8895041F1}" destId="{51965281-7B39-4B31-9CC1-7F95C6DC775D}" srcOrd="0" destOrd="0" presId="urn:microsoft.com/office/officeart/2005/8/layout/vList5"/>
    <dgm:cxn modelId="{F9D8B607-430E-4EE8-8DBF-67FDDF75F26A}" srcId="{26D9192E-76DA-4CD4-A044-53F791C3DB2B}" destId="{FAC4D70C-05ED-4A5A-AFBE-CBC8895041F1}" srcOrd="0" destOrd="0" parTransId="{44F65132-65AB-4014-A181-72218C77DE93}" sibTransId="{DC0DB973-269A-4E9E-B619-F0D7496B0442}"/>
    <dgm:cxn modelId="{5A36AD0C-76E8-42E0-849C-C2C3A18D49A8}" type="presOf" srcId="{574F13CB-FC70-4CC5-96D2-AC431AC4733E}" destId="{1BC0B599-3A31-421C-8F35-D143E0C9C8E0}" srcOrd="0" destOrd="0" presId="urn:microsoft.com/office/officeart/2005/8/layout/vList5"/>
    <dgm:cxn modelId="{A8EC6A21-3007-4869-A95D-312C672AB5EA}" type="presOf" srcId="{ACABCC3B-9721-4B31-A097-16794DBA442D}" destId="{FFCB783C-6FA6-4CE2-839A-C3CF751B571D}" srcOrd="0" destOrd="0" presId="urn:microsoft.com/office/officeart/2005/8/layout/vList5"/>
    <dgm:cxn modelId="{E5CF5C62-B518-40AE-8215-AF3718379706}" type="presOf" srcId="{64768744-49AF-4D6E-820B-4DA9008FEA5C}" destId="{EF4F7601-ADA8-447F-AC6E-E39710FCA12A}" srcOrd="0" destOrd="0" presId="urn:microsoft.com/office/officeart/2005/8/layout/vList5"/>
    <dgm:cxn modelId="{66698A92-CD36-43B0-9013-19038B76FCBE}" srcId="{B735AA17-F6D5-4B7C-A5FF-24F97440189D}" destId="{F11B158D-E32B-418D-A14E-C2D3AF6C35DA}" srcOrd="0" destOrd="0" parTransId="{401FF301-7A5B-4F0C-B704-A8139D5DA701}" sibTransId="{9F109276-2911-4F62-A24F-486E463E192F}"/>
    <dgm:cxn modelId="{580FAA1F-1763-4C1C-8A88-073C2C86DF5F}" srcId="{F11B158D-E32B-418D-A14E-C2D3AF6C35DA}" destId="{64768744-49AF-4D6E-820B-4DA9008FEA5C}" srcOrd="0" destOrd="0" parTransId="{38E55331-EAEB-406A-8F47-BADF7B61A9FD}" sibTransId="{B9D01CBB-7DAD-4CFB-82E3-85FC2276C3CF}"/>
    <dgm:cxn modelId="{8D4BEDE7-8D0D-4E51-90F1-1DC2B9AF6EFD}" type="presParOf" srcId="{CF847DC8-B51E-4848-8685-A3F64807CFFB}" destId="{12BE23C2-3047-4709-9551-AD201853BDD5}" srcOrd="0" destOrd="0" presId="urn:microsoft.com/office/officeart/2005/8/layout/vList5"/>
    <dgm:cxn modelId="{DAA053AE-497C-4767-81F3-FAA7E1AE03BD}" type="presParOf" srcId="{12BE23C2-3047-4709-9551-AD201853BDD5}" destId="{DDD2A701-3C51-46D5-AEA0-AD1F5BA110BE}" srcOrd="0" destOrd="0" presId="urn:microsoft.com/office/officeart/2005/8/layout/vList5"/>
    <dgm:cxn modelId="{828109CE-CDA9-4E24-A8AB-1F8C115029AB}" type="presParOf" srcId="{12BE23C2-3047-4709-9551-AD201853BDD5}" destId="{EF4F7601-ADA8-447F-AC6E-E39710FCA12A}" srcOrd="1" destOrd="0" presId="urn:microsoft.com/office/officeart/2005/8/layout/vList5"/>
    <dgm:cxn modelId="{E1B9EAB3-8774-4D96-90F9-4B786647E2D1}" type="presParOf" srcId="{CF847DC8-B51E-4848-8685-A3F64807CFFB}" destId="{02D3D31A-70CF-470E-BD54-C5C1FE888248}" srcOrd="1" destOrd="0" presId="urn:microsoft.com/office/officeart/2005/8/layout/vList5"/>
    <dgm:cxn modelId="{0303252F-BA23-4D94-BE63-E4DB0F8F9A8E}" type="presParOf" srcId="{CF847DC8-B51E-4848-8685-A3F64807CFFB}" destId="{73A9113A-C031-49FD-B8F2-790B87B7D63C}" srcOrd="2" destOrd="0" presId="urn:microsoft.com/office/officeart/2005/8/layout/vList5"/>
    <dgm:cxn modelId="{CB48E955-49B1-4F77-9CC7-FC103BF05B8E}" type="presParOf" srcId="{73A9113A-C031-49FD-B8F2-790B87B7D63C}" destId="{1BC0B599-3A31-421C-8F35-D143E0C9C8E0}" srcOrd="0" destOrd="0" presId="urn:microsoft.com/office/officeart/2005/8/layout/vList5"/>
    <dgm:cxn modelId="{BC536997-949D-4650-B114-AE1C1DCFD6C7}" type="presParOf" srcId="{73A9113A-C031-49FD-B8F2-790B87B7D63C}" destId="{FFCB783C-6FA6-4CE2-839A-C3CF751B571D}" srcOrd="1" destOrd="0" presId="urn:microsoft.com/office/officeart/2005/8/layout/vList5"/>
    <dgm:cxn modelId="{E95937DF-F746-46B8-A85D-84AA54200049}" type="presParOf" srcId="{CF847DC8-B51E-4848-8685-A3F64807CFFB}" destId="{C885ABE2-6E1F-4C52-8E53-1F4743DCC31C}" srcOrd="3" destOrd="0" presId="urn:microsoft.com/office/officeart/2005/8/layout/vList5"/>
    <dgm:cxn modelId="{9ECB0424-E97C-418E-B96B-BA8D1FA884BD}" type="presParOf" srcId="{CF847DC8-B51E-4848-8685-A3F64807CFFB}" destId="{66A6BE84-4B59-4268-AFF2-33B7C096CD68}" srcOrd="4" destOrd="0" presId="urn:microsoft.com/office/officeart/2005/8/layout/vList5"/>
    <dgm:cxn modelId="{31E19F3A-2D2D-43B4-BD69-7531C9212BF1}" type="presParOf" srcId="{66A6BE84-4B59-4268-AFF2-33B7C096CD68}" destId="{6934BF60-BF40-4907-9DD0-28E7DBCBB15C}" srcOrd="0" destOrd="0" presId="urn:microsoft.com/office/officeart/2005/8/layout/vList5"/>
    <dgm:cxn modelId="{3A6F5DC9-03C1-47AE-AF9B-749C3A6F4119}" type="presParOf" srcId="{66A6BE84-4B59-4268-AFF2-33B7C096CD68}" destId="{51965281-7B39-4B31-9CC1-7F95C6DC775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A0866-5154-4C68-A45D-186EE855478E}">
      <dsp:nvSpPr>
        <dsp:cNvPr id="0" name=""/>
        <dsp:cNvSpPr/>
      </dsp:nvSpPr>
      <dsp:spPr>
        <a:xfrm>
          <a:off x="5934" y="779222"/>
          <a:ext cx="1600620" cy="565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tx1"/>
              </a:solidFill>
            </a:rPr>
            <a:t>Input</a:t>
          </a:r>
          <a:endParaRPr lang="en-US" sz="2800" kern="1200">
            <a:solidFill>
              <a:schemeClr val="tx1"/>
            </a:solidFill>
          </a:endParaRPr>
        </a:p>
      </dsp:txBody>
      <dsp:txXfrm>
        <a:off x="22490" y="795778"/>
        <a:ext cx="1567508" cy="532140"/>
      </dsp:txXfrm>
    </dsp:sp>
    <dsp:sp modelId="{E8CC020E-CD91-458F-9BF9-3433F11E18F3}">
      <dsp:nvSpPr>
        <dsp:cNvPr id="0" name=""/>
        <dsp:cNvSpPr/>
      </dsp:nvSpPr>
      <dsp:spPr>
        <a:xfrm>
          <a:off x="1766617" y="863371"/>
          <a:ext cx="339331" cy="39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766617" y="942762"/>
        <a:ext cx="237532" cy="238171"/>
      </dsp:txXfrm>
    </dsp:sp>
    <dsp:sp modelId="{51B8BEA2-1550-44BF-BDD5-7005C1268954}">
      <dsp:nvSpPr>
        <dsp:cNvPr id="0" name=""/>
        <dsp:cNvSpPr/>
      </dsp:nvSpPr>
      <dsp:spPr>
        <a:xfrm>
          <a:off x="2246803" y="237685"/>
          <a:ext cx="2972320" cy="164832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0000"/>
            </a:gs>
            <a:gs pos="50000">
              <a:srgbClr val="FF6600"/>
            </a:gs>
            <a:gs pos="100000">
              <a:srgbClr val="FF9966"/>
            </a:gs>
          </a:gsLst>
          <a:lin ang="2700000" scaled="1"/>
        </a:gra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Algorithm</a:t>
          </a:r>
          <a:endParaRPr lang="en-US" sz="4400" kern="1200"/>
        </a:p>
      </dsp:txBody>
      <dsp:txXfrm>
        <a:off x="2295081" y="285963"/>
        <a:ext cx="2875764" cy="1551770"/>
      </dsp:txXfrm>
    </dsp:sp>
    <dsp:sp modelId="{790CF22A-B1A7-4BDD-8886-36FC662D6039}">
      <dsp:nvSpPr>
        <dsp:cNvPr id="0" name=""/>
        <dsp:cNvSpPr/>
      </dsp:nvSpPr>
      <dsp:spPr>
        <a:xfrm>
          <a:off x="5379185" y="863371"/>
          <a:ext cx="339331" cy="39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379185" y="942762"/>
        <a:ext cx="237532" cy="238171"/>
      </dsp:txXfrm>
    </dsp:sp>
    <dsp:sp modelId="{75DF54B4-1471-4F80-9E47-FB8482D0B6D3}">
      <dsp:nvSpPr>
        <dsp:cNvPr id="0" name=""/>
        <dsp:cNvSpPr/>
      </dsp:nvSpPr>
      <dsp:spPr>
        <a:xfrm>
          <a:off x="5859371" y="696479"/>
          <a:ext cx="1600620" cy="73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tx1"/>
              </a:solidFill>
            </a:rPr>
            <a:t>Output</a:t>
          </a:r>
          <a:endParaRPr lang="en-US" sz="2800" kern="1200">
            <a:solidFill>
              <a:schemeClr val="tx1"/>
            </a:solidFill>
          </a:endParaRPr>
        </a:p>
      </dsp:txBody>
      <dsp:txXfrm>
        <a:off x="5880774" y="717882"/>
        <a:ext cx="1557814" cy="687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761E2-E442-425A-BAA6-3ED94A7046F3}">
      <dsp:nvSpPr>
        <dsp:cNvPr id="0" name=""/>
        <dsp:cNvSpPr/>
      </dsp:nvSpPr>
      <dsp:spPr>
        <a:xfrm>
          <a:off x="313330" y="0"/>
          <a:ext cx="4326340" cy="4326340"/>
        </a:xfrm>
        <a:prstGeom prst="diamond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tint val="4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F2A13B1-8DC3-4BAC-8C55-9B1A6A3C13BB}">
      <dsp:nvSpPr>
        <dsp:cNvPr id="0" name=""/>
        <dsp:cNvSpPr/>
      </dsp:nvSpPr>
      <dsp:spPr>
        <a:xfrm>
          <a:off x="724332" y="411002"/>
          <a:ext cx="1687272" cy="168727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Exact</a:t>
          </a:r>
          <a:endParaRPr lang="en-SG" sz="2400" kern="1200" dirty="0"/>
        </a:p>
      </dsp:txBody>
      <dsp:txXfrm>
        <a:off x="806698" y="493368"/>
        <a:ext cx="1522540" cy="1522540"/>
      </dsp:txXfrm>
    </dsp:sp>
    <dsp:sp modelId="{5BE39033-1048-4C8D-9BF6-016A7413C272}">
      <dsp:nvSpPr>
        <dsp:cNvPr id="0" name=""/>
        <dsp:cNvSpPr/>
      </dsp:nvSpPr>
      <dsp:spPr>
        <a:xfrm>
          <a:off x="2541395" y="411002"/>
          <a:ext cx="1687272" cy="1687272"/>
        </a:xfrm>
        <a:prstGeom prst="roundRect">
          <a:avLst/>
        </a:prstGeom>
        <a:gradFill rotWithShape="0">
          <a:gsLst>
            <a:gs pos="0">
              <a:schemeClr val="accent5">
                <a:hueOff val="-4132458"/>
                <a:satOff val="6183"/>
                <a:lumOff val="-6928"/>
                <a:alphaOff val="0"/>
                <a:shade val="70000"/>
                <a:satMod val="150000"/>
              </a:schemeClr>
            </a:gs>
            <a:gs pos="34000">
              <a:schemeClr val="accent5">
                <a:hueOff val="-4132458"/>
                <a:satOff val="6183"/>
                <a:lumOff val="-6928"/>
                <a:alphaOff val="0"/>
                <a:shade val="70000"/>
                <a:satMod val="140000"/>
              </a:schemeClr>
            </a:gs>
            <a:gs pos="70000">
              <a:schemeClr val="accent5">
                <a:hueOff val="-4132458"/>
                <a:satOff val="6183"/>
                <a:lumOff val="-6928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4132458"/>
                <a:satOff val="6183"/>
                <a:lumOff val="-6928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Terminate</a:t>
          </a:r>
          <a:endParaRPr lang="en-SG" sz="2400" kern="1200" dirty="0"/>
        </a:p>
      </dsp:txBody>
      <dsp:txXfrm>
        <a:off x="2623761" y="493368"/>
        <a:ext cx="1522540" cy="1522540"/>
      </dsp:txXfrm>
    </dsp:sp>
    <dsp:sp modelId="{ECA82666-E6AE-4A0F-879A-86971CCAD5D1}">
      <dsp:nvSpPr>
        <dsp:cNvPr id="0" name=""/>
        <dsp:cNvSpPr/>
      </dsp:nvSpPr>
      <dsp:spPr>
        <a:xfrm>
          <a:off x="724332" y="2228065"/>
          <a:ext cx="1687272" cy="1687272"/>
        </a:xfrm>
        <a:prstGeom prst="roundRect">
          <a:avLst/>
        </a:prstGeom>
        <a:gradFill rotWithShape="0">
          <a:gsLst>
            <a:gs pos="0">
              <a:schemeClr val="accent5">
                <a:hueOff val="-8264916"/>
                <a:satOff val="12367"/>
                <a:lumOff val="-13855"/>
                <a:alphaOff val="0"/>
                <a:shade val="70000"/>
                <a:satMod val="150000"/>
              </a:schemeClr>
            </a:gs>
            <a:gs pos="34000">
              <a:schemeClr val="accent5">
                <a:hueOff val="-8264916"/>
                <a:satOff val="12367"/>
                <a:lumOff val="-13855"/>
                <a:alphaOff val="0"/>
                <a:shade val="70000"/>
                <a:satMod val="140000"/>
              </a:schemeClr>
            </a:gs>
            <a:gs pos="70000">
              <a:schemeClr val="accent5">
                <a:hueOff val="-8264916"/>
                <a:satOff val="12367"/>
                <a:lumOff val="-13855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8264916"/>
                <a:satOff val="12367"/>
                <a:lumOff val="-13855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Effective</a:t>
          </a:r>
          <a:endParaRPr lang="en-SG" sz="2400" kern="1200" dirty="0"/>
        </a:p>
      </dsp:txBody>
      <dsp:txXfrm>
        <a:off x="806698" y="2310431"/>
        <a:ext cx="1522540" cy="1522540"/>
      </dsp:txXfrm>
    </dsp:sp>
    <dsp:sp modelId="{7E21F288-1022-46CC-91AB-DD6D58032774}">
      <dsp:nvSpPr>
        <dsp:cNvPr id="0" name=""/>
        <dsp:cNvSpPr/>
      </dsp:nvSpPr>
      <dsp:spPr>
        <a:xfrm>
          <a:off x="2541395" y="2228065"/>
          <a:ext cx="1687272" cy="1687272"/>
        </a:xfrm>
        <a:prstGeom prst="roundRect">
          <a:avLst/>
        </a:prstGeom>
        <a:gradFill rotWithShape="0">
          <a:gsLst>
            <a:gs pos="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50000"/>
              </a:schemeClr>
            </a:gs>
            <a:gs pos="3400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40000"/>
              </a:schemeClr>
            </a:gs>
            <a:gs pos="7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General</a:t>
          </a:r>
          <a:endParaRPr lang="en-SG" sz="2400" kern="1200" dirty="0"/>
        </a:p>
      </dsp:txBody>
      <dsp:txXfrm>
        <a:off x="2623761" y="2310431"/>
        <a:ext cx="1522540" cy="1522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F7601-ADA8-447F-AC6E-E39710FCA12A}">
      <dsp:nvSpPr>
        <dsp:cNvPr id="0" name=""/>
        <dsp:cNvSpPr/>
      </dsp:nvSpPr>
      <dsp:spPr>
        <a:xfrm rot="5400000">
          <a:off x="2623625" y="-492801"/>
          <a:ext cx="1047750" cy="2299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Default</a:t>
          </a:r>
          <a:endParaRPr lang="en-US" sz="2400" kern="1200"/>
        </a:p>
      </dsp:txBody>
      <dsp:txXfrm rot="-5400000">
        <a:off x="1997872" y="184099"/>
        <a:ext cx="2248111" cy="945456"/>
      </dsp:txXfrm>
    </dsp:sp>
    <dsp:sp modelId="{DDD2A701-3C51-46D5-AEA0-AD1F5BA110BE}">
      <dsp:nvSpPr>
        <dsp:cNvPr id="0" name=""/>
        <dsp:cNvSpPr/>
      </dsp:nvSpPr>
      <dsp:spPr>
        <a:xfrm>
          <a:off x="550" y="1984"/>
          <a:ext cx="1997320" cy="1309687"/>
        </a:xfrm>
        <a:prstGeom prst="roundRect">
          <a:avLst/>
        </a:prstGeom>
        <a:gradFill flip="none" rotWithShape="1">
          <a:gsLst>
            <a:gs pos="0">
              <a:srgbClr val="000099"/>
            </a:gs>
            <a:gs pos="50000">
              <a:srgbClr val="4433AB"/>
            </a:gs>
            <a:gs pos="100000">
              <a:srgbClr val="9588E4"/>
            </a:gs>
          </a:gsLst>
          <a:lin ang="2700000" scaled="1"/>
          <a:tileRect/>
        </a:gra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Sequence</a:t>
          </a:r>
          <a:endParaRPr lang="en-US" sz="2600" kern="1200"/>
        </a:p>
      </dsp:txBody>
      <dsp:txXfrm>
        <a:off x="64484" y="65918"/>
        <a:ext cx="1869452" cy="1181819"/>
      </dsp:txXfrm>
    </dsp:sp>
    <dsp:sp modelId="{FFCB783C-6FA6-4CE2-839A-C3CF751B571D}">
      <dsp:nvSpPr>
        <dsp:cNvPr id="0" name=""/>
        <dsp:cNvSpPr/>
      </dsp:nvSpPr>
      <dsp:spPr>
        <a:xfrm rot="5400000">
          <a:off x="2623625" y="882370"/>
          <a:ext cx="1047750" cy="2299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Also called </a:t>
          </a:r>
          <a:r>
            <a:rPr lang="en-US" sz="2400" kern="1200" smtClean="0">
              <a:solidFill>
                <a:srgbClr val="000099"/>
              </a:solidFill>
            </a:rPr>
            <a:t>branching</a:t>
          </a:r>
          <a:endParaRPr lang="en-US" sz="2400" kern="1200">
            <a:solidFill>
              <a:srgbClr val="000099"/>
            </a:solidFill>
          </a:endParaRPr>
        </a:p>
      </dsp:txBody>
      <dsp:txXfrm rot="-5400000">
        <a:off x="1997872" y="1559271"/>
        <a:ext cx="2248111" cy="945456"/>
      </dsp:txXfrm>
    </dsp:sp>
    <dsp:sp modelId="{1BC0B599-3A31-421C-8F35-D143E0C9C8E0}">
      <dsp:nvSpPr>
        <dsp:cNvPr id="0" name=""/>
        <dsp:cNvSpPr/>
      </dsp:nvSpPr>
      <dsp:spPr>
        <a:xfrm>
          <a:off x="550" y="1377156"/>
          <a:ext cx="1997320" cy="1309687"/>
        </a:xfrm>
        <a:prstGeom prst="roundRect">
          <a:avLst/>
        </a:prstGeom>
        <a:gradFill rotWithShape="0">
          <a:gsLst>
            <a:gs pos="0">
              <a:srgbClr val="006600"/>
            </a:gs>
            <a:gs pos="50000">
              <a:srgbClr val="34C21C"/>
            </a:gs>
            <a:gs pos="100000">
              <a:srgbClr val="91F676"/>
            </a:gs>
          </a:gsLst>
          <a:lin ang="2700000" scaled="1"/>
        </a:gra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Selection</a:t>
          </a:r>
          <a:endParaRPr lang="en-US" sz="2600" kern="1200"/>
        </a:p>
      </dsp:txBody>
      <dsp:txXfrm>
        <a:off x="64484" y="1441090"/>
        <a:ext cx="1869452" cy="1181819"/>
      </dsp:txXfrm>
    </dsp:sp>
    <dsp:sp modelId="{51965281-7B39-4B31-9CC1-7F95C6DC775D}">
      <dsp:nvSpPr>
        <dsp:cNvPr id="0" name=""/>
        <dsp:cNvSpPr/>
      </dsp:nvSpPr>
      <dsp:spPr>
        <a:xfrm rot="5400000">
          <a:off x="2623625" y="2257542"/>
          <a:ext cx="1047750" cy="2299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Also called </a:t>
          </a:r>
          <a:r>
            <a:rPr lang="en-US" sz="2400" kern="1200" smtClean="0">
              <a:solidFill>
                <a:srgbClr val="000099"/>
              </a:solidFill>
            </a:rPr>
            <a:t>loop</a:t>
          </a:r>
          <a:endParaRPr lang="en-US" sz="2400" kern="1200">
            <a:solidFill>
              <a:srgbClr val="000099"/>
            </a:solidFill>
          </a:endParaRPr>
        </a:p>
      </dsp:txBody>
      <dsp:txXfrm rot="-5400000">
        <a:off x="1997872" y="2934443"/>
        <a:ext cx="2248111" cy="945456"/>
      </dsp:txXfrm>
    </dsp:sp>
    <dsp:sp modelId="{6934BF60-BF40-4907-9DD0-28E7DBCBB15C}">
      <dsp:nvSpPr>
        <dsp:cNvPr id="0" name=""/>
        <dsp:cNvSpPr/>
      </dsp:nvSpPr>
      <dsp:spPr>
        <a:xfrm>
          <a:off x="550" y="2752328"/>
          <a:ext cx="1997320" cy="1309687"/>
        </a:xfrm>
        <a:prstGeom prst="roundRect">
          <a:avLst/>
        </a:prstGeom>
        <a:gradFill rotWithShape="0">
          <a:gsLst>
            <a:gs pos="0">
              <a:srgbClr val="FF0000"/>
            </a:gs>
            <a:gs pos="50000">
              <a:srgbClr val="D64308"/>
            </a:gs>
            <a:gs pos="100000">
              <a:srgbClr val="FE8D6E"/>
            </a:gs>
          </a:gsLst>
          <a:lin ang="2700000" scaled="1"/>
        </a:gra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Repetition</a:t>
          </a:r>
          <a:endParaRPr lang="en-US" sz="2600" kern="1200"/>
        </a:p>
      </dsp:txBody>
      <dsp:txXfrm>
        <a:off x="64484" y="2816262"/>
        <a:ext cx="1869452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979" y="1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039" y="4859519"/>
            <a:ext cx="5203224" cy="46074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4021979" y="1"/>
            <a:ext cx="3075631" cy="512304"/>
          </a:xfrm>
          <a:prstGeom prst="rect">
            <a:avLst/>
          </a:prstGeom>
        </p:spPr>
        <p:txBody>
          <a:bodyPr vert="horz" lIns="97891" tIns="48945" rIns="97891" bIns="48945" rtlCol="0"/>
          <a:lstStyle>
            <a:lvl1pPr algn="r">
              <a:defRPr sz="13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7/1/2018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192" tIns="48596" rIns="97192" bIns="48596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5631" cy="512304"/>
          </a:xfrm>
          <a:prstGeom prst="rect">
            <a:avLst/>
          </a:prstGeom>
        </p:spPr>
        <p:txBody>
          <a:bodyPr vert="horz" lIns="97192" tIns="48596" rIns="97192" bIns="48596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2517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1561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6244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5917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1421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2805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4494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878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9177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5296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4769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6297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8721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5480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1865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4035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2158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050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7976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82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0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41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6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32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6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mp.nus.edu.sg/~cs1010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Algorithm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[Picture 6]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" y="677267"/>
            <a:ext cx="6167933" cy="101351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3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Algorithmic Problem Solving</a:t>
            </a:r>
            <a:endParaRPr lang="en-US" sz="40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2858" y="664421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6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Unit3</a:t>
            </a:r>
            <a:r>
              <a:rPr sz="1200" dirty="0" smtClean="0"/>
              <a:t> </a:t>
            </a:r>
            <a:r>
              <a:rPr sz="1200" dirty="0"/>
              <a:t>- </a:t>
            </a:r>
            <a:r>
              <a:rPr lang="en-SG" dirty="0"/>
              <a:t>1</a:t>
            </a:r>
            <a:endParaRPr sz="1200" dirty="0"/>
          </a:p>
        </p:txBody>
      </p:sp>
      <p:sp>
        <p:nvSpPr>
          <p:cNvPr id="15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Algorithm (1/3)</a:t>
            </a:r>
            <a:endParaRPr lang="en-GB" dirty="0" smtClean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An </a:t>
            </a:r>
            <a:r>
              <a:rPr lang="en-US" sz="2800" b="1">
                <a:solidFill>
                  <a:srgbClr val="0000FF"/>
                </a:solidFill>
              </a:rPr>
              <a:t>algorithm</a:t>
            </a:r>
            <a:r>
              <a:rPr lang="en-US" sz="2800"/>
              <a:t> is a well-defined computational procedure consisting of </a:t>
            </a:r>
            <a:r>
              <a:rPr lang="en-US" sz="2800" i="1">
                <a:solidFill>
                  <a:srgbClr val="0000FF"/>
                </a:solidFill>
              </a:rPr>
              <a:t>a set of instructions</a:t>
            </a:r>
            <a:r>
              <a:rPr lang="en-US" sz="2800"/>
              <a:t>, that takes some value or set of </a:t>
            </a:r>
            <a:r>
              <a:rPr lang="en-US" sz="2800" smtClean="0"/>
              <a:t>values </a:t>
            </a:r>
            <a:r>
              <a:rPr lang="en-US" sz="2800"/>
              <a:t>as </a:t>
            </a:r>
            <a:r>
              <a:rPr lang="en-US" sz="2800" i="1">
                <a:solidFill>
                  <a:srgbClr val="0000FF"/>
                </a:solidFill>
              </a:rPr>
              <a:t>input</a:t>
            </a:r>
            <a:r>
              <a:rPr lang="en-US" sz="2800"/>
              <a:t>, and produces some value or set of </a:t>
            </a:r>
            <a:r>
              <a:rPr lang="en-US" sz="2800" smtClean="0"/>
              <a:t>values </a:t>
            </a:r>
            <a:r>
              <a:rPr lang="en-US" sz="2800"/>
              <a:t>as </a:t>
            </a:r>
            <a:r>
              <a:rPr lang="en-US" sz="2800" i="1" smtClean="0">
                <a:solidFill>
                  <a:srgbClr val="0000FF"/>
                </a:solidFill>
              </a:rPr>
              <a:t>output</a:t>
            </a:r>
            <a:r>
              <a:rPr lang="en-US" sz="2800" i="1" smtClean="0"/>
              <a:t>.</a:t>
            </a:r>
            <a:endParaRPr lang="en-US" sz="2400" smtClean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952226" y="3340669"/>
          <a:ext cx="7465927" cy="2123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6759" y="5728783"/>
            <a:ext cx="62377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‘Algorithm’ stems from ‘</a:t>
            </a:r>
            <a:r>
              <a:rPr lang="en-US" sz="1600" dirty="0" err="1" smtClean="0"/>
              <a:t>Algoritmi</a:t>
            </a:r>
            <a:r>
              <a:rPr lang="en-US" sz="1600" dirty="0" smtClean="0"/>
              <a:t>’, the Latin form of al-</a:t>
            </a:r>
            <a:r>
              <a:rPr lang="en-US" sz="1600" dirty="0" err="1" smtClean="0"/>
              <a:t>Khwārizmī</a:t>
            </a:r>
            <a:r>
              <a:rPr lang="en-US" sz="1600" dirty="0" smtClean="0"/>
              <a:t>,</a:t>
            </a:r>
            <a:r>
              <a:rPr lang="en-US" sz="1600" dirty="0"/>
              <a:t> a </a:t>
            </a:r>
            <a:r>
              <a:rPr lang="en-US" sz="1600" dirty="0" smtClean="0"/>
              <a:t>Persian</a:t>
            </a:r>
            <a:r>
              <a:rPr lang="en-US" sz="1600" dirty="0"/>
              <a:t> mathematician</a:t>
            </a:r>
            <a:r>
              <a:rPr lang="en-US" sz="1600" dirty="0" smtClean="0"/>
              <a:t>, astronomer</a:t>
            </a:r>
            <a:r>
              <a:rPr lang="en-US" sz="1600" dirty="0"/>
              <a:t> and </a:t>
            </a:r>
            <a:r>
              <a:rPr lang="en-US" sz="1600" dirty="0" smtClean="0"/>
              <a:t>geographer.</a:t>
            </a:r>
            <a:endParaRPr lang="en-US" dirty="0" smtClean="0"/>
          </a:p>
          <a:p>
            <a:r>
              <a:rPr lang="en-US" sz="1400" dirty="0"/>
              <a:t>Source: </a:t>
            </a:r>
            <a:r>
              <a:rPr lang="en-US" sz="1400" dirty="0">
                <a:hlinkClick r:id="rId8"/>
              </a:rPr>
              <a:t>http://</a:t>
            </a:r>
            <a:r>
              <a:rPr lang="en-US" sz="1400" dirty="0" smtClean="0">
                <a:hlinkClick r:id="rId8"/>
              </a:rPr>
              <a:t>en.wikipedia.org/wiki/Algorithm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6303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Algorithm (2/3)</a:t>
            </a:r>
            <a:endParaRPr lang="en-GB" dirty="0" smtClean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11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732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An </a:t>
            </a:r>
            <a:r>
              <a:rPr lang="en-US" sz="2800" b="1">
                <a:solidFill>
                  <a:srgbClr val="0000FF"/>
                </a:solidFill>
              </a:rPr>
              <a:t>algorithm</a:t>
            </a:r>
            <a:r>
              <a:rPr lang="en-US" sz="2800"/>
              <a:t> </a:t>
            </a:r>
            <a:r>
              <a:rPr lang="en-US" sz="2800" smtClean="0"/>
              <a:t>has these properties:</a:t>
            </a:r>
            <a:endParaRPr lang="en-US" sz="2400" smtClean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</a:p>
        </p:txBody>
      </p:sp>
      <p:graphicFrame>
        <p:nvGraphicFramePr>
          <p:cNvPr id="8" name="[Diagram 9]"/>
          <p:cNvGraphicFramePr/>
          <p:nvPr>
            <p:extLst/>
          </p:nvPr>
        </p:nvGraphicFramePr>
        <p:xfrm>
          <a:off x="2161180" y="1787858"/>
          <a:ext cx="4953000" cy="4326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1319" y="1981235"/>
            <a:ext cx="2251881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Each step must be </a:t>
            </a:r>
            <a:r>
              <a:rPr lang="en-US" sz="2400" b="1" smtClean="0"/>
              <a:t>exact</a:t>
            </a:r>
            <a:r>
              <a:rPr lang="en-US" sz="2400" smtClean="0"/>
              <a:t>. </a:t>
            </a:r>
            <a:r>
              <a:rPr lang="en-US" smtClean="0"/>
              <a:t>(Or it will not be precise.)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17910" y="1790166"/>
            <a:ext cx="2043211" cy="2123658"/>
          </a:xfrm>
          <a:prstGeom prst="rect">
            <a:avLst/>
          </a:prstGeom>
          <a:solidFill>
            <a:srgbClr val="83E1A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algorithm must </a:t>
            </a:r>
            <a:r>
              <a:rPr lang="en-US" sz="2400" b="1" dirty="0" smtClean="0"/>
              <a:t>terminate</a:t>
            </a:r>
            <a:r>
              <a:rPr lang="en-US" sz="2400" dirty="0" smtClean="0"/>
              <a:t>.</a:t>
            </a:r>
          </a:p>
          <a:p>
            <a:r>
              <a:rPr lang="en-US" dirty="0" smtClean="0"/>
              <a:t>(Or no solution will be obtained.)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0501" y="3688685"/>
            <a:ext cx="1925819" cy="2123658"/>
          </a:xfrm>
          <a:prstGeom prst="rect">
            <a:avLst/>
          </a:prstGeom>
          <a:solidFill>
            <a:srgbClr val="97BC72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The algorithm must be </a:t>
            </a:r>
            <a:r>
              <a:rPr lang="en-US" sz="2400" b="1" smtClean="0"/>
              <a:t>effective</a:t>
            </a:r>
            <a:r>
              <a:rPr lang="en-US" sz="2400" smtClean="0"/>
              <a:t>.</a:t>
            </a:r>
          </a:p>
          <a:p>
            <a:r>
              <a:rPr lang="en-US" smtClean="0"/>
              <a:t>(i.e. it must solve the problem.)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55643" y="4109745"/>
            <a:ext cx="2205478" cy="2031325"/>
          </a:xfrm>
          <a:prstGeom prst="rect">
            <a:avLst/>
          </a:prstGeom>
          <a:solidFill>
            <a:srgbClr val="CC9A86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The algorithm must be </a:t>
            </a:r>
            <a:r>
              <a:rPr lang="en-US" sz="2400" b="1" smtClean="0"/>
              <a:t>general</a:t>
            </a:r>
            <a:r>
              <a:rPr lang="en-US" sz="2400" smtClean="0"/>
              <a:t>. </a:t>
            </a:r>
          </a:p>
          <a:p>
            <a:r>
              <a:rPr lang="en-US" smtClean="0"/>
              <a:t>(Within the constraints of the system/language.)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883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3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34" y="2180088"/>
            <a:ext cx="3390900" cy="3924300"/>
          </a:xfrm>
          <a:prstGeom prst="rect">
            <a:avLst/>
          </a:prstGeom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Algorithm (3/3)</a:t>
            </a:r>
            <a:endParaRPr lang="en-GB" dirty="0" smtClean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56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Ways of representing an algorithm:</a:t>
            </a:r>
            <a:endParaRPr lang="en-US" sz="2400" smtClean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</a:p>
        </p:txBody>
      </p:sp>
      <p:sp>
        <p:nvSpPr>
          <p:cNvPr id="2" name="[TextBox 1]"/>
          <p:cNvSpPr txBox="1"/>
          <p:nvPr/>
        </p:nvSpPr>
        <p:spPr>
          <a:xfrm>
            <a:off x="586853" y="1937982"/>
            <a:ext cx="1637731" cy="461665"/>
          </a:xfrm>
          <a:prstGeom prst="rect">
            <a:avLst/>
          </a:prstGeom>
          <a:solidFill>
            <a:srgbClr val="FF9966"/>
          </a:solidFill>
        </p:spPr>
        <p:txBody>
          <a:bodyPr wrap="square" rtlCol="0">
            <a:spAutoFit/>
          </a:bodyPr>
          <a:lstStyle/>
          <a:p>
            <a:r>
              <a:rPr lang="en-US" sz="2400" b="1" smtClean="0"/>
              <a:t>Flowchart</a:t>
            </a:r>
            <a:endParaRPr lang="en-US" sz="2400" b="1"/>
          </a:p>
        </p:txBody>
      </p:sp>
      <p:sp>
        <p:nvSpPr>
          <p:cNvPr id="15" name="TextBox 14"/>
          <p:cNvSpPr txBox="1"/>
          <p:nvPr/>
        </p:nvSpPr>
        <p:spPr>
          <a:xfrm>
            <a:off x="4899547" y="1937982"/>
            <a:ext cx="2361062" cy="461665"/>
          </a:xfrm>
          <a:prstGeom prst="rect">
            <a:avLst/>
          </a:prstGeom>
          <a:solidFill>
            <a:srgbClr val="83E1A0"/>
          </a:solidFill>
        </p:spPr>
        <p:txBody>
          <a:bodyPr wrap="square" rtlCol="0">
            <a:spAutoFit/>
          </a:bodyPr>
          <a:lstStyle/>
          <a:p>
            <a:r>
              <a:rPr lang="en-US" sz="2400" b="1" smtClean="0"/>
              <a:t>Pseudocode</a:t>
            </a:r>
            <a:endParaRPr lang="en-US" sz="2400" b="1"/>
          </a:p>
        </p:txBody>
      </p:sp>
      <p:grpSp>
        <p:nvGrpSpPr>
          <p:cNvPr id="14" name="Group 13"/>
          <p:cNvGrpSpPr/>
          <p:nvPr/>
        </p:nvGrpSpPr>
        <p:grpSpPr>
          <a:xfrm>
            <a:off x="5188424" y="2511189"/>
            <a:ext cx="3193576" cy="3262099"/>
            <a:chOff x="5324901" y="3138984"/>
            <a:chExt cx="3193576" cy="32620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2" t="4673" r="42383"/>
            <a:stretch/>
          </p:blipFill>
          <p:spPr>
            <a:xfrm>
              <a:off x="5324901" y="3138984"/>
              <a:ext cx="3193576" cy="326209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276531" y="6087186"/>
              <a:ext cx="12419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latin typeface="Lucida Console" panose="020B0609040504020204" pitchFamily="49" charset="0"/>
                </a:rPr>
                <a:t>lynda.com</a:t>
              </a:r>
              <a:endParaRPr lang="en-US" sz="140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698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Algorithm: Example #1</a:t>
            </a:r>
            <a:endParaRPr lang="en-GB" dirty="0" smtClean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13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4" t="2610" r="13284" b="2930"/>
          <a:stretch/>
        </p:blipFill>
        <p:spPr>
          <a:xfrm>
            <a:off x="968989" y="1255593"/>
            <a:ext cx="7011843" cy="50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89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Algorithm: Example #2 (1/2)</a:t>
            </a:r>
            <a:endParaRPr lang="en-GB" dirty="0" smtClean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14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</a:p>
        </p:txBody>
      </p:sp>
      <p:sp>
        <p:nvSpPr>
          <p:cNvPr id="7" name="[TextBox 1]"/>
          <p:cNvSpPr>
            <a:spLocks noChangeArrowheads="1"/>
          </p:cNvSpPr>
          <p:nvPr/>
        </p:nvSpPr>
        <p:spPr bwMode="auto">
          <a:xfrm>
            <a:off x="491318" y="1219200"/>
            <a:ext cx="8284191" cy="56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Find maximum and average of a list of numbers:</a:t>
            </a:r>
            <a:endParaRPr lang="en-US" sz="2400" smtClean="0">
              <a:cs typeface="Courier New" pitchFamily="49" charset="0"/>
            </a:endParaRPr>
          </a:p>
        </p:txBody>
      </p:sp>
      <p:sp>
        <p:nvSpPr>
          <p:cNvPr id="19" name="[TextBox 1]"/>
          <p:cNvSpPr txBox="1"/>
          <p:nvPr/>
        </p:nvSpPr>
        <p:spPr>
          <a:xfrm>
            <a:off x="586853" y="1937982"/>
            <a:ext cx="1637731" cy="461665"/>
          </a:xfrm>
          <a:prstGeom prst="rect">
            <a:avLst/>
          </a:prstGeom>
          <a:solidFill>
            <a:srgbClr val="FF9966"/>
          </a:solidFill>
        </p:spPr>
        <p:txBody>
          <a:bodyPr wrap="square" rtlCol="0">
            <a:spAutoFit/>
          </a:bodyPr>
          <a:lstStyle/>
          <a:p>
            <a:r>
              <a:rPr lang="en-US" sz="2400" b="1" smtClean="0"/>
              <a:t>Flowchart</a:t>
            </a:r>
            <a:endParaRPr lang="en-US" sz="2400" b="1"/>
          </a:p>
        </p:txBody>
      </p:sp>
      <p:grpSp>
        <p:nvGrpSpPr>
          <p:cNvPr id="2" name="Group 1"/>
          <p:cNvGrpSpPr/>
          <p:nvPr/>
        </p:nvGrpSpPr>
        <p:grpSpPr>
          <a:xfrm>
            <a:off x="1540169" y="1754678"/>
            <a:ext cx="6186487" cy="4683125"/>
            <a:chOff x="1540169" y="1754678"/>
            <a:chExt cx="6186487" cy="4683125"/>
          </a:xfrm>
        </p:grpSpPr>
        <p:sp>
          <p:nvSpPr>
            <p:cNvPr id="21" name="AutoShape 10"/>
            <p:cNvSpPr>
              <a:spLocks noChangeArrowheads="1"/>
            </p:cNvSpPr>
            <p:nvPr/>
          </p:nvSpPr>
          <p:spPr bwMode="auto">
            <a:xfrm>
              <a:off x="3658731" y="1894398"/>
              <a:ext cx="688722" cy="302978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3658731" y="1903277"/>
              <a:ext cx="688722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start</a:t>
              </a:r>
              <a:endParaRPr lang="en-US"/>
            </a:p>
          </p:txBody>
        </p:sp>
        <p:sp>
          <p:nvSpPr>
            <p:cNvPr id="23" name="AutoShape 12"/>
            <p:cNvSpPr>
              <a:spLocks noChangeArrowheads="1"/>
            </p:cNvSpPr>
            <p:nvPr/>
          </p:nvSpPr>
          <p:spPr bwMode="auto">
            <a:xfrm>
              <a:off x="3199582" y="2477447"/>
              <a:ext cx="1607019" cy="536273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3199582" y="2504084"/>
              <a:ext cx="1607019" cy="509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/>
                <a:t>sum</a:t>
              </a:r>
              <a:r>
                <a:rPr lang="en-US" sz="1200"/>
                <a:t>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</a:t>
              </a:r>
              <a:r>
                <a:rPr lang="en-US" sz="1200" i="1"/>
                <a:t>count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0</a:t>
              </a:r>
            </a:p>
            <a:p>
              <a:pPr algn="ctr"/>
              <a:r>
                <a:rPr lang="en-US" sz="1200" i="1"/>
                <a:t>max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0</a:t>
              </a:r>
              <a:endParaRPr 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4003092" y="2206255"/>
              <a:ext cx="0" cy="260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AutoShape 15"/>
            <p:cNvSpPr>
              <a:spLocks noChangeArrowheads="1"/>
            </p:cNvSpPr>
            <p:nvPr/>
          </p:nvSpPr>
          <p:spPr bwMode="auto">
            <a:xfrm>
              <a:off x="3314370" y="3316698"/>
              <a:ext cx="1377445" cy="605956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3543944" y="3366072"/>
              <a:ext cx="918296" cy="50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end of input?</a:t>
              </a:r>
              <a:endParaRPr lang="en-US"/>
            </a:p>
          </p:txBody>
        </p:sp>
        <p:sp>
          <p:nvSpPr>
            <p:cNvPr id="28" name="AutoShape 17"/>
            <p:cNvSpPr>
              <a:spLocks noChangeArrowheads="1"/>
            </p:cNvSpPr>
            <p:nvPr/>
          </p:nvSpPr>
          <p:spPr bwMode="auto">
            <a:xfrm>
              <a:off x="3199582" y="4225631"/>
              <a:ext cx="1607019" cy="704152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3199582" y="4235671"/>
              <a:ext cx="1607019" cy="642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smtClean="0"/>
                <a:t>Enter num</a:t>
              </a:r>
            </a:p>
            <a:p>
              <a:pPr algn="ctr"/>
              <a:r>
                <a:rPr lang="en-US" sz="1200" smtClean="0"/>
                <a:t>increment </a:t>
              </a:r>
              <a:r>
                <a:rPr lang="en-US" sz="1200" i="1"/>
                <a:t>count</a:t>
              </a:r>
              <a:endParaRPr lang="en-US" sz="1200"/>
            </a:p>
            <a:p>
              <a:pPr algn="ctr"/>
              <a:r>
                <a:rPr lang="en-US" sz="1200" i="1"/>
                <a:t>sum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</a:t>
              </a:r>
              <a:r>
                <a:rPr lang="en-US" sz="1200" i="1"/>
                <a:t>sum</a:t>
              </a:r>
              <a:r>
                <a:rPr lang="en-US" sz="1200"/>
                <a:t> + </a:t>
              </a:r>
              <a:r>
                <a:rPr lang="en-US" sz="1200" i="1"/>
                <a:t>num</a:t>
              </a:r>
              <a:endParaRPr lang="en-US"/>
            </a:p>
          </p:txBody>
        </p:sp>
        <p:sp>
          <p:nvSpPr>
            <p:cNvPr id="30" name="Text Box 23"/>
            <p:cNvSpPr txBox="1">
              <a:spLocks noChangeArrowheads="1"/>
            </p:cNvSpPr>
            <p:nvPr/>
          </p:nvSpPr>
          <p:spPr bwMode="auto">
            <a:xfrm>
              <a:off x="2855222" y="3417690"/>
              <a:ext cx="550978" cy="28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Yes</a:t>
              </a:r>
              <a:endParaRPr lang="en-US"/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3543944" y="3922654"/>
              <a:ext cx="505063" cy="28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No</a:t>
              </a:r>
              <a:endParaRPr lang="en-US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flipH="1" flipV="1">
              <a:off x="4691815" y="3619676"/>
              <a:ext cx="26401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>
              <a:off x="7331916" y="3619676"/>
              <a:ext cx="13771" cy="2620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4003092" y="3013719"/>
              <a:ext cx="0" cy="3029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4003092" y="3922654"/>
              <a:ext cx="0" cy="3029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H="1">
              <a:off x="3993162" y="4929783"/>
              <a:ext cx="6115" cy="319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AutoShape 36"/>
            <p:cNvSpPr>
              <a:spLocks noChangeArrowheads="1"/>
            </p:cNvSpPr>
            <p:nvPr/>
          </p:nvSpPr>
          <p:spPr bwMode="auto">
            <a:xfrm>
              <a:off x="3314370" y="5249150"/>
              <a:ext cx="1377445" cy="605956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3450201" y="5419155"/>
              <a:ext cx="1147871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/>
                <a:t>num </a:t>
              </a:r>
              <a:r>
                <a:rPr lang="en-US" sz="1200" noProof="1"/>
                <a:t>&gt; </a:t>
              </a:r>
              <a:r>
                <a:rPr lang="en-US" sz="1200" i="1"/>
                <a:t>max</a:t>
              </a:r>
              <a:r>
                <a:rPr lang="en-US" sz="1200"/>
                <a:t>?</a:t>
              </a:r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691815" y="5552129"/>
              <a:ext cx="6887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4700691" y="5314628"/>
              <a:ext cx="550978" cy="28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Yes</a:t>
              </a:r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H="1">
              <a:off x="3993163" y="5855107"/>
              <a:ext cx="9929" cy="3847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3543944" y="5855107"/>
              <a:ext cx="505063" cy="28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No</a:t>
              </a:r>
              <a:endParaRPr lang="en-US"/>
            </a:p>
          </p:txBody>
        </p:sp>
        <p:sp>
          <p:nvSpPr>
            <p:cNvPr id="45" name="AutoShape 42"/>
            <p:cNvSpPr>
              <a:spLocks noChangeArrowheads="1"/>
            </p:cNvSpPr>
            <p:nvPr/>
          </p:nvSpPr>
          <p:spPr bwMode="auto">
            <a:xfrm>
              <a:off x="5380536" y="5394538"/>
              <a:ext cx="1147871" cy="30297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5380536" y="5394538"/>
              <a:ext cx="1147871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/>
                <a:t>max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</a:t>
              </a:r>
              <a:r>
                <a:rPr lang="en-US" sz="1200" i="1"/>
                <a:t>num</a:t>
              </a:r>
              <a:endParaRPr lang="en-US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 flipH="1">
              <a:off x="4003092" y="6239890"/>
              <a:ext cx="33288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AutoShape 49"/>
            <p:cNvSpPr>
              <a:spLocks noChangeArrowheads="1"/>
            </p:cNvSpPr>
            <p:nvPr/>
          </p:nvSpPr>
          <p:spPr bwMode="auto">
            <a:xfrm>
              <a:off x="1547567" y="4544841"/>
              <a:ext cx="1492231" cy="30297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1547567" y="4544841"/>
              <a:ext cx="1492231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/>
                <a:t>ave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</a:t>
              </a:r>
              <a:r>
                <a:rPr lang="en-US" sz="1200" i="1"/>
                <a:t>sum/count</a:t>
              </a:r>
              <a:endParaRPr lang="en-US"/>
            </a:p>
          </p:txBody>
        </p:sp>
        <p:sp>
          <p:nvSpPr>
            <p:cNvPr id="50" name="AutoShape 52"/>
            <p:cNvSpPr>
              <a:spLocks noChangeArrowheads="1"/>
            </p:cNvSpPr>
            <p:nvPr/>
          </p:nvSpPr>
          <p:spPr bwMode="auto">
            <a:xfrm>
              <a:off x="1935698" y="6134825"/>
              <a:ext cx="688722" cy="302978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53"/>
            <p:cNvSpPr txBox="1">
              <a:spLocks noChangeArrowheads="1"/>
            </p:cNvSpPr>
            <p:nvPr/>
          </p:nvSpPr>
          <p:spPr bwMode="auto">
            <a:xfrm>
              <a:off x="1935698" y="6134825"/>
              <a:ext cx="688722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end</a:t>
              </a:r>
              <a:endParaRPr lang="en-US"/>
            </a:p>
          </p:txBody>
        </p:sp>
        <p:sp>
          <p:nvSpPr>
            <p:cNvPr id="52" name="AutoShape 54"/>
            <p:cNvSpPr>
              <a:spLocks noChangeArrowheads="1"/>
            </p:cNvSpPr>
            <p:nvPr/>
          </p:nvSpPr>
          <p:spPr bwMode="auto">
            <a:xfrm>
              <a:off x="5839684" y="1801808"/>
              <a:ext cx="459148" cy="201985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AutoShape 55"/>
            <p:cNvSpPr>
              <a:spLocks noChangeArrowheads="1"/>
            </p:cNvSpPr>
            <p:nvPr/>
          </p:nvSpPr>
          <p:spPr bwMode="auto">
            <a:xfrm>
              <a:off x="5724898" y="2205779"/>
              <a:ext cx="688722" cy="30297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utoShape 56"/>
            <p:cNvSpPr>
              <a:spLocks noChangeArrowheads="1"/>
            </p:cNvSpPr>
            <p:nvPr/>
          </p:nvSpPr>
          <p:spPr bwMode="auto">
            <a:xfrm>
              <a:off x="5724898" y="2710742"/>
              <a:ext cx="688722" cy="302978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57"/>
            <p:cNvSpPr txBox="1">
              <a:spLocks noChangeArrowheads="1"/>
            </p:cNvSpPr>
            <p:nvPr/>
          </p:nvSpPr>
          <p:spPr bwMode="auto">
            <a:xfrm>
              <a:off x="6463999" y="1754678"/>
              <a:ext cx="1262657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Terminator box</a:t>
              </a:r>
              <a:endParaRPr lang="en-US"/>
            </a:p>
          </p:txBody>
        </p:sp>
        <p:sp>
          <p:nvSpPr>
            <p:cNvPr id="56" name="Text Box 58"/>
            <p:cNvSpPr txBox="1">
              <a:spLocks noChangeArrowheads="1"/>
            </p:cNvSpPr>
            <p:nvPr/>
          </p:nvSpPr>
          <p:spPr bwMode="auto">
            <a:xfrm>
              <a:off x="6463999" y="2259641"/>
              <a:ext cx="1262657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Process box</a:t>
              </a:r>
              <a:endParaRPr lang="en-US"/>
            </a:p>
          </p:txBody>
        </p:sp>
        <p:sp>
          <p:nvSpPr>
            <p:cNvPr id="57" name="Text Box 59"/>
            <p:cNvSpPr txBox="1">
              <a:spLocks noChangeArrowheads="1"/>
            </p:cNvSpPr>
            <p:nvPr/>
          </p:nvSpPr>
          <p:spPr bwMode="auto">
            <a:xfrm>
              <a:off x="6463999" y="2764604"/>
              <a:ext cx="1262657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Decision box</a:t>
              </a:r>
              <a:endParaRPr lang="en-US"/>
            </a:p>
          </p:txBody>
        </p:sp>
        <p:cxnSp>
          <p:nvCxnSpPr>
            <p:cNvPr id="58" name="Straight Arrow Connector 61"/>
            <p:cNvCxnSpPr>
              <a:cxnSpLocks noChangeShapeType="1"/>
              <a:endCxn id="51" idx="0"/>
            </p:cNvCxnSpPr>
            <p:nvPr/>
          </p:nvCxnSpPr>
          <p:spPr bwMode="auto">
            <a:xfrm rot="5400000">
              <a:off x="2050985" y="5902937"/>
              <a:ext cx="460964" cy="2812"/>
            </a:xfrm>
            <a:prstGeom prst="straightConnector1">
              <a:avLst/>
            </a:prstGeom>
            <a:noFill/>
            <a:ln w="9525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Straight Arrow Connector 50"/>
            <p:cNvCxnSpPr>
              <a:cxnSpLocks noChangeShapeType="1"/>
              <a:endCxn id="49" idx="0"/>
            </p:cNvCxnSpPr>
            <p:nvPr/>
          </p:nvCxnSpPr>
          <p:spPr bwMode="auto">
            <a:xfrm rot="16200000" flipH="1">
              <a:off x="1822832" y="4073989"/>
              <a:ext cx="930892" cy="10810"/>
            </a:xfrm>
            <a:prstGeom prst="straightConnector1">
              <a:avLst/>
            </a:prstGeom>
            <a:noFill/>
            <a:ln w="9525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0" name="Straight Connector 53"/>
            <p:cNvCxnSpPr>
              <a:cxnSpLocks noChangeShapeType="1"/>
              <a:stCxn id="26" idx="1"/>
            </p:cNvCxnSpPr>
            <p:nvPr/>
          </p:nvCxnSpPr>
          <p:spPr bwMode="auto">
            <a:xfrm rot="10800000">
              <a:off x="2273996" y="3613950"/>
              <a:ext cx="1040374" cy="5728"/>
            </a:xfrm>
            <a:prstGeom prst="line">
              <a:avLst/>
            </a:prstGeom>
            <a:noFill/>
            <a:ln w="952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1" name="AutoShape 49"/>
            <p:cNvSpPr>
              <a:spLocks noChangeArrowheads="1"/>
            </p:cNvSpPr>
            <p:nvPr/>
          </p:nvSpPr>
          <p:spPr bwMode="auto">
            <a:xfrm>
              <a:off x="1540169" y="5359114"/>
              <a:ext cx="1492231" cy="30297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Text Box 50"/>
            <p:cNvSpPr txBox="1">
              <a:spLocks noChangeArrowheads="1"/>
            </p:cNvSpPr>
            <p:nvPr/>
          </p:nvSpPr>
          <p:spPr bwMode="auto">
            <a:xfrm>
              <a:off x="1540169" y="5359114"/>
              <a:ext cx="1492231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print </a:t>
              </a:r>
              <a:r>
                <a:rPr lang="en-US" sz="1200" i="1"/>
                <a:t>max, ave</a:t>
              </a:r>
              <a:endParaRPr lang="en-US"/>
            </a:p>
          </p:txBody>
        </p:sp>
        <p:cxnSp>
          <p:nvCxnSpPr>
            <p:cNvPr id="63" name="Straight Arrow Connector 63"/>
            <p:cNvCxnSpPr>
              <a:cxnSpLocks noChangeShapeType="1"/>
              <a:stCxn id="49" idx="2"/>
            </p:cNvCxnSpPr>
            <p:nvPr/>
          </p:nvCxnSpPr>
          <p:spPr bwMode="auto">
            <a:xfrm rot="5400000">
              <a:off x="2051800" y="5086438"/>
              <a:ext cx="480502" cy="3265"/>
            </a:xfrm>
            <a:prstGeom prst="straightConnector1">
              <a:avLst/>
            </a:prstGeom>
            <a:noFill/>
            <a:ln w="9525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4" name="Straight Arrow Connector 74"/>
            <p:cNvCxnSpPr>
              <a:cxnSpLocks noChangeShapeType="1"/>
              <a:stCxn id="46" idx="3"/>
            </p:cNvCxnSpPr>
            <p:nvPr/>
          </p:nvCxnSpPr>
          <p:spPr bwMode="auto">
            <a:xfrm>
              <a:off x="6528407" y="5546027"/>
              <a:ext cx="796567" cy="3526"/>
            </a:xfrm>
            <a:prstGeom prst="straightConnector1">
              <a:avLst/>
            </a:prstGeom>
            <a:noFill/>
            <a:ln w="9525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1148412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Algorithm: Example #2 (2/2)</a:t>
            </a:r>
            <a:endParaRPr lang="en-GB" dirty="0" smtClean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15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</a:p>
        </p:txBody>
      </p:sp>
      <p:sp>
        <p:nvSpPr>
          <p:cNvPr id="7" name="[TextBox 1]"/>
          <p:cNvSpPr>
            <a:spLocks noChangeArrowheads="1"/>
          </p:cNvSpPr>
          <p:nvPr/>
        </p:nvSpPr>
        <p:spPr bwMode="auto">
          <a:xfrm>
            <a:off x="491318" y="1219200"/>
            <a:ext cx="8284191" cy="56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Find maximum and average of a list of numbers:</a:t>
            </a:r>
            <a:endParaRPr lang="en-US" sz="2400" smtClean="0">
              <a:cs typeface="Courier New" pitchFamily="49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79309" y="2412638"/>
            <a:ext cx="7010400" cy="38036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i="1" dirty="0"/>
              <a:t>sum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en-GB" i="1" dirty="0"/>
              <a:t>count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en-GB" dirty="0" smtClean="0"/>
              <a:t>0	</a:t>
            </a:r>
            <a:r>
              <a:rPr lang="en-GB" dirty="0"/>
              <a:t>	</a:t>
            </a:r>
            <a:r>
              <a:rPr lang="en-GB" dirty="0">
                <a:solidFill>
                  <a:srgbClr val="006600"/>
                </a:solidFill>
              </a:rPr>
              <a:t>// </a:t>
            </a:r>
            <a:r>
              <a:rPr lang="en-GB" i="1" dirty="0">
                <a:solidFill>
                  <a:srgbClr val="006600"/>
                </a:solidFill>
              </a:rPr>
              <a:t>sum</a:t>
            </a:r>
            <a:r>
              <a:rPr lang="en-GB" dirty="0">
                <a:solidFill>
                  <a:srgbClr val="006600"/>
                </a:solidFill>
              </a:rPr>
              <a:t> = sum of numbers</a:t>
            </a:r>
          </a:p>
          <a:p>
            <a:pPr>
              <a:spcAft>
                <a:spcPct val="4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>
                <a:solidFill>
                  <a:srgbClr val="006600"/>
                </a:solidFill>
              </a:rPr>
              <a:t>		</a:t>
            </a:r>
            <a:r>
              <a:rPr lang="en-GB" dirty="0" smtClean="0">
                <a:solidFill>
                  <a:srgbClr val="006600"/>
                </a:solidFill>
              </a:rPr>
              <a:t>			// </a:t>
            </a:r>
            <a:r>
              <a:rPr lang="en-GB" i="1" dirty="0">
                <a:solidFill>
                  <a:srgbClr val="006600"/>
                </a:solidFill>
              </a:rPr>
              <a:t>count</a:t>
            </a:r>
            <a:r>
              <a:rPr lang="en-GB" dirty="0">
                <a:solidFill>
                  <a:srgbClr val="006600"/>
                </a:solidFill>
              </a:rPr>
              <a:t> = how many numbers are entered? </a:t>
            </a:r>
            <a:endParaRPr lang="en-GB" i="1" dirty="0">
              <a:solidFill>
                <a:srgbClr val="006600"/>
              </a:solidFill>
            </a:endParaRPr>
          </a:p>
          <a:p>
            <a:pPr>
              <a:spcAft>
                <a:spcPct val="4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i="1" dirty="0"/>
              <a:t>max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0	</a:t>
            </a:r>
            <a:r>
              <a:rPr lang="en-GB" dirty="0" smtClean="0"/>
              <a:t>			</a:t>
            </a:r>
            <a:r>
              <a:rPr lang="en-GB" dirty="0" smtClean="0">
                <a:solidFill>
                  <a:srgbClr val="006600"/>
                </a:solidFill>
              </a:rPr>
              <a:t>// </a:t>
            </a:r>
            <a:r>
              <a:rPr lang="en-GB" i="1" dirty="0">
                <a:solidFill>
                  <a:srgbClr val="006600"/>
                </a:solidFill>
              </a:rPr>
              <a:t>max</a:t>
            </a:r>
            <a:r>
              <a:rPr lang="en-GB" dirty="0">
                <a:solidFill>
                  <a:srgbClr val="006600"/>
                </a:solidFill>
              </a:rPr>
              <a:t> to hold the largest value eventually </a:t>
            </a:r>
          </a:p>
          <a:p>
            <a:pPr>
              <a:spcAft>
                <a:spcPct val="2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for each </a:t>
            </a:r>
            <a:r>
              <a:rPr lang="en-GB" i="1" dirty="0"/>
              <a:t>num</a:t>
            </a:r>
            <a:r>
              <a:rPr lang="en-GB" dirty="0"/>
              <a:t> entered,</a:t>
            </a:r>
          </a:p>
          <a:p>
            <a:pPr>
              <a:spcAft>
                <a:spcPct val="2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	</a:t>
            </a:r>
            <a:r>
              <a:rPr lang="en-GB" i="1" dirty="0"/>
              <a:t>count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pt-BR" i="1" dirty="0"/>
              <a:t>count</a:t>
            </a:r>
            <a:r>
              <a:rPr lang="pt-BR" dirty="0"/>
              <a:t> + 1</a:t>
            </a:r>
            <a:endParaRPr lang="en-GB" dirty="0"/>
          </a:p>
          <a:p>
            <a:pPr>
              <a:spcAft>
                <a:spcPct val="2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	</a:t>
            </a:r>
            <a:r>
              <a:rPr lang="pt-BR" i="1" dirty="0"/>
              <a:t>sum</a:t>
            </a:r>
            <a:r>
              <a:rPr lang="pt-BR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pt-BR" i="1" dirty="0"/>
              <a:t>sum</a:t>
            </a:r>
            <a:r>
              <a:rPr lang="pt-BR" dirty="0"/>
              <a:t> + </a:t>
            </a:r>
            <a:r>
              <a:rPr lang="pt-BR" i="1" dirty="0"/>
              <a:t>num</a:t>
            </a:r>
            <a:endParaRPr lang="pt-BR" dirty="0"/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pt-BR" dirty="0"/>
              <a:t>	</a:t>
            </a:r>
            <a:r>
              <a:rPr lang="en-GB" dirty="0"/>
              <a:t>if </a:t>
            </a:r>
            <a:r>
              <a:rPr lang="en-GB" i="1" dirty="0"/>
              <a:t>num</a:t>
            </a:r>
            <a:r>
              <a:rPr lang="en-GB" dirty="0"/>
              <a:t> &gt; </a:t>
            </a:r>
            <a:r>
              <a:rPr lang="en-GB" i="1" dirty="0"/>
              <a:t>max</a:t>
            </a:r>
            <a:r>
              <a:rPr lang="en-GB" dirty="0"/>
              <a:t> 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		then </a:t>
            </a:r>
            <a:r>
              <a:rPr lang="en-GB" i="1" dirty="0"/>
              <a:t>max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en-GB" i="1" dirty="0"/>
              <a:t>num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endParaRPr lang="en-GB" i="1" dirty="0"/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i="1" dirty="0" err="1"/>
              <a:t>ave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en-GB" i="1" dirty="0"/>
              <a:t>sum </a:t>
            </a:r>
            <a:r>
              <a:rPr lang="en-GB" dirty="0"/>
              <a:t>/ </a:t>
            </a:r>
            <a:r>
              <a:rPr lang="en-GB" i="1" dirty="0"/>
              <a:t>count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endParaRPr lang="en-GB" i="1" dirty="0"/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print</a:t>
            </a:r>
            <a:r>
              <a:rPr lang="en-GB" i="1" dirty="0"/>
              <a:t> max</a:t>
            </a:r>
            <a:r>
              <a:rPr lang="en-GB" dirty="0"/>
              <a:t>, </a:t>
            </a:r>
            <a:r>
              <a:rPr lang="en-GB" i="1" dirty="0" err="1"/>
              <a:t>ave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421824" y="5179075"/>
            <a:ext cx="3064125" cy="830997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Are there any errors in this algorithm?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92029" y="1781033"/>
            <a:ext cx="3809683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need to </a:t>
            </a:r>
            <a:r>
              <a:rPr lang="en-US" sz="2400" dirty="0" err="1" smtClean="0"/>
              <a:t>initialise</a:t>
            </a:r>
            <a:r>
              <a:rPr lang="en-US" sz="2400" dirty="0" smtClean="0"/>
              <a:t> </a:t>
            </a:r>
            <a:r>
              <a:rPr lang="en-US" dirty="0" smtClean="0"/>
              <a:t>variables.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52789" y="2092598"/>
            <a:ext cx="1661160" cy="1162840"/>
            <a:chOff x="2392680" y="1584960"/>
            <a:chExt cx="1661160" cy="116284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H="1">
              <a:off x="3185160" y="1584960"/>
              <a:ext cx="868680" cy="487680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>
              <a:off x="2392680" y="1735060"/>
              <a:ext cx="1661160" cy="1012740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5" name="Rounded Rectangle 14"/>
          <p:cNvSpPr/>
          <p:nvPr/>
        </p:nvSpPr>
        <p:spPr bwMode="auto">
          <a:xfrm>
            <a:off x="1475549" y="3860438"/>
            <a:ext cx="2880360" cy="1417320"/>
          </a:xfrm>
          <a:prstGeom prst="roundRect">
            <a:avLst/>
          </a:prstGeom>
          <a:noFill/>
          <a:ln w="28575" cap="sq" cmpd="sng" algn="ctr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13949" y="4097927"/>
            <a:ext cx="2407920" cy="4639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need to </a:t>
            </a:r>
            <a:r>
              <a:rPr lang="en-US" sz="2400" dirty="0" smtClean="0"/>
              <a:t>indent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1963229" y="4790077"/>
            <a:ext cx="2095500" cy="317071"/>
          </a:xfrm>
          <a:prstGeom prst="roundRect">
            <a:avLst/>
          </a:prstGeom>
          <a:noFill/>
          <a:ln w="28575" cap="sq" cmpd="sng" algn="ctr">
            <a:solidFill>
              <a:srgbClr val="0066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[TextBox 1]"/>
          <p:cNvSpPr txBox="1"/>
          <p:nvPr/>
        </p:nvSpPr>
        <p:spPr>
          <a:xfrm>
            <a:off x="295018" y="1787857"/>
            <a:ext cx="2361062" cy="461665"/>
          </a:xfrm>
          <a:prstGeom prst="rect">
            <a:avLst/>
          </a:prstGeom>
          <a:solidFill>
            <a:srgbClr val="83E1A0"/>
          </a:solidFill>
        </p:spPr>
        <p:txBody>
          <a:bodyPr wrap="square" rtlCol="0">
            <a:spAutoFit/>
          </a:bodyPr>
          <a:lstStyle/>
          <a:p>
            <a:r>
              <a:rPr lang="en-US" sz="2400" b="1" smtClean="0"/>
              <a:t>Pseudocode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287105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Algorithm: </a:t>
            </a:r>
            <a:r>
              <a:rPr lang="en-GB" sz="4000" dirty="0" err="1" smtClean="0">
                <a:solidFill>
                  <a:srgbClr val="0000FF"/>
                </a:solidFill>
                <a:latin typeface="Arial Black" panose="020B0A04020102020204" pitchFamily="34" charset="0"/>
              </a:rPr>
              <a:t>Pseudocode</a:t>
            </a:r>
            <a:endParaRPr lang="en-GB" dirty="0" smtClean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16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</a:p>
        </p:txBody>
      </p:sp>
      <p:sp>
        <p:nvSpPr>
          <p:cNvPr id="7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600" dirty="0" smtClean="0"/>
              <a:t>We will write algorithms in pseudocode instead of flowchart as the former is more succinct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600" dirty="0" smtClean="0">
                <a:cs typeface="Courier New" pitchFamily="49" charset="0"/>
              </a:rPr>
              <a:t>However, unlike programming languages, there are </a:t>
            </a:r>
            <a:r>
              <a:rPr lang="en-US" sz="2600" u="sng" dirty="0" smtClean="0">
                <a:cs typeface="Courier New" pitchFamily="49" charset="0"/>
              </a:rPr>
              <a:t>no standard rules</a:t>
            </a:r>
            <a:r>
              <a:rPr lang="en-US" sz="2600" dirty="0" smtClean="0">
                <a:cs typeface="Courier New" pitchFamily="49" charset="0"/>
              </a:rPr>
              <a:t> on how pseudocodes should look like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600" dirty="0" smtClean="0">
                <a:cs typeface="Courier New" pitchFamily="49" charset="0"/>
              </a:rPr>
              <a:t>General guidelines: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200" dirty="0" smtClean="0">
                <a:cs typeface="Courier New" pitchFamily="49" charset="0"/>
              </a:rPr>
              <a:t>Every step must be </a:t>
            </a:r>
            <a:r>
              <a:rPr lang="en-US" sz="2200" dirty="0" smtClean="0">
                <a:solidFill>
                  <a:srgbClr val="C00000"/>
                </a:solidFill>
                <a:cs typeface="Courier New" pitchFamily="49" charset="0"/>
              </a:rPr>
              <a:t>unambiguous</a:t>
            </a:r>
            <a:r>
              <a:rPr lang="en-US" sz="2200" dirty="0" smtClean="0">
                <a:cs typeface="Courier New" pitchFamily="49" charset="0"/>
              </a:rPr>
              <a:t>, so that anybody is able to hand trace the pseudocode and follow the logic flow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200" dirty="0" smtClean="0">
                <a:cs typeface="Courier New" pitchFamily="49" charset="0"/>
              </a:rPr>
              <a:t>Use a combination of English (but keep it </a:t>
            </a:r>
            <a:r>
              <a:rPr lang="en-US" sz="2200" dirty="0" smtClean="0">
                <a:solidFill>
                  <a:srgbClr val="C00000"/>
                </a:solidFill>
                <a:cs typeface="Courier New" pitchFamily="49" charset="0"/>
              </a:rPr>
              <a:t>succinct</a:t>
            </a:r>
            <a:r>
              <a:rPr lang="en-US" sz="2200" dirty="0" smtClean="0">
                <a:cs typeface="Courier New" pitchFamily="49" charset="0"/>
              </a:rPr>
              <a:t>) and commonly understood notations </a:t>
            </a:r>
            <a:r>
              <a:rPr lang="en-US" sz="2000" dirty="0" smtClean="0">
                <a:cs typeface="Courier New" pitchFamily="49" charset="0"/>
              </a:rPr>
              <a:t>(such as </a:t>
            </a:r>
            <a:r>
              <a:rPr lang="en-US" sz="2000" dirty="0" smtClean="0">
                <a:cs typeface="Courier New" pitchFamily="49" charset="0"/>
                <a:sym typeface="Wingdings" panose="05000000000000000000" pitchFamily="2" charset="2"/>
              </a:rPr>
              <a:t> for assignment in our previous example)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200" dirty="0" smtClean="0">
                <a:cs typeface="Courier New" pitchFamily="49" charset="0"/>
                <a:sym typeface="Wingdings" panose="05000000000000000000" pitchFamily="2" charset="2"/>
              </a:rPr>
              <a:t>Use </a:t>
            </a:r>
            <a:r>
              <a:rPr lang="en-SG" sz="2200" dirty="0" smtClean="0">
                <a:solidFill>
                  <a:srgbClr val="C00000"/>
                </a:solidFill>
                <a:cs typeface="Courier New" pitchFamily="49" charset="0"/>
                <a:sym typeface="Wingdings" panose="05000000000000000000" pitchFamily="2" charset="2"/>
              </a:rPr>
              <a:t>indentation</a:t>
            </a:r>
            <a:r>
              <a:rPr lang="en-SG" sz="2200" dirty="0" smtClean="0">
                <a:cs typeface="Courier New" pitchFamily="49" charset="0"/>
                <a:sym typeface="Wingdings" panose="05000000000000000000" pitchFamily="2" charset="2"/>
              </a:rPr>
              <a:t> to show the control structures </a:t>
            </a:r>
            <a:endParaRPr lang="en-US" sz="22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394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Control Structures (1/2)</a:t>
            </a:r>
            <a:endParaRPr lang="en-GB" dirty="0" smtClean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17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An algorithm is a set of instructions, which are followed sequentially by default.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However, sometimes we need to change the default sequential flow.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We study 3 control structures.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</a:p>
        </p:txBody>
      </p:sp>
    </p:spTree>
    <p:extLst>
      <p:ext uri="{BB962C8B-B14F-4D97-AF65-F5344CB8AC3E}">
        <p14:creationId xmlns:p14="http://schemas.microsoft.com/office/powerpoint/2010/main" val="4194418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Control Structures (2/2)</a:t>
            </a:r>
            <a:endParaRPr lang="en-GB" dirty="0" smtClean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18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68680" y="1686560"/>
          <a:ext cx="42976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2" name="[Group 81]"/>
          <p:cNvGrpSpPr/>
          <p:nvPr/>
        </p:nvGrpSpPr>
        <p:grpSpPr>
          <a:xfrm>
            <a:off x="6533337" y="3052164"/>
            <a:ext cx="1943100" cy="1078348"/>
            <a:chOff x="6533337" y="3052164"/>
            <a:chExt cx="1943100" cy="1078348"/>
          </a:xfrm>
        </p:grpSpPr>
        <p:sp>
          <p:nvSpPr>
            <p:cNvPr id="12" name="33cc101a-9262-404b-b0d2-907f2e4b20c3"/>
            <p:cNvSpPr/>
            <p:nvPr/>
          </p:nvSpPr>
          <p:spPr>
            <a:xfrm>
              <a:off x="7184847" y="3312672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[TextBox 1]"/>
            <p:cNvGrpSpPr/>
            <p:nvPr/>
          </p:nvGrpSpPr>
          <p:grpSpPr>
            <a:xfrm>
              <a:off x="6533337" y="3477574"/>
              <a:ext cx="651510" cy="652938"/>
              <a:chOff x="5916930" y="3444240"/>
              <a:chExt cx="651510" cy="652938"/>
            </a:xfrm>
          </p:grpSpPr>
          <p:cxnSp>
            <p:nvCxnSpPr>
              <p:cNvPr id="18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[TextBox 1]"/>
            <p:cNvGrpSpPr/>
            <p:nvPr/>
          </p:nvGrpSpPr>
          <p:grpSpPr>
            <a:xfrm flipH="1">
              <a:off x="7824927" y="3463285"/>
              <a:ext cx="651510" cy="652938"/>
              <a:chOff x="5916930" y="3444240"/>
              <a:chExt cx="651510" cy="652938"/>
            </a:xfrm>
          </p:grpSpPr>
          <p:cxnSp>
            <p:nvCxnSpPr>
              <p:cNvPr id="44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[TextBox 1]"/>
            <p:cNvSpPr txBox="1"/>
            <p:nvPr/>
          </p:nvSpPr>
          <p:spPr>
            <a:xfrm>
              <a:off x="6636207" y="3128006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</a:rPr>
                <a:t>True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39" name="[TextBox 1]"/>
            <p:cNvSpPr/>
            <p:nvPr/>
          </p:nvSpPr>
          <p:spPr>
            <a:xfrm>
              <a:off x="7681340" y="3128006"/>
              <a:ext cx="652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</a:rPr>
                <a:t>False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48" name="[TextBox 1]"/>
            <p:cNvCxnSpPr/>
            <p:nvPr/>
          </p:nvCxnSpPr>
          <p:spPr>
            <a:xfrm>
              <a:off x="7512507" y="3052164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[TextBox 1]"/>
            <p:cNvSpPr/>
            <p:nvPr/>
          </p:nvSpPr>
          <p:spPr>
            <a:xfrm>
              <a:off x="7358853" y="3312672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mtClean="0">
                  <a:latin typeface="Calibri" panose="020F0502020204030204" pitchFamily="34" charset="0"/>
                </a:rPr>
                <a:t>?</a:t>
              </a:r>
              <a:endParaRPr 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88" name="[Group 87]"/>
          <p:cNvGrpSpPr/>
          <p:nvPr/>
        </p:nvGrpSpPr>
        <p:grpSpPr>
          <a:xfrm>
            <a:off x="5499023" y="4608431"/>
            <a:ext cx="1720114" cy="1651091"/>
            <a:chOff x="5499023" y="4608431"/>
            <a:chExt cx="1720114" cy="1651091"/>
          </a:xfrm>
        </p:grpSpPr>
        <p:sp>
          <p:nvSpPr>
            <p:cNvPr id="52" name="7d8a24fa-ccc5-4e3e-98f9-8b2e19f763aa"/>
            <p:cNvSpPr/>
            <p:nvPr/>
          </p:nvSpPr>
          <p:spPr>
            <a:xfrm>
              <a:off x="6038849" y="4868939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[TextBox 1]"/>
            <p:cNvCxnSpPr/>
            <p:nvPr/>
          </p:nvCxnSpPr>
          <p:spPr>
            <a:xfrm>
              <a:off x="6366509" y="4608431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[TextBox 1]"/>
            <p:cNvCxnSpPr>
              <a:endCxn id="55" idx="0"/>
            </p:cNvCxnSpPr>
            <p:nvPr/>
          </p:nvCxnSpPr>
          <p:spPr>
            <a:xfrm flipH="1">
              <a:off x="6358889" y="5198742"/>
              <a:ext cx="7620" cy="492025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[TextBox 1]"/>
            <p:cNvSpPr/>
            <p:nvPr/>
          </p:nvSpPr>
          <p:spPr>
            <a:xfrm>
              <a:off x="6103212" y="5690767"/>
              <a:ext cx="511353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[TextBox 1]"/>
            <p:cNvCxnSpPr/>
            <p:nvPr/>
          </p:nvCxnSpPr>
          <p:spPr>
            <a:xfrm>
              <a:off x="6380936" y="5988899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[TextBox 1]"/>
            <p:cNvCxnSpPr/>
            <p:nvPr/>
          </p:nvCxnSpPr>
          <p:spPr>
            <a:xfrm>
              <a:off x="6396176" y="6259522"/>
              <a:ext cx="822960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[TextBox 1]"/>
            <p:cNvCxnSpPr/>
            <p:nvPr/>
          </p:nvCxnSpPr>
          <p:spPr>
            <a:xfrm>
              <a:off x="7219136" y="5033841"/>
              <a:ext cx="1" cy="121556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[TextBox 1]"/>
            <p:cNvCxnSpPr/>
            <p:nvPr/>
          </p:nvCxnSpPr>
          <p:spPr>
            <a:xfrm flipH="1">
              <a:off x="6693357" y="5033840"/>
              <a:ext cx="525779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[TextBox 1]"/>
            <p:cNvCxnSpPr>
              <a:endCxn id="52" idx="1"/>
            </p:cNvCxnSpPr>
            <p:nvPr/>
          </p:nvCxnSpPr>
          <p:spPr>
            <a:xfrm>
              <a:off x="5535928" y="5033840"/>
              <a:ext cx="502921" cy="1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[TextBox 1]"/>
            <p:cNvCxnSpPr/>
            <p:nvPr/>
          </p:nvCxnSpPr>
          <p:spPr>
            <a:xfrm>
              <a:off x="5535928" y="5031217"/>
              <a:ext cx="0" cy="99678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[TextBox 1]"/>
            <p:cNvSpPr txBox="1"/>
            <p:nvPr/>
          </p:nvSpPr>
          <p:spPr>
            <a:xfrm>
              <a:off x="6316167" y="5260088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</a:rPr>
                <a:t>True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83" name="[TextBox 1]"/>
            <p:cNvSpPr/>
            <p:nvPr/>
          </p:nvSpPr>
          <p:spPr>
            <a:xfrm>
              <a:off x="5499023" y="4738685"/>
              <a:ext cx="652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</a:rPr>
                <a:t>False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85" name="[TextBox 1]"/>
            <p:cNvSpPr/>
            <p:nvPr/>
          </p:nvSpPr>
          <p:spPr>
            <a:xfrm>
              <a:off x="6212854" y="4849175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mtClean="0">
                  <a:latin typeface="Calibri" panose="020F0502020204030204" pitchFamily="34" charset="0"/>
                </a:rPr>
                <a:t>?</a:t>
              </a:r>
              <a:endParaRPr 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81" name="[TextBox 1]"/>
          <p:cNvGrpSpPr/>
          <p:nvPr/>
        </p:nvGrpSpPr>
        <p:grpSpPr>
          <a:xfrm>
            <a:off x="5882641" y="1075851"/>
            <a:ext cx="547826" cy="1942979"/>
            <a:chOff x="5882641" y="1075851"/>
            <a:chExt cx="547826" cy="1942979"/>
          </a:xfrm>
        </p:grpSpPr>
        <p:sp>
          <p:nvSpPr>
            <p:cNvPr id="3" name="[TextBox 1]"/>
            <p:cNvSpPr/>
            <p:nvPr/>
          </p:nvSpPr>
          <p:spPr>
            <a:xfrm>
              <a:off x="5882641" y="1350170"/>
              <a:ext cx="547826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[TextBox 1]"/>
            <p:cNvCxnSpPr>
              <a:stCxn id="3" idx="2"/>
              <a:endCxn id="26" idx="0"/>
            </p:cNvCxnSpPr>
            <p:nvPr/>
          </p:nvCxnSpPr>
          <p:spPr>
            <a:xfrm flipH="1">
              <a:off x="6149341" y="1648302"/>
              <a:ext cx="7213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[TextBox 1]"/>
            <p:cNvSpPr/>
            <p:nvPr/>
          </p:nvSpPr>
          <p:spPr>
            <a:xfrm>
              <a:off x="5882641" y="1896904"/>
              <a:ext cx="533399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[TextBox 1]"/>
            <p:cNvCxnSpPr>
              <a:stCxn id="26" idx="2"/>
              <a:endCxn id="28" idx="0"/>
            </p:cNvCxnSpPr>
            <p:nvPr/>
          </p:nvCxnSpPr>
          <p:spPr>
            <a:xfrm>
              <a:off x="6149341" y="2195036"/>
              <a:ext cx="0" cy="27431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[TextBox 1]"/>
            <p:cNvSpPr/>
            <p:nvPr/>
          </p:nvSpPr>
          <p:spPr>
            <a:xfrm>
              <a:off x="5882641" y="2469354"/>
              <a:ext cx="533399" cy="300874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[TextBox 1]"/>
            <p:cNvCxnSpPr/>
            <p:nvPr/>
          </p:nvCxnSpPr>
          <p:spPr>
            <a:xfrm>
              <a:off x="6149340" y="2770228"/>
              <a:ext cx="0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[TextBox 1]"/>
            <p:cNvCxnSpPr/>
            <p:nvPr/>
          </p:nvCxnSpPr>
          <p:spPr>
            <a:xfrm>
              <a:off x="6149340" y="1075851"/>
              <a:ext cx="2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[TextBox 1]"/>
          <p:cNvSpPr/>
          <p:nvPr/>
        </p:nvSpPr>
        <p:spPr>
          <a:xfrm>
            <a:off x="762000" y="1648302"/>
            <a:ext cx="4465320" cy="1403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[TextBox 1]"/>
          <p:cNvSpPr/>
          <p:nvPr/>
        </p:nvSpPr>
        <p:spPr>
          <a:xfrm>
            <a:off x="762000" y="3018830"/>
            <a:ext cx="4465320" cy="1403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[TextBox 1]"/>
          <p:cNvSpPr/>
          <p:nvPr/>
        </p:nvSpPr>
        <p:spPr>
          <a:xfrm>
            <a:off x="762000" y="4406086"/>
            <a:ext cx="4465320" cy="1403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89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3" grpId="0" animBg="1"/>
      <p:bldP spid="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66FF"/>
                </a:solidFill>
              </a:rPr>
              <a:t>Control Structures: </a:t>
            </a:r>
            <a:r>
              <a:rPr lang="en-GB" sz="4000" b="1" dirty="0" smtClean="0">
                <a:solidFill>
                  <a:srgbClr val="0000FF"/>
                </a:solidFill>
              </a:rPr>
              <a:t>Sequence (1/2)</a:t>
            </a:r>
            <a:endParaRPr lang="en-GB" b="1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19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57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Task: </a:t>
            </a:r>
            <a:r>
              <a:rPr lang="en-US" sz="2400" smtClean="0">
                <a:solidFill>
                  <a:srgbClr val="000099"/>
                </a:solidFill>
              </a:rPr>
              <a:t>Compute the average of three integers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</a:p>
        </p:txBody>
      </p:sp>
      <p:pic>
        <p:nvPicPr>
          <p:cNvPr id="34" name="[TextBox 1]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9" y="5423735"/>
            <a:ext cx="1451862" cy="10184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59280" y="5410314"/>
            <a:ext cx="5684520" cy="1200329"/>
          </a:xfrm>
          <a:prstGeom prst="rect">
            <a:avLst/>
          </a:prstGeom>
          <a:solidFill>
            <a:srgbClr val="91F676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box represents a variable. </a:t>
            </a:r>
          </a:p>
          <a:p>
            <a:r>
              <a:rPr lang="en-US" sz="2400" b="1" u="sng" dirty="0" smtClean="0"/>
              <a:t>Important concepts</a:t>
            </a:r>
            <a:r>
              <a:rPr lang="en-US" sz="2400" dirty="0" smtClean="0"/>
              <a:t>: Each variable has a unique </a:t>
            </a:r>
            <a:r>
              <a:rPr lang="en-US" sz="2400" dirty="0" smtClean="0">
                <a:solidFill>
                  <a:srgbClr val="C00000"/>
                </a:solidFill>
              </a:rPr>
              <a:t>name</a:t>
            </a:r>
            <a:r>
              <a:rPr lang="en-US" sz="2400" dirty="0" smtClean="0"/>
              <a:t> and contains a </a:t>
            </a:r>
            <a:r>
              <a:rPr lang="en-US" sz="2400" dirty="0" smtClean="0">
                <a:solidFill>
                  <a:srgbClr val="C00000"/>
                </a:solidFill>
              </a:rPr>
              <a:t>value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1143000" y="1790699"/>
            <a:ext cx="7307580" cy="1384300"/>
            <a:chOff x="1143000" y="1790699"/>
            <a:chExt cx="7307580" cy="1384300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143000" y="1790699"/>
              <a:ext cx="4648200" cy="13843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571500" algn="l"/>
                  <a:tab pos="2171700" algn="l"/>
                </a:tabLst>
              </a:pPr>
              <a:r>
                <a:rPr lang="en-GB" b="1" i="1">
                  <a:solidFill>
                    <a:srgbClr val="006600"/>
                  </a:solidFill>
                </a:rPr>
                <a:t>A possible algorithm</a:t>
              </a:r>
              <a:r>
                <a:rPr lang="en-GB" i="1">
                  <a:solidFill>
                    <a:srgbClr val="006600"/>
                  </a:solidFill>
                </a:rPr>
                <a:t>: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endParaRPr lang="en-GB" sz="1200" i="1"/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GB" i="1"/>
                <a:t>	</a:t>
              </a:r>
              <a:r>
                <a:rPr lang="pt-BR"/>
                <a:t>enter values for </a:t>
              </a:r>
              <a:r>
                <a:rPr lang="pt-BR" i="1"/>
                <a:t>num1</a:t>
              </a:r>
              <a:r>
                <a:rPr lang="pt-BR"/>
                <a:t>, </a:t>
              </a:r>
              <a:r>
                <a:rPr lang="pt-BR" i="1"/>
                <a:t>num2</a:t>
              </a:r>
              <a:r>
                <a:rPr lang="pt-BR"/>
                <a:t>, </a:t>
              </a:r>
              <a:r>
                <a:rPr lang="pt-BR" i="1"/>
                <a:t>num3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/>
                <a:t>	</a:t>
              </a:r>
              <a:r>
                <a:rPr lang="pt-BR" i="1"/>
                <a:t>ave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pt-BR"/>
                <a:t> ( </a:t>
              </a:r>
              <a:r>
                <a:rPr lang="pt-BR" i="1"/>
                <a:t>num1</a:t>
              </a:r>
              <a:r>
                <a:rPr lang="pt-BR"/>
                <a:t> + </a:t>
              </a:r>
              <a:r>
                <a:rPr lang="pt-BR" i="1"/>
                <a:t>num2</a:t>
              </a:r>
              <a:r>
                <a:rPr lang="pt-BR"/>
                <a:t> + </a:t>
              </a:r>
              <a:r>
                <a:rPr lang="pt-BR" i="1"/>
                <a:t>num3</a:t>
              </a:r>
              <a:r>
                <a:rPr lang="pt-BR"/>
                <a:t> ) / 3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/>
                <a:t>	print </a:t>
              </a:r>
              <a:r>
                <a:rPr lang="pt-BR" i="1"/>
                <a:t>ave</a:t>
              </a:r>
              <a:endParaRPr lang="en-GB" i="1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096000" y="1790699"/>
              <a:ext cx="2354580" cy="1239986"/>
              <a:chOff x="6096000" y="1790699"/>
              <a:chExt cx="2354580" cy="1239986"/>
            </a:xfrm>
          </p:grpSpPr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6442710" y="1790699"/>
                <a:ext cx="1767840" cy="342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b="1" i="1"/>
                  <a:t>Variables used:</a:t>
                </a:r>
                <a:endParaRPr lang="en-US" sz="2400" b="1"/>
              </a:p>
            </p:txBody>
          </p:sp>
          <p:grpSp>
            <p:nvGrpSpPr>
              <p:cNvPr id="4" name="[Group 3]"/>
              <p:cNvGrpSpPr/>
              <p:nvPr/>
            </p:nvGrpSpPr>
            <p:grpSpPr>
              <a:xfrm>
                <a:off x="6096000" y="2218486"/>
                <a:ext cx="640080" cy="300096"/>
                <a:chOff x="6096000" y="2182753"/>
                <a:chExt cx="640080" cy="300096"/>
              </a:xfrm>
            </p:grpSpPr>
            <p:sp>
              <p:nvSpPr>
                <p:cNvPr id="11" name="Rectangle 10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num1</a:t>
                  </a:r>
                  <a:endParaRPr lang="en-US" sz="1200" b="1"/>
                </a:p>
              </p:txBody>
            </p:sp>
          </p:grpSp>
          <p:grpSp>
            <p:nvGrpSpPr>
              <p:cNvPr id="37" name="[Group 36]"/>
              <p:cNvGrpSpPr/>
              <p:nvPr/>
            </p:nvGrpSpPr>
            <p:grpSpPr>
              <a:xfrm>
                <a:off x="6941820" y="2204386"/>
                <a:ext cx="640080" cy="300096"/>
                <a:chOff x="6096000" y="2182753"/>
                <a:chExt cx="640080" cy="300096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num2</a:t>
                  </a:r>
                  <a:endParaRPr lang="en-US" sz="1200" b="1"/>
                </a:p>
              </p:txBody>
            </p:sp>
          </p:grpSp>
          <p:grpSp>
            <p:nvGrpSpPr>
              <p:cNvPr id="40" name="[Group 39]"/>
              <p:cNvGrpSpPr/>
              <p:nvPr/>
            </p:nvGrpSpPr>
            <p:grpSpPr>
              <a:xfrm>
                <a:off x="7810500" y="2218486"/>
                <a:ext cx="640080" cy="300096"/>
                <a:chOff x="6096000" y="2182753"/>
                <a:chExt cx="640080" cy="300096"/>
              </a:xfrm>
            </p:grpSpPr>
            <p:sp>
              <p:nvSpPr>
                <p:cNvPr id="41" name="Rectangle 40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num3</a:t>
                  </a:r>
                  <a:endParaRPr lang="en-US" sz="1200" b="1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6781800" y="2753686"/>
                <a:ext cx="960120" cy="276999"/>
                <a:chOff x="6850380" y="2753686"/>
                <a:chExt cx="960120" cy="276999"/>
              </a:xfrm>
            </p:grpSpPr>
            <p:sp>
              <p:nvSpPr>
                <p:cNvPr id="45" name="Rectangle 44"/>
                <p:cNvSpPr>
                  <a:spLocks noChangeArrowheads="1"/>
                </p:cNvSpPr>
                <p:nvPr/>
              </p:nvSpPr>
              <p:spPr bwMode="auto">
                <a:xfrm>
                  <a:off x="6850380" y="2753686"/>
                  <a:ext cx="96012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021830" y="2753686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ave</a:t>
                  </a:r>
                  <a:endParaRPr lang="en-US" sz="1200" b="1"/>
                </a:p>
              </p:txBody>
            </p:sp>
          </p:grpSp>
        </p:grpSp>
      </p:grpSp>
      <p:grpSp>
        <p:nvGrpSpPr>
          <p:cNvPr id="63" name="Group 62"/>
          <p:cNvGrpSpPr/>
          <p:nvPr/>
        </p:nvGrpSpPr>
        <p:grpSpPr>
          <a:xfrm>
            <a:off x="1143000" y="3411221"/>
            <a:ext cx="7307580" cy="1761966"/>
            <a:chOff x="1143000" y="3411221"/>
            <a:chExt cx="7307580" cy="1761966"/>
          </a:xfrm>
        </p:grpSpPr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143000" y="3511074"/>
              <a:ext cx="4648200" cy="166211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571500" algn="l"/>
                  <a:tab pos="2171700" algn="l"/>
                </a:tabLst>
              </a:pPr>
              <a:r>
                <a:rPr lang="en-GB" b="1" i="1">
                  <a:solidFill>
                    <a:srgbClr val="006600"/>
                  </a:solidFill>
                </a:rPr>
                <a:t>Another possible algorithm: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endParaRPr lang="en-GB" sz="1200" i="1"/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GB" i="1"/>
                <a:t>	</a:t>
              </a:r>
              <a:r>
                <a:rPr lang="pt-BR"/>
                <a:t>enter values for </a:t>
              </a:r>
              <a:r>
                <a:rPr lang="pt-BR" i="1"/>
                <a:t>num1</a:t>
              </a:r>
              <a:r>
                <a:rPr lang="pt-BR"/>
                <a:t>, </a:t>
              </a:r>
              <a:r>
                <a:rPr lang="pt-BR" i="1"/>
                <a:t>num2</a:t>
              </a:r>
              <a:r>
                <a:rPr lang="pt-BR"/>
                <a:t>, </a:t>
              </a:r>
              <a:r>
                <a:rPr lang="pt-BR" i="1"/>
                <a:t>num3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/>
                <a:t>	</a:t>
              </a:r>
              <a:r>
                <a:rPr lang="pt-BR" i="1"/>
                <a:t>tota</a:t>
              </a:r>
              <a:r>
                <a:rPr lang="pt-BR"/>
                <a:t>l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pt-BR"/>
                <a:t> ( </a:t>
              </a:r>
              <a:r>
                <a:rPr lang="pt-BR" i="1"/>
                <a:t>num1</a:t>
              </a:r>
              <a:r>
                <a:rPr lang="pt-BR"/>
                <a:t> + </a:t>
              </a:r>
              <a:r>
                <a:rPr lang="pt-BR" i="1"/>
                <a:t>num2</a:t>
              </a:r>
              <a:r>
                <a:rPr lang="pt-BR"/>
                <a:t> + </a:t>
              </a:r>
              <a:r>
                <a:rPr lang="pt-BR" i="1"/>
                <a:t>num3</a:t>
              </a:r>
              <a:r>
                <a:rPr lang="pt-BR"/>
                <a:t> )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/>
                <a:t>	</a:t>
              </a:r>
              <a:r>
                <a:rPr lang="pt-BR" i="1"/>
                <a:t>ave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pt-BR"/>
                <a:t> </a:t>
              </a:r>
              <a:r>
                <a:rPr lang="pt-BR" i="1"/>
                <a:t>total</a:t>
              </a:r>
              <a:r>
                <a:rPr lang="pt-BR"/>
                <a:t>  / 3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/>
                <a:t>	print </a:t>
              </a:r>
              <a:r>
                <a:rPr lang="pt-BR" i="1"/>
                <a:t>ave</a:t>
              </a:r>
              <a:endParaRPr lang="en-GB" i="1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6096000" y="3411221"/>
              <a:ext cx="2354580" cy="1692469"/>
              <a:chOff x="6096000" y="3411221"/>
              <a:chExt cx="2354580" cy="1692469"/>
            </a:xfrm>
          </p:grpSpPr>
          <p:sp>
            <p:nvSpPr>
              <p:cNvPr id="25" name="Text Box 33"/>
              <p:cNvSpPr txBox="1">
                <a:spLocks noChangeArrowheads="1"/>
              </p:cNvSpPr>
              <p:nvPr/>
            </p:nvSpPr>
            <p:spPr bwMode="auto">
              <a:xfrm>
                <a:off x="6362700" y="3411221"/>
                <a:ext cx="1927860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b="1" i="1"/>
                  <a:t>Variables used:</a:t>
                </a:r>
                <a:endParaRPr lang="en-US" sz="2400" b="1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6096000" y="3822965"/>
                <a:ext cx="640080" cy="300096"/>
                <a:chOff x="6096000" y="2182753"/>
                <a:chExt cx="640080" cy="300096"/>
              </a:xfrm>
            </p:grpSpPr>
            <p:sp>
              <p:nvSpPr>
                <p:cNvPr id="48" name="Rectangle 47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num1</a:t>
                  </a:r>
                  <a:endParaRPr lang="en-US" sz="1200" b="1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941820" y="3808865"/>
                <a:ext cx="640080" cy="300096"/>
                <a:chOff x="6096000" y="2182753"/>
                <a:chExt cx="640080" cy="300096"/>
              </a:xfrm>
            </p:grpSpPr>
            <p:sp>
              <p:nvSpPr>
                <p:cNvPr id="51" name="Rectangle 50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num2</a:t>
                  </a:r>
                  <a:endParaRPr lang="en-US" sz="1200" b="1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7810500" y="3822965"/>
                <a:ext cx="640080" cy="300096"/>
                <a:chOff x="6096000" y="2182753"/>
                <a:chExt cx="640080" cy="300096"/>
              </a:xfrm>
            </p:grpSpPr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num3</a:t>
                  </a:r>
                  <a:endParaRPr lang="en-US" sz="1200" b="1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6747510" y="4826691"/>
                <a:ext cx="960120" cy="276999"/>
                <a:chOff x="6850380" y="2753686"/>
                <a:chExt cx="960120" cy="276999"/>
              </a:xfrm>
            </p:grpSpPr>
            <p:sp>
              <p:nvSpPr>
                <p:cNvPr id="57" name="Rectangle 56"/>
                <p:cNvSpPr>
                  <a:spLocks noChangeArrowheads="1"/>
                </p:cNvSpPr>
                <p:nvPr/>
              </p:nvSpPr>
              <p:spPr bwMode="auto">
                <a:xfrm>
                  <a:off x="6850380" y="2753686"/>
                  <a:ext cx="96012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7021830" y="2753686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ave</a:t>
                  </a:r>
                  <a:endParaRPr lang="en-US" sz="1200" b="1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6941820" y="4328817"/>
                <a:ext cx="640080" cy="300096"/>
                <a:chOff x="6096000" y="2182753"/>
                <a:chExt cx="640080" cy="300096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total</a:t>
                  </a:r>
                  <a:endParaRPr lang="en-US" sz="1200" b="1"/>
                </a:p>
              </p:txBody>
            </p:sp>
          </p:grpSp>
        </p:grpSp>
      </p:grpSp>
      <p:grpSp>
        <p:nvGrpSpPr>
          <p:cNvPr id="44" name="[TextBox 1]"/>
          <p:cNvGrpSpPr/>
          <p:nvPr/>
        </p:nvGrpSpPr>
        <p:grpSpPr>
          <a:xfrm>
            <a:off x="8561651" y="426142"/>
            <a:ext cx="421647" cy="1495461"/>
            <a:chOff x="5882641" y="1075851"/>
            <a:chExt cx="547826" cy="1942979"/>
          </a:xfrm>
        </p:grpSpPr>
        <p:sp>
          <p:nvSpPr>
            <p:cNvPr id="64" name="[TextBox 1]"/>
            <p:cNvSpPr/>
            <p:nvPr/>
          </p:nvSpPr>
          <p:spPr>
            <a:xfrm>
              <a:off x="5882641" y="1350170"/>
              <a:ext cx="547826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[TextBox 1]"/>
            <p:cNvCxnSpPr>
              <a:stCxn id="64" idx="2"/>
              <a:endCxn id="66" idx="0"/>
            </p:cNvCxnSpPr>
            <p:nvPr/>
          </p:nvCxnSpPr>
          <p:spPr>
            <a:xfrm flipH="1">
              <a:off x="6149341" y="1648302"/>
              <a:ext cx="7213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[TextBox 1]"/>
            <p:cNvSpPr/>
            <p:nvPr/>
          </p:nvSpPr>
          <p:spPr>
            <a:xfrm>
              <a:off x="5882641" y="1896904"/>
              <a:ext cx="533399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[TextBox 1]"/>
            <p:cNvCxnSpPr>
              <a:stCxn id="66" idx="2"/>
              <a:endCxn id="68" idx="0"/>
            </p:cNvCxnSpPr>
            <p:nvPr/>
          </p:nvCxnSpPr>
          <p:spPr>
            <a:xfrm>
              <a:off x="6149341" y="2195036"/>
              <a:ext cx="0" cy="27431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[TextBox 1]"/>
            <p:cNvSpPr/>
            <p:nvPr/>
          </p:nvSpPr>
          <p:spPr>
            <a:xfrm>
              <a:off x="5882641" y="2469354"/>
              <a:ext cx="533399" cy="300874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[TextBox 1]"/>
            <p:cNvCxnSpPr/>
            <p:nvPr/>
          </p:nvCxnSpPr>
          <p:spPr>
            <a:xfrm>
              <a:off x="6149340" y="2770228"/>
              <a:ext cx="0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[TextBox 1]"/>
            <p:cNvCxnSpPr/>
            <p:nvPr/>
          </p:nvCxnSpPr>
          <p:spPr>
            <a:xfrm>
              <a:off x="6149340" y="1075851"/>
              <a:ext cx="2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32344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b="1" dirty="0">
                <a:solidFill>
                  <a:srgbClr val="0000FF"/>
                </a:solidFill>
                <a:latin typeface="Arial Black" panose="020B0A04020102020204" pitchFamily="34" charset="0"/>
              </a:rPr>
              <a:t>Unit </a:t>
            </a:r>
            <a:r>
              <a:rPr lang="en-GB" sz="3600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3: Algorithmic Problem Solving</a:t>
            </a:r>
            <a:endParaRPr lang="en-GB" sz="3600" b="1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3294993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Computational </a:t>
            </a:r>
            <a:r>
              <a:rPr lang="en-GB" sz="2800" dirty="0" smtClean="0"/>
              <a:t>Thinking: Coin Change</a:t>
            </a:r>
            <a:endParaRPr lang="en-GB" sz="2800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Euclid’s Algorithm</a:t>
            </a:r>
            <a:endParaRPr lang="en-GB" sz="2800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Algorithmic Problem Solving Process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Algorithm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Control Structures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Examples of Pseudocodes</a:t>
            </a:r>
            <a:endParaRPr lang="en-GB" sz="28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Unit3</a:t>
            </a:r>
            <a:r>
              <a:rPr sz="1200" dirty="0" smtClean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66FF"/>
                </a:solidFill>
              </a:rPr>
              <a:t>Control Structures: </a:t>
            </a:r>
            <a:r>
              <a:rPr lang="en-GB" sz="4000" b="1" dirty="0" smtClean="0">
                <a:solidFill>
                  <a:srgbClr val="0000FF"/>
                </a:solidFill>
              </a:rPr>
              <a:t>Sequence (2/2)</a:t>
            </a:r>
            <a:endParaRPr lang="en-GB" b="1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20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112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Task: </a:t>
            </a:r>
            <a:r>
              <a:rPr lang="en-US" sz="2400" smtClean="0">
                <a:solidFill>
                  <a:srgbClr val="000099"/>
                </a:solidFill>
              </a:rPr>
              <a:t>Compute the average of three integers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How the program might look like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</a:p>
        </p:txBody>
      </p:sp>
      <p:grpSp>
        <p:nvGrpSpPr>
          <p:cNvPr id="35" name="[TextBox 1]"/>
          <p:cNvGrpSpPr/>
          <p:nvPr/>
        </p:nvGrpSpPr>
        <p:grpSpPr>
          <a:xfrm>
            <a:off x="916011" y="1936876"/>
            <a:ext cx="7371644" cy="4681677"/>
            <a:chOff x="959556" y="1799772"/>
            <a:chExt cx="7371644" cy="4681677"/>
          </a:xfrm>
        </p:grpSpPr>
        <p:sp>
          <p:nvSpPr>
            <p:cNvPr id="36" name="TextBox 35"/>
            <p:cNvSpPr txBox="1"/>
            <p:nvPr/>
          </p:nvSpPr>
          <p:spPr>
            <a:xfrm>
              <a:off x="959556" y="2111022"/>
              <a:ext cx="7371644" cy="43704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This program computes the average of 3 integers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num1, num2, num3;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ave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3 integers: 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 %d %d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&amp;num1, &amp;num2, &amp;num3);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ave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= (num1 + num2 + num3) /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3.0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"Average =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%.2f\n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ave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28227" y="1799772"/>
              <a:ext cx="1915885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Unit3_prog1.c</a:t>
              </a:r>
              <a:endParaRPr lang="en-SG" dirty="0"/>
            </a:p>
          </p:txBody>
        </p:sp>
      </p:grpSp>
      <p:grpSp>
        <p:nvGrpSpPr>
          <p:cNvPr id="11" name="[TextBox 1]"/>
          <p:cNvGrpSpPr/>
          <p:nvPr/>
        </p:nvGrpSpPr>
        <p:grpSpPr>
          <a:xfrm>
            <a:off x="8561651" y="426142"/>
            <a:ext cx="421647" cy="1495461"/>
            <a:chOff x="5882641" y="1075851"/>
            <a:chExt cx="547826" cy="1942979"/>
          </a:xfrm>
        </p:grpSpPr>
        <p:sp>
          <p:nvSpPr>
            <p:cNvPr id="12" name="[TextBox 1]"/>
            <p:cNvSpPr/>
            <p:nvPr/>
          </p:nvSpPr>
          <p:spPr>
            <a:xfrm>
              <a:off x="5882641" y="1350170"/>
              <a:ext cx="547826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[TextBox 1]"/>
            <p:cNvCxnSpPr>
              <a:stCxn id="12" idx="2"/>
              <a:endCxn id="14" idx="0"/>
            </p:cNvCxnSpPr>
            <p:nvPr/>
          </p:nvCxnSpPr>
          <p:spPr>
            <a:xfrm flipH="1">
              <a:off x="6149341" y="1648302"/>
              <a:ext cx="7213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[TextBox 1]"/>
            <p:cNvSpPr/>
            <p:nvPr/>
          </p:nvSpPr>
          <p:spPr>
            <a:xfrm>
              <a:off x="5882641" y="1896904"/>
              <a:ext cx="533399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[TextBox 1]"/>
            <p:cNvCxnSpPr>
              <a:stCxn id="14" idx="2"/>
              <a:endCxn id="16" idx="0"/>
            </p:cNvCxnSpPr>
            <p:nvPr/>
          </p:nvCxnSpPr>
          <p:spPr>
            <a:xfrm>
              <a:off x="6149341" y="2195036"/>
              <a:ext cx="0" cy="27431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[TextBox 1]"/>
            <p:cNvSpPr/>
            <p:nvPr/>
          </p:nvSpPr>
          <p:spPr>
            <a:xfrm>
              <a:off x="5882641" y="2469354"/>
              <a:ext cx="533399" cy="300874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[TextBox 1]"/>
            <p:cNvCxnSpPr/>
            <p:nvPr/>
          </p:nvCxnSpPr>
          <p:spPr>
            <a:xfrm>
              <a:off x="6149340" y="2770228"/>
              <a:ext cx="0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[TextBox 1]"/>
            <p:cNvCxnSpPr/>
            <p:nvPr/>
          </p:nvCxnSpPr>
          <p:spPr>
            <a:xfrm>
              <a:off x="6149340" y="1075851"/>
              <a:ext cx="2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4361357" y="2617458"/>
            <a:ext cx="4621941" cy="1754326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Don’t worry about the C syntax; we will discuss it next week. For now, just to show you how the algorithm is translated into the code. </a:t>
            </a:r>
            <a:r>
              <a:rPr lang="en-US" dirty="0" smtClean="0">
                <a:solidFill>
                  <a:srgbClr val="C00000"/>
                </a:solidFill>
              </a:rPr>
              <a:t>The logic remains the same</a:t>
            </a:r>
            <a:r>
              <a:rPr lang="en-US" dirty="0" smtClean="0"/>
              <a:t>, but you need to write the code according to the rules of the programming language.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1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66FF"/>
                </a:solidFill>
              </a:rPr>
              <a:t>Control Structures: </a:t>
            </a:r>
            <a:r>
              <a:rPr lang="en-GB" sz="4000" b="1" dirty="0" smtClean="0">
                <a:solidFill>
                  <a:srgbClr val="0000FF"/>
                </a:solidFill>
              </a:rPr>
              <a:t>Selection (1/3)</a:t>
            </a:r>
            <a:endParaRPr lang="en-GB" b="1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21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Task: </a:t>
            </a:r>
            <a:r>
              <a:rPr lang="en-US" sz="2400" smtClean="0">
                <a:solidFill>
                  <a:srgbClr val="000099"/>
                </a:solidFill>
              </a:rPr>
              <a:t>Arrange two integers in ascending order (sort)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3239" y="1737360"/>
            <a:ext cx="8218341" cy="4333494"/>
            <a:chOff x="613239" y="1737360"/>
            <a:chExt cx="8218341" cy="4333494"/>
          </a:xfrm>
        </p:grpSpPr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613239" y="1737360"/>
              <a:ext cx="6648621" cy="433349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Aft>
                  <a:spcPct val="20000"/>
                </a:spcAft>
                <a:tabLst>
                  <a:tab pos="571500" algn="l"/>
                  <a:tab pos="1485900" algn="l"/>
                </a:tabLst>
              </a:pPr>
              <a:r>
                <a:rPr lang="en-GB" b="1" i="1">
                  <a:solidFill>
                    <a:srgbClr val="006600"/>
                  </a:solidFill>
                </a:rPr>
                <a:t>Algorithm A: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GB" i="1"/>
                <a:t>	</a:t>
              </a:r>
              <a:r>
                <a:rPr lang="pt-BR"/>
                <a:t>enter values for </a:t>
              </a:r>
              <a:r>
                <a:rPr lang="pt-BR" i="1"/>
                <a:t>num1</a:t>
              </a:r>
              <a:r>
                <a:rPr lang="pt-BR"/>
                <a:t>, </a:t>
              </a:r>
              <a:r>
                <a:rPr lang="pt-BR" i="1"/>
                <a:t>num2</a:t>
              </a:r>
              <a:r>
                <a:rPr lang="en-US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en-US" b="1"/>
                <a:t>	</a:t>
              </a:r>
              <a:r>
                <a:rPr lang="en-GB" b="1"/>
                <a:t>// Assign smaller number into </a:t>
              </a:r>
              <a:r>
                <a:rPr lang="en-GB" b="1" i="1"/>
                <a:t>final1</a:t>
              </a:r>
              <a:r>
                <a:rPr lang="en-GB" b="1"/>
                <a:t>,</a:t>
              </a:r>
              <a:r>
                <a:rPr lang="en-US" b="1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US" b="1"/>
                <a:t>	// </a:t>
              </a:r>
              <a:r>
                <a:rPr lang="en-US" b="1" smtClean="0"/>
                <a:t>and </a:t>
              </a:r>
              <a:r>
                <a:rPr lang="pt-BR" b="1" smtClean="0"/>
                <a:t>larger </a:t>
              </a:r>
              <a:r>
                <a:rPr lang="pt-BR" b="1"/>
                <a:t>number </a:t>
              </a:r>
              <a:r>
                <a:rPr lang="pt-BR" b="1" i="1"/>
                <a:t>into final2</a:t>
              </a:r>
              <a:r>
                <a:rPr lang="en-US" b="1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US"/>
                <a:t>	</a:t>
              </a:r>
              <a:r>
                <a:rPr lang="pt-BR"/>
                <a:t>if (</a:t>
              </a:r>
              <a:r>
                <a:rPr lang="pt-BR" i="1"/>
                <a:t>num1</a:t>
              </a:r>
              <a:r>
                <a:rPr lang="pt-BR"/>
                <a:t> &lt; </a:t>
              </a:r>
              <a:r>
                <a:rPr lang="pt-BR" i="1"/>
                <a:t>num2</a:t>
              </a:r>
              <a:r>
                <a:rPr lang="en-US"/>
                <a:t>)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 	    then 	</a:t>
              </a:r>
              <a:r>
                <a:rPr lang="pt-BR" i="1"/>
                <a:t>final1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num1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 		</a:t>
              </a:r>
              <a:r>
                <a:rPr lang="pt-BR" i="1"/>
                <a:t>final2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num2</a:t>
              </a:r>
              <a:r>
                <a:rPr lang="en-US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pt-BR"/>
                <a:t>	    else 	</a:t>
              </a:r>
              <a:r>
                <a:rPr lang="pt-BR" i="1"/>
                <a:t>final1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num2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		</a:t>
              </a:r>
              <a:r>
                <a:rPr lang="pt-BR" i="1"/>
                <a:t>final2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num1</a:t>
              </a:r>
              <a:r>
                <a:rPr lang="en-US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pt-BR" b="1"/>
                <a:t>	// Transfer values in </a:t>
              </a:r>
              <a:r>
                <a:rPr lang="pt-BR" b="1" i="1"/>
                <a:t>final1</a:t>
              </a:r>
              <a:r>
                <a:rPr lang="pt-BR" b="1"/>
                <a:t>, </a:t>
              </a:r>
              <a:r>
                <a:rPr lang="pt-BR" b="1" i="1"/>
                <a:t>final2</a:t>
              </a:r>
              <a:r>
                <a:rPr lang="pt-BR" b="1"/>
                <a:t> back to </a:t>
              </a:r>
              <a:r>
                <a:rPr lang="pt-BR" b="1" i="1"/>
                <a:t>num1</a:t>
              </a:r>
              <a:r>
                <a:rPr lang="pt-BR" b="1"/>
                <a:t>, </a:t>
              </a:r>
              <a:r>
                <a:rPr lang="pt-BR" b="1" i="1"/>
                <a:t>num2</a:t>
              </a:r>
              <a:r>
                <a:rPr lang="en-US" b="1"/>
                <a:t> </a:t>
              </a:r>
              <a:endParaRPr lang="en-GB" b="1"/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 i="1"/>
                <a:t>	num1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final1</a:t>
              </a:r>
              <a:r>
                <a:rPr lang="en-US"/>
                <a:t> </a:t>
              </a:r>
              <a:endParaRPr lang="en-GB"/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 i="1"/>
                <a:t>	num2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final2</a:t>
              </a:r>
              <a:r>
                <a:rPr lang="en-US"/>
                <a:t> </a:t>
              </a:r>
              <a:endParaRPr lang="en-GB"/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pt-BR" b="1"/>
                <a:t>	// Display sorted integers </a:t>
              </a:r>
              <a:endParaRPr lang="en-US" b="1"/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	print </a:t>
              </a:r>
              <a:r>
                <a:rPr lang="pt-BR" i="1"/>
                <a:t>num1</a:t>
              </a:r>
              <a:r>
                <a:rPr lang="pt-BR"/>
                <a:t>, </a:t>
              </a:r>
              <a:r>
                <a:rPr lang="pt-BR" i="1"/>
                <a:t>num2</a:t>
              </a:r>
              <a:r>
                <a:rPr lang="en-US"/>
                <a:t> </a:t>
              </a:r>
              <a:endParaRPr lang="en-GB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261860" y="2109702"/>
              <a:ext cx="1569720" cy="1565190"/>
              <a:chOff x="7261860" y="2109702"/>
              <a:chExt cx="1569720" cy="1565190"/>
            </a:xfrm>
          </p:grpSpPr>
          <p:sp>
            <p:nvSpPr>
              <p:cNvPr id="38" name="Text Box 35"/>
              <p:cNvSpPr txBox="1">
                <a:spLocks noChangeArrowheads="1"/>
              </p:cNvSpPr>
              <p:nvPr/>
            </p:nvSpPr>
            <p:spPr bwMode="auto">
              <a:xfrm>
                <a:off x="7261860" y="2109702"/>
                <a:ext cx="1485900" cy="571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b="1" i="1"/>
                  <a:t>Variables used:</a:t>
                </a:r>
                <a:endParaRPr lang="en-US" sz="2400" b="1"/>
              </a:p>
            </p:txBody>
          </p:sp>
          <p:grpSp>
            <p:nvGrpSpPr>
              <p:cNvPr id="48" name="[Group 3]"/>
              <p:cNvGrpSpPr/>
              <p:nvPr/>
            </p:nvGrpSpPr>
            <p:grpSpPr>
              <a:xfrm>
                <a:off x="7345680" y="2841396"/>
                <a:ext cx="640080" cy="300096"/>
                <a:chOff x="6096000" y="2182753"/>
                <a:chExt cx="640080" cy="300096"/>
              </a:xfrm>
            </p:grpSpPr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num1</a:t>
                  </a:r>
                  <a:endParaRPr lang="en-US" sz="1200" b="1"/>
                </a:p>
              </p:txBody>
            </p:sp>
          </p:grpSp>
          <p:grpSp>
            <p:nvGrpSpPr>
              <p:cNvPr id="51" name="[Group 36]"/>
              <p:cNvGrpSpPr/>
              <p:nvPr/>
            </p:nvGrpSpPr>
            <p:grpSpPr>
              <a:xfrm>
                <a:off x="8191500" y="2827296"/>
                <a:ext cx="640080" cy="300096"/>
                <a:chOff x="6096000" y="2182753"/>
                <a:chExt cx="640080" cy="300096"/>
              </a:xfrm>
            </p:grpSpPr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num2</a:t>
                  </a:r>
                  <a:endParaRPr lang="en-US" sz="1200" b="1"/>
                </a:p>
              </p:txBody>
            </p:sp>
          </p:grpSp>
          <p:grpSp>
            <p:nvGrpSpPr>
              <p:cNvPr id="54" name="[Group 39]"/>
              <p:cNvGrpSpPr/>
              <p:nvPr/>
            </p:nvGrpSpPr>
            <p:grpSpPr>
              <a:xfrm>
                <a:off x="7345680" y="3374796"/>
                <a:ext cx="640080" cy="300096"/>
                <a:chOff x="6096000" y="2182753"/>
                <a:chExt cx="640080" cy="300096"/>
              </a:xfrm>
            </p:grpSpPr>
            <p:sp>
              <p:nvSpPr>
                <p:cNvPr id="55" name="Rectangle 54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final1</a:t>
                  </a:r>
                  <a:endParaRPr lang="en-US" sz="1200" b="1"/>
                </a:p>
              </p:txBody>
            </p:sp>
          </p:grpSp>
          <p:grpSp>
            <p:nvGrpSpPr>
              <p:cNvPr id="57" name="[Group 39]"/>
              <p:cNvGrpSpPr/>
              <p:nvPr/>
            </p:nvGrpSpPr>
            <p:grpSpPr>
              <a:xfrm>
                <a:off x="8191500" y="3374796"/>
                <a:ext cx="640080" cy="300096"/>
                <a:chOff x="6096000" y="2182753"/>
                <a:chExt cx="640080" cy="300096"/>
              </a:xfrm>
            </p:grpSpPr>
            <p:sp>
              <p:nvSpPr>
                <p:cNvPr id="58" name="Rectangle 57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final2</a:t>
                  </a:r>
                  <a:endParaRPr lang="en-US" sz="1200" b="1"/>
                </a:p>
              </p:txBody>
            </p:sp>
          </p:grpSp>
        </p:grpSp>
      </p:grpSp>
      <p:grpSp>
        <p:nvGrpSpPr>
          <p:cNvPr id="23" name="[Group 81]"/>
          <p:cNvGrpSpPr/>
          <p:nvPr/>
        </p:nvGrpSpPr>
        <p:grpSpPr>
          <a:xfrm>
            <a:off x="7515762" y="445057"/>
            <a:ext cx="1474470" cy="818276"/>
            <a:chOff x="6533337" y="3052164"/>
            <a:chExt cx="1943100" cy="1078348"/>
          </a:xfrm>
        </p:grpSpPr>
        <p:sp>
          <p:nvSpPr>
            <p:cNvPr id="24" name="33cc101a-9262-404b-b0d2-907f2e4b20c3"/>
            <p:cNvSpPr/>
            <p:nvPr/>
          </p:nvSpPr>
          <p:spPr>
            <a:xfrm>
              <a:off x="7184847" y="3312672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[TextBox 1]"/>
            <p:cNvGrpSpPr/>
            <p:nvPr/>
          </p:nvGrpSpPr>
          <p:grpSpPr>
            <a:xfrm>
              <a:off x="6533337" y="3477574"/>
              <a:ext cx="651510" cy="652938"/>
              <a:chOff x="5916930" y="3444240"/>
              <a:chExt cx="651510" cy="652938"/>
            </a:xfrm>
          </p:grpSpPr>
          <p:cxnSp>
            <p:nvCxnSpPr>
              <p:cNvPr id="34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[TextBox 1]"/>
            <p:cNvGrpSpPr/>
            <p:nvPr/>
          </p:nvGrpSpPr>
          <p:grpSpPr>
            <a:xfrm flipH="1">
              <a:off x="7824927" y="3463285"/>
              <a:ext cx="651510" cy="652938"/>
              <a:chOff x="5916930" y="3444240"/>
              <a:chExt cx="651510" cy="652938"/>
            </a:xfrm>
          </p:grpSpPr>
          <p:cxnSp>
            <p:nvCxnSpPr>
              <p:cNvPr id="31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[TextBox 1]"/>
            <p:cNvSpPr txBox="1"/>
            <p:nvPr/>
          </p:nvSpPr>
          <p:spPr>
            <a:xfrm>
              <a:off x="6533337" y="3128006"/>
              <a:ext cx="742950" cy="40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anose="020F0502020204030204" pitchFamily="34" charset="0"/>
                </a:rPr>
                <a:t>True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28" name="[TextBox 1]"/>
            <p:cNvSpPr/>
            <p:nvPr/>
          </p:nvSpPr>
          <p:spPr>
            <a:xfrm>
              <a:off x="7732732" y="3128006"/>
              <a:ext cx="5501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Calibri" panose="020F0502020204030204" pitchFamily="34" charset="0"/>
                </a:rPr>
                <a:t>False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cxnSp>
          <p:nvCxnSpPr>
            <p:cNvPr id="29" name="[TextBox 1]"/>
            <p:cNvCxnSpPr/>
            <p:nvPr/>
          </p:nvCxnSpPr>
          <p:spPr>
            <a:xfrm>
              <a:off x="7512507" y="3052164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[TextBox 1]"/>
            <p:cNvSpPr/>
            <p:nvPr/>
          </p:nvSpPr>
          <p:spPr>
            <a:xfrm>
              <a:off x="7370876" y="3312672"/>
              <a:ext cx="2680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Calibri" panose="020F0502020204030204" pitchFamily="34" charset="0"/>
                </a:rPr>
                <a:t>?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96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66FF"/>
                </a:solidFill>
              </a:rPr>
              <a:t>Control Structures: </a:t>
            </a:r>
            <a:r>
              <a:rPr lang="en-GB" sz="4000" b="1" dirty="0" smtClean="0">
                <a:solidFill>
                  <a:srgbClr val="0000FF"/>
                </a:solidFill>
              </a:rPr>
              <a:t>Selection (2/3)</a:t>
            </a:r>
            <a:endParaRPr lang="en-GB" b="1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22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56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Task: </a:t>
            </a:r>
            <a:r>
              <a:rPr lang="en-US" sz="2400" smtClean="0">
                <a:solidFill>
                  <a:srgbClr val="000099"/>
                </a:solidFill>
              </a:rPr>
              <a:t>Arrange two integers in ascending order (sort)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05728" y="1916112"/>
            <a:ext cx="7608571" cy="2806922"/>
            <a:chOff x="805728" y="1916112"/>
            <a:chExt cx="7608571" cy="2806922"/>
          </a:xfrm>
        </p:grpSpPr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805728" y="1916112"/>
              <a:ext cx="5899871" cy="280692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Aft>
                  <a:spcPct val="20000"/>
                </a:spcAft>
                <a:tabLst>
                  <a:tab pos="571500" algn="l"/>
                  <a:tab pos="1485900" algn="l"/>
                </a:tabLst>
              </a:pPr>
              <a:r>
                <a:rPr lang="en-GB" b="1" i="1">
                  <a:solidFill>
                    <a:srgbClr val="006600"/>
                  </a:solidFill>
                </a:rPr>
                <a:t>Algorithm B: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GB" i="1"/>
                <a:t>	</a:t>
              </a:r>
              <a:r>
                <a:rPr lang="pt-BR"/>
                <a:t>enter values for </a:t>
              </a:r>
              <a:r>
                <a:rPr lang="pt-BR" i="1"/>
                <a:t>num1</a:t>
              </a:r>
              <a:r>
                <a:rPr lang="pt-BR"/>
                <a:t>, </a:t>
              </a:r>
              <a:r>
                <a:rPr lang="pt-BR" i="1"/>
                <a:t>num2</a:t>
              </a:r>
              <a:r>
                <a:rPr lang="en-US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en-US"/>
                <a:t>	</a:t>
              </a:r>
              <a:r>
                <a:rPr lang="en-GB" b="1"/>
                <a:t>// Swap the values in the variables if necessary</a:t>
              </a:r>
              <a:r>
                <a:rPr lang="en-US" b="1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US"/>
                <a:t>	</a:t>
              </a:r>
              <a:r>
                <a:rPr lang="pt-BR"/>
                <a:t>if (</a:t>
              </a:r>
              <a:r>
                <a:rPr lang="pt-BR" i="1"/>
                <a:t>num2</a:t>
              </a:r>
              <a:r>
                <a:rPr lang="pt-BR"/>
                <a:t> &lt; </a:t>
              </a:r>
              <a:r>
                <a:rPr lang="pt-BR" i="1"/>
                <a:t>num1</a:t>
              </a:r>
              <a:r>
                <a:rPr lang="en-US"/>
                <a:t>)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 	    then 	</a:t>
              </a:r>
              <a:r>
                <a:rPr lang="pt-BR" i="1"/>
                <a:t>temp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num1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 		</a:t>
              </a:r>
              <a:r>
                <a:rPr lang="pt-BR" i="1"/>
                <a:t>num1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num2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		</a:t>
              </a:r>
              <a:r>
                <a:rPr lang="pt-BR" i="1"/>
                <a:t>num2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temp</a:t>
              </a:r>
              <a:r>
                <a:rPr lang="en-US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pt-BR" b="1"/>
                <a:t>	// Display sorted integers </a:t>
              </a:r>
              <a:endParaRPr lang="en-US" b="1"/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	print </a:t>
              </a:r>
              <a:r>
                <a:rPr lang="pt-BR" i="1"/>
                <a:t>num1</a:t>
              </a:r>
              <a:r>
                <a:rPr lang="pt-BR"/>
                <a:t>, </a:t>
              </a:r>
              <a:r>
                <a:rPr lang="pt-BR" i="1"/>
                <a:t>num2</a:t>
              </a:r>
              <a:r>
                <a:rPr lang="en-US"/>
                <a:t> </a:t>
              </a:r>
              <a:endParaRPr lang="en-GB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928399" y="2210392"/>
              <a:ext cx="1485900" cy="1477309"/>
              <a:chOff x="6825529" y="1992312"/>
              <a:chExt cx="1485900" cy="1477309"/>
            </a:xfrm>
          </p:grpSpPr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6825529" y="1992312"/>
                <a:ext cx="1485900" cy="6289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b="1" i="1"/>
                  <a:t>Variables used:</a:t>
                </a:r>
                <a:endParaRPr lang="en-US" sz="2400" b="1"/>
              </a:p>
            </p:txBody>
          </p:sp>
          <p:grpSp>
            <p:nvGrpSpPr>
              <p:cNvPr id="29" name="[Group 3]"/>
              <p:cNvGrpSpPr/>
              <p:nvPr/>
            </p:nvGrpSpPr>
            <p:grpSpPr>
              <a:xfrm>
                <a:off x="6825529" y="2686148"/>
                <a:ext cx="640080" cy="300096"/>
                <a:chOff x="6096000" y="2182753"/>
                <a:chExt cx="640080" cy="300096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num1</a:t>
                  </a:r>
                  <a:endParaRPr lang="en-US" sz="1200" b="1"/>
                </a:p>
              </p:txBody>
            </p:sp>
          </p:grpSp>
          <p:grpSp>
            <p:nvGrpSpPr>
              <p:cNvPr id="32" name="[Group 36]"/>
              <p:cNvGrpSpPr/>
              <p:nvPr/>
            </p:nvGrpSpPr>
            <p:grpSpPr>
              <a:xfrm>
                <a:off x="7671349" y="2672048"/>
                <a:ext cx="640080" cy="300096"/>
                <a:chOff x="6096000" y="2182753"/>
                <a:chExt cx="640080" cy="300096"/>
              </a:xfrm>
            </p:grpSpPr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num2</a:t>
                  </a:r>
                  <a:endParaRPr lang="en-US" sz="1200" b="1"/>
                </a:p>
              </p:txBody>
            </p:sp>
          </p:grpSp>
          <p:grpSp>
            <p:nvGrpSpPr>
              <p:cNvPr id="48" name="[Group 39]"/>
              <p:cNvGrpSpPr/>
              <p:nvPr/>
            </p:nvGrpSpPr>
            <p:grpSpPr>
              <a:xfrm>
                <a:off x="7210339" y="3169525"/>
                <a:ext cx="640080" cy="300096"/>
                <a:chOff x="6096000" y="2182753"/>
                <a:chExt cx="640080" cy="300096"/>
              </a:xfrm>
            </p:grpSpPr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temp</a:t>
                  </a:r>
                  <a:endParaRPr lang="en-US" sz="1200" b="1"/>
                </a:p>
              </p:txBody>
            </p:sp>
          </p:grpSp>
        </p:grpSp>
      </p:grpSp>
      <p:sp>
        <p:nvSpPr>
          <p:cNvPr id="4" name="[TextBox 3]"/>
          <p:cNvSpPr txBox="1"/>
          <p:nvPr/>
        </p:nvSpPr>
        <p:spPr>
          <a:xfrm>
            <a:off x="1355363" y="5042505"/>
            <a:ext cx="4800599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Compare Algorithm A with Algorithm B.</a:t>
            </a:r>
            <a:endParaRPr lang="en-US" sz="2000"/>
          </a:p>
        </p:txBody>
      </p:sp>
      <p:grpSp>
        <p:nvGrpSpPr>
          <p:cNvPr id="21" name="[Group 81]"/>
          <p:cNvGrpSpPr/>
          <p:nvPr/>
        </p:nvGrpSpPr>
        <p:grpSpPr>
          <a:xfrm>
            <a:off x="7515762" y="445057"/>
            <a:ext cx="1474470" cy="818276"/>
            <a:chOff x="6533337" y="3052164"/>
            <a:chExt cx="1943100" cy="1078348"/>
          </a:xfrm>
        </p:grpSpPr>
        <p:sp>
          <p:nvSpPr>
            <p:cNvPr id="23" name="33cc101a-9262-404b-b0d2-907f2e4b20c3"/>
            <p:cNvSpPr/>
            <p:nvPr/>
          </p:nvSpPr>
          <p:spPr>
            <a:xfrm>
              <a:off x="7184847" y="3312672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[TextBox 1]"/>
            <p:cNvGrpSpPr/>
            <p:nvPr/>
          </p:nvGrpSpPr>
          <p:grpSpPr>
            <a:xfrm>
              <a:off x="6533337" y="3477574"/>
              <a:ext cx="651510" cy="652938"/>
              <a:chOff x="5916930" y="3444240"/>
              <a:chExt cx="651510" cy="652938"/>
            </a:xfrm>
          </p:grpSpPr>
          <p:cxnSp>
            <p:nvCxnSpPr>
              <p:cNvPr id="39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[TextBox 1]"/>
            <p:cNvGrpSpPr/>
            <p:nvPr/>
          </p:nvGrpSpPr>
          <p:grpSpPr>
            <a:xfrm flipH="1">
              <a:off x="7824927" y="3463285"/>
              <a:ext cx="651510" cy="652938"/>
              <a:chOff x="5916930" y="3444240"/>
              <a:chExt cx="651510" cy="652938"/>
            </a:xfrm>
          </p:grpSpPr>
          <p:cxnSp>
            <p:nvCxnSpPr>
              <p:cNvPr id="36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[TextBox 1]"/>
            <p:cNvSpPr txBox="1"/>
            <p:nvPr/>
          </p:nvSpPr>
          <p:spPr>
            <a:xfrm>
              <a:off x="6533337" y="3128006"/>
              <a:ext cx="742950" cy="40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anose="020F0502020204030204" pitchFamily="34" charset="0"/>
                </a:rPr>
                <a:t>True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27" name="[TextBox 1]"/>
            <p:cNvSpPr/>
            <p:nvPr/>
          </p:nvSpPr>
          <p:spPr>
            <a:xfrm>
              <a:off x="7732732" y="3128006"/>
              <a:ext cx="5501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Calibri" panose="020F0502020204030204" pitchFamily="34" charset="0"/>
                </a:rPr>
                <a:t>False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cxnSp>
          <p:nvCxnSpPr>
            <p:cNvPr id="28" name="[TextBox 1]"/>
            <p:cNvCxnSpPr/>
            <p:nvPr/>
          </p:nvCxnSpPr>
          <p:spPr>
            <a:xfrm>
              <a:off x="7512507" y="3052164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[TextBox 1]"/>
            <p:cNvSpPr/>
            <p:nvPr/>
          </p:nvSpPr>
          <p:spPr>
            <a:xfrm>
              <a:off x="7370876" y="3312672"/>
              <a:ext cx="2680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Calibri" panose="020F0502020204030204" pitchFamily="34" charset="0"/>
                </a:rPr>
                <a:t>?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247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66FF"/>
                </a:solidFill>
              </a:rPr>
              <a:t>Control Structures: </a:t>
            </a:r>
            <a:r>
              <a:rPr lang="en-GB" sz="4000" b="1" dirty="0" smtClean="0">
                <a:solidFill>
                  <a:srgbClr val="0000FF"/>
                </a:solidFill>
              </a:rPr>
              <a:t>Selection (3/3)</a:t>
            </a:r>
            <a:endParaRPr lang="en-GB" b="1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23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71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How the program might look like for Algorithm B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</a:p>
        </p:txBody>
      </p:sp>
      <p:grpSp>
        <p:nvGrpSpPr>
          <p:cNvPr id="12" name="[Group 15]"/>
          <p:cNvGrpSpPr/>
          <p:nvPr/>
        </p:nvGrpSpPr>
        <p:grpSpPr>
          <a:xfrm>
            <a:off x="696687" y="1744940"/>
            <a:ext cx="7895770" cy="4636386"/>
            <a:chOff x="696687" y="1814286"/>
            <a:chExt cx="7895770" cy="4636386"/>
          </a:xfrm>
        </p:grpSpPr>
        <p:sp>
          <p:nvSpPr>
            <p:cNvPr id="13" name="TextBox 12"/>
            <p:cNvSpPr txBox="1"/>
            <p:nvPr/>
          </p:nvSpPr>
          <p:spPr>
            <a:xfrm>
              <a:off x="696687" y="2111022"/>
              <a:ext cx="7895770" cy="43396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This program arranges 2 integers in ascending order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num1, num2, temp;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2 integers: 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&amp;num1, &amp;num2);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(num2 &lt; num1)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temp = num1; num1 = num2; num2 = temp;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"Sorted: num1 =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num2 =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num1, num2);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18513" y="1814286"/>
              <a:ext cx="1886857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Unit3_prog2.c</a:t>
              </a:r>
              <a:endParaRPr lang="en-SG" dirty="0"/>
            </a:p>
          </p:txBody>
        </p:sp>
      </p:grpSp>
      <p:grpSp>
        <p:nvGrpSpPr>
          <p:cNvPr id="11" name="[Group 81]"/>
          <p:cNvGrpSpPr/>
          <p:nvPr/>
        </p:nvGrpSpPr>
        <p:grpSpPr>
          <a:xfrm>
            <a:off x="7515762" y="445057"/>
            <a:ext cx="1474470" cy="818276"/>
            <a:chOff x="6533337" y="3052164"/>
            <a:chExt cx="1943100" cy="1078348"/>
          </a:xfrm>
        </p:grpSpPr>
        <p:sp>
          <p:nvSpPr>
            <p:cNvPr id="15" name="33cc101a-9262-404b-b0d2-907f2e4b20c3"/>
            <p:cNvSpPr/>
            <p:nvPr/>
          </p:nvSpPr>
          <p:spPr>
            <a:xfrm>
              <a:off x="7184847" y="3312672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[TextBox 1]"/>
            <p:cNvGrpSpPr/>
            <p:nvPr/>
          </p:nvGrpSpPr>
          <p:grpSpPr>
            <a:xfrm>
              <a:off x="6533337" y="3477574"/>
              <a:ext cx="651510" cy="652938"/>
              <a:chOff x="5916930" y="3444240"/>
              <a:chExt cx="651510" cy="652938"/>
            </a:xfrm>
          </p:grpSpPr>
          <p:cxnSp>
            <p:nvCxnSpPr>
              <p:cNvPr id="25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[TextBox 1]"/>
            <p:cNvGrpSpPr/>
            <p:nvPr/>
          </p:nvGrpSpPr>
          <p:grpSpPr>
            <a:xfrm flipH="1">
              <a:off x="7824927" y="3463285"/>
              <a:ext cx="651510" cy="652938"/>
              <a:chOff x="5916930" y="3444240"/>
              <a:chExt cx="651510" cy="652938"/>
            </a:xfrm>
          </p:grpSpPr>
          <p:cxnSp>
            <p:nvCxnSpPr>
              <p:cNvPr id="22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[TextBox 1]"/>
            <p:cNvSpPr txBox="1"/>
            <p:nvPr/>
          </p:nvSpPr>
          <p:spPr>
            <a:xfrm>
              <a:off x="6533337" y="3128006"/>
              <a:ext cx="742950" cy="40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anose="020F0502020204030204" pitchFamily="34" charset="0"/>
                </a:rPr>
                <a:t>True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19" name="[TextBox 1]"/>
            <p:cNvSpPr/>
            <p:nvPr/>
          </p:nvSpPr>
          <p:spPr>
            <a:xfrm>
              <a:off x="7732732" y="3128006"/>
              <a:ext cx="5501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Calibri" panose="020F0502020204030204" pitchFamily="34" charset="0"/>
                </a:rPr>
                <a:t>False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cxnSp>
          <p:nvCxnSpPr>
            <p:cNvPr id="20" name="[TextBox 1]"/>
            <p:cNvCxnSpPr/>
            <p:nvPr/>
          </p:nvCxnSpPr>
          <p:spPr>
            <a:xfrm>
              <a:off x="7512507" y="3052164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[TextBox 1]"/>
            <p:cNvSpPr/>
            <p:nvPr/>
          </p:nvSpPr>
          <p:spPr>
            <a:xfrm>
              <a:off x="7370876" y="3312672"/>
              <a:ext cx="2680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Calibri" panose="020F0502020204030204" pitchFamily="34" charset="0"/>
                </a:rPr>
                <a:t>?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2108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66FF"/>
                </a:solidFill>
              </a:rPr>
              <a:t>Control Structures: </a:t>
            </a:r>
            <a:r>
              <a:rPr lang="en-GB" sz="4000" b="1" dirty="0" smtClean="0">
                <a:solidFill>
                  <a:srgbClr val="0000FF"/>
                </a:solidFill>
              </a:rPr>
              <a:t>Repetition (1/3)</a:t>
            </a:r>
            <a:endParaRPr lang="en-GB" b="1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24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340261" cy="59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Task: </a:t>
            </a:r>
            <a:r>
              <a:rPr lang="en-US" sz="2400" smtClean="0">
                <a:solidFill>
                  <a:srgbClr val="000099"/>
                </a:solidFill>
              </a:rPr>
              <a:t>Find sum of positive integers up to </a:t>
            </a:r>
            <a:r>
              <a:rPr lang="en-US" sz="2400" i="1" smtClean="0">
                <a:solidFill>
                  <a:srgbClr val="000099"/>
                </a:solidFill>
              </a:rPr>
              <a:t>n </a:t>
            </a:r>
            <a:r>
              <a:rPr lang="en-US" sz="2400" smtClean="0">
                <a:solidFill>
                  <a:srgbClr val="000099"/>
                </a:solidFill>
              </a:rPr>
              <a:t>(assume </a:t>
            </a:r>
            <a:r>
              <a:rPr lang="en-US" sz="2400" i="1" smtClean="0">
                <a:solidFill>
                  <a:srgbClr val="000099"/>
                </a:solidFill>
              </a:rPr>
              <a:t>n</a:t>
            </a:r>
            <a:r>
              <a:rPr lang="en-US" sz="2400" smtClean="0">
                <a:solidFill>
                  <a:srgbClr val="000099"/>
                </a:solidFill>
              </a:rPr>
              <a:t>&gt;0)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2278" y="1818723"/>
            <a:ext cx="8134521" cy="3071610"/>
            <a:chOff x="552278" y="1924862"/>
            <a:chExt cx="8134521" cy="3071610"/>
          </a:xfrm>
        </p:grpSpPr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552278" y="1924862"/>
              <a:ext cx="6648621" cy="307161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Aft>
                  <a:spcPct val="20000"/>
                </a:spcAft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GB" b="1" i="1" dirty="0">
                  <a:solidFill>
                    <a:srgbClr val="006600"/>
                  </a:solidFill>
                </a:rPr>
                <a:t>Algorithm: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GB" i="1" dirty="0"/>
                <a:t>	</a:t>
              </a:r>
              <a:r>
                <a:rPr lang="pt-BR" dirty="0"/>
                <a:t>enter value for </a:t>
              </a:r>
              <a:r>
                <a:rPr lang="pt-BR" i="1" dirty="0"/>
                <a:t>n</a:t>
              </a:r>
              <a:r>
                <a:rPr lang="en-US" dirty="0"/>
                <a:t>	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US" b="1" dirty="0"/>
                <a:t>	</a:t>
              </a:r>
              <a:r>
                <a:rPr lang="en-GB" b="1" dirty="0"/>
                <a:t>// Initialise a counter </a:t>
              </a:r>
              <a:r>
                <a:rPr lang="en-GB" b="1" i="1" dirty="0"/>
                <a:t>count</a:t>
              </a:r>
              <a:r>
                <a:rPr lang="en-GB" b="1" dirty="0"/>
                <a:t> to 1, and </a:t>
              </a:r>
              <a:r>
                <a:rPr lang="en-GB" b="1" i="1" dirty="0" err="1"/>
                <a:t>ans</a:t>
              </a:r>
              <a:r>
                <a:rPr lang="en-GB" b="1" dirty="0"/>
                <a:t> to 0</a:t>
              </a:r>
              <a:r>
                <a:rPr lang="en-US" b="1" dirty="0"/>
                <a:t> 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US" dirty="0"/>
                <a:t>	</a:t>
              </a:r>
              <a:r>
                <a:rPr lang="en-GB" i="1" dirty="0"/>
                <a:t>count</a:t>
              </a:r>
              <a:r>
                <a:rPr lang="en-GB" dirty="0"/>
                <a:t> </a:t>
              </a:r>
              <a:r>
                <a:rPr lang="en-GB" dirty="0">
                  <a:sym typeface="Wingdings" pitchFamily="2" charset="2"/>
                </a:rPr>
                <a:t></a:t>
              </a:r>
              <a:r>
                <a:rPr lang="en-GB" dirty="0"/>
                <a:t> 1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GB" dirty="0"/>
                <a:t>	</a:t>
              </a:r>
              <a:r>
                <a:rPr lang="en-GB" i="1" dirty="0" err="1"/>
                <a:t>ans</a:t>
              </a:r>
              <a:r>
                <a:rPr lang="en-GB" dirty="0"/>
                <a:t> </a:t>
              </a:r>
              <a:r>
                <a:rPr lang="en-GB" dirty="0">
                  <a:sym typeface="Wingdings" pitchFamily="2" charset="2"/>
                </a:rPr>
                <a:t></a:t>
              </a:r>
              <a:r>
                <a:rPr lang="en-GB" dirty="0"/>
                <a:t> 0</a:t>
              </a:r>
              <a:r>
                <a:rPr lang="en-US" dirty="0"/>
                <a:t> 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 dirty="0"/>
                <a:t> 	</a:t>
              </a:r>
              <a:r>
                <a:rPr lang="en-GB" dirty="0"/>
                <a:t>while (</a:t>
              </a:r>
              <a:r>
                <a:rPr lang="en-GB" i="1" dirty="0"/>
                <a:t>count</a:t>
              </a:r>
              <a:r>
                <a:rPr lang="en-GB" dirty="0"/>
                <a:t> </a:t>
              </a:r>
              <a:r>
                <a:rPr lang="en-GB" dirty="0" smtClean="0"/>
                <a:t>≤ </a:t>
              </a:r>
              <a:r>
                <a:rPr lang="en-GB" i="1" dirty="0"/>
                <a:t>n</a:t>
              </a:r>
              <a:r>
                <a:rPr lang="en-GB" dirty="0"/>
                <a:t>) </a:t>
              </a:r>
              <a:r>
                <a:rPr lang="en-GB" dirty="0" smtClean="0"/>
                <a:t>do</a:t>
              </a:r>
              <a:endParaRPr lang="en-US" dirty="0"/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 dirty="0"/>
                <a:t> 		</a:t>
              </a:r>
              <a:r>
                <a:rPr lang="en-GB" i="1" dirty="0" err="1"/>
                <a:t>ans</a:t>
              </a:r>
              <a:r>
                <a:rPr lang="en-GB" dirty="0"/>
                <a:t> </a:t>
              </a:r>
              <a:r>
                <a:rPr lang="en-GB" dirty="0">
                  <a:sym typeface="Wingdings" pitchFamily="2" charset="2"/>
                </a:rPr>
                <a:t></a:t>
              </a:r>
              <a:r>
                <a:rPr lang="en-GB" dirty="0"/>
                <a:t> </a:t>
              </a:r>
              <a:r>
                <a:rPr lang="en-GB" i="1" dirty="0" err="1"/>
                <a:t>ans</a:t>
              </a:r>
              <a:r>
                <a:rPr lang="en-GB" i="1" dirty="0"/>
                <a:t> </a:t>
              </a:r>
              <a:r>
                <a:rPr lang="en-GB" dirty="0"/>
                <a:t>+</a:t>
              </a:r>
              <a:r>
                <a:rPr lang="en-GB" i="1" dirty="0"/>
                <a:t> count	</a:t>
              </a:r>
              <a:r>
                <a:rPr lang="en-GB" b="1" dirty="0"/>
                <a:t>// add</a:t>
              </a:r>
              <a:r>
                <a:rPr lang="en-GB" b="1" i="1" dirty="0"/>
                <a:t> count </a:t>
              </a:r>
              <a:r>
                <a:rPr lang="en-GB" b="1" dirty="0"/>
                <a:t>to</a:t>
              </a:r>
              <a:r>
                <a:rPr lang="en-GB" b="1" i="1" dirty="0"/>
                <a:t> </a:t>
              </a:r>
              <a:r>
                <a:rPr lang="en-GB" b="1" i="1" dirty="0" err="1"/>
                <a:t>ans</a:t>
              </a:r>
              <a:r>
                <a:rPr lang="en-GB" b="1" i="1" dirty="0"/>
                <a:t> </a:t>
              </a:r>
              <a:r>
                <a:rPr lang="en-US" b="1" dirty="0"/>
                <a:t> 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 dirty="0"/>
                <a:t>		</a:t>
              </a:r>
              <a:r>
                <a:rPr lang="en-GB" i="1" dirty="0"/>
                <a:t>count</a:t>
              </a:r>
              <a:r>
                <a:rPr lang="en-GB" dirty="0"/>
                <a:t> </a:t>
              </a:r>
              <a:r>
                <a:rPr lang="en-GB" dirty="0">
                  <a:sym typeface="Wingdings" pitchFamily="2" charset="2"/>
                </a:rPr>
                <a:t></a:t>
              </a:r>
              <a:r>
                <a:rPr lang="en-GB" dirty="0"/>
                <a:t> </a:t>
              </a:r>
              <a:r>
                <a:rPr lang="en-GB" i="1" dirty="0"/>
                <a:t>count </a:t>
              </a:r>
              <a:r>
                <a:rPr lang="en-GB" dirty="0"/>
                <a:t>+ 1	</a:t>
              </a:r>
              <a:r>
                <a:rPr lang="en-GB" b="1" dirty="0"/>
                <a:t>// increase </a:t>
              </a:r>
              <a:r>
                <a:rPr lang="en-GB" b="1" i="1" dirty="0"/>
                <a:t>count</a:t>
              </a:r>
              <a:r>
                <a:rPr lang="en-GB" b="1" dirty="0"/>
                <a:t> by 1</a:t>
              </a:r>
              <a:r>
                <a:rPr lang="en-US" b="1" dirty="0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 b="1" dirty="0"/>
                <a:t>	// Display answer</a:t>
              </a:r>
              <a:endParaRPr lang="en-US" b="1" dirty="0"/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 dirty="0"/>
                <a:t>	print </a:t>
              </a:r>
              <a:r>
                <a:rPr lang="pt-BR" i="1" dirty="0"/>
                <a:t>ans</a:t>
              </a:r>
              <a:r>
                <a:rPr lang="en-US" dirty="0"/>
                <a:t> </a:t>
              </a:r>
              <a:endParaRPr lang="en-GB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200899" y="2297204"/>
              <a:ext cx="1485900" cy="2003167"/>
              <a:chOff x="7200899" y="2297204"/>
              <a:chExt cx="1485900" cy="2003167"/>
            </a:xfrm>
          </p:grpSpPr>
          <p:sp>
            <p:nvSpPr>
              <p:cNvPr id="38" name="Text Box 35"/>
              <p:cNvSpPr txBox="1">
                <a:spLocks noChangeArrowheads="1"/>
              </p:cNvSpPr>
              <p:nvPr/>
            </p:nvSpPr>
            <p:spPr bwMode="auto">
              <a:xfrm>
                <a:off x="7200899" y="2297204"/>
                <a:ext cx="1485900" cy="571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i="1"/>
                  <a:t>Variables used:</a:t>
                </a:r>
                <a:endParaRPr lang="en-US" sz="2400"/>
              </a:p>
            </p:txBody>
          </p:sp>
          <p:grpSp>
            <p:nvGrpSpPr>
              <p:cNvPr id="48" name="[Group 3]"/>
              <p:cNvGrpSpPr/>
              <p:nvPr/>
            </p:nvGrpSpPr>
            <p:grpSpPr>
              <a:xfrm>
                <a:off x="7631428" y="3054432"/>
                <a:ext cx="640080" cy="300096"/>
                <a:chOff x="6096000" y="2182753"/>
                <a:chExt cx="640080" cy="300096"/>
              </a:xfrm>
            </p:grpSpPr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n</a:t>
                  </a:r>
                  <a:endParaRPr lang="en-US" sz="1200" b="1"/>
                </a:p>
              </p:txBody>
            </p:sp>
          </p:grpSp>
          <p:grpSp>
            <p:nvGrpSpPr>
              <p:cNvPr id="51" name="[Group 36]"/>
              <p:cNvGrpSpPr/>
              <p:nvPr/>
            </p:nvGrpSpPr>
            <p:grpSpPr>
              <a:xfrm>
                <a:off x="7631428" y="3537611"/>
                <a:ext cx="640080" cy="300096"/>
                <a:chOff x="6096000" y="2182753"/>
                <a:chExt cx="640080" cy="300096"/>
              </a:xfrm>
            </p:grpSpPr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count</a:t>
                  </a:r>
                  <a:endParaRPr lang="en-US" sz="1200" b="1"/>
                </a:p>
              </p:txBody>
            </p:sp>
          </p:grpSp>
          <p:grpSp>
            <p:nvGrpSpPr>
              <p:cNvPr id="54" name="[Group 39]"/>
              <p:cNvGrpSpPr/>
              <p:nvPr/>
            </p:nvGrpSpPr>
            <p:grpSpPr>
              <a:xfrm>
                <a:off x="7631428" y="4000275"/>
                <a:ext cx="640080" cy="300096"/>
                <a:chOff x="6096000" y="2182753"/>
                <a:chExt cx="640080" cy="300096"/>
              </a:xfrm>
            </p:grpSpPr>
            <p:sp>
              <p:nvSpPr>
                <p:cNvPr id="55" name="Rectangle 54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ans</a:t>
                  </a:r>
                  <a:endParaRPr lang="en-US" sz="1200" b="1"/>
                </a:p>
              </p:txBody>
            </p:sp>
          </p:grpSp>
        </p:grpSp>
      </p:grpSp>
      <p:grpSp>
        <p:nvGrpSpPr>
          <p:cNvPr id="11" name="Group 10"/>
          <p:cNvGrpSpPr/>
          <p:nvPr/>
        </p:nvGrpSpPr>
        <p:grpSpPr>
          <a:xfrm>
            <a:off x="2098487" y="3028437"/>
            <a:ext cx="4233082" cy="3038414"/>
            <a:chOff x="2175338" y="3086792"/>
            <a:chExt cx="4233082" cy="3038414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2377440" y="3086792"/>
              <a:ext cx="2407920" cy="2527813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2175338" y="3272740"/>
              <a:ext cx="2610022" cy="237541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[TextBox 3]"/>
            <p:cNvSpPr txBox="1"/>
            <p:nvPr/>
          </p:nvSpPr>
          <p:spPr>
            <a:xfrm>
              <a:off x="4113803" y="5294209"/>
              <a:ext cx="2294617" cy="830997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Initialisation</a:t>
              </a:r>
              <a:r>
                <a:rPr lang="en-US" sz="2400" dirty="0" smtClean="0"/>
                <a:t> is very important!</a:t>
              </a:r>
              <a:endParaRPr lang="en-US" sz="2400" dirty="0"/>
            </a:p>
          </p:txBody>
        </p:sp>
      </p:grpSp>
      <p:grpSp>
        <p:nvGrpSpPr>
          <p:cNvPr id="24" name="[Group 87]"/>
          <p:cNvGrpSpPr/>
          <p:nvPr/>
        </p:nvGrpSpPr>
        <p:grpSpPr>
          <a:xfrm>
            <a:off x="7852716" y="392980"/>
            <a:ext cx="1198795" cy="936373"/>
            <a:chOff x="5409499" y="4585811"/>
            <a:chExt cx="1809638" cy="1673711"/>
          </a:xfrm>
        </p:grpSpPr>
        <p:sp>
          <p:nvSpPr>
            <p:cNvPr id="25" name="7d8a24fa-ccc5-4e3e-98f9-8b2e19f763aa"/>
            <p:cNvSpPr/>
            <p:nvPr/>
          </p:nvSpPr>
          <p:spPr>
            <a:xfrm>
              <a:off x="6038849" y="4868939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[TextBox 1]"/>
            <p:cNvCxnSpPr/>
            <p:nvPr/>
          </p:nvCxnSpPr>
          <p:spPr>
            <a:xfrm>
              <a:off x="6366509" y="4608431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[TextBox 1]"/>
            <p:cNvCxnSpPr>
              <a:endCxn id="30" idx="0"/>
            </p:cNvCxnSpPr>
            <p:nvPr/>
          </p:nvCxnSpPr>
          <p:spPr>
            <a:xfrm flipH="1">
              <a:off x="6358889" y="5198742"/>
              <a:ext cx="7620" cy="492025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[TextBox 1]"/>
            <p:cNvSpPr/>
            <p:nvPr/>
          </p:nvSpPr>
          <p:spPr>
            <a:xfrm>
              <a:off x="6103212" y="5690767"/>
              <a:ext cx="511353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[TextBox 1]"/>
            <p:cNvCxnSpPr/>
            <p:nvPr/>
          </p:nvCxnSpPr>
          <p:spPr>
            <a:xfrm>
              <a:off x="6380936" y="5988899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[TextBox 1]"/>
            <p:cNvCxnSpPr/>
            <p:nvPr/>
          </p:nvCxnSpPr>
          <p:spPr>
            <a:xfrm>
              <a:off x="6396176" y="6259522"/>
              <a:ext cx="822960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[TextBox 1]"/>
            <p:cNvCxnSpPr/>
            <p:nvPr/>
          </p:nvCxnSpPr>
          <p:spPr>
            <a:xfrm>
              <a:off x="7219136" y="5033841"/>
              <a:ext cx="1" cy="121556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[TextBox 1]"/>
            <p:cNvCxnSpPr/>
            <p:nvPr/>
          </p:nvCxnSpPr>
          <p:spPr>
            <a:xfrm flipH="1">
              <a:off x="6693357" y="5033840"/>
              <a:ext cx="525779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[TextBox 1]"/>
            <p:cNvCxnSpPr>
              <a:endCxn id="25" idx="1"/>
            </p:cNvCxnSpPr>
            <p:nvPr/>
          </p:nvCxnSpPr>
          <p:spPr>
            <a:xfrm>
              <a:off x="5535928" y="5033840"/>
              <a:ext cx="502921" cy="1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[TextBox 1]"/>
            <p:cNvCxnSpPr/>
            <p:nvPr/>
          </p:nvCxnSpPr>
          <p:spPr>
            <a:xfrm>
              <a:off x="5535928" y="5031217"/>
              <a:ext cx="0" cy="99678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[TextBox 1]"/>
            <p:cNvSpPr txBox="1"/>
            <p:nvPr/>
          </p:nvSpPr>
          <p:spPr>
            <a:xfrm>
              <a:off x="6297493" y="5148004"/>
              <a:ext cx="708354" cy="41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</a:rPr>
                <a:t>True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sp>
          <p:nvSpPr>
            <p:cNvPr id="40" name="[TextBox 1]"/>
            <p:cNvSpPr/>
            <p:nvPr/>
          </p:nvSpPr>
          <p:spPr>
            <a:xfrm>
              <a:off x="5409499" y="4585811"/>
              <a:ext cx="818054" cy="406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</a:rPr>
                <a:t>False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sp>
          <p:nvSpPr>
            <p:cNvPr id="41" name="[TextBox 1]"/>
            <p:cNvSpPr/>
            <p:nvPr/>
          </p:nvSpPr>
          <p:spPr>
            <a:xfrm>
              <a:off x="6166271" y="4849174"/>
              <a:ext cx="385234" cy="495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</a:rPr>
                <a:t>?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215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66FF"/>
                </a:solidFill>
              </a:rPr>
              <a:t>Control Structures: </a:t>
            </a:r>
            <a:r>
              <a:rPr lang="en-GB" sz="4000" b="1" dirty="0" smtClean="0">
                <a:solidFill>
                  <a:srgbClr val="0000FF"/>
                </a:solidFill>
              </a:rPr>
              <a:t>Repetition (2/3)</a:t>
            </a:r>
            <a:endParaRPr lang="en-GB" b="1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25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363121" cy="59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Important to </a:t>
            </a:r>
            <a:r>
              <a:rPr lang="en-US" sz="2400" dirty="0" smtClean="0">
                <a:solidFill>
                  <a:srgbClr val="C00000"/>
                </a:solidFill>
              </a:rPr>
              <a:t>trace</a:t>
            </a:r>
            <a:r>
              <a:rPr lang="en-US" sz="2400" dirty="0" smtClean="0"/>
              <a:t> pseudocode to check its correctness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55320" y="1823886"/>
            <a:ext cx="3852081" cy="356713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tabLst>
                <a:tab pos="288925" algn="l"/>
                <a:tab pos="854075" algn="l"/>
                <a:tab pos="914400" algn="l"/>
              </a:tabLst>
            </a:pPr>
            <a:r>
              <a:rPr lang="en-GB" sz="2400" b="1" i="1" dirty="0">
                <a:solidFill>
                  <a:srgbClr val="006600"/>
                </a:solidFill>
              </a:rPr>
              <a:t>Algorithm:</a:t>
            </a:r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en-GB" sz="2400" i="1" dirty="0"/>
              <a:t>	</a:t>
            </a:r>
            <a:r>
              <a:rPr lang="pt-BR" sz="2400" dirty="0"/>
              <a:t>enter value for </a:t>
            </a:r>
            <a:r>
              <a:rPr lang="pt-BR" sz="2400" i="1" dirty="0" smtClean="0"/>
              <a:t>n</a:t>
            </a:r>
            <a:endParaRPr lang="en-US" sz="2400" b="1" dirty="0"/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en-US" sz="2400" dirty="0"/>
              <a:t>	</a:t>
            </a:r>
            <a:r>
              <a:rPr lang="en-GB" sz="2400" i="1" dirty="0"/>
              <a:t>count</a:t>
            </a:r>
            <a:r>
              <a:rPr lang="en-GB" sz="2400" dirty="0"/>
              <a:t> </a:t>
            </a:r>
            <a:r>
              <a:rPr lang="en-GB" sz="2400" dirty="0">
                <a:sym typeface="Wingdings" pitchFamily="2" charset="2"/>
              </a:rPr>
              <a:t></a:t>
            </a:r>
            <a:r>
              <a:rPr lang="en-GB" sz="2400" dirty="0"/>
              <a:t> 1</a:t>
            </a:r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en-GB" sz="2400" dirty="0"/>
              <a:t>	</a:t>
            </a:r>
            <a:r>
              <a:rPr lang="en-GB" sz="2400" i="1" dirty="0" err="1"/>
              <a:t>ans</a:t>
            </a:r>
            <a:r>
              <a:rPr lang="en-GB" sz="2400" dirty="0"/>
              <a:t> </a:t>
            </a:r>
            <a:r>
              <a:rPr lang="en-GB" sz="2400" dirty="0">
                <a:sym typeface="Wingdings" pitchFamily="2" charset="2"/>
              </a:rPr>
              <a:t></a:t>
            </a:r>
            <a:r>
              <a:rPr lang="en-GB" sz="2400" dirty="0"/>
              <a:t> 0</a:t>
            </a:r>
            <a:r>
              <a:rPr lang="en-US" sz="2400" dirty="0"/>
              <a:t> </a:t>
            </a:r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pt-BR" sz="2400" dirty="0"/>
              <a:t> 	</a:t>
            </a:r>
            <a:r>
              <a:rPr lang="en-GB" sz="2400" dirty="0"/>
              <a:t>while (</a:t>
            </a:r>
            <a:r>
              <a:rPr lang="en-GB" sz="2400" i="1" dirty="0"/>
              <a:t>count</a:t>
            </a:r>
            <a:r>
              <a:rPr lang="en-GB" sz="2400" dirty="0"/>
              <a:t> </a:t>
            </a:r>
            <a:r>
              <a:rPr lang="en-GB" sz="2400" dirty="0" smtClean="0"/>
              <a:t>≤ </a:t>
            </a:r>
            <a:r>
              <a:rPr lang="en-GB" sz="2400" i="1" dirty="0"/>
              <a:t>n</a:t>
            </a:r>
            <a:r>
              <a:rPr lang="en-GB" sz="2400" dirty="0"/>
              <a:t>) </a:t>
            </a:r>
            <a:r>
              <a:rPr lang="en-GB" sz="2400" dirty="0" smtClean="0"/>
              <a:t>do</a:t>
            </a:r>
            <a:endParaRPr lang="en-US" sz="2400" dirty="0"/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pt-BR" sz="2400" dirty="0"/>
              <a:t> 		</a:t>
            </a:r>
            <a:r>
              <a:rPr lang="en-GB" sz="2400" i="1" dirty="0" err="1"/>
              <a:t>ans</a:t>
            </a:r>
            <a:r>
              <a:rPr lang="en-GB" sz="2400" dirty="0"/>
              <a:t> </a:t>
            </a:r>
            <a:r>
              <a:rPr lang="en-GB" sz="2400" dirty="0">
                <a:sym typeface="Wingdings" pitchFamily="2" charset="2"/>
              </a:rPr>
              <a:t></a:t>
            </a:r>
            <a:r>
              <a:rPr lang="en-GB" sz="2400" dirty="0"/>
              <a:t> </a:t>
            </a:r>
            <a:r>
              <a:rPr lang="en-GB" sz="2400" i="1" dirty="0" err="1"/>
              <a:t>ans</a:t>
            </a:r>
            <a:r>
              <a:rPr lang="en-GB" sz="2400" i="1" dirty="0"/>
              <a:t> </a:t>
            </a:r>
            <a:r>
              <a:rPr lang="en-GB" sz="2400" dirty="0"/>
              <a:t>+</a:t>
            </a:r>
            <a:r>
              <a:rPr lang="en-GB" sz="2400" i="1" dirty="0"/>
              <a:t> </a:t>
            </a:r>
            <a:r>
              <a:rPr lang="en-GB" sz="2400" i="1" dirty="0" smtClean="0"/>
              <a:t>count</a:t>
            </a:r>
            <a:endParaRPr lang="en-US" sz="2400" b="1" dirty="0" smtClean="0"/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pt-BR" sz="2400" dirty="0" smtClean="0"/>
              <a:t>		</a:t>
            </a:r>
            <a:r>
              <a:rPr lang="en-GB" sz="2400" i="1" dirty="0" smtClean="0"/>
              <a:t>count</a:t>
            </a:r>
            <a:r>
              <a:rPr lang="en-GB" sz="2400" dirty="0" smtClean="0"/>
              <a:t> </a:t>
            </a:r>
            <a:r>
              <a:rPr lang="en-GB" sz="2400" dirty="0" smtClean="0">
                <a:sym typeface="Wingdings" pitchFamily="2" charset="2"/>
              </a:rPr>
              <a:t></a:t>
            </a:r>
            <a:r>
              <a:rPr lang="en-GB" sz="2400" dirty="0" smtClean="0"/>
              <a:t> </a:t>
            </a:r>
            <a:r>
              <a:rPr lang="en-GB" sz="2400" i="1" dirty="0" smtClean="0"/>
              <a:t>count </a:t>
            </a:r>
            <a:r>
              <a:rPr lang="en-GB" sz="2400" dirty="0" smtClean="0"/>
              <a:t>+ 1</a:t>
            </a:r>
            <a:endParaRPr lang="en-US" sz="2400" b="1" dirty="0" smtClean="0"/>
          </a:p>
          <a:p>
            <a:pPr>
              <a:spcBef>
                <a:spcPts val="600"/>
              </a:spcBef>
              <a:tabLst>
                <a:tab pos="288925" algn="l"/>
                <a:tab pos="854075" algn="l"/>
                <a:tab pos="914400" algn="l"/>
              </a:tabLst>
            </a:pPr>
            <a:r>
              <a:rPr lang="pt-BR" sz="2400" b="1" dirty="0"/>
              <a:t>	// Display answer</a:t>
            </a:r>
            <a:endParaRPr lang="en-US" sz="2400" b="1" dirty="0"/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pt-BR" sz="2400" dirty="0"/>
              <a:t>	print </a:t>
            </a:r>
            <a:r>
              <a:rPr lang="pt-BR" sz="2400" i="1" dirty="0"/>
              <a:t>ans</a:t>
            </a:r>
            <a:r>
              <a:rPr lang="en-US" sz="2400" dirty="0"/>
              <a:t> </a:t>
            </a:r>
            <a:endParaRPr lang="en-GB" sz="2400" dirty="0"/>
          </a:p>
        </p:txBody>
      </p:sp>
      <p:grpSp>
        <p:nvGrpSpPr>
          <p:cNvPr id="17" name="[Group 16]"/>
          <p:cNvGrpSpPr/>
          <p:nvPr/>
        </p:nvGrpSpPr>
        <p:grpSpPr>
          <a:xfrm>
            <a:off x="4962439" y="2568120"/>
            <a:ext cx="3665220" cy="370345"/>
            <a:chOff x="4937760" y="2753293"/>
            <a:chExt cx="3665220" cy="370345"/>
          </a:xfrm>
        </p:grpSpPr>
        <p:sp>
          <p:nvSpPr>
            <p:cNvPr id="2" name="TextBox 1"/>
            <p:cNvSpPr txBox="1"/>
            <p:nvPr/>
          </p:nvSpPr>
          <p:spPr>
            <a:xfrm>
              <a:off x="6926580" y="2753293"/>
              <a:ext cx="838200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00FF"/>
                  </a:solidFill>
                </a:rPr>
                <a:t>count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64780" y="2753293"/>
              <a:ext cx="838200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 smtClean="0">
                  <a:solidFill>
                    <a:srgbClr val="0000FF"/>
                  </a:solidFill>
                </a:rPr>
                <a:t>ans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760" y="2753293"/>
              <a:ext cx="1729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(</a:t>
              </a:r>
              <a:r>
                <a:rPr lang="en-US" i="1" dirty="0" smtClean="0">
                  <a:solidFill>
                    <a:srgbClr val="0000FF"/>
                  </a:solidFill>
                </a:rPr>
                <a:t>count </a:t>
              </a:r>
              <a:r>
                <a:rPr lang="en-US" dirty="0" smtClean="0">
                  <a:solidFill>
                    <a:srgbClr val="0000FF"/>
                  </a:solidFill>
                </a:rPr>
                <a:t>&lt;= </a:t>
              </a:r>
              <a:r>
                <a:rPr lang="en-US" i="1" dirty="0" smtClean="0">
                  <a:solidFill>
                    <a:srgbClr val="0000FF"/>
                  </a:solidFill>
                </a:rPr>
                <a:t>n</a:t>
              </a:r>
              <a:r>
                <a:rPr lang="en-US" dirty="0" smtClean="0">
                  <a:solidFill>
                    <a:srgbClr val="0000FF"/>
                  </a:solidFill>
                </a:rPr>
                <a:t>)?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7" name="[Straight Arrow Connector 6]"/>
          <p:cNvCxnSpPr/>
          <p:nvPr/>
        </p:nvCxnSpPr>
        <p:spPr>
          <a:xfrm>
            <a:off x="320040" y="2485629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[TextBox 3]"/>
          <p:cNvSpPr txBox="1"/>
          <p:nvPr/>
        </p:nvSpPr>
        <p:spPr>
          <a:xfrm>
            <a:off x="4886239" y="1999805"/>
            <a:ext cx="3511001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Assume user enters </a:t>
            </a:r>
            <a:r>
              <a:rPr lang="en-US" sz="2000" b="1" dirty="0" smtClean="0"/>
              <a:t>3</a:t>
            </a:r>
            <a:r>
              <a:rPr lang="en-US" sz="2000" dirty="0" smtClean="0"/>
              <a:t> for </a:t>
            </a:r>
            <a:r>
              <a:rPr lang="en-US" sz="2000" i="1" dirty="0" smtClean="0"/>
              <a:t>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20040" y="2831527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[TextBox 32]"/>
          <p:cNvSpPr txBox="1"/>
          <p:nvPr/>
        </p:nvSpPr>
        <p:spPr>
          <a:xfrm>
            <a:off x="7156999" y="295829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4719" y="295829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0</a:t>
            </a:r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20040" y="3251523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6520" y="3600984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[TextBox 39]"/>
          <p:cNvSpPr txBox="1"/>
          <p:nvPr/>
        </p:nvSpPr>
        <p:spPr>
          <a:xfrm>
            <a:off x="5400589" y="3358523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true</a:t>
            </a:r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76204" y="3947917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64719" y="3358523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76204" y="4360891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56999" y="3358523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26520" y="3607451"/>
            <a:ext cx="670560" cy="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6204" y="3951675"/>
            <a:ext cx="670560" cy="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76204" y="4366192"/>
            <a:ext cx="670560" cy="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00589" y="3763251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true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964719" y="376325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156999" y="376325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00589" y="4214766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true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964719" y="4214766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156999" y="4214766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9930" y="3607451"/>
            <a:ext cx="67056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76204" y="3950106"/>
            <a:ext cx="67056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76204" y="4360891"/>
            <a:ext cx="67056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26520" y="3607451"/>
            <a:ext cx="67056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00589" y="4635641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false</a:t>
            </a:r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77959" y="5178558"/>
            <a:ext cx="67056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[TextBox 69]"/>
          <p:cNvSpPr txBox="1"/>
          <p:nvPr/>
        </p:nvSpPr>
        <p:spPr>
          <a:xfrm>
            <a:off x="4962439" y="5187341"/>
            <a:ext cx="157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</a:t>
            </a:r>
            <a:r>
              <a:rPr lang="en-US" sz="2800" b="1" dirty="0" smtClean="0">
                <a:solidFill>
                  <a:srgbClr val="C00000"/>
                </a:solidFill>
              </a:rPr>
              <a:t>6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14" name="[Straight Connector 13]"/>
          <p:cNvCxnSpPr/>
          <p:nvPr/>
        </p:nvCxnSpPr>
        <p:spPr>
          <a:xfrm>
            <a:off x="4962439" y="3327623"/>
            <a:ext cx="36652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981489" y="3763251"/>
            <a:ext cx="36652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981489" y="4202701"/>
            <a:ext cx="36652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81489" y="4634395"/>
            <a:ext cx="36652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[Group 87]"/>
          <p:cNvGrpSpPr/>
          <p:nvPr/>
        </p:nvGrpSpPr>
        <p:grpSpPr>
          <a:xfrm>
            <a:off x="7852716" y="392980"/>
            <a:ext cx="1198795" cy="936373"/>
            <a:chOff x="5409499" y="4585811"/>
            <a:chExt cx="1809638" cy="1673711"/>
          </a:xfrm>
        </p:grpSpPr>
        <p:sp>
          <p:nvSpPr>
            <p:cNvPr id="94" name="7d8a24fa-ccc5-4e3e-98f9-8b2e19f763aa"/>
            <p:cNvSpPr/>
            <p:nvPr/>
          </p:nvSpPr>
          <p:spPr>
            <a:xfrm>
              <a:off x="6038849" y="4868939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[TextBox 1]"/>
            <p:cNvCxnSpPr/>
            <p:nvPr/>
          </p:nvCxnSpPr>
          <p:spPr>
            <a:xfrm>
              <a:off x="6366509" y="4608431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[TextBox 1]"/>
            <p:cNvCxnSpPr>
              <a:endCxn id="97" idx="0"/>
            </p:cNvCxnSpPr>
            <p:nvPr/>
          </p:nvCxnSpPr>
          <p:spPr>
            <a:xfrm flipH="1">
              <a:off x="6358889" y="5198742"/>
              <a:ext cx="7620" cy="492025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[TextBox 1]"/>
            <p:cNvSpPr/>
            <p:nvPr/>
          </p:nvSpPr>
          <p:spPr>
            <a:xfrm>
              <a:off x="6103212" y="5690767"/>
              <a:ext cx="511353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[TextBox 1]"/>
            <p:cNvCxnSpPr/>
            <p:nvPr/>
          </p:nvCxnSpPr>
          <p:spPr>
            <a:xfrm>
              <a:off x="6380936" y="5988899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[TextBox 1]"/>
            <p:cNvCxnSpPr/>
            <p:nvPr/>
          </p:nvCxnSpPr>
          <p:spPr>
            <a:xfrm>
              <a:off x="6396176" y="6259522"/>
              <a:ext cx="822960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[TextBox 1]"/>
            <p:cNvCxnSpPr/>
            <p:nvPr/>
          </p:nvCxnSpPr>
          <p:spPr>
            <a:xfrm>
              <a:off x="7219136" y="5033841"/>
              <a:ext cx="1" cy="121556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[TextBox 1]"/>
            <p:cNvCxnSpPr/>
            <p:nvPr/>
          </p:nvCxnSpPr>
          <p:spPr>
            <a:xfrm flipH="1">
              <a:off x="6693357" y="5033840"/>
              <a:ext cx="525779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[TextBox 1]"/>
            <p:cNvCxnSpPr>
              <a:endCxn id="94" idx="1"/>
            </p:cNvCxnSpPr>
            <p:nvPr/>
          </p:nvCxnSpPr>
          <p:spPr>
            <a:xfrm>
              <a:off x="5535928" y="5033840"/>
              <a:ext cx="502921" cy="1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[TextBox 1]"/>
            <p:cNvCxnSpPr/>
            <p:nvPr/>
          </p:nvCxnSpPr>
          <p:spPr>
            <a:xfrm>
              <a:off x="5535928" y="5031217"/>
              <a:ext cx="0" cy="99678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[TextBox 1]"/>
            <p:cNvSpPr txBox="1"/>
            <p:nvPr/>
          </p:nvSpPr>
          <p:spPr>
            <a:xfrm>
              <a:off x="6297493" y="5148004"/>
              <a:ext cx="708354" cy="41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</a:rPr>
                <a:t>True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sp>
          <p:nvSpPr>
            <p:cNvPr id="105" name="[TextBox 1]"/>
            <p:cNvSpPr/>
            <p:nvPr/>
          </p:nvSpPr>
          <p:spPr>
            <a:xfrm>
              <a:off x="5409499" y="4585811"/>
              <a:ext cx="818054" cy="406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</a:rPr>
                <a:t>False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sp>
          <p:nvSpPr>
            <p:cNvPr id="106" name="[TextBox 1]"/>
            <p:cNvSpPr/>
            <p:nvPr/>
          </p:nvSpPr>
          <p:spPr>
            <a:xfrm>
              <a:off x="6166271" y="4849174"/>
              <a:ext cx="385234" cy="495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</a:rPr>
                <a:t>?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5375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35" grpId="0"/>
      <p:bldP spid="40" grpId="0"/>
      <p:bldP spid="42" grpId="0"/>
      <p:bldP spid="45" grpId="0"/>
      <p:bldP spid="58" grpId="0"/>
      <p:bldP spid="59" grpId="0"/>
      <p:bldP spid="60" grpId="0"/>
      <p:bldP spid="61" grpId="0"/>
      <p:bldP spid="62" grpId="0"/>
      <p:bldP spid="63" grpId="0"/>
      <p:bldP spid="68" grpId="0"/>
      <p:bldP spid="7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66FF"/>
                </a:solidFill>
              </a:rPr>
              <a:t>Control Structures: </a:t>
            </a:r>
            <a:r>
              <a:rPr lang="en-GB" sz="4000" b="1" dirty="0" smtClean="0">
                <a:solidFill>
                  <a:srgbClr val="0000FF"/>
                </a:solidFill>
              </a:rPr>
              <a:t>Repetition (3/3)</a:t>
            </a:r>
            <a:endParaRPr lang="en-GB" b="1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26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112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How the program might look like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</a:p>
        </p:txBody>
      </p:sp>
      <p:grpSp>
        <p:nvGrpSpPr>
          <p:cNvPr id="11" name="[Group 15]"/>
          <p:cNvGrpSpPr/>
          <p:nvPr/>
        </p:nvGrpSpPr>
        <p:grpSpPr>
          <a:xfrm>
            <a:off x="696687" y="1451430"/>
            <a:ext cx="7895770" cy="4882610"/>
            <a:chOff x="696687" y="1814286"/>
            <a:chExt cx="7895770" cy="4882610"/>
          </a:xfrm>
        </p:grpSpPr>
        <p:sp>
          <p:nvSpPr>
            <p:cNvPr id="15" name="TextBox 14"/>
            <p:cNvSpPr txBox="1"/>
            <p:nvPr/>
          </p:nvSpPr>
          <p:spPr>
            <a:xfrm>
              <a:off x="696687" y="2111025"/>
              <a:ext cx="7895770" cy="45858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Computes sum of positive integers up to n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n;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// upper limit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count = 1,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initialisation</a:t>
              </a:r>
              <a:endPara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n: 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&amp;n);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(count &lt;= n)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+= count;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count++;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=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18513" y="1814286"/>
              <a:ext cx="1886857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Unit3_prog3.c</a:t>
              </a:r>
              <a:endParaRPr lang="en-SG" dirty="0"/>
            </a:p>
          </p:txBody>
        </p:sp>
      </p:grpSp>
      <p:grpSp>
        <p:nvGrpSpPr>
          <p:cNvPr id="42" name="[Group 87]"/>
          <p:cNvGrpSpPr/>
          <p:nvPr/>
        </p:nvGrpSpPr>
        <p:grpSpPr>
          <a:xfrm>
            <a:off x="7852716" y="392980"/>
            <a:ext cx="1198795" cy="936373"/>
            <a:chOff x="5409499" y="4585811"/>
            <a:chExt cx="1809638" cy="1673711"/>
          </a:xfrm>
        </p:grpSpPr>
        <p:sp>
          <p:nvSpPr>
            <p:cNvPr id="44" name="7d8a24fa-ccc5-4e3e-98f9-8b2e19f763aa"/>
            <p:cNvSpPr/>
            <p:nvPr/>
          </p:nvSpPr>
          <p:spPr>
            <a:xfrm>
              <a:off x="6038849" y="4868939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[TextBox 1]"/>
            <p:cNvCxnSpPr/>
            <p:nvPr/>
          </p:nvCxnSpPr>
          <p:spPr>
            <a:xfrm>
              <a:off x="6366509" y="4608431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[TextBox 1]"/>
            <p:cNvCxnSpPr>
              <a:endCxn id="47" idx="0"/>
            </p:cNvCxnSpPr>
            <p:nvPr/>
          </p:nvCxnSpPr>
          <p:spPr>
            <a:xfrm flipH="1">
              <a:off x="6358889" y="5198742"/>
              <a:ext cx="7620" cy="492025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[TextBox 1]"/>
            <p:cNvSpPr/>
            <p:nvPr/>
          </p:nvSpPr>
          <p:spPr>
            <a:xfrm>
              <a:off x="6103212" y="5690767"/>
              <a:ext cx="511353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[TextBox 1]"/>
            <p:cNvCxnSpPr/>
            <p:nvPr/>
          </p:nvCxnSpPr>
          <p:spPr>
            <a:xfrm>
              <a:off x="6380936" y="5988899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[TextBox 1]"/>
            <p:cNvCxnSpPr/>
            <p:nvPr/>
          </p:nvCxnSpPr>
          <p:spPr>
            <a:xfrm>
              <a:off x="6396176" y="6259522"/>
              <a:ext cx="822960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[TextBox 1]"/>
            <p:cNvCxnSpPr/>
            <p:nvPr/>
          </p:nvCxnSpPr>
          <p:spPr>
            <a:xfrm>
              <a:off x="7219136" y="5033841"/>
              <a:ext cx="1" cy="121556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[TextBox 1]"/>
            <p:cNvCxnSpPr/>
            <p:nvPr/>
          </p:nvCxnSpPr>
          <p:spPr>
            <a:xfrm flipH="1">
              <a:off x="6693357" y="5033840"/>
              <a:ext cx="525779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[TextBox 1]"/>
            <p:cNvCxnSpPr>
              <a:endCxn id="44" idx="1"/>
            </p:cNvCxnSpPr>
            <p:nvPr/>
          </p:nvCxnSpPr>
          <p:spPr>
            <a:xfrm>
              <a:off x="5535928" y="5033840"/>
              <a:ext cx="502921" cy="1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[TextBox 1]"/>
            <p:cNvCxnSpPr/>
            <p:nvPr/>
          </p:nvCxnSpPr>
          <p:spPr>
            <a:xfrm>
              <a:off x="5535928" y="5031217"/>
              <a:ext cx="0" cy="99678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[TextBox 1]"/>
            <p:cNvSpPr txBox="1"/>
            <p:nvPr/>
          </p:nvSpPr>
          <p:spPr>
            <a:xfrm>
              <a:off x="6297493" y="5148004"/>
              <a:ext cx="708354" cy="41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</a:rPr>
                <a:t>True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sp>
          <p:nvSpPr>
            <p:cNvPr id="55" name="[TextBox 1]"/>
            <p:cNvSpPr/>
            <p:nvPr/>
          </p:nvSpPr>
          <p:spPr>
            <a:xfrm>
              <a:off x="5409499" y="4585811"/>
              <a:ext cx="818054" cy="406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</a:rPr>
                <a:t>False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sp>
          <p:nvSpPr>
            <p:cNvPr id="56" name="[TextBox 1]"/>
            <p:cNvSpPr/>
            <p:nvPr/>
          </p:nvSpPr>
          <p:spPr>
            <a:xfrm>
              <a:off x="6166271" y="4849174"/>
              <a:ext cx="385234" cy="495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</a:rPr>
                <a:t>?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7229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Algorithmic Problem Solving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 dirty="0" smtClean="0"/>
              <a:t>Unit3 </a:t>
            </a:r>
            <a:r>
              <a:rPr lang="en-US" sz="1200" b="0" dirty="0"/>
              <a:t>- </a:t>
            </a:r>
            <a:fld id="{F7EC234A-9094-4BB8-9EA4-75ECDA8A365B}" type="slidenum">
              <a:rPr lang="en-US" sz="1200" b="0"/>
              <a:pPr>
                <a:defRPr/>
              </a:pPr>
              <a:t>27</a:t>
            </a:fld>
            <a:endParaRPr lang="en-US" sz="1200" b="0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812" y="457200"/>
            <a:ext cx="639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Coin Change</a:t>
            </a:r>
            <a:endParaRPr lang="en-US" sz="3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8" descr="cent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7721" y="457200"/>
            <a:ext cx="580631" cy="573635"/>
          </a:xfrm>
          <a:prstGeom prst="rect">
            <a:avLst/>
          </a:prstGeom>
        </p:spPr>
      </p:pic>
      <p:pic>
        <p:nvPicPr>
          <p:cNvPr id="11" name="Picture 10" descr="cent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5652" y="444210"/>
            <a:ext cx="673240" cy="638813"/>
          </a:xfrm>
          <a:prstGeom prst="rect">
            <a:avLst/>
          </a:prstGeom>
        </p:spPr>
      </p:pic>
      <p:pic>
        <p:nvPicPr>
          <p:cNvPr id="12" name="Picture 11" descr="cent2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0770" y="423177"/>
            <a:ext cx="825708" cy="836525"/>
          </a:xfrm>
          <a:prstGeom prst="rect">
            <a:avLst/>
          </a:prstGeom>
        </p:spPr>
      </p:pic>
      <p:pic>
        <p:nvPicPr>
          <p:cNvPr id="13" name="Picture 12" descr="cent5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64193" y="524424"/>
            <a:ext cx="960695" cy="890827"/>
          </a:xfrm>
          <a:prstGeom prst="rect">
            <a:avLst/>
          </a:prstGeom>
        </p:spPr>
      </p:pic>
      <p:pic>
        <p:nvPicPr>
          <p:cNvPr id="14" name="Picture 13" descr="cent10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44471" y="694937"/>
            <a:ext cx="1030196" cy="10047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011" y="524424"/>
            <a:ext cx="512619" cy="5049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1859" y="1243086"/>
            <a:ext cx="2364784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 smtClean="0"/>
              <a:t>Problem statement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50857" y="1649593"/>
            <a:ext cx="7553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Given the above coin denominations: </a:t>
            </a:r>
            <a:r>
              <a:rPr lang="en-US" dirty="0">
                <a:solidFill>
                  <a:srgbClr val="0000FF"/>
                </a:solidFill>
              </a:rPr>
              <a:t>1¢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 5¢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10¢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20¢, 50¢</a:t>
            </a:r>
            <a:r>
              <a:rPr lang="en-US" dirty="0"/>
              <a:t>, and</a:t>
            </a:r>
            <a:r>
              <a:rPr lang="en-US" dirty="0">
                <a:solidFill>
                  <a:srgbClr val="0000FF"/>
                </a:solidFill>
              </a:rPr>
              <a:t> $1</a:t>
            </a:r>
            <a:r>
              <a:rPr lang="en-US" dirty="0"/>
              <a:t>, </a:t>
            </a:r>
            <a:r>
              <a:rPr lang="en-US" dirty="0" smtClean="0"/>
              <a:t>assuming that you have unlimited supply of them, find the </a:t>
            </a:r>
            <a:r>
              <a:rPr lang="en-US" dirty="0" smtClean="0">
                <a:solidFill>
                  <a:srgbClr val="C00000"/>
                </a:solidFill>
              </a:rPr>
              <a:t>minimum number of coins </a:t>
            </a:r>
            <a:r>
              <a:rPr lang="en-US" dirty="0" smtClean="0"/>
              <a:t>needed for a given amount.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9180" y="2607210"/>
            <a:ext cx="699462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000" dirty="0" smtClean="0">
                <a:solidFill>
                  <a:srgbClr val="7030A0"/>
                </a:solidFill>
              </a:rPr>
              <a:t>Can you write out the pseudocode of your algorithm?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000" dirty="0" smtClean="0">
                <a:solidFill>
                  <a:srgbClr val="7030A0"/>
                </a:solidFill>
              </a:rPr>
              <a:t>What must the Task Giver send to the Task Solver?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000" dirty="0" smtClean="0">
                <a:solidFill>
                  <a:srgbClr val="7030A0"/>
                </a:solidFill>
              </a:rPr>
              <a:t>What must the Task Solver return to the Task Giver?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5845" y="3875045"/>
            <a:ext cx="6127955" cy="2269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37217" y="3934260"/>
            <a:ext cx="407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Algorithm </a:t>
            </a:r>
            <a:r>
              <a:rPr lang="en-SG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CoinChange</a:t>
            </a:r>
            <a:r>
              <a:rPr lang="en-SG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SG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amt</a:t>
            </a:r>
            <a:r>
              <a:rPr lang="en-SG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5845" y="5637239"/>
            <a:ext cx="582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0598" y="4455140"/>
            <a:ext cx="1211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. 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4585" y="5378724"/>
            <a:ext cx="199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return coins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87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 animBg="1"/>
      <p:bldP spid="4" grpId="0"/>
      <p:bldP spid="18" grpId="0"/>
      <p:bldP spid="19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28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0EE4D09-2529-4945-BE5A-D3AF47E583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302" y="445851"/>
            <a:ext cx="1874196" cy="18741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7A4D3E7-D7F0-43E4-A8A0-0B4966C67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9481"/>
            <a:ext cx="2981325" cy="1533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A758C91-8942-4764-A5EF-E1FE1DF84CD1}"/>
              </a:ext>
            </a:extLst>
          </p:cNvPr>
          <p:cNvSpPr txBox="1"/>
          <p:nvPr/>
        </p:nvSpPr>
        <p:spPr>
          <a:xfrm>
            <a:off x="542610" y="1932212"/>
            <a:ext cx="688932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Knowing the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algorithmic </a:t>
            </a:r>
            <a:r>
              <a:rPr lang="en-US" sz="2400" dirty="0">
                <a:solidFill>
                  <a:srgbClr val="C00000"/>
                </a:solidFill>
              </a:rPr>
              <a:t>problem </a:t>
            </a:r>
            <a:r>
              <a:rPr lang="en-US" sz="2400" dirty="0" smtClean="0">
                <a:solidFill>
                  <a:srgbClr val="C00000"/>
                </a:solidFill>
              </a:rPr>
              <a:t>solving process</a:t>
            </a:r>
            <a:endParaRPr lang="en-SG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A80CAD5-784C-4EA4-835D-FE6C8837FA74}"/>
              </a:ext>
            </a:extLst>
          </p:cNvPr>
          <p:cNvSpPr txBox="1"/>
          <p:nvPr/>
        </p:nvSpPr>
        <p:spPr>
          <a:xfrm>
            <a:off x="2947482" y="2581845"/>
            <a:ext cx="5739318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Knowing the </a:t>
            </a:r>
            <a:r>
              <a:rPr lang="en-US" sz="2400" dirty="0">
                <a:solidFill>
                  <a:srgbClr val="C00000"/>
                </a:solidFill>
              </a:rPr>
              <a:t>properties of an </a:t>
            </a:r>
            <a:r>
              <a:rPr lang="en-US" sz="2400" dirty="0" smtClean="0">
                <a:solidFill>
                  <a:srgbClr val="C00000"/>
                </a:solidFill>
              </a:rPr>
              <a:t>algorithm</a:t>
            </a:r>
            <a:endParaRPr lang="en-SG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B22C306-FFFD-42B2-B192-7CEEAB3FD974}"/>
              </a:ext>
            </a:extLst>
          </p:cNvPr>
          <p:cNvSpPr txBox="1"/>
          <p:nvPr/>
        </p:nvSpPr>
        <p:spPr>
          <a:xfrm>
            <a:off x="454269" y="3252398"/>
            <a:ext cx="5213001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Knowing </a:t>
            </a:r>
            <a:r>
              <a:rPr lang="en-US" sz="2400" dirty="0" smtClean="0"/>
              <a:t>the </a:t>
            </a:r>
            <a:r>
              <a:rPr lang="en-US" sz="2400" dirty="0">
                <a:solidFill>
                  <a:srgbClr val="C00000"/>
                </a:solidFill>
              </a:rPr>
              <a:t>three control </a:t>
            </a:r>
            <a:r>
              <a:rPr lang="en-US" sz="2400" dirty="0" smtClean="0">
                <a:solidFill>
                  <a:srgbClr val="C00000"/>
                </a:solidFill>
              </a:rPr>
              <a:t>structures</a:t>
            </a:r>
            <a:endParaRPr lang="en-SG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978D6A5-A71C-46D2-8A65-2754773CF04B}"/>
              </a:ext>
            </a:extLst>
          </p:cNvPr>
          <p:cNvSpPr txBox="1"/>
          <p:nvPr/>
        </p:nvSpPr>
        <p:spPr>
          <a:xfrm>
            <a:off x="1894303" y="3991136"/>
            <a:ext cx="6697671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Knowing how </a:t>
            </a:r>
            <a:r>
              <a:rPr lang="en-US" sz="2400" dirty="0"/>
              <a:t>to write algorithms in </a:t>
            </a:r>
            <a:r>
              <a:rPr lang="en-US" sz="2400" dirty="0" smtClean="0">
                <a:solidFill>
                  <a:srgbClr val="C00000"/>
                </a:solidFill>
              </a:rPr>
              <a:t>pseudocode</a:t>
            </a:r>
            <a:endParaRPr lang="en-SG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B45F9EE-3240-464D-BACB-39EE7DB7249B}"/>
              </a:ext>
            </a:extLst>
          </p:cNvPr>
          <p:cNvSpPr txBox="1"/>
          <p:nvPr/>
        </p:nvSpPr>
        <p:spPr>
          <a:xfrm>
            <a:off x="454269" y="4837932"/>
            <a:ext cx="814419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Knowing how to </a:t>
            </a:r>
            <a:r>
              <a:rPr lang="en-US" sz="2400" dirty="0" smtClean="0">
                <a:solidFill>
                  <a:srgbClr val="C00000"/>
                </a:solidFill>
              </a:rPr>
              <a:t>trace </a:t>
            </a:r>
            <a:r>
              <a:rPr lang="en-US" sz="2400" dirty="0" smtClean="0"/>
              <a:t>algorithms </a:t>
            </a:r>
            <a:r>
              <a:rPr lang="en-US" sz="2400" dirty="0"/>
              <a:t>to verify their </a:t>
            </a:r>
            <a:r>
              <a:rPr lang="en-US" sz="2400" dirty="0" smtClean="0"/>
              <a:t>correctness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13161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32656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</a:t>
            </a:r>
            <a:r>
              <a:rPr dirty="0"/>
              <a:t>- </a:t>
            </a:r>
            <a:fld id="{24D17162-63A3-49DC-92B1-933428BCC85F}" type="slidenum">
              <a:rPr smtClean="0"/>
              <a:pPr>
                <a:defRPr/>
              </a:pPr>
              <a:t>29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67" y="1660840"/>
            <a:ext cx="5220607" cy="43055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Algorithmic Problem Solving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 dirty="0" smtClean="0"/>
              <a:t>Unit3 </a:t>
            </a:r>
            <a:r>
              <a:rPr lang="en-US" sz="1200" b="0" dirty="0"/>
              <a:t>- </a:t>
            </a:r>
            <a:fld id="{F7EC234A-9094-4BB8-9EA4-75ECDA8A365B}" type="slidenum">
              <a:rPr lang="en-US" sz="1200" b="0"/>
              <a:pPr>
                <a:defRPr/>
              </a:pPr>
              <a:t>3</a:t>
            </a:fld>
            <a:endParaRPr lang="en-US" sz="1200" b="0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812" y="457200"/>
            <a:ext cx="639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Coin Change</a:t>
            </a:r>
            <a:endParaRPr lang="en-US" sz="3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8" descr="cent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7721" y="457200"/>
            <a:ext cx="580631" cy="573635"/>
          </a:xfrm>
          <a:prstGeom prst="rect">
            <a:avLst/>
          </a:prstGeom>
        </p:spPr>
      </p:pic>
      <p:pic>
        <p:nvPicPr>
          <p:cNvPr id="11" name="Picture 10" descr="cent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5652" y="444210"/>
            <a:ext cx="673240" cy="638813"/>
          </a:xfrm>
          <a:prstGeom prst="rect">
            <a:avLst/>
          </a:prstGeom>
        </p:spPr>
      </p:pic>
      <p:pic>
        <p:nvPicPr>
          <p:cNvPr id="12" name="Picture 11" descr="cent2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0770" y="423177"/>
            <a:ext cx="825708" cy="836525"/>
          </a:xfrm>
          <a:prstGeom prst="rect">
            <a:avLst/>
          </a:prstGeom>
        </p:spPr>
      </p:pic>
      <p:pic>
        <p:nvPicPr>
          <p:cNvPr id="13" name="Picture 12" descr="cent5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64193" y="524424"/>
            <a:ext cx="960695" cy="890827"/>
          </a:xfrm>
          <a:prstGeom prst="rect">
            <a:avLst/>
          </a:prstGeom>
        </p:spPr>
      </p:pic>
      <p:pic>
        <p:nvPicPr>
          <p:cNvPr id="14" name="Picture 13" descr="cent10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44471" y="694937"/>
            <a:ext cx="1030196" cy="10047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011" y="524424"/>
            <a:ext cx="512619" cy="5049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7384" y="1259702"/>
            <a:ext cx="2935111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Problem statement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12940" y="1877538"/>
            <a:ext cx="7553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/>
              <a:t>Given the above coin denominations: </a:t>
            </a:r>
            <a:r>
              <a:rPr lang="en-US" sz="2000" dirty="0">
                <a:solidFill>
                  <a:srgbClr val="0000FF"/>
                </a:solidFill>
              </a:rPr>
              <a:t>1¢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00FF"/>
                </a:solidFill>
              </a:rPr>
              <a:t> 5¢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0000FF"/>
                </a:solidFill>
              </a:rPr>
              <a:t>10¢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0000FF"/>
                </a:solidFill>
              </a:rPr>
              <a:t>20¢, 50¢</a:t>
            </a:r>
            <a:r>
              <a:rPr lang="en-US" sz="2000" dirty="0"/>
              <a:t>, and</a:t>
            </a:r>
            <a:r>
              <a:rPr lang="en-US" sz="2000" dirty="0">
                <a:solidFill>
                  <a:srgbClr val="0000FF"/>
                </a:solidFill>
              </a:rPr>
              <a:t> $1</a:t>
            </a:r>
            <a:r>
              <a:rPr lang="en-US" sz="2000" dirty="0"/>
              <a:t>, </a:t>
            </a:r>
            <a:r>
              <a:rPr lang="en-US" sz="2000" dirty="0" smtClean="0"/>
              <a:t>assuming that you have unlimited supply of them, find the </a:t>
            </a:r>
            <a:r>
              <a:rPr lang="en-US" sz="2000" dirty="0" smtClean="0">
                <a:solidFill>
                  <a:srgbClr val="C00000"/>
                </a:solidFill>
              </a:rPr>
              <a:t>minimum number of coins </a:t>
            </a:r>
            <a:r>
              <a:rPr lang="en-US" sz="2000" dirty="0" smtClean="0"/>
              <a:t>needed for a given amount.</a:t>
            </a:r>
            <a:endParaRPr lang="en-US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912940" y="2528711"/>
            <a:ext cx="7914972" cy="1269053"/>
            <a:chOff x="912940" y="2528711"/>
            <a:chExt cx="7914972" cy="1269053"/>
          </a:xfrm>
        </p:grpSpPr>
        <p:sp>
          <p:nvSpPr>
            <p:cNvPr id="17" name="Rounded Rectangle 16"/>
            <p:cNvSpPr/>
            <p:nvPr/>
          </p:nvSpPr>
          <p:spPr>
            <a:xfrm>
              <a:off x="912940" y="2528711"/>
              <a:ext cx="3060749" cy="364490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ine Callout 2 17"/>
            <p:cNvSpPr/>
            <p:nvPr/>
          </p:nvSpPr>
          <p:spPr>
            <a:xfrm>
              <a:off x="3973689" y="2945317"/>
              <a:ext cx="4854223" cy="852447"/>
            </a:xfrm>
            <a:prstGeom prst="borderCallout2">
              <a:avLst>
                <a:gd name="adj1" fmla="val 28192"/>
                <a:gd name="adj2" fmla="val -398"/>
                <a:gd name="adj3" fmla="val 28192"/>
                <a:gd name="adj4" fmla="val -4574"/>
                <a:gd name="adj5" fmla="val -4877"/>
                <a:gd name="adj6" fmla="val -12166"/>
              </a:avLst>
            </a:prstGeom>
            <a:solidFill>
              <a:srgbClr val="0000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This is called </a:t>
              </a:r>
              <a:r>
                <a:rPr lang="en-SG" b="1" dirty="0" smtClean="0">
                  <a:solidFill>
                    <a:schemeClr val="bg1"/>
                  </a:solidFill>
                </a:rPr>
                <a:t>optimisation</a:t>
              </a:r>
              <a:r>
                <a:rPr lang="en-SG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problem in CS – finding the best among all possible solutions.</a:t>
              </a:r>
              <a:endParaRPr lang="en-US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72559" y="3461745"/>
            <a:ext cx="332530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i="1" dirty="0" smtClean="0"/>
              <a:t>Examples:</a:t>
            </a:r>
          </a:p>
          <a:p>
            <a:pPr marL="541338" indent="-26987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 smtClean="0"/>
              <a:t>375</a:t>
            </a:r>
            <a:r>
              <a:rPr lang="en-US" sz="2400" dirty="0"/>
              <a:t>¢</a:t>
            </a:r>
            <a:r>
              <a:rPr lang="en-SG" sz="2400" dirty="0" smtClean="0"/>
              <a:t> </a:t>
            </a:r>
            <a:r>
              <a:rPr lang="en-SG" sz="2400" dirty="0" smtClean="0">
                <a:sym typeface="Wingdings" panose="05000000000000000000" pitchFamily="2" charset="2"/>
              </a:rPr>
              <a:t>   ?   coins</a:t>
            </a:r>
          </a:p>
          <a:p>
            <a:pPr marL="541338" indent="-26987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 smtClean="0">
                <a:sym typeface="Wingdings" panose="05000000000000000000" pitchFamily="2" charset="2"/>
              </a:rPr>
              <a:t>543</a:t>
            </a:r>
            <a:r>
              <a:rPr lang="en-US" sz="2400" dirty="0" smtClean="0"/>
              <a:t>¢  </a:t>
            </a:r>
            <a:r>
              <a:rPr lang="en-US" sz="2400" dirty="0" smtClean="0">
                <a:sym typeface="Wingdings" panose="05000000000000000000" pitchFamily="2" charset="2"/>
              </a:rPr>
              <a:t>  ?   coins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98" y="3933342"/>
            <a:ext cx="939970" cy="106470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378630" y="3933342"/>
            <a:ext cx="3602081" cy="138499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i="1" dirty="0" smtClean="0"/>
              <a:t>Question you may ask:</a:t>
            </a:r>
          </a:p>
          <a:p>
            <a:r>
              <a:rPr lang="en-SG" sz="2000" dirty="0" smtClean="0">
                <a:solidFill>
                  <a:srgbClr val="0000FF"/>
                </a:solidFill>
              </a:rPr>
              <a:t>Do I need to report how many coins of each denomination in my solution?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04939" y="5384506"/>
            <a:ext cx="641501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2000" dirty="0" smtClean="0"/>
              <a:t>No, you don’t have to. (But in the process of computing the solution you will somehow get to know how many coins of each denomination you need.)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ym typeface="Wingdings" panose="05000000000000000000" pitchFamily="2" charset="2"/>
              </a:rPr>
              <a:t>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245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 dirty="0" smtClean="0"/>
              <a:t>Unit3 </a:t>
            </a:r>
            <a:r>
              <a:rPr lang="en-US" sz="1200" b="0" dirty="0"/>
              <a:t>- </a:t>
            </a:r>
            <a:fld id="{F7EC234A-9094-4BB8-9EA4-75ECDA8A365B}" type="slidenum">
              <a:rPr lang="en-US" sz="1200" b="0"/>
              <a:pPr>
                <a:defRPr/>
              </a:pPr>
              <a:t>4</a:t>
            </a:fld>
            <a:endParaRPr lang="en-US" sz="1200" b="0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812" y="457200"/>
            <a:ext cx="639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Contract of a Task</a:t>
            </a:r>
            <a:endParaRPr lang="en-US" sz="3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98642" y="1353710"/>
            <a:ext cx="2101174" cy="2085018"/>
            <a:chOff x="1298642" y="1353710"/>
            <a:chExt cx="2101174" cy="20850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650" y="1765569"/>
              <a:ext cx="1673159" cy="167315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298642" y="1353710"/>
              <a:ext cx="2101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 smtClean="0"/>
                <a:t>The Task Giver</a:t>
              </a:r>
              <a:endParaRPr lang="en-US" sz="2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888605" y="1353710"/>
            <a:ext cx="2195080" cy="1785297"/>
            <a:chOff x="5888605" y="1353710"/>
            <a:chExt cx="2195080" cy="17852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273" y="1977740"/>
              <a:ext cx="1707745" cy="116126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888605" y="1353710"/>
              <a:ext cx="2195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 smtClean="0"/>
                <a:t>The Task Solver</a:t>
              </a:r>
              <a:endParaRPr lang="en-US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72495" y="1875162"/>
            <a:ext cx="2316110" cy="683212"/>
            <a:chOff x="3454812" y="1875162"/>
            <a:chExt cx="2316110" cy="683212"/>
          </a:xfrm>
        </p:grpSpPr>
        <p:sp>
          <p:nvSpPr>
            <p:cNvPr id="8" name="Right Arrow 7"/>
            <p:cNvSpPr/>
            <p:nvPr/>
          </p:nvSpPr>
          <p:spPr>
            <a:xfrm>
              <a:off x="3454812" y="1875162"/>
              <a:ext cx="2316110" cy="68321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72494" y="2032102"/>
              <a:ext cx="2016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The amount (in </a:t>
              </a:r>
              <a:r>
                <a:rPr lang="en-US" dirty="0"/>
                <a:t>¢</a:t>
              </a:r>
              <a:r>
                <a:rPr lang="en-SG" dirty="0" smtClean="0"/>
                <a:t>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46683" y="2606446"/>
            <a:ext cx="2459606" cy="614691"/>
            <a:chOff x="3429000" y="2715314"/>
            <a:chExt cx="2459606" cy="614691"/>
          </a:xfrm>
        </p:grpSpPr>
        <p:sp>
          <p:nvSpPr>
            <p:cNvPr id="29" name="Right Arrow 28"/>
            <p:cNvSpPr/>
            <p:nvPr/>
          </p:nvSpPr>
          <p:spPr>
            <a:xfrm flipH="1">
              <a:off x="3429000" y="2715314"/>
              <a:ext cx="2341922" cy="61469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54812" y="2837993"/>
              <a:ext cx="2433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The min. no. of coins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03222" y="3718346"/>
            <a:ext cx="4182894" cy="253915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 smtClean="0"/>
              <a:t>The Task Giver: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 smtClean="0"/>
              <a:t>Provides the necessary inputs (arguments) to the Task Solver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 smtClean="0"/>
              <a:t>Does not provides unnecessary data to the Task Solver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 smtClean="0"/>
              <a:t>Does not care/need to know how the Task Solver solves the task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865579" y="3718346"/>
            <a:ext cx="4105073" cy="28469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 smtClean="0"/>
              <a:t>The Task Solver: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 smtClean="0"/>
              <a:t>Accepts the necessary inputs (arguments) from the Task Giver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 smtClean="0"/>
              <a:t>Returns the result to the Task Giver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 smtClean="0"/>
              <a:t>Does not provides extraneous data to the Task Giver or perform extraneous 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26738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 dirty="0" smtClean="0"/>
              <a:t>Unit3 </a:t>
            </a:r>
            <a:r>
              <a:rPr lang="en-US" sz="1200" b="0" dirty="0"/>
              <a:t>- </a:t>
            </a:r>
            <a:fld id="{F7EC234A-9094-4BB8-9EA4-75ECDA8A365B}" type="slidenum">
              <a:rPr lang="en-US" sz="1200" b="0"/>
              <a:pPr>
                <a:defRPr/>
              </a:pPr>
              <a:t>5</a:t>
            </a:fld>
            <a:endParaRPr lang="en-US" sz="1200" b="0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51BEE89-270B-4A6D-B3CF-9A66F498B25C}"/>
              </a:ext>
            </a:extLst>
          </p:cNvPr>
          <p:cNvSpPr txBox="1"/>
          <p:nvPr/>
        </p:nvSpPr>
        <p:spPr>
          <a:xfrm>
            <a:off x="534135" y="452503"/>
            <a:ext cx="639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Euclid’s Algorithm (1/3)</a:t>
            </a:r>
            <a:endParaRPr lang="en-US" sz="3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318" y="1203865"/>
            <a:ext cx="777385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 smtClean="0"/>
              <a:t>First historically documented algorithm by </a:t>
            </a:r>
            <a:r>
              <a:rPr lang="en-US" sz="2400" dirty="0"/>
              <a:t>Greek mathematician Euclid in 300 </a:t>
            </a:r>
            <a:r>
              <a:rPr lang="en-US" sz="2400" dirty="0" smtClean="0"/>
              <a:t>B.C.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 smtClean="0"/>
              <a:t>Also known as </a:t>
            </a:r>
            <a:r>
              <a:rPr lang="en-SG" sz="2400" dirty="0" smtClean="0">
                <a:solidFill>
                  <a:srgbClr val="0000FF"/>
                </a:solidFill>
              </a:rPr>
              <a:t>Euclidean Algorithm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3" name="[Text Box 8]"/>
          <p:cNvSpPr txBox="1">
            <a:spLocks noChangeArrowheads="1"/>
          </p:cNvSpPr>
          <p:nvPr/>
        </p:nvSpPr>
        <p:spPr bwMode="auto">
          <a:xfrm>
            <a:off x="457200" y="2800698"/>
            <a:ext cx="5401733" cy="19236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 smtClean="0"/>
              <a:t>1.	Let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be integers with </a:t>
            </a:r>
            <a:r>
              <a:rPr lang="en-US" i="1" dirty="0"/>
              <a:t>A</a:t>
            </a:r>
            <a:r>
              <a:rPr lang="en-US" dirty="0"/>
              <a:t> &gt; </a:t>
            </a:r>
            <a:r>
              <a:rPr lang="en-US" i="1" dirty="0"/>
              <a:t>B</a:t>
            </a:r>
            <a:r>
              <a:rPr lang="en-US" dirty="0"/>
              <a:t> ≥ 0.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 smtClean="0"/>
              <a:t>2.	If </a:t>
            </a:r>
            <a:r>
              <a:rPr lang="en-US" i="1" dirty="0"/>
              <a:t>B</a:t>
            </a:r>
            <a:r>
              <a:rPr lang="en-US" dirty="0"/>
              <a:t> = 0, then the GCD is </a:t>
            </a:r>
            <a:r>
              <a:rPr lang="en-US" i="1" dirty="0"/>
              <a:t>A</a:t>
            </a:r>
            <a:r>
              <a:rPr lang="en-US" dirty="0"/>
              <a:t> and algorithm ends.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 smtClean="0"/>
              <a:t>3.	Otherwise</a:t>
            </a:r>
            <a:r>
              <a:rPr lang="en-US" dirty="0"/>
              <a:t>, find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 such </a:t>
            </a:r>
            <a:r>
              <a:rPr lang="en-US" dirty="0" smtClean="0"/>
              <a:t>that</a:t>
            </a:r>
            <a:endParaRPr lang="en-US" sz="7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2332038" algn="l"/>
              </a:tabLst>
            </a:pPr>
            <a:r>
              <a:rPr lang="en-US" sz="2000" dirty="0"/>
              <a:t>		</a:t>
            </a:r>
            <a:r>
              <a:rPr lang="en-US" sz="2000" i="1" dirty="0"/>
              <a:t>A</a:t>
            </a:r>
            <a:r>
              <a:rPr lang="en-US" sz="2000" dirty="0"/>
              <a:t> = </a:t>
            </a:r>
            <a:r>
              <a:rPr lang="en-US" sz="2000" i="1" dirty="0" err="1"/>
              <a:t>q</a:t>
            </a:r>
            <a:r>
              <a:rPr lang="en-US" sz="2000" dirty="0" err="1"/>
              <a:t>.</a:t>
            </a:r>
            <a:r>
              <a:rPr lang="en-US" sz="2000" i="1" dirty="0" err="1"/>
              <a:t>B</a:t>
            </a:r>
            <a:r>
              <a:rPr lang="en-US" sz="2000" dirty="0"/>
              <a:t> + </a:t>
            </a:r>
            <a:r>
              <a:rPr lang="en-US" sz="2000" i="1" dirty="0"/>
              <a:t>r</a:t>
            </a:r>
            <a:r>
              <a:rPr lang="en-US" sz="2000" dirty="0"/>
              <a:t> 	</a:t>
            </a:r>
            <a:r>
              <a:rPr lang="en-US" sz="2000" dirty="0" smtClean="0"/>
              <a:t>where </a:t>
            </a:r>
            <a:r>
              <a:rPr lang="en-US" sz="2000" dirty="0"/>
              <a:t>0 ≤ </a:t>
            </a:r>
            <a:r>
              <a:rPr lang="en-US" sz="2000" i="1" dirty="0"/>
              <a:t>r</a:t>
            </a:r>
            <a:r>
              <a:rPr lang="en-US" sz="2000" dirty="0"/>
              <a:t> &lt; </a:t>
            </a:r>
            <a:r>
              <a:rPr lang="en-US" sz="2000" i="1" dirty="0" smtClean="0"/>
              <a:t>B</a:t>
            </a:r>
            <a:endParaRPr lang="en-US" sz="2000" dirty="0"/>
          </a:p>
          <a:p>
            <a:pPr marL="341313" indent="-341313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4.</a:t>
            </a:r>
            <a:r>
              <a:rPr lang="en-US" sz="2000" dirty="0"/>
              <a:t>	</a:t>
            </a:r>
            <a:r>
              <a:rPr lang="en-US" dirty="0"/>
              <a:t>Replace </a:t>
            </a:r>
            <a:r>
              <a:rPr lang="en-US" i="1" dirty="0"/>
              <a:t>A</a:t>
            </a:r>
            <a:r>
              <a:rPr lang="en-US" dirty="0"/>
              <a:t> by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B</a:t>
            </a:r>
            <a:r>
              <a:rPr lang="en-US" dirty="0"/>
              <a:t> by </a:t>
            </a:r>
            <a:r>
              <a:rPr lang="en-US" i="1" dirty="0"/>
              <a:t>r</a:t>
            </a:r>
            <a:r>
              <a:rPr lang="en-US" dirty="0"/>
              <a:t>. Go to step 2.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87669" y="2522765"/>
            <a:ext cx="269913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smtClean="0"/>
              <a:t>q</a:t>
            </a:r>
            <a:r>
              <a:rPr lang="en-US" dirty="0" smtClean="0"/>
              <a:t> is not important; </a:t>
            </a:r>
            <a:br>
              <a:rPr lang="en-US" dirty="0" smtClean="0"/>
            </a:br>
            <a:r>
              <a:rPr lang="en-US" i="1" dirty="0" smtClean="0"/>
              <a:t>r</a:t>
            </a:r>
            <a:r>
              <a:rPr lang="en-US" dirty="0" smtClean="0"/>
              <a:t> is the one that matters.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87669" y="3605565"/>
            <a:ext cx="269913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smtClean="0"/>
              <a:t>r</a:t>
            </a:r>
            <a:r>
              <a:rPr lang="en-US" dirty="0" smtClean="0"/>
              <a:t> could be obtained by </a:t>
            </a:r>
            <a:r>
              <a:rPr lang="en-US" i="1" dirty="0" smtClean="0"/>
              <a:t>A</a:t>
            </a:r>
            <a:r>
              <a:rPr lang="en-US" dirty="0" smtClean="0"/>
              <a:t> modulo </a:t>
            </a:r>
            <a:r>
              <a:rPr lang="en-US" i="1" dirty="0" smtClean="0"/>
              <a:t>B </a:t>
            </a:r>
            <a:r>
              <a:rPr lang="en-US" dirty="0" smtClean="0"/>
              <a:t>(i.e. remainder of A / B)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87670" y="4724302"/>
            <a:ext cx="269913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Assumption on </a:t>
            </a:r>
            <a:r>
              <a:rPr lang="en-US" i="1" dirty="0" smtClean="0"/>
              <a:t>A</a:t>
            </a:r>
            <a:r>
              <a:rPr lang="en-US" dirty="0" smtClean="0"/>
              <a:t> &gt; </a:t>
            </a:r>
            <a:r>
              <a:rPr lang="en-US" i="1" dirty="0" smtClean="0"/>
              <a:t>B</a:t>
            </a:r>
            <a:r>
              <a:rPr lang="en-US" dirty="0" smtClean="0"/>
              <a:t> unnecessary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87671" y="5583853"/>
            <a:ext cx="2699129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We will rewrite the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5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 dirty="0" smtClean="0"/>
              <a:t>Unit3 </a:t>
            </a:r>
            <a:r>
              <a:rPr lang="en-US" sz="1200" b="0" dirty="0"/>
              <a:t>- </a:t>
            </a:r>
            <a:fld id="{F7EC234A-9094-4BB8-9EA4-75ECDA8A365B}" type="slidenum">
              <a:rPr lang="en-US" sz="1200" b="0"/>
              <a:pPr>
                <a:defRPr/>
              </a:pPr>
              <a:t>6</a:t>
            </a:fld>
            <a:endParaRPr lang="en-US" sz="1200" b="0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51BEE89-270B-4A6D-B3CF-9A66F498B25C}"/>
              </a:ext>
            </a:extLst>
          </p:cNvPr>
          <p:cNvSpPr txBox="1"/>
          <p:nvPr/>
        </p:nvSpPr>
        <p:spPr>
          <a:xfrm>
            <a:off x="534135" y="452503"/>
            <a:ext cx="639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Euclid’s Algorithm (2/3)</a:t>
            </a:r>
            <a:endParaRPr lang="en-US" sz="3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[Text Box 8]"/>
          <p:cNvSpPr txBox="1">
            <a:spLocks noChangeArrowheads="1"/>
          </p:cNvSpPr>
          <p:nvPr/>
        </p:nvSpPr>
        <p:spPr bwMode="auto">
          <a:xfrm>
            <a:off x="298707" y="1238688"/>
            <a:ext cx="4320540" cy="16773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sz="1400" dirty="0" smtClean="0"/>
              <a:t>1.	Let </a:t>
            </a:r>
            <a:r>
              <a:rPr lang="en-US" sz="1400" i="1" dirty="0"/>
              <a:t>A</a:t>
            </a:r>
            <a:r>
              <a:rPr lang="en-US" sz="1400" dirty="0"/>
              <a:t> and </a:t>
            </a:r>
            <a:r>
              <a:rPr lang="en-US" sz="1400" i="1" dirty="0"/>
              <a:t>B</a:t>
            </a:r>
            <a:r>
              <a:rPr lang="en-US" sz="1400" dirty="0"/>
              <a:t> be integers with </a:t>
            </a:r>
            <a:r>
              <a:rPr lang="en-US" sz="1400" i="1" dirty="0"/>
              <a:t>A</a:t>
            </a:r>
            <a:r>
              <a:rPr lang="en-US" sz="1400" dirty="0"/>
              <a:t> &gt; </a:t>
            </a:r>
            <a:r>
              <a:rPr lang="en-US" sz="1400" i="1" dirty="0"/>
              <a:t>B</a:t>
            </a:r>
            <a:r>
              <a:rPr lang="en-US" sz="1400" dirty="0"/>
              <a:t> ≥ 0.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sz="1400" dirty="0" smtClean="0"/>
              <a:t>2.	If </a:t>
            </a:r>
            <a:r>
              <a:rPr lang="en-US" sz="1400" i="1" dirty="0"/>
              <a:t>B</a:t>
            </a:r>
            <a:r>
              <a:rPr lang="en-US" sz="1400" dirty="0"/>
              <a:t> = 0, then the GCD is </a:t>
            </a:r>
            <a:r>
              <a:rPr lang="en-US" sz="1400" i="1" dirty="0"/>
              <a:t>A</a:t>
            </a:r>
            <a:r>
              <a:rPr lang="en-US" sz="1400" dirty="0"/>
              <a:t> and algorithm ends.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sz="1400" dirty="0" smtClean="0"/>
              <a:t>3.	Otherwise</a:t>
            </a:r>
            <a:r>
              <a:rPr lang="en-US" sz="1400" dirty="0"/>
              <a:t>, find </a:t>
            </a:r>
            <a:r>
              <a:rPr lang="en-US" sz="1400" i="1" dirty="0"/>
              <a:t>q</a:t>
            </a:r>
            <a:r>
              <a:rPr lang="en-US" sz="1400" dirty="0"/>
              <a:t> and </a:t>
            </a:r>
            <a:r>
              <a:rPr lang="en-US" sz="1400" i="1" dirty="0"/>
              <a:t>r</a:t>
            </a:r>
            <a:r>
              <a:rPr lang="en-US" sz="1400" dirty="0"/>
              <a:t> such </a:t>
            </a:r>
            <a:r>
              <a:rPr lang="en-US" sz="1400" dirty="0" smtClean="0"/>
              <a:t>that</a:t>
            </a:r>
            <a:endParaRPr lang="en-US" sz="5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2332038" algn="l"/>
              </a:tabLst>
            </a:pPr>
            <a:r>
              <a:rPr lang="en-US" sz="1600" dirty="0"/>
              <a:t>		</a:t>
            </a:r>
            <a:r>
              <a:rPr lang="en-US" sz="1600" i="1" dirty="0"/>
              <a:t>A</a:t>
            </a:r>
            <a:r>
              <a:rPr lang="en-US" sz="1600" dirty="0"/>
              <a:t> = </a:t>
            </a:r>
            <a:r>
              <a:rPr lang="en-US" sz="1600" i="1" dirty="0" err="1"/>
              <a:t>q</a:t>
            </a:r>
            <a:r>
              <a:rPr lang="en-US" sz="1600" dirty="0" err="1"/>
              <a:t>.</a:t>
            </a:r>
            <a:r>
              <a:rPr lang="en-US" sz="1600" i="1" dirty="0" err="1"/>
              <a:t>B</a:t>
            </a:r>
            <a:r>
              <a:rPr lang="en-US" sz="1600" dirty="0"/>
              <a:t> + </a:t>
            </a:r>
            <a:r>
              <a:rPr lang="en-US" sz="1600" i="1" dirty="0"/>
              <a:t>r</a:t>
            </a:r>
            <a:r>
              <a:rPr lang="en-US" sz="1600" dirty="0"/>
              <a:t> 	</a:t>
            </a:r>
            <a:r>
              <a:rPr lang="en-US" sz="1600" dirty="0" smtClean="0"/>
              <a:t>where </a:t>
            </a:r>
            <a:r>
              <a:rPr lang="en-US" sz="1600" dirty="0"/>
              <a:t>0 ≤ </a:t>
            </a:r>
            <a:r>
              <a:rPr lang="en-US" sz="1600" i="1" dirty="0"/>
              <a:t>r</a:t>
            </a:r>
            <a:r>
              <a:rPr lang="en-US" sz="1600" dirty="0"/>
              <a:t> &lt; </a:t>
            </a:r>
            <a:r>
              <a:rPr lang="en-US" sz="1600" i="1" dirty="0" smtClean="0"/>
              <a:t>B</a:t>
            </a:r>
            <a:endParaRPr lang="en-US" sz="1600" dirty="0"/>
          </a:p>
          <a:p>
            <a:pPr marL="341313" indent="-341313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4.</a:t>
            </a:r>
            <a:r>
              <a:rPr lang="en-US" sz="1600" dirty="0"/>
              <a:t>	</a:t>
            </a:r>
            <a:r>
              <a:rPr lang="en-US" sz="1400" dirty="0"/>
              <a:t>Replace </a:t>
            </a:r>
            <a:r>
              <a:rPr lang="en-US" sz="1400" i="1" dirty="0"/>
              <a:t>A</a:t>
            </a:r>
            <a:r>
              <a:rPr lang="en-US" sz="1400" dirty="0"/>
              <a:t> by </a:t>
            </a:r>
            <a:r>
              <a:rPr lang="en-US" sz="1400" i="1" dirty="0"/>
              <a:t>B</a:t>
            </a:r>
            <a:r>
              <a:rPr lang="en-US" sz="1400" dirty="0"/>
              <a:t>, and </a:t>
            </a:r>
            <a:r>
              <a:rPr lang="en-US" sz="1400" i="1" dirty="0"/>
              <a:t>B</a:t>
            </a:r>
            <a:r>
              <a:rPr lang="en-US" sz="1400" dirty="0"/>
              <a:t> by </a:t>
            </a:r>
            <a:r>
              <a:rPr lang="en-US" sz="1400" i="1" dirty="0"/>
              <a:t>r</a:t>
            </a:r>
            <a:r>
              <a:rPr lang="en-US" sz="1400" dirty="0"/>
              <a:t>. Go to step 2.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54103" y="1632506"/>
            <a:ext cx="4050926" cy="4093429"/>
            <a:chOff x="4854103" y="2324559"/>
            <a:chExt cx="4050926" cy="4093429"/>
          </a:xfrm>
        </p:grpSpPr>
        <p:sp>
          <p:nvSpPr>
            <p:cNvPr id="14" name="[Text Box 8]"/>
            <p:cNvSpPr txBox="1">
              <a:spLocks noChangeArrowheads="1"/>
            </p:cNvSpPr>
            <p:nvPr/>
          </p:nvSpPr>
          <p:spPr bwMode="auto">
            <a:xfrm>
              <a:off x="4854103" y="2724669"/>
              <a:ext cx="4050926" cy="3693319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tabLst>
                  <a:tab pos="341313" algn="l"/>
                </a:tabLst>
              </a:pPr>
              <a:r>
                <a:rPr lang="en-US" dirty="0" smtClean="0"/>
                <a:t>// Pre-</a:t>
              </a:r>
              <a:r>
                <a:rPr lang="en-US" dirty="0" err="1" smtClean="0"/>
                <a:t>cond</a:t>
              </a:r>
              <a:r>
                <a:rPr lang="en-US" dirty="0" smtClean="0"/>
                <a:t>: </a:t>
              </a:r>
              <a:r>
                <a:rPr lang="en-US" i="1" dirty="0" smtClean="0"/>
                <a:t>A</a:t>
              </a:r>
              <a:r>
                <a:rPr lang="en-US" dirty="0" smtClean="0"/>
                <a:t> </a:t>
              </a:r>
              <a:r>
                <a:rPr lang="en-US" dirty="0"/>
                <a:t>and </a:t>
              </a:r>
              <a:r>
                <a:rPr lang="en-US" i="1" dirty="0"/>
                <a:t>B</a:t>
              </a:r>
              <a:r>
                <a:rPr lang="en-US" dirty="0"/>
                <a:t> </a:t>
              </a:r>
              <a:r>
                <a:rPr lang="en-US" dirty="0" smtClean="0"/>
                <a:t>are non-negative</a:t>
              </a:r>
            </a:p>
            <a:p>
              <a:pPr>
                <a:spcBef>
                  <a:spcPts val="0"/>
                </a:spcBef>
                <a:tabLst>
                  <a:tab pos="341313" algn="l"/>
                </a:tabLst>
              </a:pPr>
              <a:r>
                <a:rPr lang="en-US" dirty="0" smtClean="0"/>
                <a:t>// integers, but not both zeroes.</a:t>
              </a:r>
            </a:p>
            <a:p>
              <a:pPr>
                <a:spcBef>
                  <a:spcPts val="0"/>
                </a:spcBef>
                <a:tabLst>
                  <a:tab pos="341313" algn="l"/>
                </a:tabLst>
              </a:pPr>
              <a:endParaRPr lang="en-US" sz="1400" dirty="0" smtClean="0"/>
            </a:p>
            <a:p>
              <a:pPr>
                <a:spcBef>
                  <a:spcPts val="600"/>
                </a:spcBef>
                <a:tabLst>
                  <a:tab pos="341313" algn="l"/>
                </a:tabLst>
              </a:pPr>
              <a:r>
                <a:rPr lang="en-US" dirty="0" smtClean="0"/>
                <a:t>Algorithm GCD( </a:t>
              </a:r>
              <a:r>
                <a:rPr lang="en-US" i="1" dirty="0" smtClean="0"/>
                <a:t>A</a:t>
              </a:r>
              <a:r>
                <a:rPr lang="en-US" dirty="0" smtClean="0"/>
                <a:t>, </a:t>
              </a:r>
              <a:r>
                <a:rPr lang="en-US" i="1" dirty="0" smtClean="0"/>
                <a:t>B </a:t>
              </a:r>
              <a:r>
                <a:rPr lang="en-US" dirty="0" smtClean="0"/>
                <a:t>) {</a:t>
              </a:r>
            </a:p>
            <a:p>
              <a:pPr>
                <a:spcBef>
                  <a:spcPts val="600"/>
                </a:spcBef>
                <a:tabLst>
                  <a:tab pos="341313" algn="l"/>
                </a:tabLst>
              </a:pPr>
              <a:r>
                <a:rPr lang="en-US" dirty="0" smtClean="0"/>
                <a:t>	while (</a:t>
              </a:r>
              <a:r>
                <a:rPr lang="en-US" i="1" dirty="0" smtClean="0"/>
                <a:t>B</a:t>
              </a:r>
              <a:r>
                <a:rPr lang="en-US" dirty="0" smtClean="0"/>
                <a:t> &gt; 0) {</a:t>
              </a:r>
            </a:p>
            <a:p>
              <a:pPr>
                <a:spcBef>
                  <a:spcPts val="600"/>
                </a:spcBef>
                <a:tabLst>
                  <a:tab pos="341313" algn="l"/>
                  <a:tab pos="738188" algn="l"/>
                </a:tabLst>
              </a:pPr>
              <a:r>
                <a:rPr lang="en-US" dirty="0" smtClean="0"/>
                <a:t>		r </a:t>
              </a:r>
              <a:r>
                <a:rPr lang="en-US" dirty="0" smtClean="0">
                  <a:sym typeface="Wingdings" panose="05000000000000000000" pitchFamily="2" charset="2"/>
                </a:rPr>
                <a:t></a:t>
              </a:r>
              <a:r>
                <a:rPr lang="en-US" dirty="0" smtClean="0"/>
                <a:t> A modulo B</a:t>
              </a:r>
            </a:p>
            <a:p>
              <a:pPr>
                <a:spcBef>
                  <a:spcPts val="600"/>
                </a:spcBef>
                <a:tabLst>
                  <a:tab pos="341313" algn="l"/>
                  <a:tab pos="738188" algn="l"/>
                </a:tabLst>
              </a:pPr>
              <a:r>
                <a:rPr lang="en-US" dirty="0"/>
                <a:t>	</a:t>
              </a:r>
              <a:r>
                <a:rPr lang="en-US" dirty="0" smtClean="0"/>
                <a:t>	</a:t>
              </a:r>
              <a:r>
                <a:rPr lang="en-US" i="1" dirty="0" smtClean="0"/>
                <a:t>A</a:t>
              </a:r>
              <a:r>
                <a:rPr lang="en-US" dirty="0" smtClean="0"/>
                <a:t> </a:t>
              </a:r>
              <a:r>
                <a:rPr lang="en-US" dirty="0" smtClean="0">
                  <a:sym typeface="Wingdings" panose="05000000000000000000" pitchFamily="2" charset="2"/>
                </a:rPr>
                <a:t> </a:t>
              </a:r>
              <a:r>
                <a:rPr lang="en-US" i="1" dirty="0" smtClean="0">
                  <a:sym typeface="Wingdings" panose="05000000000000000000" pitchFamily="2" charset="2"/>
                </a:rPr>
                <a:t>B</a:t>
              </a:r>
            </a:p>
            <a:p>
              <a:pPr>
                <a:spcBef>
                  <a:spcPts val="600"/>
                </a:spcBef>
                <a:tabLst>
                  <a:tab pos="341313" algn="l"/>
                  <a:tab pos="738188" algn="l"/>
                </a:tabLst>
              </a:pPr>
              <a:r>
                <a:rPr lang="en-US" dirty="0">
                  <a:sym typeface="Wingdings" panose="05000000000000000000" pitchFamily="2" charset="2"/>
                </a:rPr>
                <a:t>	</a:t>
              </a:r>
              <a:r>
                <a:rPr lang="en-US" dirty="0" smtClean="0">
                  <a:sym typeface="Wingdings" panose="05000000000000000000" pitchFamily="2" charset="2"/>
                </a:rPr>
                <a:t>	</a:t>
              </a:r>
              <a:r>
                <a:rPr lang="en-US" i="1" dirty="0" smtClean="0">
                  <a:sym typeface="Wingdings" panose="05000000000000000000" pitchFamily="2" charset="2"/>
                </a:rPr>
                <a:t>B</a:t>
              </a:r>
              <a:r>
                <a:rPr lang="en-US" dirty="0" smtClean="0">
                  <a:sym typeface="Wingdings" panose="05000000000000000000" pitchFamily="2" charset="2"/>
                </a:rPr>
                <a:t>  r</a:t>
              </a:r>
              <a:endParaRPr lang="en-US" dirty="0"/>
            </a:p>
            <a:p>
              <a:pPr>
                <a:spcBef>
                  <a:spcPts val="600"/>
                </a:spcBef>
                <a:tabLst>
                  <a:tab pos="341313" algn="l"/>
                </a:tabLst>
              </a:pPr>
              <a:r>
                <a:rPr lang="en-US" dirty="0" smtClean="0"/>
                <a:t>	}</a:t>
              </a:r>
            </a:p>
            <a:p>
              <a:pPr>
                <a:spcBef>
                  <a:spcPts val="600"/>
                </a:spcBef>
                <a:tabLst>
                  <a:tab pos="341313" algn="l"/>
                </a:tabLst>
              </a:pPr>
              <a:r>
                <a:rPr lang="en-US" dirty="0"/>
                <a:t>	</a:t>
              </a:r>
              <a:r>
                <a:rPr lang="en-US" dirty="0" smtClean="0"/>
                <a:t>return </a:t>
              </a:r>
              <a:r>
                <a:rPr lang="en-US" i="1" dirty="0" smtClean="0"/>
                <a:t>A</a:t>
              </a:r>
            </a:p>
            <a:p>
              <a:pPr>
                <a:spcBef>
                  <a:spcPts val="600"/>
                </a:spcBef>
                <a:tabLst>
                  <a:tab pos="341313" algn="l"/>
                </a:tabLst>
              </a:pPr>
              <a:r>
                <a:rPr lang="en-US" dirty="0" smtClean="0"/>
                <a:t>}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45479" y="2324559"/>
              <a:ext cx="3207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 smtClean="0"/>
                <a:t>Rewritten in modern form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99791" y="2078129"/>
            <a:ext cx="3887010" cy="4100433"/>
            <a:chOff x="4899791" y="2770182"/>
            <a:chExt cx="3887010" cy="4100433"/>
          </a:xfrm>
        </p:grpSpPr>
        <p:sp>
          <p:nvSpPr>
            <p:cNvPr id="3" name="Rounded Rectangle 2"/>
            <p:cNvSpPr/>
            <p:nvPr/>
          </p:nvSpPr>
          <p:spPr>
            <a:xfrm>
              <a:off x="4899791" y="2770182"/>
              <a:ext cx="3887009" cy="62477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Line Callout 2 3"/>
            <p:cNvSpPr/>
            <p:nvPr/>
          </p:nvSpPr>
          <p:spPr>
            <a:xfrm>
              <a:off x="6549439" y="5965360"/>
              <a:ext cx="2237362" cy="905255"/>
            </a:xfrm>
            <a:prstGeom prst="borderCallout2">
              <a:avLst>
                <a:gd name="adj1" fmla="val -816"/>
                <a:gd name="adj2" fmla="val 79951"/>
                <a:gd name="adj3" fmla="val -56765"/>
                <a:gd name="adj4" fmla="val 79820"/>
                <a:gd name="adj5" fmla="val -284218"/>
                <a:gd name="adj6" fmla="val 6128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 smtClean="0">
                  <a:solidFill>
                    <a:schemeClr val="tx1"/>
                  </a:solidFill>
                </a:rPr>
                <a:t>Pre-condition: What must be true for this Task Solver to work.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" y="2902133"/>
            <a:ext cx="6643991" cy="1654176"/>
            <a:chOff x="457200" y="3489155"/>
            <a:chExt cx="6643991" cy="1654176"/>
          </a:xfrm>
        </p:grpSpPr>
        <p:sp>
          <p:nvSpPr>
            <p:cNvPr id="6" name="Rounded Rectangle 5"/>
            <p:cNvSpPr/>
            <p:nvPr/>
          </p:nvSpPr>
          <p:spPr>
            <a:xfrm>
              <a:off x="6598743" y="3489155"/>
              <a:ext cx="502448" cy="291830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ine Callout 2 6"/>
            <p:cNvSpPr/>
            <p:nvPr/>
          </p:nvSpPr>
          <p:spPr>
            <a:xfrm>
              <a:off x="457200" y="4297024"/>
              <a:ext cx="2324910" cy="846307"/>
            </a:xfrm>
            <a:prstGeom prst="borderCallout2">
              <a:avLst>
                <a:gd name="adj1" fmla="val 417"/>
                <a:gd name="adj2" fmla="val 87686"/>
                <a:gd name="adj3" fmla="val -41710"/>
                <a:gd name="adj4" fmla="val 87728"/>
                <a:gd name="adj5" fmla="val -65432"/>
                <a:gd name="adj6" fmla="val 264703"/>
              </a:avLst>
            </a:prstGeom>
            <a:solidFill>
              <a:srgbClr val="CCECFF"/>
            </a:solidFill>
            <a:ln w="190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 smtClean="0">
                  <a:solidFill>
                    <a:schemeClr val="tx1"/>
                  </a:solidFill>
                </a:rPr>
                <a:t>What the Task Giver must provide to this Task Solver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35901" y="5017120"/>
            <a:ext cx="4636299" cy="1512511"/>
            <a:chOff x="1501854" y="5612627"/>
            <a:chExt cx="4636299" cy="1512511"/>
          </a:xfrm>
        </p:grpSpPr>
        <p:sp>
          <p:nvSpPr>
            <p:cNvPr id="23" name="Rounded Rectangle 22"/>
            <p:cNvSpPr/>
            <p:nvPr/>
          </p:nvSpPr>
          <p:spPr>
            <a:xfrm>
              <a:off x="5136265" y="5612627"/>
              <a:ext cx="1001888" cy="291830"/>
            </a:xfrm>
            <a:prstGeom prst="round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Callout 2 23"/>
            <p:cNvSpPr/>
            <p:nvPr/>
          </p:nvSpPr>
          <p:spPr>
            <a:xfrm>
              <a:off x="1501854" y="6411401"/>
              <a:ext cx="2777247" cy="713737"/>
            </a:xfrm>
            <a:prstGeom prst="borderCallout2">
              <a:avLst>
                <a:gd name="adj1" fmla="val 34900"/>
                <a:gd name="adj2" fmla="val 100300"/>
                <a:gd name="adj3" fmla="val 34152"/>
                <a:gd name="adj4" fmla="val 121800"/>
                <a:gd name="adj5" fmla="val -71630"/>
                <a:gd name="adj6" fmla="val 145807"/>
              </a:avLst>
            </a:prstGeom>
            <a:solidFill>
              <a:srgbClr val="CCFFCC"/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 smtClean="0">
                  <a:solidFill>
                    <a:schemeClr val="tx1"/>
                  </a:solidFill>
                </a:rPr>
                <a:t>What this Task Solver returns to the Task Giver.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5254328" y="3291245"/>
            <a:ext cx="2148119" cy="1683822"/>
          </a:xfrm>
          <a:prstGeom prst="rect">
            <a:avLst/>
          </a:prstGeom>
          <a:solidFill>
            <a:srgbClr val="E6E8EC">
              <a:alpha val="34118"/>
            </a:srgbClr>
          </a:solidFill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65143" y="3681693"/>
            <a:ext cx="2096010" cy="92333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Details of Task Solver </a:t>
            </a:r>
            <a:r>
              <a:rPr lang="en-SG" dirty="0" smtClean="0">
                <a:solidFill>
                  <a:srgbClr val="C00000"/>
                </a:solidFill>
              </a:rPr>
              <a:t>unknown</a:t>
            </a:r>
            <a:r>
              <a:rPr lang="en-SG" dirty="0" smtClean="0"/>
              <a:t> to Task Giver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209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 dirty="0" smtClean="0"/>
              <a:t>Unit3 </a:t>
            </a:r>
            <a:r>
              <a:rPr lang="en-US" sz="1200" b="0" dirty="0"/>
              <a:t>- </a:t>
            </a:r>
            <a:fld id="{F7EC234A-9094-4BB8-9EA4-75ECDA8A365B}" type="slidenum">
              <a:rPr lang="en-US" sz="1200" b="0"/>
              <a:pPr>
                <a:defRPr/>
              </a:pPr>
              <a:t>7</a:t>
            </a:fld>
            <a:endParaRPr lang="en-US" sz="1200" b="0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51BEE89-270B-4A6D-B3CF-9A66F498B25C}"/>
              </a:ext>
            </a:extLst>
          </p:cNvPr>
          <p:cNvSpPr txBox="1"/>
          <p:nvPr/>
        </p:nvSpPr>
        <p:spPr>
          <a:xfrm>
            <a:off x="534135" y="452503"/>
            <a:ext cx="639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Euclid’s Algorithm (3/3)</a:t>
            </a:r>
            <a:endParaRPr lang="en-US" sz="3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134" y="1203865"/>
            <a:ext cx="7650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You might have guess what this algorithm does from its name but let’s </a:t>
            </a:r>
            <a:r>
              <a:rPr lang="en-SG" sz="2400" dirty="0" smtClean="0">
                <a:solidFill>
                  <a:srgbClr val="C00000"/>
                </a:solidFill>
              </a:rPr>
              <a:t>trace</a:t>
            </a:r>
            <a:r>
              <a:rPr lang="en-SG" sz="2400" dirty="0" smtClean="0"/>
              <a:t> it with some examples.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2514205" y="1619363"/>
            <a:ext cx="802927" cy="390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17131" y="1971688"/>
            <a:ext cx="2873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u="sng" dirty="0" smtClean="0">
                <a:solidFill>
                  <a:srgbClr val="0000CC"/>
                </a:solidFill>
              </a:rPr>
              <a:t>Very</a:t>
            </a:r>
            <a:r>
              <a:rPr lang="en-SG" sz="2000" i="1" dirty="0" smtClean="0">
                <a:solidFill>
                  <a:srgbClr val="0000CC"/>
                </a:solidFill>
              </a:rPr>
              <a:t> important skill!</a:t>
            </a:r>
            <a:endParaRPr lang="en-US" sz="2000" i="1" dirty="0">
              <a:solidFill>
                <a:srgbClr val="0000CC"/>
              </a:solidFill>
            </a:endParaRPr>
          </a:p>
        </p:txBody>
      </p:sp>
      <p:sp>
        <p:nvSpPr>
          <p:cNvPr id="26" name="[Text Box 8]"/>
          <p:cNvSpPr txBox="1">
            <a:spLocks noChangeArrowheads="1"/>
          </p:cNvSpPr>
          <p:nvPr/>
        </p:nvSpPr>
        <p:spPr bwMode="auto">
          <a:xfrm>
            <a:off x="643150" y="2530621"/>
            <a:ext cx="4095310" cy="3693319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 smtClean="0"/>
              <a:t>// Pre-</a:t>
            </a:r>
            <a:r>
              <a:rPr lang="en-US" dirty="0" err="1" smtClean="0"/>
              <a:t>cond</a:t>
            </a:r>
            <a:r>
              <a:rPr lang="en-US" dirty="0" smtClean="0"/>
              <a:t>: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smtClean="0"/>
              <a:t>are non-negative</a:t>
            </a:r>
          </a:p>
          <a:p>
            <a:pPr>
              <a:spcBef>
                <a:spcPts val="0"/>
              </a:spcBef>
              <a:tabLst>
                <a:tab pos="341313" algn="l"/>
              </a:tabLst>
            </a:pPr>
            <a:r>
              <a:rPr lang="en-US" dirty="0" smtClean="0"/>
              <a:t>// integers, but not both zeroes.</a:t>
            </a:r>
          </a:p>
          <a:p>
            <a:pPr>
              <a:spcBef>
                <a:spcPts val="0"/>
              </a:spcBef>
              <a:tabLst>
                <a:tab pos="341313" algn="l"/>
              </a:tabLst>
            </a:pPr>
            <a:endParaRPr lang="en-US" sz="1400" dirty="0" smtClean="0"/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 smtClean="0"/>
              <a:t>Algorithm GCD(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 {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 smtClean="0"/>
              <a:t>	while (</a:t>
            </a:r>
            <a:r>
              <a:rPr lang="en-US" i="1" dirty="0" smtClean="0"/>
              <a:t>B</a:t>
            </a:r>
            <a:r>
              <a:rPr lang="en-US" dirty="0" smtClean="0"/>
              <a:t> &gt; 0) {</a:t>
            </a:r>
          </a:p>
          <a:p>
            <a:pPr>
              <a:spcBef>
                <a:spcPts val="600"/>
              </a:spcBef>
              <a:tabLst>
                <a:tab pos="341313" algn="l"/>
                <a:tab pos="738188" algn="l"/>
              </a:tabLst>
            </a:pPr>
            <a:r>
              <a:rPr lang="en-US" dirty="0" smtClean="0"/>
              <a:t>		r 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en-US" dirty="0" smtClean="0"/>
              <a:t> A modulo B</a:t>
            </a:r>
          </a:p>
          <a:p>
            <a:pPr>
              <a:spcBef>
                <a:spcPts val="600"/>
              </a:spcBef>
              <a:tabLst>
                <a:tab pos="341313" algn="l"/>
                <a:tab pos="738188" algn="l"/>
              </a:tabLst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i="1" dirty="0" smtClean="0">
                <a:sym typeface="Wingdings" panose="05000000000000000000" pitchFamily="2" charset="2"/>
              </a:rPr>
              <a:t>B</a:t>
            </a:r>
          </a:p>
          <a:p>
            <a:pPr>
              <a:spcBef>
                <a:spcPts val="600"/>
              </a:spcBef>
              <a:tabLst>
                <a:tab pos="341313" algn="l"/>
                <a:tab pos="738188" algn="l"/>
              </a:tabLst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B</a:t>
            </a:r>
            <a:r>
              <a:rPr lang="en-US" dirty="0" smtClean="0">
                <a:sym typeface="Wingdings" panose="05000000000000000000" pitchFamily="2" charset="2"/>
              </a:rPr>
              <a:t>  r</a:t>
            </a:r>
            <a:endParaRPr lang="en-US" dirty="0"/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 smtClean="0"/>
              <a:t>	}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i="1" dirty="0" smtClean="0"/>
              <a:t>A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7" name="[TextBox 3]"/>
          <p:cNvSpPr txBox="1"/>
          <p:nvPr/>
        </p:nvSpPr>
        <p:spPr>
          <a:xfrm>
            <a:off x="4985664" y="2460699"/>
            <a:ext cx="3167091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Let’s trace GCD(12, 42)</a:t>
            </a:r>
            <a:endParaRPr lang="en-US" sz="2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22658" y="2923670"/>
            <a:ext cx="3064142" cy="370345"/>
            <a:chOff x="5486399" y="2568120"/>
            <a:chExt cx="3064142" cy="370345"/>
          </a:xfrm>
        </p:grpSpPr>
        <p:sp>
          <p:nvSpPr>
            <p:cNvPr id="29" name="TextBox 28"/>
            <p:cNvSpPr txBox="1"/>
            <p:nvPr/>
          </p:nvSpPr>
          <p:spPr>
            <a:xfrm>
              <a:off x="8053330" y="2568120"/>
              <a:ext cx="497211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00FF"/>
                  </a:solidFill>
                </a:rPr>
                <a:t>B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86399" y="2568120"/>
              <a:ext cx="1186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(</a:t>
              </a:r>
              <a:r>
                <a:rPr lang="en-US" i="1" dirty="0" smtClean="0">
                  <a:solidFill>
                    <a:srgbClr val="0000FF"/>
                  </a:solidFill>
                </a:rPr>
                <a:t>B </a:t>
              </a:r>
              <a:r>
                <a:rPr lang="en-US" dirty="0" smtClean="0">
                  <a:solidFill>
                    <a:srgbClr val="0000FF"/>
                  </a:solidFill>
                </a:rPr>
                <a:t>&gt; 0)?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82289" y="2568120"/>
              <a:ext cx="497211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00FF"/>
                  </a:solidFill>
                </a:rPr>
                <a:t>A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96559" y="2568120"/>
              <a:ext cx="497211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00FF"/>
                  </a:solidFill>
                </a:rPr>
                <a:t>r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33" name="[Straight Connector 13]"/>
          <p:cNvSpPr txBox="1"/>
          <p:nvPr/>
        </p:nvSpPr>
        <p:spPr>
          <a:xfrm>
            <a:off x="7618548" y="3276739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34" name="[TextBox 32]"/>
          <p:cNvCxnSpPr/>
          <p:nvPr/>
        </p:nvCxnSpPr>
        <p:spPr>
          <a:xfrm>
            <a:off x="5556558" y="3646071"/>
            <a:ext cx="31302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[Straight Arrow Connector 6]"/>
          <p:cNvCxnSpPr/>
          <p:nvPr/>
        </p:nvCxnSpPr>
        <p:spPr>
          <a:xfrm>
            <a:off x="473458" y="3929763"/>
            <a:ext cx="4992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[TextBox 39]"/>
          <p:cNvSpPr txBox="1"/>
          <p:nvPr/>
        </p:nvSpPr>
        <p:spPr>
          <a:xfrm>
            <a:off x="5741117" y="376810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7" name="[Straight Connector 13]"/>
          <p:cNvSpPr txBox="1"/>
          <p:nvPr/>
        </p:nvSpPr>
        <p:spPr>
          <a:xfrm>
            <a:off x="8189589" y="3276739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38" name="[Straight Connector 13]"/>
          <p:cNvSpPr txBox="1"/>
          <p:nvPr/>
        </p:nvSpPr>
        <p:spPr>
          <a:xfrm>
            <a:off x="7623313" y="377179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39" name="[Straight Connector 13]"/>
          <p:cNvSpPr txBox="1"/>
          <p:nvPr/>
        </p:nvSpPr>
        <p:spPr>
          <a:xfrm>
            <a:off x="8194354" y="377179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[Straight Connector 13]"/>
          <p:cNvSpPr txBox="1"/>
          <p:nvPr/>
        </p:nvSpPr>
        <p:spPr>
          <a:xfrm>
            <a:off x="7067320" y="376580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41" name="[TextBox 32]"/>
          <p:cNvCxnSpPr/>
          <p:nvPr/>
        </p:nvCxnSpPr>
        <p:spPr>
          <a:xfrm>
            <a:off x="5556558" y="4146069"/>
            <a:ext cx="31302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[TextBox 39]"/>
          <p:cNvSpPr txBox="1"/>
          <p:nvPr/>
        </p:nvSpPr>
        <p:spPr>
          <a:xfrm>
            <a:off x="5745883" y="418038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3" name="[Straight Connector 13]"/>
          <p:cNvSpPr txBox="1"/>
          <p:nvPr/>
        </p:nvSpPr>
        <p:spPr>
          <a:xfrm>
            <a:off x="7628079" y="418407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4" name="[Straight Connector 13]"/>
          <p:cNvSpPr txBox="1"/>
          <p:nvPr/>
        </p:nvSpPr>
        <p:spPr>
          <a:xfrm>
            <a:off x="8199120" y="418407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5" name="[Straight Connector 13]"/>
          <p:cNvSpPr txBox="1"/>
          <p:nvPr/>
        </p:nvSpPr>
        <p:spPr>
          <a:xfrm>
            <a:off x="7072086" y="417808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46" name="[TextBox 32]"/>
          <p:cNvCxnSpPr/>
          <p:nvPr/>
        </p:nvCxnSpPr>
        <p:spPr>
          <a:xfrm>
            <a:off x="5556558" y="4553407"/>
            <a:ext cx="31302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[TextBox 39]"/>
          <p:cNvSpPr txBox="1"/>
          <p:nvPr/>
        </p:nvSpPr>
        <p:spPr>
          <a:xfrm>
            <a:off x="5745883" y="4559328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8" name="[Straight Connector 13]"/>
          <p:cNvSpPr txBox="1"/>
          <p:nvPr/>
        </p:nvSpPr>
        <p:spPr>
          <a:xfrm>
            <a:off x="7628079" y="4563018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9" name="[Straight Connector 13]"/>
          <p:cNvSpPr txBox="1"/>
          <p:nvPr/>
        </p:nvSpPr>
        <p:spPr>
          <a:xfrm>
            <a:off x="8199120" y="4563018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0" name="[Straight Connector 13]"/>
          <p:cNvSpPr txBox="1"/>
          <p:nvPr/>
        </p:nvSpPr>
        <p:spPr>
          <a:xfrm>
            <a:off x="7072086" y="4557024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51" name="[TextBox 32]"/>
          <p:cNvCxnSpPr/>
          <p:nvPr/>
        </p:nvCxnSpPr>
        <p:spPr>
          <a:xfrm>
            <a:off x="5556558" y="4932350"/>
            <a:ext cx="31302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[TextBox 39]"/>
          <p:cNvSpPr txBox="1"/>
          <p:nvPr/>
        </p:nvSpPr>
        <p:spPr>
          <a:xfrm>
            <a:off x="5752603" y="493989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53" name="[TextBox 69]"/>
          <p:cNvSpPr txBox="1"/>
          <p:nvPr/>
        </p:nvSpPr>
        <p:spPr>
          <a:xfrm>
            <a:off x="5997767" y="5396135"/>
            <a:ext cx="224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returned: 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  <p:cxnSp>
        <p:nvCxnSpPr>
          <p:cNvPr id="54" name="[Straight Arrow Connector 6]"/>
          <p:cNvCxnSpPr/>
          <p:nvPr/>
        </p:nvCxnSpPr>
        <p:spPr>
          <a:xfrm>
            <a:off x="756647" y="4233872"/>
            <a:ext cx="4992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[Straight Arrow Connector 6]"/>
          <p:cNvCxnSpPr/>
          <p:nvPr/>
        </p:nvCxnSpPr>
        <p:spPr>
          <a:xfrm>
            <a:off x="756647" y="4578235"/>
            <a:ext cx="4992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[Straight Arrow Connector 6]"/>
          <p:cNvCxnSpPr/>
          <p:nvPr/>
        </p:nvCxnSpPr>
        <p:spPr>
          <a:xfrm>
            <a:off x="756647" y="4945582"/>
            <a:ext cx="4992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[Straight Arrow Connector 6]"/>
          <p:cNvCxnSpPr/>
          <p:nvPr/>
        </p:nvCxnSpPr>
        <p:spPr>
          <a:xfrm>
            <a:off x="473458" y="3929763"/>
            <a:ext cx="49928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[Straight Arrow Connector 6]"/>
          <p:cNvCxnSpPr/>
          <p:nvPr/>
        </p:nvCxnSpPr>
        <p:spPr>
          <a:xfrm>
            <a:off x="756647" y="4240400"/>
            <a:ext cx="49928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[Straight Arrow Connector 6]"/>
          <p:cNvCxnSpPr/>
          <p:nvPr/>
        </p:nvCxnSpPr>
        <p:spPr>
          <a:xfrm>
            <a:off x="756647" y="4578235"/>
            <a:ext cx="49928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[Straight Arrow Connector 6]"/>
          <p:cNvCxnSpPr/>
          <p:nvPr/>
        </p:nvCxnSpPr>
        <p:spPr>
          <a:xfrm>
            <a:off x="756647" y="4951005"/>
            <a:ext cx="49928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[Straight Arrow Connector 6]"/>
          <p:cNvCxnSpPr/>
          <p:nvPr/>
        </p:nvCxnSpPr>
        <p:spPr>
          <a:xfrm>
            <a:off x="473458" y="3929763"/>
            <a:ext cx="49928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[Straight Arrow Connector 6]"/>
          <p:cNvCxnSpPr/>
          <p:nvPr/>
        </p:nvCxnSpPr>
        <p:spPr>
          <a:xfrm>
            <a:off x="756647" y="4240400"/>
            <a:ext cx="49928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[Straight Arrow Connector 6]"/>
          <p:cNvCxnSpPr/>
          <p:nvPr/>
        </p:nvCxnSpPr>
        <p:spPr>
          <a:xfrm>
            <a:off x="756647" y="4578235"/>
            <a:ext cx="49928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[Straight Arrow Connector 6]"/>
          <p:cNvCxnSpPr/>
          <p:nvPr/>
        </p:nvCxnSpPr>
        <p:spPr>
          <a:xfrm>
            <a:off x="756647" y="4955193"/>
            <a:ext cx="49928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[Straight Arrow Connector 6]"/>
          <p:cNvCxnSpPr/>
          <p:nvPr/>
        </p:nvCxnSpPr>
        <p:spPr>
          <a:xfrm>
            <a:off x="483298" y="3929763"/>
            <a:ext cx="49928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[Straight Arrow Connector 6]"/>
          <p:cNvCxnSpPr/>
          <p:nvPr/>
        </p:nvCxnSpPr>
        <p:spPr>
          <a:xfrm>
            <a:off x="503688" y="5661890"/>
            <a:ext cx="49928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81214" y="4578235"/>
            <a:ext cx="2699208" cy="10156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 smtClean="0"/>
              <a:t>So do you know what does the Euclid’s Algorithm do now?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ym typeface="Wingdings" panose="05000000000000000000" pitchFamily="2" charset="2"/>
              </a:rPr>
              <a:t>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38134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7" grpId="0" animBg="1"/>
      <p:bldP spid="33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0" grpId="0"/>
      <p:bldP spid="52" grpId="0"/>
      <p:bldP spid="53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 dirty="0" smtClean="0"/>
              <a:t>Unit3 </a:t>
            </a:r>
            <a:r>
              <a:rPr lang="en-US" sz="1200" b="0" dirty="0"/>
              <a:t>- </a:t>
            </a:r>
            <a:fld id="{F7EC234A-9094-4BB8-9EA4-75ECDA8A365B}" type="slidenum">
              <a:rPr lang="en-US" sz="1200" b="0"/>
              <a:pPr>
                <a:defRPr/>
              </a:pPr>
              <a:t>8</a:t>
            </a:fld>
            <a:endParaRPr lang="en-US" sz="1200" b="0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51BEE89-270B-4A6D-B3CF-9A66F498B25C}"/>
              </a:ext>
            </a:extLst>
          </p:cNvPr>
          <p:cNvSpPr txBox="1"/>
          <p:nvPr/>
        </p:nvSpPr>
        <p:spPr>
          <a:xfrm>
            <a:off x="534134" y="452503"/>
            <a:ext cx="83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err="1" smtClean="0">
                <a:solidFill>
                  <a:srgbClr val="0000FF"/>
                </a:solidFill>
                <a:latin typeface="Arial Black" panose="020B0A04020102020204" pitchFamily="34" charset="0"/>
              </a:rPr>
              <a:t>Polya’s</a:t>
            </a:r>
            <a:r>
              <a:rPr lang="en-SG" sz="3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 Problem Solving Process</a:t>
            </a:r>
            <a:endParaRPr lang="en-US" sz="3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5989" y="1163357"/>
            <a:ext cx="8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We (roughly)map </a:t>
            </a:r>
            <a:r>
              <a:rPr lang="en-SG" sz="2400" dirty="0" err="1" smtClean="0"/>
              <a:t>Polya’s</a:t>
            </a:r>
            <a:r>
              <a:rPr lang="en-SG" sz="2400" dirty="0" smtClean="0"/>
              <a:t> steps to algorithmic problem solving.</a:t>
            </a:r>
            <a:endParaRPr lang="en-US" sz="2400" dirty="0"/>
          </a:p>
        </p:txBody>
      </p:sp>
      <p:grpSp>
        <p:nvGrpSpPr>
          <p:cNvPr id="67" name="[Group 28]"/>
          <p:cNvGrpSpPr/>
          <p:nvPr/>
        </p:nvGrpSpPr>
        <p:grpSpPr>
          <a:xfrm>
            <a:off x="3352800" y="1891940"/>
            <a:ext cx="3491538" cy="4344708"/>
            <a:chOff x="2895600" y="1377278"/>
            <a:chExt cx="3854488" cy="4344708"/>
          </a:xfrm>
        </p:grpSpPr>
        <p:sp>
          <p:nvSpPr>
            <p:cNvPr id="68" name="TextBox 67"/>
            <p:cNvSpPr txBox="1"/>
            <p:nvPr/>
          </p:nvSpPr>
          <p:spPr bwMode="auto">
            <a:xfrm>
              <a:off x="2903851" y="1377278"/>
              <a:ext cx="2768009" cy="461665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FF"/>
                  </a:solidFill>
                </a:rPr>
                <a:t>Analysis</a:t>
              </a:r>
              <a:endParaRPr lang="en-SG" sz="2400" dirty="0">
                <a:solidFill>
                  <a:srgbClr val="FFFFFF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 bwMode="auto">
            <a:xfrm>
              <a:off x="2895600" y="2656034"/>
              <a:ext cx="2784511" cy="461665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FF"/>
                  </a:solidFill>
                </a:rPr>
                <a:t>Design</a:t>
              </a:r>
              <a:endParaRPr lang="en-SG" sz="2400" dirty="0">
                <a:solidFill>
                  <a:srgbClr val="FFFFFF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 bwMode="auto">
            <a:xfrm>
              <a:off x="2918632" y="3963128"/>
              <a:ext cx="2738446" cy="461665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FF"/>
                  </a:solidFill>
                </a:rPr>
                <a:t>Implementation</a:t>
              </a:r>
              <a:endParaRPr lang="en-SG" sz="2400" dirty="0">
                <a:solidFill>
                  <a:srgbClr val="FFFFFF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 bwMode="auto">
            <a:xfrm>
              <a:off x="2904300" y="5260321"/>
              <a:ext cx="2767111" cy="461665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FF"/>
                  </a:solidFill>
                </a:rPr>
                <a:t>Testing</a:t>
              </a:r>
              <a:endParaRPr lang="en-SG" sz="2400" dirty="0">
                <a:solidFill>
                  <a:srgbClr val="FFFFFF"/>
                </a:solidFill>
              </a:endParaRPr>
            </a:p>
          </p:txBody>
        </p:sp>
        <p:cxnSp>
          <p:nvCxnSpPr>
            <p:cNvPr id="72" name="Straight Arrow Connector 12"/>
            <p:cNvCxnSpPr>
              <a:cxnSpLocks noChangeShapeType="1"/>
              <a:stCxn id="68" idx="2"/>
              <a:endCxn id="69" idx="0"/>
            </p:cNvCxnSpPr>
            <p:nvPr/>
          </p:nvCxnSpPr>
          <p:spPr bwMode="auto">
            <a:xfrm>
              <a:off x="4287856" y="1838943"/>
              <a:ext cx="0" cy="817091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73" name="Straight Arrow Connector 14"/>
            <p:cNvCxnSpPr>
              <a:cxnSpLocks noChangeShapeType="1"/>
              <a:stCxn id="69" idx="2"/>
              <a:endCxn id="70" idx="0"/>
            </p:cNvCxnSpPr>
            <p:nvPr/>
          </p:nvCxnSpPr>
          <p:spPr bwMode="auto">
            <a:xfrm flipH="1">
              <a:off x="4287855" y="3117699"/>
              <a:ext cx="1" cy="845429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74" name="Straight Arrow Connector 15"/>
            <p:cNvCxnSpPr>
              <a:cxnSpLocks noChangeShapeType="1"/>
              <a:stCxn id="70" idx="2"/>
              <a:endCxn id="71" idx="0"/>
            </p:cNvCxnSpPr>
            <p:nvPr/>
          </p:nvCxnSpPr>
          <p:spPr bwMode="auto">
            <a:xfrm>
              <a:off x="4287855" y="4424793"/>
              <a:ext cx="1" cy="835528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75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6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7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78" name="Straight Connector 77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9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0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81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3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84" name="[TextBox 28]"/>
          <p:cNvSpPr txBox="1">
            <a:spLocks noChangeArrowheads="1"/>
          </p:cNvSpPr>
          <p:nvPr/>
        </p:nvSpPr>
        <p:spPr bwMode="auto">
          <a:xfrm>
            <a:off x="6857865" y="2977857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4748" y="1859149"/>
            <a:ext cx="2084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/>
            <a:r>
              <a:rPr lang="en-SG" dirty="0" smtClean="0"/>
              <a:t>1. Understand the Problem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084748" y="3122962"/>
            <a:ext cx="184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2. Make a Plan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084748" y="4527877"/>
            <a:ext cx="226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3. Do the Plan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084748" y="5828449"/>
            <a:ext cx="226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4. Look back</a:t>
            </a:r>
            <a:endParaRPr lang="en-US" dirty="0"/>
          </a:p>
        </p:txBody>
      </p:sp>
      <p:pic>
        <p:nvPicPr>
          <p:cNvPr id="88" name="Picture 87">
            <a:extLst>
              <a:ext uri="{FF2B5EF4-FFF2-40B4-BE49-F238E27FC236}">
                <a16:creationId xmlns="" xmlns:a16="http://schemas.microsoft.com/office/drawing/2014/main" id="{9D7B971C-991A-454C-8019-301890F24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0" y="1859149"/>
            <a:ext cx="886342" cy="10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57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 dirty="0" smtClean="0"/>
              <a:t>Unit3 </a:t>
            </a:r>
            <a:r>
              <a:rPr lang="en-US" sz="1200" b="0" dirty="0"/>
              <a:t>- </a:t>
            </a:r>
            <a:fld id="{F7EC234A-9094-4BB8-9EA4-75ECDA8A365B}" type="slidenum">
              <a:rPr lang="en-US" sz="1200" b="0"/>
              <a:pPr>
                <a:defRPr/>
              </a:pPr>
              <a:t>9</a:t>
            </a:fld>
            <a:endParaRPr lang="en-US" sz="1200" b="0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51BEE89-270B-4A6D-B3CF-9A66F498B25C}"/>
              </a:ext>
            </a:extLst>
          </p:cNvPr>
          <p:cNvSpPr txBox="1"/>
          <p:nvPr/>
        </p:nvSpPr>
        <p:spPr>
          <a:xfrm>
            <a:off x="534134" y="452503"/>
            <a:ext cx="83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Algorithmic Problem Solving</a:t>
            </a:r>
            <a:endParaRPr lang="en-US" sz="3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7" name="[Group 28]"/>
          <p:cNvGrpSpPr/>
          <p:nvPr/>
        </p:nvGrpSpPr>
        <p:grpSpPr>
          <a:xfrm>
            <a:off x="3352800" y="1891940"/>
            <a:ext cx="3491538" cy="4344708"/>
            <a:chOff x="2895600" y="1377278"/>
            <a:chExt cx="3854488" cy="4344708"/>
          </a:xfrm>
        </p:grpSpPr>
        <p:sp>
          <p:nvSpPr>
            <p:cNvPr id="68" name="TextBox 67"/>
            <p:cNvSpPr txBox="1"/>
            <p:nvPr/>
          </p:nvSpPr>
          <p:spPr bwMode="auto">
            <a:xfrm>
              <a:off x="2903851" y="1377278"/>
              <a:ext cx="2768009" cy="461665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FF"/>
                  </a:solidFill>
                </a:rPr>
                <a:t>Analysis</a:t>
              </a:r>
              <a:endParaRPr lang="en-SG" sz="2400" dirty="0">
                <a:solidFill>
                  <a:srgbClr val="FFFFFF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 bwMode="auto">
            <a:xfrm>
              <a:off x="2895600" y="2656034"/>
              <a:ext cx="2784511" cy="461665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FF"/>
                  </a:solidFill>
                </a:rPr>
                <a:t>Design</a:t>
              </a:r>
              <a:endParaRPr lang="en-SG" sz="2400" dirty="0">
                <a:solidFill>
                  <a:srgbClr val="FFFFFF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 bwMode="auto">
            <a:xfrm>
              <a:off x="2918632" y="3963128"/>
              <a:ext cx="2738446" cy="461665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FF"/>
                  </a:solidFill>
                </a:rPr>
                <a:t>Implementation</a:t>
              </a:r>
              <a:endParaRPr lang="en-SG" sz="2400" dirty="0">
                <a:solidFill>
                  <a:srgbClr val="FFFFFF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 bwMode="auto">
            <a:xfrm>
              <a:off x="2904300" y="5260321"/>
              <a:ext cx="2767111" cy="461665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FF"/>
                  </a:solidFill>
                </a:rPr>
                <a:t>Testing</a:t>
              </a:r>
              <a:endParaRPr lang="en-SG" sz="2400" dirty="0">
                <a:solidFill>
                  <a:srgbClr val="FFFFFF"/>
                </a:solidFill>
              </a:endParaRPr>
            </a:p>
          </p:txBody>
        </p:sp>
        <p:cxnSp>
          <p:nvCxnSpPr>
            <p:cNvPr id="72" name="Straight Arrow Connector 12"/>
            <p:cNvCxnSpPr>
              <a:cxnSpLocks noChangeShapeType="1"/>
              <a:stCxn id="68" idx="2"/>
              <a:endCxn id="69" idx="0"/>
            </p:cNvCxnSpPr>
            <p:nvPr/>
          </p:nvCxnSpPr>
          <p:spPr bwMode="auto">
            <a:xfrm>
              <a:off x="4287856" y="1838943"/>
              <a:ext cx="0" cy="817091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73" name="Straight Arrow Connector 14"/>
            <p:cNvCxnSpPr>
              <a:cxnSpLocks noChangeShapeType="1"/>
              <a:stCxn id="69" idx="2"/>
              <a:endCxn id="70" idx="0"/>
            </p:cNvCxnSpPr>
            <p:nvPr/>
          </p:nvCxnSpPr>
          <p:spPr bwMode="auto">
            <a:xfrm flipH="1">
              <a:off x="4287855" y="3117699"/>
              <a:ext cx="1" cy="845429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74" name="Straight Arrow Connector 15"/>
            <p:cNvCxnSpPr>
              <a:cxnSpLocks noChangeShapeType="1"/>
              <a:stCxn id="70" idx="2"/>
              <a:endCxn id="71" idx="0"/>
            </p:cNvCxnSpPr>
            <p:nvPr/>
          </p:nvCxnSpPr>
          <p:spPr bwMode="auto">
            <a:xfrm>
              <a:off x="4287855" y="4424793"/>
              <a:ext cx="1" cy="835528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75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6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7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78" name="Straight Connector 77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9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0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81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3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84" name="[TextBox 28]"/>
          <p:cNvSpPr txBox="1">
            <a:spLocks noChangeArrowheads="1"/>
          </p:cNvSpPr>
          <p:nvPr/>
        </p:nvSpPr>
        <p:spPr bwMode="auto">
          <a:xfrm>
            <a:off x="6857865" y="2977857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  <p:sp>
        <p:nvSpPr>
          <p:cNvPr id="30" name="[TextBox 24]"/>
          <p:cNvSpPr txBox="1">
            <a:spLocks noChangeArrowheads="1"/>
          </p:cNvSpPr>
          <p:nvPr/>
        </p:nvSpPr>
        <p:spPr bwMode="auto">
          <a:xfrm>
            <a:off x="804120" y="1622847"/>
            <a:ext cx="24135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Determine problem features</a:t>
            </a:r>
          </a:p>
        </p:txBody>
      </p:sp>
      <p:sp>
        <p:nvSpPr>
          <p:cNvPr id="31" name="[TextBox 25]"/>
          <p:cNvSpPr txBox="1">
            <a:spLocks noChangeArrowheads="1"/>
          </p:cNvSpPr>
          <p:nvPr/>
        </p:nvSpPr>
        <p:spPr bwMode="auto">
          <a:xfrm>
            <a:off x="728831" y="3166572"/>
            <a:ext cx="2416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32" name="[TextBox 26]"/>
          <p:cNvSpPr txBox="1">
            <a:spLocks noChangeArrowheads="1"/>
          </p:cNvSpPr>
          <p:nvPr/>
        </p:nvSpPr>
        <p:spPr bwMode="auto">
          <a:xfrm>
            <a:off x="897007" y="4451398"/>
            <a:ext cx="2066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 smtClean="0">
                <a:latin typeface="Calibri" pitchFamily="34" charset="0"/>
              </a:rPr>
              <a:t>Write </a:t>
            </a:r>
            <a:r>
              <a:rPr lang="en-US" sz="2400" i="1" dirty="0">
                <a:latin typeface="Calibri" pitchFamily="34" charset="0"/>
              </a:rPr>
              <a:t>code</a:t>
            </a:r>
          </a:p>
        </p:txBody>
      </p:sp>
      <p:sp>
        <p:nvSpPr>
          <p:cNvPr id="33" name="[TextBox 27]"/>
          <p:cNvSpPr txBox="1">
            <a:spLocks noChangeArrowheads="1"/>
          </p:cNvSpPr>
          <p:nvPr/>
        </p:nvSpPr>
        <p:spPr bwMode="auto">
          <a:xfrm>
            <a:off x="401439" y="5503777"/>
            <a:ext cx="29457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  <p:sp>
        <p:nvSpPr>
          <p:cNvPr id="34" name="Line Callout 2 33"/>
          <p:cNvSpPr/>
          <p:nvPr/>
        </p:nvSpPr>
        <p:spPr>
          <a:xfrm>
            <a:off x="7163496" y="4284701"/>
            <a:ext cx="1763973" cy="909398"/>
          </a:xfrm>
          <a:prstGeom prst="borderCallout2">
            <a:avLst>
              <a:gd name="adj1" fmla="val 18750"/>
              <a:gd name="adj2" fmla="val 178"/>
              <a:gd name="adj3" fmla="val 18750"/>
              <a:gd name="adj4" fmla="val -12798"/>
              <a:gd name="adj5" fmla="val -76594"/>
              <a:gd name="adj6" fmla="val -258187"/>
            </a:avLst>
          </a:prstGeom>
          <a:solidFill>
            <a:srgbClr val="FFFF99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What is an </a:t>
            </a:r>
            <a:r>
              <a:rPr lang="en-US" sz="2400" dirty="0" smtClean="0">
                <a:solidFill>
                  <a:srgbClr val="C00000"/>
                </a:solidFill>
              </a:rPr>
              <a:t>algorithm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005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15965</TotalTime>
  <Words>1742</Words>
  <Application>Microsoft Office PowerPoint</Application>
  <PresentationFormat>On-screen Show (4:3)</PresentationFormat>
  <Paragraphs>536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Clarity</vt:lpstr>
      <vt:lpstr>http://www.comp.nus.edu.sg/~cs1010/</vt:lpstr>
      <vt:lpstr>Unit 3: Algorithmic Problem Solving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(1/3)</vt:lpstr>
      <vt:lpstr>Algorithm (2/3)</vt:lpstr>
      <vt:lpstr>Algorithm (3/3)</vt:lpstr>
      <vt:lpstr>Algorithm: Example #1</vt:lpstr>
      <vt:lpstr>Algorithm: Example #2 (1/2)</vt:lpstr>
      <vt:lpstr>Algorithm: Example #2 (2/2)</vt:lpstr>
      <vt:lpstr>Algorithm: Pseudocode</vt:lpstr>
      <vt:lpstr>Control Structures (1/2)</vt:lpstr>
      <vt:lpstr>Control Structures (2/2)</vt:lpstr>
      <vt:lpstr>Control Structures: Sequence (1/2)</vt:lpstr>
      <vt:lpstr>Control Structures: Sequence (2/2)</vt:lpstr>
      <vt:lpstr>Control Structures: Selection (1/3)</vt:lpstr>
      <vt:lpstr>Control Structures: Selection (2/3)</vt:lpstr>
      <vt:lpstr>Control Structures: Selection (3/3)</vt:lpstr>
      <vt:lpstr>Control Structures: Repetition (1/3)</vt:lpstr>
      <vt:lpstr>Control Structures: Repetition (2/3)</vt:lpstr>
      <vt:lpstr>Control Structures: Repetition (3/3)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wilshere</cp:lastModifiedBy>
  <cp:revision>1247</cp:revision>
  <cp:lastPrinted>2018-06-21T08:31:10Z</cp:lastPrinted>
  <dcterms:created xsi:type="dcterms:W3CDTF">1998-09-05T15:03:32Z</dcterms:created>
  <dcterms:modified xsi:type="dcterms:W3CDTF">2018-07-01T13:39:54Z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