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55"/>
  </p:notesMasterIdLst>
  <p:handoutMasterIdLst>
    <p:handoutMasterId r:id="rId56"/>
  </p:handoutMasterIdLst>
  <p:sldIdLst>
    <p:sldId id="256" r:id="rId2"/>
    <p:sldId id="500" r:id="rId3"/>
    <p:sldId id="474" r:id="rId4"/>
    <p:sldId id="501" r:id="rId5"/>
    <p:sldId id="480" r:id="rId6"/>
    <p:sldId id="543" r:id="rId7"/>
    <p:sldId id="544" r:id="rId8"/>
    <p:sldId id="545" r:id="rId9"/>
    <p:sldId id="546" r:id="rId10"/>
    <p:sldId id="547" r:id="rId11"/>
    <p:sldId id="502" r:id="rId12"/>
    <p:sldId id="503" r:id="rId13"/>
    <p:sldId id="504" r:id="rId14"/>
    <p:sldId id="479" r:id="rId15"/>
    <p:sldId id="548" r:id="rId16"/>
    <p:sldId id="506" r:id="rId17"/>
    <p:sldId id="549" r:id="rId18"/>
    <p:sldId id="507" r:id="rId19"/>
    <p:sldId id="508" r:id="rId20"/>
    <p:sldId id="509" r:id="rId21"/>
    <p:sldId id="510" r:id="rId22"/>
    <p:sldId id="512" r:id="rId23"/>
    <p:sldId id="513" r:id="rId24"/>
    <p:sldId id="515" r:id="rId25"/>
    <p:sldId id="514" r:id="rId26"/>
    <p:sldId id="516" r:id="rId27"/>
    <p:sldId id="517" r:id="rId28"/>
    <p:sldId id="518" r:id="rId29"/>
    <p:sldId id="528" r:id="rId30"/>
    <p:sldId id="529" r:id="rId31"/>
    <p:sldId id="519" r:id="rId32"/>
    <p:sldId id="520" r:id="rId33"/>
    <p:sldId id="521" r:id="rId34"/>
    <p:sldId id="522" r:id="rId35"/>
    <p:sldId id="523" r:id="rId36"/>
    <p:sldId id="524" r:id="rId37"/>
    <p:sldId id="525" r:id="rId38"/>
    <p:sldId id="526" r:id="rId39"/>
    <p:sldId id="527" r:id="rId40"/>
    <p:sldId id="534" r:id="rId41"/>
    <p:sldId id="535" r:id="rId42"/>
    <p:sldId id="536" r:id="rId43"/>
    <p:sldId id="537" r:id="rId44"/>
    <p:sldId id="539" r:id="rId45"/>
    <p:sldId id="540" r:id="rId46"/>
    <p:sldId id="538" r:id="rId47"/>
    <p:sldId id="505" r:id="rId48"/>
    <p:sldId id="531" r:id="rId49"/>
    <p:sldId id="485" r:id="rId50"/>
    <p:sldId id="533" r:id="rId51"/>
    <p:sldId id="542" r:id="rId52"/>
    <p:sldId id="541" r:id="rId53"/>
    <p:sldId id="308" r:id="rId5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guide id="3" orient="horz" pos="3225">
          <p15:clr>
            <a:srgbClr val="A4A3A4"/>
          </p15:clr>
        </p15:guide>
        <p15:guide id="4"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CCFFFF"/>
    <a:srgbClr val="663300"/>
    <a:srgbClr val="99FF99"/>
    <a:srgbClr val="FFFFCC"/>
    <a:srgbClr val="9999FF"/>
    <a:srgbClr val="000099"/>
    <a:srgbClr val="FF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71" autoAdjust="0"/>
  </p:normalViewPr>
  <p:slideViewPr>
    <p:cSldViewPr snapToGrid="0">
      <p:cViewPr varScale="1">
        <p:scale>
          <a:sx n="139" d="100"/>
          <a:sy n="139" d="100"/>
        </p:scale>
        <p:origin x="1320"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 orient="horz" pos="3225"/>
        <p:guide pos="22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400" b="1"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400" b="1"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1400" b="1" dirty="0">
              <a:solidFill>
                <a:schemeClr val="tx1"/>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166FA727-BF34-4D5B-9149-C5B27A4C4D60}" type="presOf" srcId="{F6C2D785-60EF-4587-AFCF-1F8354AF04F3}" destId="{1DA5407C-2ABA-4D53-A6E4-65C1E42F44ED}" srcOrd="0" destOrd="0" presId="urn:microsoft.com/office/officeart/2005/8/layout/cycle1"/>
    <dgm:cxn modelId="{23E11742-D3B1-4AAC-B423-FF86C4FF7AFB}" type="presOf" srcId="{2949E5D0-E3AE-440C-84E0-4D335FE357A3}" destId="{DAD424E8-6E6A-4FDA-B3E6-483CA922E066}" srcOrd="0" destOrd="0" presId="urn:microsoft.com/office/officeart/2005/8/layout/cycle1"/>
    <dgm:cxn modelId="{9F59EF7D-010D-45E1-BB08-555908099E26}" type="presOf" srcId="{D459C53D-C842-4379-B987-E4C10069BCDB}" destId="{2B2AA75F-9619-46A2-A649-4845E114DAD3}"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7EAAD49D-1FAA-4B58-AF37-EB3EB875D7FE}" srcId="{97371F4E-EFCC-4489-9D4F-A04749EEC3C7}" destId="{B3C1612D-F49E-46F5-96F5-811B17CA5296}" srcOrd="2" destOrd="0" parTransId="{C593E684-A8A4-4FD4-9D15-7AC9144F249C}" sibTransId="{410C827A-8B8F-4BD2-9371-0AF8EB9697F0}"/>
    <dgm:cxn modelId="{4E699AA3-E0D9-4AEB-909C-F7946F32BC01}" type="presOf" srcId="{97371F4E-EFCC-4489-9D4F-A04749EEC3C7}" destId="{C6F4ECA5-8E55-49A7-A124-2FE27845719F}" srcOrd="0" destOrd="0" presId="urn:microsoft.com/office/officeart/2005/8/layout/cycle1"/>
    <dgm:cxn modelId="{CF3EF0A6-E957-4029-8642-ACC0FDEBD4C3}" srcId="{97371F4E-EFCC-4489-9D4F-A04749EEC3C7}" destId="{D459C53D-C842-4379-B987-E4C10069BCDB}" srcOrd="1" destOrd="0" parTransId="{3EDB57BF-3425-4E1F-8303-6E3721F62824}" sibTransId="{F6C2D785-60EF-4587-AFCF-1F8354AF04F3}"/>
    <dgm:cxn modelId="{8B8D45BE-CB56-41FB-858B-FAC7F05B6124}" type="presOf" srcId="{58AB6B1C-C21F-4364-ACA8-705E866302CC}" destId="{5ACE39B1-DEE8-4A45-A385-F29C53872361}" srcOrd="0" destOrd="0" presId="urn:microsoft.com/office/officeart/2005/8/layout/cycle1"/>
    <dgm:cxn modelId="{0C033BD4-0880-4D3D-9EE0-AB70EE9957F7}" type="presOf" srcId="{B3C1612D-F49E-46F5-96F5-811B17CA5296}" destId="{CA33C156-38C2-47B4-B412-AC0AD426ECA9}" srcOrd="0" destOrd="0" presId="urn:microsoft.com/office/officeart/2005/8/layout/cycle1"/>
    <dgm:cxn modelId="{ED1E71F8-F5A5-4270-A37F-E8024972E523}" type="presOf" srcId="{410C827A-8B8F-4BD2-9371-0AF8EB9697F0}" destId="{52CF257E-0E6F-48A7-B73F-3BF9D7D3B8C9}" srcOrd="0" destOrd="0" presId="urn:microsoft.com/office/officeart/2005/8/layout/cycle1"/>
    <dgm:cxn modelId="{F73AF762-65E7-46BF-AA16-4F00E786A012}" type="presParOf" srcId="{C6F4ECA5-8E55-49A7-A124-2FE27845719F}" destId="{D26C634C-629D-4161-88AF-27FCE15AF6B7}" srcOrd="0" destOrd="0" presId="urn:microsoft.com/office/officeart/2005/8/layout/cycle1"/>
    <dgm:cxn modelId="{7123C19A-1821-49C5-831E-167050F00B00}" type="presParOf" srcId="{C6F4ECA5-8E55-49A7-A124-2FE27845719F}" destId="{DAD424E8-6E6A-4FDA-B3E6-483CA922E066}" srcOrd="1" destOrd="0" presId="urn:microsoft.com/office/officeart/2005/8/layout/cycle1"/>
    <dgm:cxn modelId="{0E781553-46A1-4724-A891-420C531BB789}" type="presParOf" srcId="{C6F4ECA5-8E55-49A7-A124-2FE27845719F}" destId="{5ACE39B1-DEE8-4A45-A385-F29C53872361}" srcOrd="2" destOrd="0" presId="urn:microsoft.com/office/officeart/2005/8/layout/cycle1"/>
    <dgm:cxn modelId="{BD7AE3B1-D136-4D76-9A5E-228823A112CE}" type="presParOf" srcId="{C6F4ECA5-8E55-49A7-A124-2FE27845719F}" destId="{76FA96CB-7B53-4B64-9D50-6A84EDF8069E}" srcOrd="3" destOrd="0" presId="urn:microsoft.com/office/officeart/2005/8/layout/cycle1"/>
    <dgm:cxn modelId="{339A1439-6844-4371-B2BB-3D66ABFD89B9}" type="presParOf" srcId="{C6F4ECA5-8E55-49A7-A124-2FE27845719F}" destId="{2B2AA75F-9619-46A2-A649-4845E114DAD3}" srcOrd="4" destOrd="0" presId="urn:microsoft.com/office/officeart/2005/8/layout/cycle1"/>
    <dgm:cxn modelId="{31DDCA3C-C5FB-4DC0-BA8A-10326E4E077F}" type="presParOf" srcId="{C6F4ECA5-8E55-49A7-A124-2FE27845719F}" destId="{1DA5407C-2ABA-4D53-A6E4-65C1E42F44ED}" srcOrd="5" destOrd="0" presId="urn:microsoft.com/office/officeart/2005/8/layout/cycle1"/>
    <dgm:cxn modelId="{1C99B4B0-51CB-406B-8DF0-95733A952FC1}" type="presParOf" srcId="{C6F4ECA5-8E55-49A7-A124-2FE27845719F}" destId="{7647305E-982E-4611-88D4-4B010B25F2E9}" srcOrd="6" destOrd="0" presId="urn:microsoft.com/office/officeart/2005/8/layout/cycle1"/>
    <dgm:cxn modelId="{39FCCC69-9FD2-4132-BD46-1472B9A117BD}" type="presParOf" srcId="{C6F4ECA5-8E55-49A7-A124-2FE27845719F}" destId="{CA33C156-38C2-47B4-B412-AC0AD426ECA9}" srcOrd="7" destOrd="0" presId="urn:microsoft.com/office/officeart/2005/8/layout/cycle1"/>
    <dgm:cxn modelId="{C4E15D95-3D50-4C39-85FE-A85261C50FAB}"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800"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800"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2400" dirty="0">
              <a:solidFill>
                <a:srgbClr val="C00000"/>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D86A141B-506C-437F-8E7F-4CA6EEFEB467}" type="presOf" srcId="{2949E5D0-E3AE-440C-84E0-4D335FE357A3}" destId="{DAD424E8-6E6A-4FDA-B3E6-483CA922E066}" srcOrd="0" destOrd="0" presId="urn:microsoft.com/office/officeart/2005/8/layout/cycle1"/>
    <dgm:cxn modelId="{78323120-0C7D-4367-8A74-043AC8CA294C}" type="presOf" srcId="{B3C1612D-F49E-46F5-96F5-811B17CA5296}" destId="{CA33C156-38C2-47B4-B412-AC0AD426ECA9}" srcOrd="0" destOrd="0" presId="urn:microsoft.com/office/officeart/2005/8/layout/cycle1"/>
    <dgm:cxn modelId="{8070BB33-AF45-4543-A64E-B95A0FDF0539}" type="presOf" srcId="{D459C53D-C842-4379-B987-E4C10069BCDB}" destId="{2B2AA75F-9619-46A2-A649-4845E114DAD3}" srcOrd="0" destOrd="0" presId="urn:microsoft.com/office/officeart/2005/8/layout/cycle1"/>
    <dgm:cxn modelId="{6469AA7F-7C87-428C-9A3F-D54BA326FEF9}" type="presOf" srcId="{F6C2D785-60EF-4587-AFCF-1F8354AF04F3}" destId="{1DA5407C-2ABA-4D53-A6E4-65C1E42F44ED}"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18974896-EC9B-4B76-B70A-1D31CE0C1DE6}" type="presOf" srcId="{410C827A-8B8F-4BD2-9371-0AF8EB9697F0}" destId="{52CF257E-0E6F-48A7-B73F-3BF9D7D3B8C9}" srcOrd="0" destOrd="0" presId="urn:microsoft.com/office/officeart/2005/8/layout/cycle1"/>
    <dgm:cxn modelId="{7EAAD49D-1FAA-4B58-AF37-EB3EB875D7FE}" srcId="{97371F4E-EFCC-4489-9D4F-A04749EEC3C7}" destId="{B3C1612D-F49E-46F5-96F5-811B17CA5296}" srcOrd="2" destOrd="0" parTransId="{C593E684-A8A4-4FD4-9D15-7AC9144F249C}" sibTransId="{410C827A-8B8F-4BD2-9371-0AF8EB9697F0}"/>
    <dgm:cxn modelId="{CF3EF0A6-E957-4029-8642-ACC0FDEBD4C3}" srcId="{97371F4E-EFCC-4489-9D4F-A04749EEC3C7}" destId="{D459C53D-C842-4379-B987-E4C10069BCDB}" srcOrd="1" destOrd="0" parTransId="{3EDB57BF-3425-4E1F-8303-6E3721F62824}" sibTransId="{F6C2D785-60EF-4587-AFCF-1F8354AF04F3}"/>
    <dgm:cxn modelId="{C51104C3-CC8D-487A-8FA4-FC5B3E0D60A6}" type="presOf" srcId="{58AB6B1C-C21F-4364-ACA8-705E866302CC}" destId="{5ACE39B1-DEE8-4A45-A385-F29C53872361}" srcOrd="0" destOrd="0" presId="urn:microsoft.com/office/officeart/2005/8/layout/cycle1"/>
    <dgm:cxn modelId="{D77EDCDC-B1F4-4181-A741-6B38BA1A3F8B}" type="presOf" srcId="{97371F4E-EFCC-4489-9D4F-A04749EEC3C7}" destId="{C6F4ECA5-8E55-49A7-A124-2FE27845719F}" srcOrd="0" destOrd="0" presId="urn:microsoft.com/office/officeart/2005/8/layout/cycle1"/>
    <dgm:cxn modelId="{94891A1A-47B3-43CD-A475-D3D0AD2D96A7}" type="presParOf" srcId="{C6F4ECA5-8E55-49A7-A124-2FE27845719F}" destId="{D26C634C-629D-4161-88AF-27FCE15AF6B7}" srcOrd="0" destOrd="0" presId="urn:microsoft.com/office/officeart/2005/8/layout/cycle1"/>
    <dgm:cxn modelId="{BB3DF2A8-FB60-484D-9CDE-2656F057FC83}" type="presParOf" srcId="{C6F4ECA5-8E55-49A7-A124-2FE27845719F}" destId="{DAD424E8-6E6A-4FDA-B3E6-483CA922E066}" srcOrd="1" destOrd="0" presId="urn:microsoft.com/office/officeart/2005/8/layout/cycle1"/>
    <dgm:cxn modelId="{E55BB8A6-602B-42D2-809F-ECB83EBE9920}" type="presParOf" srcId="{C6F4ECA5-8E55-49A7-A124-2FE27845719F}" destId="{5ACE39B1-DEE8-4A45-A385-F29C53872361}" srcOrd="2" destOrd="0" presId="urn:microsoft.com/office/officeart/2005/8/layout/cycle1"/>
    <dgm:cxn modelId="{39243F0B-215A-483E-AA24-E4111316E76C}" type="presParOf" srcId="{C6F4ECA5-8E55-49A7-A124-2FE27845719F}" destId="{76FA96CB-7B53-4B64-9D50-6A84EDF8069E}" srcOrd="3" destOrd="0" presId="urn:microsoft.com/office/officeart/2005/8/layout/cycle1"/>
    <dgm:cxn modelId="{A252FC1A-6899-4540-9AF7-678E63858B9D}" type="presParOf" srcId="{C6F4ECA5-8E55-49A7-A124-2FE27845719F}" destId="{2B2AA75F-9619-46A2-A649-4845E114DAD3}" srcOrd="4" destOrd="0" presId="urn:microsoft.com/office/officeart/2005/8/layout/cycle1"/>
    <dgm:cxn modelId="{1EAD4240-DB39-48CA-A74D-07423B4BA97E}" type="presParOf" srcId="{C6F4ECA5-8E55-49A7-A124-2FE27845719F}" destId="{1DA5407C-2ABA-4D53-A6E4-65C1E42F44ED}" srcOrd="5" destOrd="0" presId="urn:microsoft.com/office/officeart/2005/8/layout/cycle1"/>
    <dgm:cxn modelId="{A3ABD279-947C-4EF9-AE1D-3CA24D7987CC}" type="presParOf" srcId="{C6F4ECA5-8E55-49A7-A124-2FE27845719F}" destId="{7647305E-982E-4611-88D4-4B010B25F2E9}" srcOrd="6" destOrd="0" presId="urn:microsoft.com/office/officeart/2005/8/layout/cycle1"/>
    <dgm:cxn modelId="{ED0CD818-C8E8-4526-9F3A-99BC65ED8B33}" type="presParOf" srcId="{C6F4ECA5-8E55-49A7-A124-2FE27845719F}" destId="{CA33C156-38C2-47B4-B412-AC0AD426ECA9}" srcOrd="7" destOrd="0" presId="urn:microsoft.com/office/officeart/2005/8/layout/cycle1"/>
    <dgm:cxn modelId="{86596349-4242-4118-B31F-4DE06FC3643B}"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800"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800"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2400" dirty="0">
              <a:solidFill>
                <a:srgbClr val="C00000"/>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4C68B827-C923-4E96-861C-61056CC05470}" type="presOf" srcId="{97371F4E-EFCC-4489-9D4F-A04749EEC3C7}" destId="{C6F4ECA5-8E55-49A7-A124-2FE27845719F}" srcOrd="0" destOrd="0" presId="urn:microsoft.com/office/officeart/2005/8/layout/cycle1"/>
    <dgm:cxn modelId="{D6648749-CF6D-4051-A9D7-B52195511647}" type="presOf" srcId="{B3C1612D-F49E-46F5-96F5-811B17CA5296}" destId="{CA33C156-38C2-47B4-B412-AC0AD426ECA9}" srcOrd="0" destOrd="0" presId="urn:microsoft.com/office/officeart/2005/8/layout/cycle1"/>
    <dgm:cxn modelId="{C551F174-57C0-447A-BE52-10BCB6A1FD13}" type="presOf" srcId="{2949E5D0-E3AE-440C-84E0-4D335FE357A3}" destId="{DAD424E8-6E6A-4FDA-B3E6-483CA922E066}" srcOrd="0" destOrd="0" presId="urn:microsoft.com/office/officeart/2005/8/layout/cycle1"/>
    <dgm:cxn modelId="{B852D458-36D3-4573-A57D-A0CB56D7400F}" type="presOf" srcId="{D459C53D-C842-4379-B987-E4C10069BCDB}" destId="{2B2AA75F-9619-46A2-A649-4845E114DAD3}" srcOrd="0" destOrd="0" presId="urn:microsoft.com/office/officeart/2005/8/layout/cycle1"/>
    <dgm:cxn modelId="{F2A9277B-5953-4D70-B76B-2B70B6B13BD5}" type="presOf" srcId="{58AB6B1C-C21F-4364-ACA8-705E866302CC}" destId="{5ACE39B1-DEE8-4A45-A385-F29C53872361}"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7EAAD49D-1FAA-4B58-AF37-EB3EB875D7FE}" srcId="{97371F4E-EFCC-4489-9D4F-A04749EEC3C7}" destId="{B3C1612D-F49E-46F5-96F5-811B17CA5296}" srcOrd="2" destOrd="0" parTransId="{C593E684-A8A4-4FD4-9D15-7AC9144F249C}" sibTransId="{410C827A-8B8F-4BD2-9371-0AF8EB9697F0}"/>
    <dgm:cxn modelId="{777BD1A2-D229-43BC-8344-A419B9661738}" type="presOf" srcId="{410C827A-8B8F-4BD2-9371-0AF8EB9697F0}" destId="{52CF257E-0E6F-48A7-B73F-3BF9D7D3B8C9}" srcOrd="0" destOrd="0" presId="urn:microsoft.com/office/officeart/2005/8/layout/cycle1"/>
    <dgm:cxn modelId="{CF3EF0A6-E957-4029-8642-ACC0FDEBD4C3}" srcId="{97371F4E-EFCC-4489-9D4F-A04749EEC3C7}" destId="{D459C53D-C842-4379-B987-E4C10069BCDB}" srcOrd="1" destOrd="0" parTransId="{3EDB57BF-3425-4E1F-8303-6E3721F62824}" sibTransId="{F6C2D785-60EF-4587-AFCF-1F8354AF04F3}"/>
    <dgm:cxn modelId="{F7BADDE9-0530-4078-BC27-3D043A96942D}" type="presOf" srcId="{F6C2D785-60EF-4587-AFCF-1F8354AF04F3}" destId="{1DA5407C-2ABA-4D53-A6E4-65C1E42F44ED}" srcOrd="0" destOrd="0" presId="urn:microsoft.com/office/officeart/2005/8/layout/cycle1"/>
    <dgm:cxn modelId="{6483212A-5B5D-4F36-9A12-2819769A5CDD}" type="presParOf" srcId="{C6F4ECA5-8E55-49A7-A124-2FE27845719F}" destId="{D26C634C-629D-4161-88AF-27FCE15AF6B7}" srcOrd="0" destOrd="0" presId="urn:microsoft.com/office/officeart/2005/8/layout/cycle1"/>
    <dgm:cxn modelId="{9E784F05-981A-45F9-8AEE-10467D2A091A}" type="presParOf" srcId="{C6F4ECA5-8E55-49A7-A124-2FE27845719F}" destId="{DAD424E8-6E6A-4FDA-B3E6-483CA922E066}" srcOrd="1" destOrd="0" presId="urn:microsoft.com/office/officeart/2005/8/layout/cycle1"/>
    <dgm:cxn modelId="{9728313E-E622-4DFF-86FB-419B8BFF52B4}" type="presParOf" srcId="{C6F4ECA5-8E55-49A7-A124-2FE27845719F}" destId="{5ACE39B1-DEE8-4A45-A385-F29C53872361}" srcOrd="2" destOrd="0" presId="urn:microsoft.com/office/officeart/2005/8/layout/cycle1"/>
    <dgm:cxn modelId="{1D17ADC0-0F12-4C71-AFFA-E373C039ECD0}" type="presParOf" srcId="{C6F4ECA5-8E55-49A7-A124-2FE27845719F}" destId="{76FA96CB-7B53-4B64-9D50-6A84EDF8069E}" srcOrd="3" destOrd="0" presId="urn:microsoft.com/office/officeart/2005/8/layout/cycle1"/>
    <dgm:cxn modelId="{0033CAB6-22A8-4C1C-AD77-3E5D2952DAB4}" type="presParOf" srcId="{C6F4ECA5-8E55-49A7-A124-2FE27845719F}" destId="{2B2AA75F-9619-46A2-A649-4845E114DAD3}" srcOrd="4" destOrd="0" presId="urn:microsoft.com/office/officeart/2005/8/layout/cycle1"/>
    <dgm:cxn modelId="{0EF27670-0B8C-41E6-8604-44057D32EB05}" type="presParOf" srcId="{C6F4ECA5-8E55-49A7-A124-2FE27845719F}" destId="{1DA5407C-2ABA-4D53-A6E4-65C1E42F44ED}" srcOrd="5" destOrd="0" presId="urn:microsoft.com/office/officeart/2005/8/layout/cycle1"/>
    <dgm:cxn modelId="{1EC2F0D1-7D75-4F9A-8D0B-C0AD31C5F3B1}" type="presParOf" srcId="{C6F4ECA5-8E55-49A7-A124-2FE27845719F}" destId="{7647305E-982E-4611-88D4-4B010B25F2E9}" srcOrd="6" destOrd="0" presId="urn:microsoft.com/office/officeart/2005/8/layout/cycle1"/>
    <dgm:cxn modelId="{56CB7979-3B4E-4A4D-A68E-5C17E3A0A875}" type="presParOf" srcId="{C6F4ECA5-8E55-49A7-A124-2FE27845719F}" destId="{CA33C156-38C2-47B4-B412-AC0AD426ECA9}" srcOrd="7" destOrd="0" presId="urn:microsoft.com/office/officeart/2005/8/layout/cycle1"/>
    <dgm:cxn modelId="{D58DCBFF-28D1-45A3-A1D0-007D8201FE05}"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800"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800"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2400" dirty="0">
              <a:solidFill>
                <a:srgbClr val="C00000"/>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45A16D46-5366-4416-940C-47E37664171C}" type="presOf" srcId="{F6C2D785-60EF-4587-AFCF-1F8354AF04F3}" destId="{1DA5407C-2ABA-4D53-A6E4-65C1E42F44ED}" srcOrd="0" destOrd="0" presId="urn:microsoft.com/office/officeart/2005/8/layout/cycle1"/>
    <dgm:cxn modelId="{A7D08B68-8882-4846-AD7C-83100A21970D}" type="presOf" srcId="{2949E5D0-E3AE-440C-84E0-4D335FE357A3}" destId="{DAD424E8-6E6A-4FDA-B3E6-483CA922E066}" srcOrd="0" destOrd="0" presId="urn:microsoft.com/office/officeart/2005/8/layout/cycle1"/>
    <dgm:cxn modelId="{6777307D-DC5D-4F1D-9948-736D9C6CBF60}" type="presOf" srcId="{58AB6B1C-C21F-4364-ACA8-705E866302CC}" destId="{5ACE39B1-DEE8-4A45-A385-F29C53872361}"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5DD6329A-7CC0-4291-8846-1902BFC7E427}" type="presOf" srcId="{97371F4E-EFCC-4489-9D4F-A04749EEC3C7}" destId="{C6F4ECA5-8E55-49A7-A124-2FE27845719F}" srcOrd="0" destOrd="0" presId="urn:microsoft.com/office/officeart/2005/8/layout/cycle1"/>
    <dgm:cxn modelId="{7EAAD49D-1FAA-4B58-AF37-EB3EB875D7FE}" srcId="{97371F4E-EFCC-4489-9D4F-A04749EEC3C7}" destId="{B3C1612D-F49E-46F5-96F5-811B17CA5296}" srcOrd="2" destOrd="0" parTransId="{C593E684-A8A4-4FD4-9D15-7AC9144F249C}" sibTransId="{410C827A-8B8F-4BD2-9371-0AF8EB9697F0}"/>
    <dgm:cxn modelId="{B34771A4-EE06-4032-8126-4808DCB0FE95}" type="presOf" srcId="{B3C1612D-F49E-46F5-96F5-811B17CA5296}" destId="{CA33C156-38C2-47B4-B412-AC0AD426ECA9}" srcOrd="0" destOrd="0" presId="urn:microsoft.com/office/officeart/2005/8/layout/cycle1"/>
    <dgm:cxn modelId="{CF3EF0A6-E957-4029-8642-ACC0FDEBD4C3}" srcId="{97371F4E-EFCC-4489-9D4F-A04749EEC3C7}" destId="{D459C53D-C842-4379-B987-E4C10069BCDB}" srcOrd="1" destOrd="0" parTransId="{3EDB57BF-3425-4E1F-8303-6E3721F62824}" sibTransId="{F6C2D785-60EF-4587-AFCF-1F8354AF04F3}"/>
    <dgm:cxn modelId="{235EF1AF-DC90-41B8-9C64-7D90889E3BC1}" type="presOf" srcId="{410C827A-8B8F-4BD2-9371-0AF8EB9697F0}" destId="{52CF257E-0E6F-48A7-B73F-3BF9D7D3B8C9}" srcOrd="0" destOrd="0" presId="urn:microsoft.com/office/officeart/2005/8/layout/cycle1"/>
    <dgm:cxn modelId="{134B9DB2-246B-4BA2-AE17-9BC60B072017}" type="presOf" srcId="{D459C53D-C842-4379-B987-E4C10069BCDB}" destId="{2B2AA75F-9619-46A2-A649-4845E114DAD3}" srcOrd="0" destOrd="0" presId="urn:microsoft.com/office/officeart/2005/8/layout/cycle1"/>
    <dgm:cxn modelId="{29A87A0B-9EE8-46EF-9E85-9B26D936A9D0}" type="presParOf" srcId="{C6F4ECA5-8E55-49A7-A124-2FE27845719F}" destId="{D26C634C-629D-4161-88AF-27FCE15AF6B7}" srcOrd="0" destOrd="0" presId="urn:microsoft.com/office/officeart/2005/8/layout/cycle1"/>
    <dgm:cxn modelId="{94C944AA-B57D-4EBB-AC0E-A35BCC0F2CED}" type="presParOf" srcId="{C6F4ECA5-8E55-49A7-A124-2FE27845719F}" destId="{DAD424E8-6E6A-4FDA-B3E6-483CA922E066}" srcOrd="1" destOrd="0" presId="urn:microsoft.com/office/officeart/2005/8/layout/cycle1"/>
    <dgm:cxn modelId="{0CEF33D1-5903-4619-8CB7-BC738F8A0433}" type="presParOf" srcId="{C6F4ECA5-8E55-49A7-A124-2FE27845719F}" destId="{5ACE39B1-DEE8-4A45-A385-F29C53872361}" srcOrd="2" destOrd="0" presId="urn:microsoft.com/office/officeart/2005/8/layout/cycle1"/>
    <dgm:cxn modelId="{873C28B8-F77A-4C38-A209-A82FEA961333}" type="presParOf" srcId="{C6F4ECA5-8E55-49A7-A124-2FE27845719F}" destId="{76FA96CB-7B53-4B64-9D50-6A84EDF8069E}" srcOrd="3" destOrd="0" presId="urn:microsoft.com/office/officeart/2005/8/layout/cycle1"/>
    <dgm:cxn modelId="{79332A17-BA81-456E-BC9A-ADF987807DED}" type="presParOf" srcId="{C6F4ECA5-8E55-49A7-A124-2FE27845719F}" destId="{2B2AA75F-9619-46A2-A649-4845E114DAD3}" srcOrd="4" destOrd="0" presId="urn:microsoft.com/office/officeart/2005/8/layout/cycle1"/>
    <dgm:cxn modelId="{A03D7434-51AB-4A39-A3D1-6C3D39EAD875}" type="presParOf" srcId="{C6F4ECA5-8E55-49A7-A124-2FE27845719F}" destId="{1DA5407C-2ABA-4D53-A6E4-65C1E42F44ED}" srcOrd="5" destOrd="0" presId="urn:microsoft.com/office/officeart/2005/8/layout/cycle1"/>
    <dgm:cxn modelId="{19BF134E-76C6-47DD-AF56-63D1E8F8F3EC}" type="presParOf" srcId="{C6F4ECA5-8E55-49A7-A124-2FE27845719F}" destId="{7647305E-982E-4611-88D4-4B010B25F2E9}" srcOrd="6" destOrd="0" presId="urn:microsoft.com/office/officeart/2005/8/layout/cycle1"/>
    <dgm:cxn modelId="{4B8B0A5F-6622-4C5A-A894-9D1679776F59}" type="presParOf" srcId="{C6F4ECA5-8E55-49A7-A124-2FE27845719F}" destId="{CA33C156-38C2-47B4-B412-AC0AD426ECA9}" srcOrd="7" destOrd="0" presId="urn:microsoft.com/office/officeart/2005/8/layout/cycle1"/>
    <dgm:cxn modelId="{8F3ECC4C-0683-45F1-81E5-F206E8AAE0DC}"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800"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800"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2400" dirty="0">
              <a:solidFill>
                <a:srgbClr val="C00000"/>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40C1AE15-51A9-422C-9263-970D6BFA78B5}" type="presOf" srcId="{58AB6B1C-C21F-4364-ACA8-705E866302CC}" destId="{5ACE39B1-DEE8-4A45-A385-F29C53872361}" srcOrd="0" destOrd="0" presId="urn:microsoft.com/office/officeart/2005/8/layout/cycle1"/>
    <dgm:cxn modelId="{CA6B0D7B-7BA3-4525-B9E3-C21D3023C2AC}" type="presOf" srcId="{2949E5D0-E3AE-440C-84E0-4D335FE357A3}" destId="{DAD424E8-6E6A-4FDA-B3E6-483CA922E066}"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7EAAD49D-1FAA-4B58-AF37-EB3EB875D7FE}" srcId="{97371F4E-EFCC-4489-9D4F-A04749EEC3C7}" destId="{B3C1612D-F49E-46F5-96F5-811B17CA5296}" srcOrd="2" destOrd="0" parTransId="{C593E684-A8A4-4FD4-9D15-7AC9144F249C}" sibTransId="{410C827A-8B8F-4BD2-9371-0AF8EB9697F0}"/>
    <dgm:cxn modelId="{CF3EF0A6-E957-4029-8642-ACC0FDEBD4C3}" srcId="{97371F4E-EFCC-4489-9D4F-A04749EEC3C7}" destId="{D459C53D-C842-4379-B987-E4C10069BCDB}" srcOrd="1" destOrd="0" parTransId="{3EDB57BF-3425-4E1F-8303-6E3721F62824}" sibTransId="{F6C2D785-60EF-4587-AFCF-1F8354AF04F3}"/>
    <dgm:cxn modelId="{A6F8F5AE-A806-44ED-8DE8-6563F75FE2C4}" type="presOf" srcId="{B3C1612D-F49E-46F5-96F5-811B17CA5296}" destId="{CA33C156-38C2-47B4-B412-AC0AD426ECA9}" srcOrd="0" destOrd="0" presId="urn:microsoft.com/office/officeart/2005/8/layout/cycle1"/>
    <dgm:cxn modelId="{CF7614B4-3E12-4964-B742-4C01E71D5457}" type="presOf" srcId="{F6C2D785-60EF-4587-AFCF-1F8354AF04F3}" destId="{1DA5407C-2ABA-4D53-A6E4-65C1E42F44ED}" srcOrd="0" destOrd="0" presId="urn:microsoft.com/office/officeart/2005/8/layout/cycle1"/>
    <dgm:cxn modelId="{2AD3FDB7-9BB4-4864-B2F2-12C65976CF1F}" type="presOf" srcId="{97371F4E-EFCC-4489-9D4F-A04749EEC3C7}" destId="{C6F4ECA5-8E55-49A7-A124-2FE27845719F}" srcOrd="0" destOrd="0" presId="urn:microsoft.com/office/officeart/2005/8/layout/cycle1"/>
    <dgm:cxn modelId="{7E5226E5-E9F3-4B43-8096-5380D14AC7E6}" type="presOf" srcId="{410C827A-8B8F-4BD2-9371-0AF8EB9697F0}" destId="{52CF257E-0E6F-48A7-B73F-3BF9D7D3B8C9}" srcOrd="0" destOrd="0" presId="urn:microsoft.com/office/officeart/2005/8/layout/cycle1"/>
    <dgm:cxn modelId="{24071CED-4AEE-4F18-9F52-8B07FBAD8277}" type="presOf" srcId="{D459C53D-C842-4379-B987-E4C10069BCDB}" destId="{2B2AA75F-9619-46A2-A649-4845E114DAD3}" srcOrd="0" destOrd="0" presId="urn:microsoft.com/office/officeart/2005/8/layout/cycle1"/>
    <dgm:cxn modelId="{7E638D26-35CB-4821-8FE2-8422CD24F616}" type="presParOf" srcId="{C6F4ECA5-8E55-49A7-A124-2FE27845719F}" destId="{D26C634C-629D-4161-88AF-27FCE15AF6B7}" srcOrd="0" destOrd="0" presId="urn:microsoft.com/office/officeart/2005/8/layout/cycle1"/>
    <dgm:cxn modelId="{92F9F1B4-2164-4151-8527-89DE1E52F781}" type="presParOf" srcId="{C6F4ECA5-8E55-49A7-A124-2FE27845719F}" destId="{DAD424E8-6E6A-4FDA-B3E6-483CA922E066}" srcOrd="1" destOrd="0" presId="urn:microsoft.com/office/officeart/2005/8/layout/cycle1"/>
    <dgm:cxn modelId="{42844AA2-5B7A-4008-ADA6-954D9F812345}" type="presParOf" srcId="{C6F4ECA5-8E55-49A7-A124-2FE27845719F}" destId="{5ACE39B1-DEE8-4A45-A385-F29C53872361}" srcOrd="2" destOrd="0" presId="urn:microsoft.com/office/officeart/2005/8/layout/cycle1"/>
    <dgm:cxn modelId="{8BA2DED8-54DB-47BE-B51A-8000636CC775}" type="presParOf" srcId="{C6F4ECA5-8E55-49A7-A124-2FE27845719F}" destId="{76FA96CB-7B53-4B64-9D50-6A84EDF8069E}" srcOrd="3" destOrd="0" presId="urn:microsoft.com/office/officeart/2005/8/layout/cycle1"/>
    <dgm:cxn modelId="{718E628D-867B-40FD-A80A-3572F3239B11}" type="presParOf" srcId="{C6F4ECA5-8E55-49A7-A124-2FE27845719F}" destId="{2B2AA75F-9619-46A2-A649-4845E114DAD3}" srcOrd="4" destOrd="0" presId="urn:microsoft.com/office/officeart/2005/8/layout/cycle1"/>
    <dgm:cxn modelId="{8B3E8A0D-6DFF-44E7-B2A8-8658668BDD0A}" type="presParOf" srcId="{C6F4ECA5-8E55-49A7-A124-2FE27845719F}" destId="{1DA5407C-2ABA-4D53-A6E4-65C1E42F44ED}" srcOrd="5" destOrd="0" presId="urn:microsoft.com/office/officeart/2005/8/layout/cycle1"/>
    <dgm:cxn modelId="{E6346418-4367-4458-B9F7-F75973E0BA10}" type="presParOf" srcId="{C6F4ECA5-8E55-49A7-A124-2FE27845719F}" destId="{7647305E-982E-4611-88D4-4B010B25F2E9}" srcOrd="6" destOrd="0" presId="urn:microsoft.com/office/officeart/2005/8/layout/cycle1"/>
    <dgm:cxn modelId="{D97F6A19-9A66-4E71-827B-7A2732AE6371}" type="presParOf" srcId="{C6F4ECA5-8E55-49A7-A124-2FE27845719F}" destId="{CA33C156-38C2-47B4-B412-AC0AD426ECA9}" srcOrd="7" destOrd="0" presId="urn:microsoft.com/office/officeart/2005/8/layout/cycle1"/>
    <dgm:cxn modelId="{9275962D-7226-4945-9BF8-315C49ECFEE0}"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800"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800"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2400" dirty="0">
              <a:solidFill>
                <a:srgbClr val="C00000"/>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B0715602-D728-4548-BD96-516EA07E4F58}" type="presOf" srcId="{58AB6B1C-C21F-4364-ACA8-705E866302CC}" destId="{5ACE39B1-DEE8-4A45-A385-F29C53872361}" srcOrd="0" destOrd="0" presId="urn:microsoft.com/office/officeart/2005/8/layout/cycle1"/>
    <dgm:cxn modelId="{061D7D2D-BCA8-4030-9926-E05704C1187E}" type="presOf" srcId="{F6C2D785-60EF-4587-AFCF-1F8354AF04F3}" destId="{1DA5407C-2ABA-4D53-A6E4-65C1E42F44ED}" srcOrd="0" destOrd="0" presId="urn:microsoft.com/office/officeart/2005/8/layout/cycle1"/>
    <dgm:cxn modelId="{E0933663-5A2D-48D8-8E17-C0036FDA76D0}" type="presOf" srcId="{D459C53D-C842-4379-B987-E4C10069BCDB}" destId="{2B2AA75F-9619-46A2-A649-4845E114DAD3}" srcOrd="0" destOrd="0" presId="urn:microsoft.com/office/officeart/2005/8/layout/cycle1"/>
    <dgm:cxn modelId="{C134B864-F2A4-46A3-9472-15F927688FB6}" type="presOf" srcId="{410C827A-8B8F-4BD2-9371-0AF8EB9697F0}" destId="{52CF257E-0E6F-48A7-B73F-3BF9D7D3B8C9}" srcOrd="0" destOrd="0" presId="urn:microsoft.com/office/officeart/2005/8/layout/cycle1"/>
    <dgm:cxn modelId="{39A6BC50-B28D-4FCC-AE01-C594EE7EEC05}" type="presOf" srcId="{B3C1612D-F49E-46F5-96F5-811B17CA5296}" destId="{CA33C156-38C2-47B4-B412-AC0AD426ECA9}"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7EAAD49D-1FAA-4B58-AF37-EB3EB875D7FE}" srcId="{97371F4E-EFCC-4489-9D4F-A04749EEC3C7}" destId="{B3C1612D-F49E-46F5-96F5-811B17CA5296}" srcOrd="2" destOrd="0" parTransId="{C593E684-A8A4-4FD4-9D15-7AC9144F249C}" sibTransId="{410C827A-8B8F-4BD2-9371-0AF8EB9697F0}"/>
    <dgm:cxn modelId="{CF3EF0A6-E957-4029-8642-ACC0FDEBD4C3}" srcId="{97371F4E-EFCC-4489-9D4F-A04749EEC3C7}" destId="{D459C53D-C842-4379-B987-E4C10069BCDB}" srcOrd="1" destOrd="0" parTransId="{3EDB57BF-3425-4E1F-8303-6E3721F62824}" sibTransId="{F6C2D785-60EF-4587-AFCF-1F8354AF04F3}"/>
    <dgm:cxn modelId="{AE3235BF-DA82-4D94-B05E-81FB4CEA6133}" type="presOf" srcId="{97371F4E-EFCC-4489-9D4F-A04749EEC3C7}" destId="{C6F4ECA5-8E55-49A7-A124-2FE27845719F}" srcOrd="0" destOrd="0" presId="urn:microsoft.com/office/officeart/2005/8/layout/cycle1"/>
    <dgm:cxn modelId="{4B3CFDF9-1F8F-45DC-8EFD-CAF3B2CBDA74}" type="presOf" srcId="{2949E5D0-E3AE-440C-84E0-4D335FE357A3}" destId="{DAD424E8-6E6A-4FDA-B3E6-483CA922E066}" srcOrd="0" destOrd="0" presId="urn:microsoft.com/office/officeart/2005/8/layout/cycle1"/>
    <dgm:cxn modelId="{50058E19-91D1-4F9A-A153-20C487552D52}" type="presParOf" srcId="{C6F4ECA5-8E55-49A7-A124-2FE27845719F}" destId="{D26C634C-629D-4161-88AF-27FCE15AF6B7}" srcOrd="0" destOrd="0" presId="urn:microsoft.com/office/officeart/2005/8/layout/cycle1"/>
    <dgm:cxn modelId="{D33A8E56-87C8-4D46-8729-21AB5E396951}" type="presParOf" srcId="{C6F4ECA5-8E55-49A7-A124-2FE27845719F}" destId="{DAD424E8-6E6A-4FDA-B3E6-483CA922E066}" srcOrd="1" destOrd="0" presId="urn:microsoft.com/office/officeart/2005/8/layout/cycle1"/>
    <dgm:cxn modelId="{825E3685-D295-421E-9FE5-6604F2847742}" type="presParOf" srcId="{C6F4ECA5-8E55-49A7-A124-2FE27845719F}" destId="{5ACE39B1-DEE8-4A45-A385-F29C53872361}" srcOrd="2" destOrd="0" presId="urn:microsoft.com/office/officeart/2005/8/layout/cycle1"/>
    <dgm:cxn modelId="{109321FF-2A2B-49E8-B083-5804110E3362}" type="presParOf" srcId="{C6F4ECA5-8E55-49A7-A124-2FE27845719F}" destId="{76FA96CB-7B53-4B64-9D50-6A84EDF8069E}" srcOrd="3" destOrd="0" presId="urn:microsoft.com/office/officeart/2005/8/layout/cycle1"/>
    <dgm:cxn modelId="{27868244-CCD9-4A66-9B7B-A3D330E789B0}" type="presParOf" srcId="{C6F4ECA5-8E55-49A7-A124-2FE27845719F}" destId="{2B2AA75F-9619-46A2-A649-4845E114DAD3}" srcOrd="4" destOrd="0" presId="urn:microsoft.com/office/officeart/2005/8/layout/cycle1"/>
    <dgm:cxn modelId="{DB958B3A-A21F-46C6-94F0-3CD514111394}" type="presParOf" srcId="{C6F4ECA5-8E55-49A7-A124-2FE27845719F}" destId="{1DA5407C-2ABA-4D53-A6E4-65C1E42F44ED}" srcOrd="5" destOrd="0" presId="urn:microsoft.com/office/officeart/2005/8/layout/cycle1"/>
    <dgm:cxn modelId="{1028A295-0A44-4219-9145-5F0C9B72FBB9}" type="presParOf" srcId="{C6F4ECA5-8E55-49A7-A124-2FE27845719F}" destId="{7647305E-982E-4611-88D4-4B010B25F2E9}" srcOrd="6" destOrd="0" presId="urn:microsoft.com/office/officeart/2005/8/layout/cycle1"/>
    <dgm:cxn modelId="{924B534D-9957-4291-9C3E-DAE3D84A6A76}" type="presParOf" srcId="{C6F4ECA5-8E55-49A7-A124-2FE27845719F}" destId="{CA33C156-38C2-47B4-B412-AC0AD426ECA9}" srcOrd="7" destOrd="0" presId="urn:microsoft.com/office/officeart/2005/8/layout/cycle1"/>
    <dgm:cxn modelId="{66E3FD14-D2E3-48CB-849E-35DD43F54A82}"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371F4E-EFCC-4489-9D4F-A04749EEC3C7}" type="doc">
      <dgm:prSet loTypeId="urn:microsoft.com/office/officeart/2005/8/layout/cycle1" loCatId="cycle" qsTypeId="urn:microsoft.com/office/officeart/2005/8/quickstyle/3d4" qsCatId="3D" csTypeId="urn:microsoft.com/office/officeart/2005/8/colors/accent6_2" csCatId="accent6" phldr="1"/>
      <dgm:spPr/>
      <dgm:t>
        <a:bodyPr/>
        <a:lstStyle/>
        <a:p>
          <a:endParaRPr lang="en-US"/>
        </a:p>
      </dgm:t>
    </dgm:pt>
    <dgm:pt modelId="{2949E5D0-E3AE-440C-84E0-4D335FE357A3}">
      <dgm:prSet phldrT="[Text]" custT="1"/>
      <dgm:spPr/>
      <dgm:t>
        <a:bodyPr/>
        <a:lstStyle/>
        <a:p>
          <a:r>
            <a:rPr lang="en-US" sz="1800" dirty="0"/>
            <a:t>Compile</a:t>
          </a:r>
        </a:p>
      </dgm:t>
    </dgm:pt>
    <dgm:pt modelId="{1DC2CE05-67FE-404B-A1FA-DE130E295249}" type="parTrans" cxnId="{C779B286-9221-49AC-B04F-9C2D0436B319}">
      <dgm:prSet/>
      <dgm:spPr/>
      <dgm:t>
        <a:bodyPr/>
        <a:lstStyle/>
        <a:p>
          <a:endParaRPr lang="en-US"/>
        </a:p>
      </dgm:t>
    </dgm:pt>
    <dgm:pt modelId="{58AB6B1C-C21F-4364-ACA8-705E866302CC}" type="sibTrans" cxnId="{C779B286-9221-49AC-B04F-9C2D0436B319}">
      <dgm:prSet/>
      <dgm:spPr/>
      <dgm:t>
        <a:bodyPr/>
        <a:lstStyle/>
        <a:p>
          <a:endParaRPr lang="en-US"/>
        </a:p>
      </dgm:t>
    </dgm:pt>
    <dgm:pt modelId="{D459C53D-C842-4379-B987-E4C10069BCDB}">
      <dgm:prSet phldrT="[Text]" custT="1"/>
      <dgm:spPr/>
      <dgm:t>
        <a:bodyPr/>
        <a:lstStyle/>
        <a:p>
          <a:r>
            <a:rPr lang="en-US" sz="1800" dirty="0"/>
            <a:t>Execute</a:t>
          </a:r>
        </a:p>
      </dgm:t>
    </dgm:pt>
    <dgm:pt modelId="{3EDB57BF-3425-4E1F-8303-6E3721F62824}" type="parTrans" cxnId="{CF3EF0A6-E957-4029-8642-ACC0FDEBD4C3}">
      <dgm:prSet/>
      <dgm:spPr/>
      <dgm:t>
        <a:bodyPr/>
        <a:lstStyle/>
        <a:p>
          <a:endParaRPr lang="en-US"/>
        </a:p>
      </dgm:t>
    </dgm:pt>
    <dgm:pt modelId="{F6C2D785-60EF-4587-AFCF-1F8354AF04F3}" type="sibTrans" cxnId="{CF3EF0A6-E957-4029-8642-ACC0FDEBD4C3}">
      <dgm:prSet/>
      <dgm:spPr/>
      <dgm:t>
        <a:bodyPr/>
        <a:lstStyle/>
        <a:p>
          <a:endParaRPr lang="en-US"/>
        </a:p>
      </dgm:t>
    </dgm:pt>
    <dgm:pt modelId="{B3C1612D-F49E-46F5-96F5-811B17CA5296}">
      <dgm:prSet phldrT="[Text]" custT="1"/>
      <dgm:spPr/>
      <dgm:t>
        <a:bodyPr/>
        <a:lstStyle/>
        <a:p>
          <a:r>
            <a:rPr lang="en-US" sz="2400" dirty="0">
              <a:solidFill>
                <a:srgbClr val="C00000"/>
              </a:solidFill>
            </a:rPr>
            <a:t>Edit</a:t>
          </a:r>
        </a:p>
      </dgm:t>
    </dgm:pt>
    <dgm:pt modelId="{C593E684-A8A4-4FD4-9D15-7AC9144F249C}" type="parTrans" cxnId="{7EAAD49D-1FAA-4B58-AF37-EB3EB875D7FE}">
      <dgm:prSet/>
      <dgm:spPr/>
      <dgm:t>
        <a:bodyPr/>
        <a:lstStyle/>
        <a:p>
          <a:endParaRPr lang="en-US"/>
        </a:p>
      </dgm:t>
    </dgm:pt>
    <dgm:pt modelId="{410C827A-8B8F-4BD2-9371-0AF8EB9697F0}" type="sibTrans" cxnId="{7EAAD49D-1FAA-4B58-AF37-EB3EB875D7FE}">
      <dgm:prSet/>
      <dgm:spPr/>
      <dgm:t>
        <a:bodyPr/>
        <a:lstStyle/>
        <a:p>
          <a:endParaRPr lang="en-US"/>
        </a:p>
      </dgm:t>
    </dgm:pt>
    <dgm:pt modelId="{C6F4ECA5-8E55-49A7-A124-2FE27845719F}" type="pres">
      <dgm:prSet presAssocID="{97371F4E-EFCC-4489-9D4F-A04749EEC3C7}" presName="cycle" presStyleCnt="0">
        <dgm:presLayoutVars>
          <dgm:dir/>
          <dgm:resizeHandles val="exact"/>
        </dgm:presLayoutVars>
      </dgm:prSet>
      <dgm:spPr/>
    </dgm:pt>
    <dgm:pt modelId="{D26C634C-629D-4161-88AF-27FCE15AF6B7}" type="pres">
      <dgm:prSet presAssocID="{2949E5D0-E3AE-440C-84E0-4D335FE357A3}" presName="dummy" presStyleCnt="0"/>
      <dgm:spPr/>
    </dgm:pt>
    <dgm:pt modelId="{DAD424E8-6E6A-4FDA-B3E6-483CA922E066}" type="pres">
      <dgm:prSet presAssocID="{2949E5D0-E3AE-440C-84E0-4D335FE357A3}" presName="node" presStyleLbl="revTx" presStyleIdx="0" presStyleCnt="3" custScaleX="139921" custRadScaleRad="108985" custRadScaleInc="8408">
        <dgm:presLayoutVars>
          <dgm:bulletEnabled val="1"/>
        </dgm:presLayoutVars>
      </dgm:prSet>
      <dgm:spPr/>
    </dgm:pt>
    <dgm:pt modelId="{5ACE39B1-DEE8-4A45-A385-F29C53872361}" type="pres">
      <dgm:prSet presAssocID="{58AB6B1C-C21F-4364-ACA8-705E866302CC}" presName="sibTrans" presStyleLbl="node1" presStyleIdx="0" presStyleCnt="3"/>
      <dgm:spPr/>
    </dgm:pt>
    <dgm:pt modelId="{76FA96CB-7B53-4B64-9D50-6A84EDF8069E}" type="pres">
      <dgm:prSet presAssocID="{D459C53D-C842-4379-B987-E4C10069BCDB}" presName="dummy" presStyleCnt="0"/>
      <dgm:spPr/>
    </dgm:pt>
    <dgm:pt modelId="{2B2AA75F-9619-46A2-A649-4845E114DAD3}" type="pres">
      <dgm:prSet presAssocID="{D459C53D-C842-4379-B987-E4C10069BCDB}" presName="node" presStyleLbl="revTx" presStyleIdx="1" presStyleCnt="3" custScaleX="137713" custRadScaleRad="112525" custRadScaleInc="-725">
        <dgm:presLayoutVars>
          <dgm:bulletEnabled val="1"/>
        </dgm:presLayoutVars>
      </dgm:prSet>
      <dgm:spPr/>
    </dgm:pt>
    <dgm:pt modelId="{1DA5407C-2ABA-4D53-A6E4-65C1E42F44ED}" type="pres">
      <dgm:prSet presAssocID="{F6C2D785-60EF-4587-AFCF-1F8354AF04F3}" presName="sibTrans" presStyleLbl="node1" presStyleIdx="1" presStyleCnt="3"/>
      <dgm:spPr/>
    </dgm:pt>
    <dgm:pt modelId="{7647305E-982E-4611-88D4-4B010B25F2E9}" type="pres">
      <dgm:prSet presAssocID="{B3C1612D-F49E-46F5-96F5-811B17CA5296}" presName="dummy" presStyleCnt="0"/>
      <dgm:spPr/>
    </dgm:pt>
    <dgm:pt modelId="{CA33C156-38C2-47B4-B412-AC0AD426ECA9}" type="pres">
      <dgm:prSet presAssocID="{B3C1612D-F49E-46F5-96F5-811B17CA5296}" presName="node" presStyleLbl="revTx" presStyleIdx="2" presStyleCnt="3">
        <dgm:presLayoutVars>
          <dgm:bulletEnabled val="1"/>
        </dgm:presLayoutVars>
      </dgm:prSet>
      <dgm:spPr/>
    </dgm:pt>
    <dgm:pt modelId="{52CF257E-0E6F-48A7-B73F-3BF9D7D3B8C9}" type="pres">
      <dgm:prSet presAssocID="{410C827A-8B8F-4BD2-9371-0AF8EB9697F0}" presName="sibTrans" presStyleLbl="node1" presStyleIdx="2" presStyleCnt="3"/>
      <dgm:spPr/>
    </dgm:pt>
  </dgm:ptLst>
  <dgm:cxnLst>
    <dgm:cxn modelId="{C5CD230D-7C1F-47CE-A650-51FE5DBBE31F}" type="presOf" srcId="{F6C2D785-60EF-4587-AFCF-1F8354AF04F3}" destId="{1DA5407C-2ABA-4D53-A6E4-65C1E42F44ED}" srcOrd="0" destOrd="0" presId="urn:microsoft.com/office/officeart/2005/8/layout/cycle1"/>
    <dgm:cxn modelId="{F72B8511-8FB6-4211-A5AB-0E26BAF7A073}" type="presOf" srcId="{B3C1612D-F49E-46F5-96F5-811B17CA5296}" destId="{CA33C156-38C2-47B4-B412-AC0AD426ECA9}" srcOrd="0" destOrd="0" presId="urn:microsoft.com/office/officeart/2005/8/layout/cycle1"/>
    <dgm:cxn modelId="{9F268020-DDDF-4A48-BAE9-CAB60B32E7AD}" type="presOf" srcId="{97371F4E-EFCC-4489-9D4F-A04749EEC3C7}" destId="{C6F4ECA5-8E55-49A7-A124-2FE27845719F}" srcOrd="0" destOrd="0" presId="urn:microsoft.com/office/officeart/2005/8/layout/cycle1"/>
    <dgm:cxn modelId="{539AE17E-D8BC-4727-8A19-FE9160AFF09D}" type="presOf" srcId="{2949E5D0-E3AE-440C-84E0-4D335FE357A3}" destId="{DAD424E8-6E6A-4FDA-B3E6-483CA922E066}" srcOrd="0" destOrd="0" presId="urn:microsoft.com/office/officeart/2005/8/layout/cycle1"/>
    <dgm:cxn modelId="{C779B286-9221-49AC-B04F-9C2D0436B319}" srcId="{97371F4E-EFCC-4489-9D4F-A04749EEC3C7}" destId="{2949E5D0-E3AE-440C-84E0-4D335FE357A3}" srcOrd="0" destOrd="0" parTransId="{1DC2CE05-67FE-404B-A1FA-DE130E295249}" sibTransId="{58AB6B1C-C21F-4364-ACA8-705E866302CC}"/>
    <dgm:cxn modelId="{8965D28F-9F09-4BAA-AD83-41DFAE3ED4DF}" type="presOf" srcId="{410C827A-8B8F-4BD2-9371-0AF8EB9697F0}" destId="{52CF257E-0E6F-48A7-B73F-3BF9D7D3B8C9}" srcOrd="0" destOrd="0" presId="urn:microsoft.com/office/officeart/2005/8/layout/cycle1"/>
    <dgm:cxn modelId="{7EAAD49D-1FAA-4B58-AF37-EB3EB875D7FE}" srcId="{97371F4E-EFCC-4489-9D4F-A04749EEC3C7}" destId="{B3C1612D-F49E-46F5-96F5-811B17CA5296}" srcOrd="2" destOrd="0" parTransId="{C593E684-A8A4-4FD4-9D15-7AC9144F249C}" sibTransId="{410C827A-8B8F-4BD2-9371-0AF8EB9697F0}"/>
    <dgm:cxn modelId="{CF3EF0A6-E957-4029-8642-ACC0FDEBD4C3}" srcId="{97371F4E-EFCC-4489-9D4F-A04749EEC3C7}" destId="{D459C53D-C842-4379-B987-E4C10069BCDB}" srcOrd="1" destOrd="0" parTransId="{3EDB57BF-3425-4E1F-8303-6E3721F62824}" sibTransId="{F6C2D785-60EF-4587-AFCF-1F8354AF04F3}"/>
    <dgm:cxn modelId="{263A6CE9-6E50-44CE-AB2B-80FD56D4A082}" type="presOf" srcId="{D459C53D-C842-4379-B987-E4C10069BCDB}" destId="{2B2AA75F-9619-46A2-A649-4845E114DAD3}" srcOrd="0" destOrd="0" presId="urn:microsoft.com/office/officeart/2005/8/layout/cycle1"/>
    <dgm:cxn modelId="{37127BF3-8EAE-4001-A632-9E430994CC4C}" type="presOf" srcId="{58AB6B1C-C21F-4364-ACA8-705E866302CC}" destId="{5ACE39B1-DEE8-4A45-A385-F29C53872361}" srcOrd="0" destOrd="0" presId="urn:microsoft.com/office/officeart/2005/8/layout/cycle1"/>
    <dgm:cxn modelId="{142E2504-8E0E-483E-87E7-63B2A157370E}" type="presParOf" srcId="{C6F4ECA5-8E55-49A7-A124-2FE27845719F}" destId="{D26C634C-629D-4161-88AF-27FCE15AF6B7}" srcOrd="0" destOrd="0" presId="urn:microsoft.com/office/officeart/2005/8/layout/cycle1"/>
    <dgm:cxn modelId="{F6AF1962-2E66-49DB-9E18-C2CE6F9AF456}" type="presParOf" srcId="{C6F4ECA5-8E55-49A7-A124-2FE27845719F}" destId="{DAD424E8-6E6A-4FDA-B3E6-483CA922E066}" srcOrd="1" destOrd="0" presId="urn:microsoft.com/office/officeart/2005/8/layout/cycle1"/>
    <dgm:cxn modelId="{5D264116-1E4A-413C-8C23-43D8392AF8F8}" type="presParOf" srcId="{C6F4ECA5-8E55-49A7-A124-2FE27845719F}" destId="{5ACE39B1-DEE8-4A45-A385-F29C53872361}" srcOrd="2" destOrd="0" presId="urn:microsoft.com/office/officeart/2005/8/layout/cycle1"/>
    <dgm:cxn modelId="{8C0911CB-CCD2-4006-8520-E5A6B616C624}" type="presParOf" srcId="{C6F4ECA5-8E55-49A7-A124-2FE27845719F}" destId="{76FA96CB-7B53-4B64-9D50-6A84EDF8069E}" srcOrd="3" destOrd="0" presId="urn:microsoft.com/office/officeart/2005/8/layout/cycle1"/>
    <dgm:cxn modelId="{ACE7FB42-0DCB-4265-A649-D77F98EA0174}" type="presParOf" srcId="{C6F4ECA5-8E55-49A7-A124-2FE27845719F}" destId="{2B2AA75F-9619-46A2-A649-4845E114DAD3}" srcOrd="4" destOrd="0" presId="urn:microsoft.com/office/officeart/2005/8/layout/cycle1"/>
    <dgm:cxn modelId="{E21616E3-525A-4EBE-8FEC-0AB370697C8F}" type="presParOf" srcId="{C6F4ECA5-8E55-49A7-A124-2FE27845719F}" destId="{1DA5407C-2ABA-4D53-A6E4-65C1E42F44ED}" srcOrd="5" destOrd="0" presId="urn:microsoft.com/office/officeart/2005/8/layout/cycle1"/>
    <dgm:cxn modelId="{EE4570A3-436C-4F52-A326-B36EC3E8CC84}" type="presParOf" srcId="{C6F4ECA5-8E55-49A7-A124-2FE27845719F}" destId="{7647305E-982E-4611-88D4-4B010B25F2E9}" srcOrd="6" destOrd="0" presId="urn:microsoft.com/office/officeart/2005/8/layout/cycle1"/>
    <dgm:cxn modelId="{6B7A9206-3BD8-4E6A-9033-239B96E1082B}" type="presParOf" srcId="{C6F4ECA5-8E55-49A7-A124-2FE27845719F}" destId="{CA33C156-38C2-47B4-B412-AC0AD426ECA9}" srcOrd="7" destOrd="0" presId="urn:microsoft.com/office/officeart/2005/8/layout/cycle1"/>
    <dgm:cxn modelId="{F611CF65-6C3E-4303-A522-F463FB2C0EBC}" type="presParOf" srcId="{C6F4ECA5-8E55-49A7-A124-2FE27845719F}" destId="{52CF257E-0E6F-48A7-B73F-3BF9D7D3B8C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778717" y="110464"/>
          <a:ext cx="746568" cy="53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Compile</a:t>
          </a:r>
        </a:p>
      </dsp:txBody>
      <dsp:txXfrm>
        <a:off x="778717" y="110464"/>
        <a:ext cx="746568" cy="533563"/>
      </dsp:txXfrm>
    </dsp:sp>
    <dsp:sp modelId="{5ACE39B1-DEE8-4A45-A385-F29C53872361}">
      <dsp:nvSpPr>
        <dsp:cNvPr id="0" name=""/>
        <dsp:cNvSpPr/>
      </dsp:nvSpPr>
      <dsp:spPr>
        <a:xfrm>
          <a:off x="69878" y="3311"/>
          <a:ext cx="1261216" cy="1261216"/>
        </a:xfrm>
        <a:prstGeom prst="circularArrow">
          <a:avLst>
            <a:gd name="adj1" fmla="val 8250"/>
            <a:gd name="adj2" fmla="val 576212"/>
            <a:gd name="adj3" fmla="val 2056047"/>
            <a:gd name="adj4" fmla="val 67103"/>
            <a:gd name="adj5" fmla="val 9625"/>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339049" y="881764"/>
          <a:ext cx="734786" cy="53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Execute</a:t>
          </a:r>
        </a:p>
      </dsp:txBody>
      <dsp:txXfrm>
        <a:off x="339049" y="881764"/>
        <a:ext cx="734786" cy="533563"/>
      </dsp:txXfrm>
    </dsp:sp>
    <dsp:sp modelId="{1DA5407C-2ABA-4D53-A6E4-65C1E42F44ED}">
      <dsp:nvSpPr>
        <dsp:cNvPr id="0" name=""/>
        <dsp:cNvSpPr/>
      </dsp:nvSpPr>
      <dsp:spPr>
        <a:xfrm>
          <a:off x="72892" y="209"/>
          <a:ext cx="1261216" cy="1261216"/>
        </a:xfrm>
        <a:prstGeom prst="circularArrow">
          <a:avLst>
            <a:gd name="adj1" fmla="val 8250"/>
            <a:gd name="adj2" fmla="val 576212"/>
            <a:gd name="adj3" fmla="val 10175227"/>
            <a:gd name="adj4" fmla="val 8083573"/>
            <a:gd name="adj5" fmla="val 9625"/>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11796" y="104568"/>
          <a:ext cx="533563" cy="53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Edit</a:t>
          </a:r>
        </a:p>
      </dsp:txBody>
      <dsp:txXfrm>
        <a:off x="-11796" y="104568"/>
        <a:ext cx="533563" cy="533563"/>
      </dsp:txXfrm>
    </dsp:sp>
    <dsp:sp modelId="{52CF257E-0E6F-48A7-B73F-3BF9D7D3B8C9}">
      <dsp:nvSpPr>
        <dsp:cNvPr id="0" name=""/>
        <dsp:cNvSpPr/>
      </dsp:nvSpPr>
      <dsp:spPr>
        <a:xfrm>
          <a:off x="67210" y="1777"/>
          <a:ext cx="1261216" cy="1261216"/>
        </a:xfrm>
        <a:prstGeom prst="circularArrow">
          <a:avLst>
            <a:gd name="adj1" fmla="val 8250"/>
            <a:gd name="adj2" fmla="val 576212"/>
            <a:gd name="adj3" fmla="val 16163000"/>
            <a:gd name="adj4" fmla="val 15007613"/>
            <a:gd name="adj5" fmla="val 9625"/>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1137269" y="135770"/>
          <a:ext cx="914979"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Compile</a:t>
          </a:r>
        </a:p>
      </dsp:txBody>
      <dsp:txXfrm>
        <a:off x="1137269" y="135770"/>
        <a:ext cx="914979" cy="653925"/>
      </dsp:txXfrm>
    </dsp:sp>
    <dsp:sp modelId="{5ACE39B1-DEE8-4A45-A385-F29C53872361}">
      <dsp:nvSpPr>
        <dsp:cNvPr id="0" name=""/>
        <dsp:cNvSpPr/>
      </dsp:nvSpPr>
      <dsp:spPr>
        <a:xfrm>
          <a:off x="263733" y="-53759"/>
          <a:ext cx="1546322" cy="1546322"/>
        </a:xfrm>
        <a:prstGeom prst="circularArrow">
          <a:avLst>
            <a:gd name="adj1" fmla="val 8246"/>
            <a:gd name="adj2" fmla="val 575940"/>
            <a:gd name="adj3" fmla="val 2529112"/>
            <a:gd name="adj4" fmla="val 381331"/>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529482" y="1081740"/>
          <a:ext cx="900541"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529482" y="1081740"/>
        <a:ext cx="900541" cy="653925"/>
      </dsp:txXfrm>
    </dsp:sp>
    <dsp:sp modelId="{1DA5407C-2ABA-4D53-A6E4-65C1E42F44ED}">
      <dsp:nvSpPr>
        <dsp:cNvPr id="0" name=""/>
        <dsp:cNvSpPr/>
      </dsp:nvSpPr>
      <dsp:spPr>
        <a:xfrm>
          <a:off x="202989" y="822"/>
          <a:ext cx="1546322" cy="1546322"/>
        </a:xfrm>
        <a:prstGeom prst="circularArrow">
          <a:avLst>
            <a:gd name="adj1" fmla="val 8246"/>
            <a:gd name="adj2" fmla="val 575940"/>
            <a:gd name="adj3" fmla="val 10178134"/>
            <a:gd name="adj4" fmla="val 8081988"/>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99230" y="128541"/>
          <a:ext cx="653925"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Edit</a:t>
          </a:r>
        </a:p>
      </dsp:txBody>
      <dsp:txXfrm>
        <a:off x="99230" y="128541"/>
        <a:ext cx="653925" cy="653925"/>
      </dsp:txXfrm>
    </dsp:sp>
    <dsp:sp modelId="{52CF257E-0E6F-48A7-B73F-3BF9D7D3B8C9}">
      <dsp:nvSpPr>
        <dsp:cNvPr id="0" name=""/>
        <dsp:cNvSpPr/>
      </dsp:nvSpPr>
      <dsp:spPr>
        <a:xfrm>
          <a:off x="276898" y="-33394"/>
          <a:ext cx="1546322" cy="1546322"/>
        </a:xfrm>
        <a:prstGeom prst="circularArrow">
          <a:avLst>
            <a:gd name="adj1" fmla="val 8246"/>
            <a:gd name="adj2" fmla="val 575940"/>
            <a:gd name="adj3" fmla="val 16703065"/>
            <a:gd name="adj4" fmla="val 14527477"/>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1137269" y="135770"/>
          <a:ext cx="914979"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Compile</a:t>
          </a:r>
        </a:p>
      </dsp:txBody>
      <dsp:txXfrm>
        <a:off x="1137269" y="135770"/>
        <a:ext cx="914979" cy="653925"/>
      </dsp:txXfrm>
    </dsp:sp>
    <dsp:sp modelId="{5ACE39B1-DEE8-4A45-A385-F29C53872361}">
      <dsp:nvSpPr>
        <dsp:cNvPr id="0" name=""/>
        <dsp:cNvSpPr/>
      </dsp:nvSpPr>
      <dsp:spPr>
        <a:xfrm>
          <a:off x="263733" y="-53759"/>
          <a:ext cx="1546322" cy="1546322"/>
        </a:xfrm>
        <a:prstGeom prst="circularArrow">
          <a:avLst>
            <a:gd name="adj1" fmla="val 8246"/>
            <a:gd name="adj2" fmla="val 575940"/>
            <a:gd name="adj3" fmla="val 2529112"/>
            <a:gd name="adj4" fmla="val 381331"/>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529482" y="1081740"/>
          <a:ext cx="900541"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529482" y="1081740"/>
        <a:ext cx="900541" cy="653925"/>
      </dsp:txXfrm>
    </dsp:sp>
    <dsp:sp modelId="{1DA5407C-2ABA-4D53-A6E4-65C1E42F44ED}">
      <dsp:nvSpPr>
        <dsp:cNvPr id="0" name=""/>
        <dsp:cNvSpPr/>
      </dsp:nvSpPr>
      <dsp:spPr>
        <a:xfrm>
          <a:off x="202989" y="822"/>
          <a:ext cx="1546322" cy="1546322"/>
        </a:xfrm>
        <a:prstGeom prst="circularArrow">
          <a:avLst>
            <a:gd name="adj1" fmla="val 8246"/>
            <a:gd name="adj2" fmla="val 575940"/>
            <a:gd name="adj3" fmla="val 10178134"/>
            <a:gd name="adj4" fmla="val 8081988"/>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99230" y="128541"/>
          <a:ext cx="653925"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Edit</a:t>
          </a:r>
        </a:p>
      </dsp:txBody>
      <dsp:txXfrm>
        <a:off x="99230" y="128541"/>
        <a:ext cx="653925" cy="653925"/>
      </dsp:txXfrm>
    </dsp:sp>
    <dsp:sp modelId="{52CF257E-0E6F-48A7-B73F-3BF9D7D3B8C9}">
      <dsp:nvSpPr>
        <dsp:cNvPr id="0" name=""/>
        <dsp:cNvSpPr/>
      </dsp:nvSpPr>
      <dsp:spPr>
        <a:xfrm>
          <a:off x="276898" y="-33394"/>
          <a:ext cx="1546322" cy="1546322"/>
        </a:xfrm>
        <a:prstGeom prst="circularArrow">
          <a:avLst>
            <a:gd name="adj1" fmla="val 8246"/>
            <a:gd name="adj2" fmla="val 575940"/>
            <a:gd name="adj3" fmla="val 16703065"/>
            <a:gd name="adj4" fmla="val 14527477"/>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1137269" y="135770"/>
          <a:ext cx="914979"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Compile</a:t>
          </a:r>
        </a:p>
      </dsp:txBody>
      <dsp:txXfrm>
        <a:off x="1137269" y="135770"/>
        <a:ext cx="914979" cy="653925"/>
      </dsp:txXfrm>
    </dsp:sp>
    <dsp:sp modelId="{5ACE39B1-DEE8-4A45-A385-F29C53872361}">
      <dsp:nvSpPr>
        <dsp:cNvPr id="0" name=""/>
        <dsp:cNvSpPr/>
      </dsp:nvSpPr>
      <dsp:spPr>
        <a:xfrm>
          <a:off x="263733" y="-53759"/>
          <a:ext cx="1546322" cy="1546322"/>
        </a:xfrm>
        <a:prstGeom prst="circularArrow">
          <a:avLst>
            <a:gd name="adj1" fmla="val 8246"/>
            <a:gd name="adj2" fmla="val 575940"/>
            <a:gd name="adj3" fmla="val 2529112"/>
            <a:gd name="adj4" fmla="val 381331"/>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529482" y="1081740"/>
          <a:ext cx="900541"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529482" y="1081740"/>
        <a:ext cx="900541" cy="653925"/>
      </dsp:txXfrm>
    </dsp:sp>
    <dsp:sp modelId="{1DA5407C-2ABA-4D53-A6E4-65C1E42F44ED}">
      <dsp:nvSpPr>
        <dsp:cNvPr id="0" name=""/>
        <dsp:cNvSpPr/>
      </dsp:nvSpPr>
      <dsp:spPr>
        <a:xfrm>
          <a:off x="202989" y="822"/>
          <a:ext cx="1546322" cy="1546322"/>
        </a:xfrm>
        <a:prstGeom prst="circularArrow">
          <a:avLst>
            <a:gd name="adj1" fmla="val 8246"/>
            <a:gd name="adj2" fmla="val 575940"/>
            <a:gd name="adj3" fmla="val 10178134"/>
            <a:gd name="adj4" fmla="val 8081988"/>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99230" y="128541"/>
          <a:ext cx="653925"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Edit</a:t>
          </a:r>
        </a:p>
      </dsp:txBody>
      <dsp:txXfrm>
        <a:off x="99230" y="128541"/>
        <a:ext cx="653925" cy="653925"/>
      </dsp:txXfrm>
    </dsp:sp>
    <dsp:sp modelId="{52CF257E-0E6F-48A7-B73F-3BF9D7D3B8C9}">
      <dsp:nvSpPr>
        <dsp:cNvPr id="0" name=""/>
        <dsp:cNvSpPr/>
      </dsp:nvSpPr>
      <dsp:spPr>
        <a:xfrm>
          <a:off x="276898" y="-33394"/>
          <a:ext cx="1546322" cy="1546322"/>
        </a:xfrm>
        <a:prstGeom prst="circularArrow">
          <a:avLst>
            <a:gd name="adj1" fmla="val 8246"/>
            <a:gd name="adj2" fmla="val 575940"/>
            <a:gd name="adj3" fmla="val 16703065"/>
            <a:gd name="adj4" fmla="val 14527477"/>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1137269" y="135770"/>
          <a:ext cx="914979"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Compile</a:t>
          </a:r>
        </a:p>
      </dsp:txBody>
      <dsp:txXfrm>
        <a:off x="1137269" y="135770"/>
        <a:ext cx="914979" cy="653925"/>
      </dsp:txXfrm>
    </dsp:sp>
    <dsp:sp modelId="{5ACE39B1-DEE8-4A45-A385-F29C53872361}">
      <dsp:nvSpPr>
        <dsp:cNvPr id="0" name=""/>
        <dsp:cNvSpPr/>
      </dsp:nvSpPr>
      <dsp:spPr>
        <a:xfrm>
          <a:off x="263733" y="-53759"/>
          <a:ext cx="1546322" cy="1546322"/>
        </a:xfrm>
        <a:prstGeom prst="circularArrow">
          <a:avLst>
            <a:gd name="adj1" fmla="val 8246"/>
            <a:gd name="adj2" fmla="val 575940"/>
            <a:gd name="adj3" fmla="val 2529112"/>
            <a:gd name="adj4" fmla="val 381331"/>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529482" y="1081740"/>
          <a:ext cx="900541"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529482" y="1081740"/>
        <a:ext cx="900541" cy="653925"/>
      </dsp:txXfrm>
    </dsp:sp>
    <dsp:sp modelId="{1DA5407C-2ABA-4D53-A6E4-65C1E42F44ED}">
      <dsp:nvSpPr>
        <dsp:cNvPr id="0" name=""/>
        <dsp:cNvSpPr/>
      </dsp:nvSpPr>
      <dsp:spPr>
        <a:xfrm>
          <a:off x="202989" y="822"/>
          <a:ext cx="1546322" cy="1546322"/>
        </a:xfrm>
        <a:prstGeom prst="circularArrow">
          <a:avLst>
            <a:gd name="adj1" fmla="val 8246"/>
            <a:gd name="adj2" fmla="val 575940"/>
            <a:gd name="adj3" fmla="val 10178134"/>
            <a:gd name="adj4" fmla="val 8081988"/>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99230" y="128541"/>
          <a:ext cx="653925"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Edit</a:t>
          </a:r>
        </a:p>
      </dsp:txBody>
      <dsp:txXfrm>
        <a:off x="99230" y="128541"/>
        <a:ext cx="653925" cy="653925"/>
      </dsp:txXfrm>
    </dsp:sp>
    <dsp:sp modelId="{52CF257E-0E6F-48A7-B73F-3BF9D7D3B8C9}">
      <dsp:nvSpPr>
        <dsp:cNvPr id="0" name=""/>
        <dsp:cNvSpPr/>
      </dsp:nvSpPr>
      <dsp:spPr>
        <a:xfrm>
          <a:off x="276898" y="-33394"/>
          <a:ext cx="1546322" cy="1546322"/>
        </a:xfrm>
        <a:prstGeom prst="circularArrow">
          <a:avLst>
            <a:gd name="adj1" fmla="val 8246"/>
            <a:gd name="adj2" fmla="val 575940"/>
            <a:gd name="adj3" fmla="val 16703065"/>
            <a:gd name="adj4" fmla="val 14527477"/>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1137269" y="135770"/>
          <a:ext cx="914979"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Compile</a:t>
          </a:r>
        </a:p>
      </dsp:txBody>
      <dsp:txXfrm>
        <a:off x="1137269" y="135770"/>
        <a:ext cx="914979" cy="653925"/>
      </dsp:txXfrm>
    </dsp:sp>
    <dsp:sp modelId="{5ACE39B1-DEE8-4A45-A385-F29C53872361}">
      <dsp:nvSpPr>
        <dsp:cNvPr id="0" name=""/>
        <dsp:cNvSpPr/>
      </dsp:nvSpPr>
      <dsp:spPr>
        <a:xfrm>
          <a:off x="263733" y="-53759"/>
          <a:ext cx="1546322" cy="1546322"/>
        </a:xfrm>
        <a:prstGeom prst="circularArrow">
          <a:avLst>
            <a:gd name="adj1" fmla="val 8246"/>
            <a:gd name="adj2" fmla="val 575940"/>
            <a:gd name="adj3" fmla="val 2529112"/>
            <a:gd name="adj4" fmla="val 381331"/>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529482" y="1081740"/>
          <a:ext cx="900541"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529482" y="1081740"/>
        <a:ext cx="900541" cy="653925"/>
      </dsp:txXfrm>
    </dsp:sp>
    <dsp:sp modelId="{1DA5407C-2ABA-4D53-A6E4-65C1E42F44ED}">
      <dsp:nvSpPr>
        <dsp:cNvPr id="0" name=""/>
        <dsp:cNvSpPr/>
      </dsp:nvSpPr>
      <dsp:spPr>
        <a:xfrm>
          <a:off x="202989" y="822"/>
          <a:ext cx="1546322" cy="1546322"/>
        </a:xfrm>
        <a:prstGeom prst="circularArrow">
          <a:avLst>
            <a:gd name="adj1" fmla="val 8246"/>
            <a:gd name="adj2" fmla="val 575940"/>
            <a:gd name="adj3" fmla="val 10178134"/>
            <a:gd name="adj4" fmla="val 8081988"/>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99230" y="128541"/>
          <a:ext cx="653925"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Edit</a:t>
          </a:r>
        </a:p>
      </dsp:txBody>
      <dsp:txXfrm>
        <a:off x="99230" y="128541"/>
        <a:ext cx="653925" cy="653925"/>
      </dsp:txXfrm>
    </dsp:sp>
    <dsp:sp modelId="{52CF257E-0E6F-48A7-B73F-3BF9D7D3B8C9}">
      <dsp:nvSpPr>
        <dsp:cNvPr id="0" name=""/>
        <dsp:cNvSpPr/>
      </dsp:nvSpPr>
      <dsp:spPr>
        <a:xfrm>
          <a:off x="276898" y="-33394"/>
          <a:ext cx="1546322" cy="1546322"/>
        </a:xfrm>
        <a:prstGeom prst="circularArrow">
          <a:avLst>
            <a:gd name="adj1" fmla="val 8246"/>
            <a:gd name="adj2" fmla="val 575940"/>
            <a:gd name="adj3" fmla="val 16703065"/>
            <a:gd name="adj4" fmla="val 14527477"/>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24E8-6E6A-4FDA-B3E6-483CA922E066}">
      <dsp:nvSpPr>
        <dsp:cNvPr id="0" name=""/>
        <dsp:cNvSpPr/>
      </dsp:nvSpPr>
      <dsp:spPr>
        <a:xfrm>
          <a:off x="1137269" y="135770"/>
          <a:ext cx="914979"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Compile</a:t>
          </a:r>
        </a:p>
      </dsp:txBody>
      <dsp:txXfrm>
        <a:off x="1137269" y="135770"/>
        <a:ext cx="914979" cy="653925"/>
      </dsp:txXfrm>
    </dsp:sp>
    <dsp:sp modelId="{5ACE39B1-DEE8-4A45-A385-F29C53872361}">
      <dsp:nvSpPr>
        <dsp:cNvPr id="0" name=""/>
        <dsp:cNvSpPr/>
      </dsp:nvSpPr>
      <dsp:spPr>
        <a:xfrm>
          <a:off x="263733" y="-53759"/>
          <a:ext cx="1546322" cy="1546322"/>
        </a:xfrm>
        <a:prstGeom prst="circularArrow">
          <a:avLst>
            <a:gd name="adj1" fmla="val 8246"/>
            <a:gd name="adj2" fmla="val 575940"/>
            <a:gd name="adj3" fmla="val 2529112"/>
            <a:gd name="adj4" fmla="val 381331"/>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B2AA75F-9619-46A2-A649-4845E114DAD3}">
      <dsp:nvSpPr>
        <dsp:cNvPr id="0" name=""/>
        <dsp:cNvSpPr/>
      </dsp:nvSpPr>
      <dsp:spPr>
        <a:xfrm>
          <a:off x="529482" y="1081740"/>
          <a:ext cx="900541"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Execute</a:t>
          </a:r>
        </a:p>
      </dsp:txBody>
      <dsp:txXfrm>
        <a:off x="529482" y="1081740"/>
        <a:ext cx="900541" cy="653925"/>
      </dsp:txXfrm>
    </dsp:sp>
    <dsp:sp modelId="{1DA5407C-2ABA-4D53-A6E4-65C1E42F44ED}">
      <dsp:nvSpPr>
        <dsp:cNvPr id="0" name=""/>
        <dsp:cNvSpPr/>
      </dsp:nvSpPr>
      <dsp:spPr>
        <a:xfrm>
          <a:off x="202989" y="822"/>
          <a:ext cx="1546322" cy="1546322"/>
        </a:xfrm>
        <a:prstGeom prst="circularArrow">
          <a:avLst>
            <a:gd name="adj1" fmla="val 8246"/>
            <a:gd name="adj2" fmla="val 575940"/>
            <a:gd name="adj3" fmla="val 10178134"/>
            <a:gd name="adj4" fmla="val 8081988"/>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A33C156-38C2-47B4-B412-AC0AD426ECA9}">
      <dsp:nvSpPr>
        <dsp:cNvPr id="0" name=""/>
        <dsp:cNvSpPr/>
      </dsp:nvSpPr>
      <dsp:spPr>
        <a:xfrm>
          <a:off x="99230" y="128541"/>
          <a:ext cx="653925" cy="65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Edit</a:t>
          </a:r>
        </a:p>
      </dsp:txBody>
      <dsp:txXfrm>
        <a:off x="99230" y="128541"/>
        <a:ext cx="653925" cy="653925"/>
      </dsp:txXfrm>
    </dsp:sp>
    <dsp:sp modelId="{52CF257E-0E6F-48A7-B73F-3BF9D7D3B8C9}">
      <dsp:nvSpPr>
        <dsp:cNvPr id="0" name=""/>
        <dsp:cNvSpPr/>
      </dsp:nvSpPr>
      <dsp:spPr>
        <a:xfrm>
          <a:off x="276898" y="-33394"/>
          <a:ext cx="1546322" cy="1546322"/>
        </a:xfrm>
        <a:prstGeom prst="circularArrow">
          <a:avLst>
            <a:gd name="adj1" fmla="val 8246"/>
            <a:gd name="adj2" fmla="val 575940"/>
            <a:gd name="adj3" fmla="val 16703065"/>
            <a:gd name="adj4" fmla="val 14527477"/>
            <a:gd name="adj5" fmla="val 9621"/>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defTabSz="1019702" eaLnBrk="0" hangingPunct="0">
              <a:defRPr sz="14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4021979"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algn="r" defTabSz="1019702" eaLnBrk="0" hangingPunct="0">
              <a:defRPr sz="14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48039" y="4859519"/>
            <a:ext cx="5203224" cy="4607457"/>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4021979" y="1"/>
            <a:ext cx="3075631" cy="512304"/>
          </a:xfrm>
          <a:prstGeom prst="rect">
            <a:avLst/>
          </a:prstGeom>
        </p:spPr>
        <p:txBody>
          <a:bodyPr vert="horz" lIns="97891" tIns="48945" rIns="97891" bIns="48945" rtlCol="0"/>
          <a:lstStyle>
            <a:lvl1pPr algn="r">
              <a:defRPr sz="1300"/>
            </a:lvl1pPr>
          </a:lstStyle>
          <a:p>
            <a:pPr>
              <a:defRPr/>
            </a:pPr>
            <a:fld id="{0AF3AFD6-2BC0-4B1C-A3C8-8C3FEB1DB624}" type="datetimeFigureOut">
              <a:rPr lang="en-US"/>
              <a:pPr>
                <a:defRPr/>
              </a:pPr>
              <a:t>8/20/2019</a:t>
            </a:fld>
            <a:endParaRPr lang="en-US"/>
          </a:p>
        </p:txBody>
      </p:sp>
      <p:sp>
        <p:nvSpPr>
          <p:cNvPr id="9" name="Slide Image Placeholder 8"/>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7192" tIns="48596" rIns="97192" bIns="48596" rtlCol="0" anchor="ctr"/>
          <a:lstStyle/>
          <a:p>
            <a:pPr lvl="0"/>
            <a:endParaRPr lang="en-US" noProof="0"/>
          </a:p>
        </p:txBody>
      </p:sp>
      <p:sp>
        <p:nvSpPr>
          <p:cNvPr id="11" name="Header Placeholder 10"/>
          <p:cNvSpPr>
            <a:spLocks noGrp="1"/>
          </p:cNvSpPr>
          <p:nvPr>
            <p:ph type="hdr" sz="quarter"/>
          </p:nvPr>
        </p:nvSpPr>
        <p:spPr>
          <a:xfrm>
            <a:off x="1" y="1"/>
            <a:ext cx="3075631" cy="512304"/>
          </a:xfrm>
          <a:prstGeom prst="rect">
            <a:avLst/>
          </a:prstGeom>
        </p:spPr>
        <p:txBody>
          <a:bodyPr vert="horz" lIns="97192" tIns="48596" rIns="97192" bIns="48596" rtlCol="0"/>
          <a:lstStyle>
            <a:lvl1pPr algn="l">
              <a:defRPr sz="13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4030878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3"/>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775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24112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827626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004976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1864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3"/>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775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224690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3"/>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775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9124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8877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91430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02861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21140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21103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61392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63170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05176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7067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64964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03288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14015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338706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78434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073738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009727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621347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57324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58763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183155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76482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05859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589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289176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97615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06256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505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65581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62945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03062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20360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683153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36831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3836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213452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154591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323140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657895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057276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3"/>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77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3"/>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775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2"/>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2134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3"/>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77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Overview of C Programming</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Unit4 -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Overview of C Programming</a:t>
            </a:r>
            <a:endParaRPr lang="en-US" dirty="0"/>
          </a:p>
        </p:txBody>
      </p:sp>
      <p:sp>
        <p:nvSpPr>
          <p:cNvPr id="6" name="Slide Number Placeholder 5"/>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Overview of C Programming</a:t>
            </a:r>
            <a:endParaRPr lang="en-US" dirty="0"/>
          </a:p>
        </p:txBody>
      </p:sp>
      <p:sp>
        <p:nvSpPr>
          <p:cNvPr id="6" name="Slide Number Placeholder 5"/>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Overview of C Programming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Overview of C Programming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Unit4 -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a:t>Overview of C Programming</a:t>
            </a:r>
            <a:endParaRPr lang="en-US" dirty="0"/>
          </a:p>
        </p:txBody>
      </p:sp>
      <p:sp>
        <p:nvSpPr>
          <p:cNvPr id="7" name="Slide Number Placeholder 6"/>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r>
              <a:rPr lang="en-US"/>
              <a:t>Overview of C Programming</a:t>
            </a:r>
            <a:endParaRPr lang="en-US" dirty="0"/>
          </a:p>
        </p:txBody>
      </p:sp>
      <p:sp>
        <p:nvSpPr>
          <p:cNvPr id="9" name="Slide Number Placeholder 8"/>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r>
              <a:rPr lang="en-US"/>
              <a:t>Overview of C Programming</a:t>
            </a:r>
            <a:endParaRPr lang="en-US" dirty="0"/>
          </a:p>
        </p:txBody>
      </p:sp>
      <p:sp>
        <p:nvSpPr>
          <p:cNvPr id="5" name="Slide Number Placeholder 4"/>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r>
              <a:rPr lang="en-US"/>
              <a:t>Overview of C Programming</a:t>
            </a:r>
            <a:endParaRPr lang="en-US" dirty="0"/>
          </a:p>
        </p:txBody>
      </p:sp>
      <p:sp>
        <p:nvSpPr>
          <p:cNvPr id="4" name="Slide Number Placeholder 3"/>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a:t>Overview of C Programming</a:t>
            </a:r>
            <a:endParaRPr lang="en-US" dirty="0"/>
          </a:p>
        </p:txBody>
      </p:sp>
      <p:sp>
        <p:nvSpPr>
          <p:cNvPr id="7" name="Slide Number Placeholder 6"/>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a:t>Overview of C Programming</a:t>
            </a:r>
            <a:endParaRPr lang="en-US" dirty="0"/>
          </a:p>
        </p:txBody>
      </p:sp>
      <p:sp>
        <p:nvSpPr>
          <p:cNvPr id="7" name="Slide Number Placeholder 6"/>
          <p:cNvSpPr>
            <a:spLocks noGrp="1"/>
          </p:cNvSpPr>
          <p:nvPr>
            <p:ph type="sldNum" sz="quarter" idx="12"/>
          </p:nvPr>
        </p:nvSpPr>
        <p:spPr/>
        <p:txBody>
          <a:bodyPr/>
          <a:lstStyle/>
          <a:p>
            <a:pPr>
              <a:defRPr/>
            </a:pPr>
            <a:r>
              <a:rPr lang="en-US" dirty="0"/>
              <a:t>Unit4 -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Overview of C Programming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Unit4 -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tutorialspoint.com/cprogramming/c_data_types.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ANSI_C#C99"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ihypress.ca/reserved.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comp.nus.edu.sg/~cs1010/2_resources/online.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4</a:t>
            </a: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Overview of C Programming</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
        <p:nvSpPr>
          <p:cNvPr id="15" name="Footer Placeholder 5"/>
          <p:cNvSpPr>
            <a:spLocks noGrp="1"/>
          </p:cNvSpPr>
          <p:nvPr>
            <p:ph type="ftr" sz="quarter" idx="11"/>
          </p:nvPr>
        </p:nvSpPr>
        <p:spPr>
          <a:xfrm>
            <a:off x="3429000" y="18288"/>
            <a:ext cx="4114800" cy="329184"/>
          </a:xfrm>
          <a:noFill/>
        </p:spPr>
        <p:txBody>
          <a:bodyPr/>
          <a:lstStyle/>
          <a:p>
            <a:pPr algn="l"/>
            <a:r>
              <a:rPr lang="en-US"/>
              <a:t>Overview of C Programming</a:t>
            </a:r>
            <a:endParaRPr lang="en-US" dirty="0"/>
          </a:p>
        </p:txBody>
      </p:sp>
      <p:sp>
        <p:nvSpPr>
          <p:cNvPr id="16"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a:t>Unit4</a:t>
            </a:r>
            <a:r>
              <a:rPr sz="1200" dirty="0"/>
              <a:t> - </a:t>
            </a:r>
            <a:r>
              <a:rPr lang="en-SG" dirty="0"/>
              <a:t>1</a:t>
            </a:r>
            <a:endParaRPr sz="1200" dirty="0"/>
          </a:p>
        </p:txBody>
      </p:sp>
      <p:sp>
        <p:nvSpPr>
          <p:cNvPr id="17" name="[Date Placeholder 3]"/>
          <p:cNvSpPr>
            <a:spLocks noGrp="1"/>
          </p:cNvSpPr>
          <p:nvPr>
            <p:ph type="dt" sz="half" idx="10"/>
          </p:nvPr>
        </p:nvSpPr>
        <p:spPr>
          <a:xfrm>
            <a:off x="457200" y="18288"/>
            <a:ext cx="2895600" cy="329184"/>
          </a:xfrm>
        </p:spPr>
        <p:txBody>
          <a:bodyPr/>
          <a:lstStyle/>
          <a:p>
            <a:pPr>
              <a:defRPr/>
            </a:pPr>
            <a:r>
              <a:rPr lang="en-US" dirty="0"/>
              <a:t> NUS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The Less Simple C Program</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a:t>Unit</a:t>
            </a:r>
            <a:r>
              <a:t>1 - </a:t>
            </a:r>
            <a:fld id="{24D17162-63A3-49DC-92B1-933428BCC85F}" type="slidenum">
              <a:rPr smtClean="0"/>
              <a:pPr>
                <a:defRPr/>
              </a:pPr>
              <a:t>10</a:t>
            </a:fld>
            <a:endParaRPr/>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6522075" cy="685802"/>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p:txBody>
      </p:sp>
      <p:graphicFrame>
        <p:nvGraphicFramePr>
          <p:cNvPr id="11" name="[Diagram 1]"/>
          <p:cNvGraphicFramePr/>
          <p:nvPr>
            <p:extLst>
              <p:ext uri="{D42A27DB-BD31-4B8C-83A1-F6EECF244321}">
                <p14:modId xmlns:p14="http://schemas.microsoft.com/office/powerpoint/2010/main" val="1670307750"/>
              </p:ext>
            </p:extLst>
          </p:nvPr>
        </p:nvGraphicFramePr>
        <p:xfrm>
          <a:off x="6891866" y="431801"/>
          <a:ext cx="2082800" cy="1735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94055" y="1905001"/>
            <a:ext cx="7287745" cy="2862322"/>
          </a:xfrm>
          <a:prstGeom prst="rect">
            <a:avLst/>
          </a:prstGeom>
          <a:solidFill>
            <a:srgbClr val="FFFFCC"/>
          </a:solidFill>
          <a:ln>
            <a:solidFill>
              <a:schemeClr val="tx1"/>
            </a:solidFill>
          </a:ln>
        </p:spPr>
        <p:txBody>
          <a:bodyPr wrap="square" rtlCol="0">
            <a:spAutoFit/>
          </a:bodyPr>
          <a:lstStyle/>
          <a:p>
            <a:pPr>
              <a:tabLst>
                <a:tab pos="347663"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a:t>
            </a: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	a = 2001;</a:t>
            </a:r>
          </a:p>
          <a:p>
            <a:pPr>
              <a:tabLst>
                <a:tab pos="347663" algn="l"/>
              </a:tabLst>
            </a:pPr>
            <a:r>
              <a:rPr lang="en-US" b="1" dirty="0">
                <a:latin typeface="Courier New" panose="02070309020205020404" pitchFamily="49" charset="0"/>
                <a:cs typeface="Courier New" panose="02070309020205020404" pitchFamily="49" charset="0"/>
              </a:rPr>
              <a:t>	b = 4002;</a:t>
            </a:r>
          </a:p>
          <a:p>
            <a:pPr>
              <a:tabLst>
                <a:tab pos="347663" algn="l"/>
              </a:tabLst>
            </a:pPr>
            <a:r>
              <a:rPr lang="en-US" b="1" dirty="0">
                <a:latin typeface="Courier New" panose="02070309020205020404" pitchFamily="49" charset="0"/>
                <a:cs typeface="Courier New" panose="02070309020205020404" pitchFamily="49" charset="0"/>
              </a:rPr>
              <a:t>	c = a + b;</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printf</a:t>
            </a:r>
            <a:r>
              <a:rPr lang="en-US" b="1" dirty="0">
                <a:solidFill>
                  <a:srgbClr val="0000FF"/>
                </a:solidFill>
                <a:latin typeface="Courier New" panose="02070309020205020404" pitchFamily="49" charset="0"/>
                <a:cs typeface="Courier New" panose="02070309020205020404" pitchFamily="49" charset="0"/>
              </a:rPr>
              <a:t>(“ The value of %d + %d = %d\n”,</a:t>
            </a:r>
            <a:r>
              <a:rPr lang="en-US" b="1" dirty="0" err="1">
                <a:solidFill>
                  <a:srgbClr val="0000FF"/>
                </a:solidFill>
                <a:latin typeface="Courier New" panose="02070309020205020404" pitchFamily="49" charset="0"/>
                <a:cs typeface="Courier New" panose="02070309020205020404" pitchFamily="49" charset="0"/>
              </a:rPr>
              <a:t>a,b,c</a:t>
            </a:r>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347663"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a:t>
            </a:r>
          </a:p>
        </p:txBody>
      </p:sp>
      <p:sp>
        <p:nvSpPr>
          <p:cNvPr id="10" name="TextBox 9"/>
          <p:cNvSpPr txBox="1"/>
          <p:nvPr/>
        </p:nvSpPr>
        <p:spPr>
          <a:xfrm>
            <a:off x="4034589" y="1562582"/>
            <a:ext cx="4775778" cy="954107"/>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Declared 3 variables, their names are </a:t>
            </a:r>
            <a:r>
              <a:rPr lang="en-US" sz="2800" i="1" dirty="0" err="1">
                <a:solidFill>
                  <a:schemeClr val="tx1"/>
                </a:solidFill>
                <a:latin typeface="Calibri" pitchFamily="34" charset="0"/>
              </a:rPr>
              <a:t>a,b</a:t>
            </a:r>
            <a:r>
              <a:rPr lang="en-US" sz="2800" i="1" dirty="0">
                <a:solidFill>
                  <a:schemeClr val="tx1"/>
                </a:solidFill>
                <a:latin typeface="Calibri" pitchFamily="34" charset="0"/>
              </a:rPr>
              <a:t> and c</a:t>
            </a:r>
          </a:p>
        </p:txBody>
      </p:sp>
      <p:cxnSp>
        <p:nvCxnSpPr>
          <p:cNvPr id="12" name="Straight Arrow Connector 11"/>
          <p:cNvCxnSpPr/>
          <p:nvPr/>
        </p:nvCxnSpPr>
        <p:spPr>
          <a:xfrm flipH="1">
            <a:off x="2310714" y="2039635"/>
            <a:ext cx="1723875" cy="827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descr="Image result for file cabinet clipart"/>
          <p:cNvPicPr>
            <a:picLocks noChangeAspect="1" noChangeArrowheads="1"/>
          </p:cNvPicPr>
          <p:nvPr/>
        </p:nvPicPr>
        <p:blipFill rotWithShape="1">
          <a:blip r:embed="rId8">
            <a:extLst>
              <a:ext uri="{28A0092B-C50C-407E-A947-70E740481C1C}">
                <a14:useLocalDpi xmlns:a14="http://schemas.microsoft.com/office/drawing/2010/main" val="0"/>
              </a:ext>
            </a:extLst>
          </a:blip>
          <a:srcRect r="53898"/>
          <a:stretch/>
        </p:blipFill>
        <p:spPr bwMode="auto">
          <a:xfrm>
            <a:off x="6908050" y="3221573"/>
            <a:ext cx="1640080" cy="3460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17690" y="3221573"/>
            <a:ext cx="469557" cy="369332"/>
          </a:xfrm>
          <a:prstGeom prst="rect">
            <a:avLst/>
          </a:prstGeom>
          <a:noFill/>
        </p:spPr>
        <p:txBody>
          <a:bodyPr wrap="square" rtlCol="0">
            <a:spAutoFit/>
          </a:bodyPr>
          <a:lstStyle/>
          <a:p>
            <a:r>
              <a:rPr lang="en-US" dirty="0"/>
              <a:t>a</a:t>
            </a:r>
          </a:p>
        </p:txBody>
      </p:sp>
      <p:sp>
        <p:nvSpPr>
          <p:cNvPr id="7" name="TextBox 6"/>
          <p:cNvSpPr txBox="1"/>
          <p:nvPr/>
        </p:nvSpPr>
        <p:spPr>
          <a:xfrm>
            <a:off x="8791831" y="4510216"/>
            <a:ext cx="469557" cy="369332"/>
          </a:xfrm>
          <a:prstGeom prst="rect">
            <a:avLst/>
          </a:prstGeom>
          <a:noFill/>
        </p:spPr>
        <p:txBody>
          <a:bodyPr wrap="square" rtlCol="0">
            <a:spAutoFit/>
          </a:bodyPr>
          <a:lstStyle/>
          <a:p>
            <a:r>
              <a:rPr lang="en-US" dirty="0"/>
              <a:t>b</a:t>
            </a:r>
          </a:p>
        </p:txBody>
      </p:sp>
      <p:sp>
        <p:nvSpPr>
          <p:cNvPr id="8" name="TextBox 7"/>
          <p:cNvSpPr txBox="1"/>
          <p:nvPr/>
        </p:nvSpPr>
        <p:spPr>
          <a:xfrm>
            <a:off x="8791831" y="5449329"/>
            <a:ext cx="234779" cy="369332"/>
          </a:xfrm>
          <a:prstGeom prst="rect">
            <a:avLst/>
          </a:prstGeom>
          <a:noFill/>
        </p:spPr>
        <p:txBody>
          <a:bodyPr wrap="square" rtlCol="0">
            <a:spAutoFit/>
          </a:bodyPr>
          <a:lstStyle/>
          <a:p>
            <a:r>
              <a:rPr lang="en-US" dirty="0"/>
              <a:t>c</a:t>
            </a:r>
          </a:p>
        </p:txBody>
      </p:sp>
      <p:cxnSp>
        <p:nvCxnSpPr>
          <p:cNvPr id="16" name="Straight Arrow Connector 15"/>
          <p:cNvCxnSpPr/>
          <p:nvPr/>
        </p:nvCxnSpPr>
        <p:spPr>
          <a:xfrm flipH="1">
            <a:off x="8427308" y="3420766"/>
            <a:ext cx="247135" cy="1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p:cNvCxnSpPr>
          <p:nvPr/>
        </p:nvCxnSpPr>
        <p:spPr>
          <a:xfrm flipH="1">
            <a:off x="8427308" y="4694882"/>
            <a:ext cx="3645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p:cNvCxnSpPr>
          <p:nvPr/>
        </p:nvCxnSpPr>
        <p:spPr>
          <a:xfrm flipH="1">
            <a:off x="8427308" y="5633995"/>
            <a:ext cx="3645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72651" y="2698353"/>
            <a:ext cx="4130192"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put the value 2001 into a</a:t>
            </a:r>
          </a:p>
        </p:txBody>
      </p:sp>
      <p:cxnSp>
        <p:nvCxnSpPr>
          <p:cNvPr id="4" name="Straight Arrow Connector 3"/>
          <p:cNvCxnSpPr/>
          <p:nvPr/>
        </p:nvCxnSpPr>
        <p:spPr>
          <a:xfrm flipH="1">
            <a:off x="1902941" y="2959963"/>
            <a:ext cx="1269710" cy="26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02843" y="3768125"/>
            <a:ext cx="8526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2001</a:t>
            </a:r>
          </a:p>
        </p:txBody>
      </p:sp>
      <p:sp>
        <p:nvSpPr>
          <p:cNvPr id="22" name="TextBox 21"/>
          <p:cNvSpPr txBox="1"/>
          <p:nvPr/>
        </p:nvSpPr>
        <p:spPr>
          <a:xfrm>
            <a:off x="7301782" y="4694882"/>
            <a:ext cx="8526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4002</a:t>
            </a:r>
          </a:p>
        </p:txBody>
      </p:sp>
      <p:sp>
        <p:nvSpPr>
          <p:cNvPr id="20" name="Freeform 19"/>
          <p:cNvSpPr/>
          <p:nvPr/>
        </p:nvSpPr>
        <p:spPr>
          <a:xfrm>
            <a:off x="144532" y="3805881"/>
            <a:ext cx="2882873" cy="1989438"/>
          </a:xfrm>
          <a:custGeom>
            <a:avLst/>
            <a:gdLst>
              <a:gd name="connsiteX0" fmla="*/ 2882873 w 2882873"/>
              <a:gd name="connsiteY0" fmla="*/ 1989438 h 1989438"/>
              <a:gd name="connsiteX1" fmla="*/ 176744 w 2882873"/>
              <a:gd name="connsiteY1" fmla="*/ 1433384 h 1989438"/>
              <a:gd name="connsiteX2" fmla="*/ 485663 w 2882873"/>
              <a:gd name="connsiteY2" fmla="*/ 0 h 1989438"/>
            </a:gdLst>
            <a:ahLst/>
            <a:cxnLst>
              <a:cxn ang="0">
                <a:pos x="connsiteX0" y="connsiteY0"/>
              </a:cxn>
              <a:cxn ang="0">
                <a:pos x="connsiteX1" y="connsiteY1"/>
              </a:cxn>
              <a:cxn ang="0">
                <a:pos x="connsiteX2" y="connsiteY2"/>
              </a:cxn>
            </a:cxnLst>
            <a:rect l="l" t="t" r="r" b="b"/>
            <a:pathLst>
              <a:path w="2882873" h="1989438">
                <a:moveTo>
                  <a:pt x="2882873" y="1989438"/>
                </a:moveTo>
                <a:cubicBezTo>
                  <a:pt x="1729576" y="1877197"/>
                  <a:pt x="576279" y="1764957"/>
                  <a:pt x="176744" y="1433384"/>
                </a:cubicBezTo>
                <a:cubicBezTo>
                  <a:pt x="-222791" y="1101811"/>
                  <a:pt x="131436" y="550905"/>
                  <a:pt x="485663" y="0"/>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82811" y="5295441"/>
            <a:ext cx="4939667" cy="954107"/>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Read the data in a and b, add them and put the sum in c</a:t>
            </a:r>
          </a:p>
        </p:txBody>
      </p:sp>
      <p:sp>
        <p:nvSpPr>
          <p:cNvPr id="28" name="TextBox 27"/>
          <p:cNvSpPr txBox="1"/>
          <p:nvPr/>
        </p:nvSpPr>
        <p:spPr>
          <a:xfrm>
            <a:off x="7301782" y="5772494"/>
            <a:ext cx="8526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6003</a:t>
            </a:r>
          </a:p>
        </p:txBody>
      </p:sp>
    </p:spTree>
    <p:extLst>
      <p:ext uri="{BB962C8B-B14F-4D97-AF65-F5344CB8AC3E}">
        <p14:creationId xmlns:p14="http://schemas.microsoft.com/office/powerpoint/2010/main" val="3700046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A Simple C Program (2/3</a:t>
            </a:r>
            <a:r>
              <a:rPr lang="en-GB" sz="4000" dirty="0">
                <a:solidFill>
                  <a:srgbClr val="0000FF"/>
                </a:solidFill>
              </a:rPr>
              <a:t>)</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11</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grpSp>
        <p:nvGrpSpPr>
          <p:cNvPr id="7" name="Group 6"/>
          <p:cNvGrpSpPr/>
          <p:nvPr/>
        </p:nvGrpSpPr>
        <p:grpSpPr>
          <a:xfrm>
            <a:off x="1039394" y="968910"/>
            <a:ext cx="7094136" cy="4585871"/>
            <a:chOff x="1418492" y="999364"/>
            <a:chExt cx="7094136" cy="4585871"/>
          </a:xfrm>
        </p:grpSpPr>
        <p:sp>
          <p:nvSpPr>
            <p:cNvPr id="8" name="TextBox 7"/>
            <p:cNvSpPr txBox="1"/>
            <p:nvPr/>
          </p:nvSpPr>
          <p:spPr>
            <a:xfrm>
              <a:off x="1418492" y="1184030"/>
              <a:ext cx="6943456" cy="440120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360363" algn="l"/>
                  <a:tab pos="722313" algn="l"/>
                  <a:tab pos="1071563" algn="l"/>
                  <a:tab pos="1431925" algn="l"/>
                </a:tabLst>
              </a:pPr>
              <a:r>
                <a:rPr lang="en-US" sz="1400" b="1">
                  <a:solidFill>
                    <a:srgbClr val="800000"/>
                  </a:solidFill>
                  <a:latin typeface="Courier New" pitchFamily="49" charset="0"/>
                  <a:cs typeface="Courier New" pitchFamily="49" charset="0"/>
                </a:rPr>
                <a:t>/</a:t>
              </a:r>
              <a:r>
                <a:rPr lang="en-US" sz="1400" b="1" dirty="0">
                  <a:solidFill>
                    <a:srgbClr val="800000"/>
                  </a:solidFill>
                  <a:latin typeface="Courier New" pitchFamily="49" charset="0"/>
                  <a:cs typeface="Courier New" pitchFamily="49" charset="0"/>
                </a:rPr>
                <a:t>/</a:t>
              </a:r>
              <a:r>
                <a:rPr lang="en-US" sz="1400" b="1">
                  <a:solidFill>
                    <a:srgbClr val="800000"/>
                  </a:solidFill>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Converts distance in miles to </a:t>
              </a:r>
              <a:r>
                <a:rPr lang="en-US" sz="1400" b="1">
                  <a:solidFill>
                    <a:srgbClr val="800000"/>
                  </a:solidFill>
                  <a:latin typeface="Courier New" pitchFamily="49" charset="0"/>
                  <a:cs typeface="Courier New" pitchFamily="49" charset="0"/>
                </a:rPr>
                <a:t>kilometres.</a:t>
              </a:r>
              <a:endParaRPr lang="en-US" sz="1400" b="1" dirty="0">
                <a:solidFill>
                  <a:srgbClr val="800000"/>
                </a:solidFill>
                <a:latin typeface="Courier New" pitchFamily="49" charset="0"/>
                <a:cs typeface="Courier New" pitchFamily="49" charset="0"/>
              </a:endParaRPr>
            </a:p>
            <a:p>
              <a:pPr>
                <a:tabLst>
                  <a:tab pos="360363" algn="l"/>
                  <a:tab pos="722313" algn="l"/>
                  <a:tab pos="1071563" algn="l"/>
                  <a:tab pos="1431925" algn="l"/>
                </a:tabLst>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&lt;stdio.h&gt;   </a:t>
              </a:r>
              <a:r>
                <a:rPr lang="en-US" sz="1400" b="1" dirty="0">
                  <a:solidFill>
                    <a:srgbClr val="800000"/>
                  </a:solidFill>
                  <a:latin typeface="Courier New" pitchFamily="49" charset="0"/>
                  <a:cs typeface="Courier New" pitchFamily="49" charset="0"/>
                </a:rPr>
                <a:t>/* printf, scanf definitions */</a:t>
              </a:r>
            </a:p>
            <a:p>
              <a:pPr>
                <a:tabLst>
                  <a:tab pos="360363" algn="l"/>
                  <a:tab pos="722313" algn="l"/>
                  <a:tab pos="1071563" algn="l"/>
                  <a:tab pos="1431925" algn="l"/>
                </a:tabLst>
              </a:pPr>
              <a:r>
                <a:rPr lang="en-US" sz="1400" b="1" dirty="0">
                  <a:solidFill>
                    <a:srgbClr val="7030A0"/>
                  </a:solidFill>
                  <a:latin typeface="Courier New" pitchFamily="49" charset="0"/>
                  <a:cs typeface="Courier New" pitchFamily="49" charset="0"/>
                </a:rPr>
                <a:t>#define KMS_PER_MILE </a:t>
              </a:r>
              <a:r>
                <a:rPr lang="en-US" sz="1400" b="1" dirty="0">
                  <a:solidFill>
                    <a:srgbClr val="006600"/>
                  </a:solidFill>
                  <a:latin typeface="Courier New" pitchFamily="49" charset="0"/>
                  <a:cs typeface="Courier New" pitchFamily="49" charset="0"/>
                </a:rPr>
                <a:t>1.609</a:t>
              </a:r>
              <a:r>
                <a:rPr lang="en-US" sz="1400" b="1" dirty="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 conversion constant */</a:t>
              </a:r>
            </a:p>
            <a:p>
              <a:pPr>
                <a:tabLst>
                  <a:tab pos="360363" algn="l"/>
                  <a:tab pos="722313" algn="l"/>
                  <a:tab pos="1071563" algn="l"/>
                  <a:tab pos="1431925" algn="l"/>
                </a:tabLst>
              </a:pPr>
              <a:endParaRPr lang="en-US" sz="1400" b="1" dirty="0">
                <a:latin typeface="Courier New" pitchFamily="49" charset="0"/>
                <a:cs typeface="Courier New" pitchFamily="49" charset="0"/>
              </a:endParaRPr>
            </a:p>
            <a:p>
              <a:pPr>
                <a:tabLst>
                  <a:tab pos="360363" algn="l"/>
                  <a:tab pos="722313" algn="l"/>
                  <a:tab pos="1071563" algn="l"/>
                  <a:tab pos="1431925" algn="l"/>
                </a:tabLst>
              </a:pPr>
              <a:r>
                <a:rPr lang="en-US" sz="1400" b="1" dirty="0">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main(</a:t>
              </a:r>
              <a:r>
                <a:rPr lang="en-US" sz="1400" b="1" dirty="0">
                  <a:solidFill>
                    <a:srgbClr val="0000FF"/>
                  </a:solidFill>
                  <a:latin typeface="Courier New" pitchFamily="49" charset="0"/>
                  <a:cs typeface="Courier New" pitchFamily="49" charset="0"/>
                </a:rPr>
                <a:t>void</a:t>
              </a:r>
              <a:r>
                <a:rPr lang="en-US" sz="1400" b="1" dirty="0">
                  <a:latin typeface="Courier New" pitchFamily="49" charset="0"/>
                  <a:cs typeface="Courier New" pitchFamily="49" charset="0"/>
                </a:rPr>
                <a:t>) {</a:t>
              </a:r>
            </a:p>
            <a:p>
              <a:pPr>
                <a:tabLst>
                  <a:tab pos="360363" algn="l"/>
                  <a:tab pos="722313" algn="l"/>
                  <a:tab pos="1071563" algn="l"/>
                  <a:tab pos="1431925" algn="l"/>
                </a:tabLst>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miles,   </a:t>
              </a:r>
              <a:r>
                <a:rPr lang="en-US" sz="14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pPr>
              <a:r>
                <a:rPr lang="en-US" sz="1400" b="1" dirty="0">
                  <a:latin typeface="Courier New" pitchFamily="49" charset="0"/>
                  <a:cs typeface="Courier New" pitchFamily="49" charset="0"/>
                </a:rPr>
                <a:t>	      kms;     </a:t>
              </a:r>
              <a:r>
                <a:rPr lang="en-US" sz="1400" b="1" dirty="0">
                  <a:solidFill>
                    <a:srgbClr val="800000"/>
                  </a:solidFill>
                  <a:latin typeface="Courier New" pitchFamily="49" charset="0"/>
                  <a:cs typeface="Courier New" pitchFamily="49" charset="0"/>
                </a:rPr>
                <a:t>// output – distance in kilometres</a:t>
              </a:r>
            </a:p>
            <a:p>
              <a:pPr>
                <a:tabLst>
                  <a:tab pos="360363" algn="l"/>
                  <a:tab pos="722313" algn="l"/>
                  <a:tab pos="1071563" algn="l"/>
                  <a:tab pos="1431925" algn="l"/>
                </a:tabLst>
              </a:pPr>
              <a:endParaRPr lang="en-US" sz="1400" b="1" dirty="0">
                <a:latin typeface="Courier New" pitchFamily="49" charset="0"/>
                <a:cs typeface="Courier New" pitchFamily="49" charset="0"/>
              </a:endParaRPr>
            </a:p>
            <a:p>
              <a:pPr>
                <a:tabLst>
                  <a:tab pos="360363" algn="l"/>
                  <a:tab pos="722313" algn="l"/>
                  <a:tab pos="1071563" algn="l"/>
                  <a:tab pos="1431925" algn="l"/>
                </a:tabLst>
              </a:pPr>
              <a:r>
                <a:rPr lang="en-US" sz="1400" b="1" dirty="0">
                  <a:solidFill>
                    <a:srgbClr val="800000"/>
                  </a:solidFill>
                  <a:latin typeface="Courier New" pitchFamily="49" charset="0"/>
                  <a:cs typeface="Courier New" pitchFamily="49" charset="0"/>
                </a:rPr>
                <a:t>	/* Get the distance in miles */</a:t>
              </a:r>
            </a:p>
            <a:p>
              <a:pPr>
                <a:tabLst>
                  <a:tab pos="360363" algn="l"/>
                  <a:tab pos="722313" algn="l"/>
                  <a:tab pos="1071563" algn="l"/>
                  <a:tab pos="1431925" algn="l"/>
                </a:tabLst>
              </a:pPr>
              <a:r>
                <a:rPr lang="en-US" sz="1400" b="1" dirty="0">
                  <a:latin typeface="Courier New" pitchFamily="49" charset="0"/>
                  <a:cs typeface="Courier New" pitchFamily="49" charset="0"/>
                </a:rPr>
                <a:t>	printf(</a:t>
              </a:r>
              <a:r>
                <a:rPr lang="en-US" sz="1400" b="1" dirty="0">
                  <a:solidFill>
                    <a:srgbClr val="006600"/>
                  </a:solidFill>
                  <a:latin typeface="Courier New" pitchFamily="49" charset="0"/>
                  <a:cs typeface="Courier New" pitchFamily="49" charset="0"/>
                </a:rPr>
                <a:t>"Enter distance in miles: "</a:t>
              </a:r>
              <a:r>
                <a:rPr lang="en-US" sz="1400" b="1" dirty="0">
                  <a:latin typeface="Courier New" pitchFamily="49" charset="0"/>
                  <a:cs typeface="Courier New" pitchFamily="49" charset="0"/>
                </a:rPr>
                <a:t>);</a:t>
              </a:r>
            </a:p>
            <a:p>
              <a:pPr>
                <a:tabLst>
                  <a:tab pos="360363" algn="l"/>
                  <a:tab pos="722313" algn="l"/>
                  <a:tab pos="1071563" algn="l"/>
                  <a:tab pos="1431925" algn="l"/>
                </a:tabLst>
              </a:pPr>
              <a:r>
                <a:rPr lang="en-US" sz="1400" b="1" dirty="0">
                  <a:latin typeface="Courier New" pitchFamily="49" charset="0"/>
                  <a:cs typeface="Courier New" pitchFamily="49" charset="0"/>
                </a:rPr>
                <a:t>	scanf(</a:t>
              </a:r>
              <a:r>
                <a:rPr lang="en-US" sz="1400" b="1" dirty="0">
                  <a:solidFill>
                    <a:srgbClr val="006600"/>
                  </a:solidFill>
                  <a:latin typeface="Courier New" pitchFamily="49" charset="0"/>
                  <a:cs typeface="Courier New" pitchFamily="49" charset="0"/>
                </a:rPr>
                <a:t>"</a:t>
              </a:r>
              <a:r>
                <a:rPr lang="en-US" sz="1400" b="1" dirty="0">
                  <a:solidFill>
                    <a:srgbClr val="C00000"/>
                  </a:solidFill>
                  <a:latin typeface="Courier New" pitchFamily="49" charset="0"/>
                  <a:cs typeface="Courier New" pitchFamily="49" charset="0"/>
                </a:rPr>
                <a:t>%f</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&amp;miles);</a:t>
              </a:r>
            </a:p>
            <a:p>
              <a:pPr>
                <a:tabLst>
                  <a:tab pos="360363" algn="l"/>
                  <a:tab pos="722313" algn="l"/>
                  <a:tab pos="1071563" algn="l"/>
                  <a:tab pos="1431925" algn="l"/>
                </a:tabLst>
              </a:pPr>
              <a:endParaRPr lang="en-US" sz="1400" b="1" dirty="0">
                <a:latin typeface="Courier New" pitchFamily="49" charset="0"/>
                <a:cs typeface="Courier New" pitchFamily="49" charset="0"/>
              </a:endParaRPr>
            </a:p>
            <a:p>
              <a:pPr>
                <a:tabLst>
                  <a:tab pos="360363" algn="l"/>
                  <a:tab pos="722313" algn="l"/>
                  <a:tab pos="1071563" algn="l"/>
                  <a:tab pos="1431925" algn="l"/>
                </a:tabLst>
              </a:pPr>
              <a:r>
                <a:rPr lang="en-US" sz="1400" b="1" dirty="0">
                  <a:solidFill>
                    <a:srgbClr val="800000"/>
                  </a:solidFill>
                  <a:latin typeface="Courier New" pitchFamily="49" charset="0"/>
                  <a:cs typeface="Courier New" pitchFamily="49" charset="0"/>
                </a:rPr>
                <a:t>	// Convert the distance to kilometres</a:t>
              </a:r>
            </a:p>
            <a:p>
              <a:pPr>
                <a:tabLst>
                  <a:tab pos="360363" algn="l"/>
                  <a:tab pos="722313" algn="l"/>
                  <a:tab pos="1071563" algn="l"/>
                  <a:tab pos="1431925" algn="l"/>
                </a:tabLst>
              </a:pPr>
              <a:r>
                <a:rPr lang="en-US" sz="1400" b="1" dirty="0">
                  <a:latin typeface="Courier New" pitchFamily="49" charset="0"/>
                  <a:cs typeface="Courier New" pitchFamily="49" charset="0"/>
                </a:rPr>
                <a:t>	kms = KMS_PER_MILE * miles;</a:t>
              </a:r>
            </a:p>
            <a:p>
              <a:pPr>
                <a:tabLst>
                  <a:tab pos="360363" algn="l"/>
                  <a:tab pos="722313" algn="l"/>
                  <a:tab pos="1071563" algn="l"/>
                  <a:tab pos="1431925" algn="l"/>
                </a:tabLst>
              </a:pPr>
              <a:endParaRPr lang="en-US" sz="1400" b="1" dirty="0">
                <a:latin typeface="Courier New" pitchFamily="49" charset="0"/>
                <a:cs typeface="Courier New" pitchFamily="49" charset="0"/>
              </a:endParaRPr>
            </a:p>
            <a:p>
              <a:pPr>
                <a:tabLst>
                  <a:tab pos="360363" algn="l"/>
                  <a:tab pos="722313" algn="l"/>
                  <a:tab pos="1071563" algn="l"/>
                  <a:tab pos="1431925" algn="l"/>
                </a:tabLst>
              </a:pPr>
              <a:r>
                <a:rPr lang="en-US" sz="1400" b="1" dirty="0">
                  <a:solidFill>
                    <a:srgbClr val="800000"/>
                  </a:solidFill>
                  <a:latin typeface="Courier New" pitchFamily="49" charset="0"/>
                  <a:cs typeface="Courier New" pitchFamily="49" charset="0"/>
                </a:rPr>
                <a:t>	// Display the distance in kilometres</a:t>
              </a:r>
            </a:p>
            <a:p>
              <a:pPr>
                <a:tabLst>
                  <a:tab pos="360363" algn="l"/>
                  <a:tab pos="722313" algn="l"/>
                  <a:tab pos="1071563" algn="l"/>
                  <a:tab pos="1431925" algn="l"/>
                </a:tabLst>
              </a:pPr>
              <a:r>
                <a:rPr lang="en-US" sz="1400" b="1" dirty="0">
                  <a:latin typeface="Courier New" pitchFamily="49" charset="0"/>
                  <a:cs typeface="Courier New" pitchFamily="49" charset="0"/>
                </a:rPr>
                <a:t>	printf(</a:t>
              </a:r>
              <a:r>
                <a:rPr lang="en-US" sz="1400" b="1" dirty="0">
                  <a:solidFill>
                    <a:srgbClr val="006600"/>
                  </a:solidFill>
                  <a:latin typeface="Courier New" pitchFamily="49" charset="0"/>
                  <a:cs typeface="Courier New" pitchFamily="49" charset="0"/>
                </a:rPr>
                <a:t>"That equals </a:t>
              </a:r>
              <a:r>
                <a:rPr lang="en-US" sz="1400" b="1" dirty="0">
                  <a:solidFill>
                    <a:srgbClr val="C00000"/>
                  </a:solidFill>
                  <a:latin typeface="Courier New" pitchFamily="49" charset="0"/>
                  <a:cs typeface="Courier New" pitchFamily="49" charset="0"/>
                </a:rPr>
                <a:t>%9.2f </a:t>
              </a:r>
              <a:r>
                <a:rPr lang="en-US" sz="1400" b="1" dirty="0">
                  <a:solidFill>
                    <a:srgbClr val="006600"/>
                  </a:solidFill>
                  <a:latin typeface="Courier New" pitchFamily="49" charset="0"/>
                  <a:cs typeface="Courier New" pitchFamily="49" charset="0"/>
                </a:rPr>
                <a:t>km.</a:t>
              </a:r>
              <a:r>
                <a:rPr lang="en-US" sz="1400" b="1" dirty="0">
                  <a:solidFill>
                    <a:srgbClr val="C00000"/>
                  </a:solidFill>
                  <a:latin typeface="Courier New" pitchFamily="49" charset="0"/>
                  <a:cs typeface="Courier New" pitchFamily="49" charset="0"/>
                </a:rPr>
                <a:t>\n</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kms);</a:t>
              </a:r>
            </a:p>
            <a:p>
              <a:pPr>
                <a:tabLst>
                  <a:tab pos="360363" algn="l"/>
                  <a:tab pos="722313" algn="l"/>
                  <a:tab pos="1071563" algn="l"/>
                  <a:tab pos="1431925" algn="l"/>
                </a:tabLst>
              </a:pPr>
              <a:endParaRPr lang="en-US" sz="1400" b="1" dirty="0">
                <a:latin typeface="Courier New" pitchFamily="49" charset="0"/>
                <a:cs typeface="Courier New" pitchFamily="49" charset="0"/>
              </a:endParaRPr>
            </a:p>
            <a:p>
              <a:pPr>
                <a:tabLst>
                  <a:tab pos="360363" algn="l"/>
                  <a:tab pos="722313" algn="l"/>
                  <a:tab pos="1071563" algn="l"/>
                  <a:tab pos="1431925" algn="l"/>
                </a:tabLst>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return</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0</a:t>
              </a:r>
              <a:r>
                <a:rPr lang="en-US" sz="1400" b="1" dirty="0">
                  <a:latin typeface="Courier New" pitchFamily="49" charset="0"/>
                  <a:cs typeface="Courier New" pitchFamily="49" charset="0"/>
                </a:rPr>
                <a:t>;</a:t>
              </a:r>
            </a:p>
            <a:p>
              <a:pPr>
                <a:tabLst>
                  <a:tab pos="360363" algn="l"/>
                  <a:tab pos="722313" algn="l"/>
                  <a:tab pos="1071563" algn="l"/>
                  <a:tab pos="1431925" algn="l"/>
                </a:tabLst>
              </a:pPr>
              <a:r>
                <a:rPr lang="en-US" sz="1400" b="1" dirty="0">
                  <a:latin typeface="Courier New" pitchFamily="49" charset="0"/>
                  <a:cs typeface="Courier New" pitchFamily="49" charset="0"/>
                </a:rPr>
                <a:t>}</a:t>
              </a:r>
              <a:endParaRPr lang="en-SG" sz="1400" b="1" dirty="0">
                <a:latin typeface="Courier New" pitchFamily="49" charset="0"/>
                <a:cs typeface="Courier New" pitchFamily="49" charset="0"/>
              </a:endParaRPr>
            </a:p>
          </p:txBody>
        </p:sp>
        <p:sp>
          <p:nvSpPr>
            <p:cNvPr id="9" name="TextBox 8"/>
            <p:cNvSpPr txBox="1"/>
            <p:nvPr/>
          </p:nvSpPr>
          <p:spPr>
            <a:xfrm>
              <a:off x="6384833" y="999364"/>
              <a:ext cx="2127795" cy="369332"/>
            </a:xfrm>
            <a:prstGeom prst="rect">
              <a:avLst/>
            </a:prstGeom>
            <a:solidFill>
              <a:srgbClr val="FFFF99"/>
            </a:solidFill>
            <a:ln>
              <a:solidFill>
                <a:schemeClr val="tx1"/>
              </a:solidFill>
            </a:ln>
          </p:spPr>
          <p:txBody>
            <a:bodyPr wrap="square" rtlCol="0">
              <a:spAutoFit/>
            </a:bodyPr>
            <a:lstStyle/>
            <a:p>
              <a:r>
                <a:rPr lang="en-US" dirty="0"/>
                <a:t>Unit4_MileToKm.c</a:t>
              </a:r>
              <a:endParaRPr lang="en-SG" dirty="0"/>
            </a:p>
          </p:txBody>
        </p:sp>
      </p:grpSp>
      <p:sp>
        <p:nvSpPr>
          <p:cNvPr id="11" name="TextBox 10"/>
          <p:cNvSpPr txBox="1"/>
          <p:nvPr/>
        </p:nvSpPr>
        <p:spPr>
          <a:xfrm>
            <a:off x="4615509" y="4838701"/>
            <a:ext cx="3822822" cy="1169988"/>
          </a:xfrm>
          <a:prstGeom prst="rect">
            <a:avLst/>
          </a:prstGeom>
          <a:solidFill>
            <a:srgbClr val="CCFF99"/>
          </a:solidFill>
        </p:spPr>
        <p:style>
          <a:lnRef idx="1">
            <a:schemeClr val="accent4"/>
          </a:lnRef>
          <a:fillRef idx="2">
            <a:schemeClr val="accent4"/>
          </a:fillRef>
          <a:effectRef idx="1">
            <a:schemeClr val="accent4"/>
          </a:effectRef>
          <a:fontRef idx="minor">
            <a:schemeClr val="dk1"/>
          </a:fontRef>
        </p:style>
        <p:txBody>
          <a:bodyPr wrap="square">
            <a:spAutoFit/>
          </a:bodyPr>
          <a:lstStyle/>
          <a:p>
            <a:pPr>
              <a:defRPr/>
            </a:pPr>
            <a:r>
              <a:rPr lang="en-US" sz="1400" b="1" i="1"/>
              <a:t>Sample run</a:t>
            </a:r>
            <a:endParaRPr lang="en-US" sz="1400" b="1" i="1" dirty="0"/>
          </a:p>
          <a:p>
            <a:pPr>
              <a:defRPr/>
            </a:pPr>
            <a:endParaRPr lang="en-US" sz="1400" b="1" i="1" dirty="0"/>
          </a:p>
          <a:p>
            <a:pPr>
              <a:defRPr/>
            </a:pPr>
            <a:endParaRPr lang="en-US" sz="1400" b="1" i="1" dirty="0"/>
          </a:p>
          <a:p>
            <a:pPr>
              <a:defRPr/>
            </a:pPr>
            <a:endParaRPr lang="en-US" sz="1400" b="1" i="1" dirty="0"/>
          </a:p>
          <a:p>
            <a:pPr>
              <a:defRPr/>
            </a:pPr>
            <a:endParaRPr lang="en-US" sz="1400" b="1" i="1" dirty="0"/>
          </a:p>
        </p:txBody>
      </p:sp>
      <p:sp>
        <p:nvSpPr>
          <p:cNvPr id="12" name="TextBox 11"/>
          <p:cNvSpPr txBox="1">
            <a:spLocks noChangeArrowheads="1"/>
          </p:cNvSpPr>
          <p:nvPr/>
        </p:nvSpPr>
        <p:spPr bwMode="auto">
          <a:xfrm>
            <a:off x="4671193" y="5088814"/>
            <a:ext cx="3457940" cy="522288"/>
          </a:xfrm>
          <a:prstGeom prst="rect">
            <a:avLst/>
          </a:prstGeom>
          <a:noFill/>
          <a:ln w="9525">
            <a:noFill/>
            <a:miter lim="800000"/>
            <a:headEnd/>
            <a:tailEnd/>
          </a:ln>
        </p:spPr>
        <p:txBody>
          <a:bodyPr wrap="square">
            <a:spAutoFit/>
          </a:bodyPr>
          <a:lstStyle/>
          <a:p>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gcc</a:t>
            </a:r>
            <a:r>
              <a:rPr lang="en-US" sz="1400" b="1" dirty="0">
                <a:solidFill>
                  <a:srgbClr val="0000FF"/>
                </a:solidFill>
                <a:latin typeface="Courier New" pitchFamily="49" charset="0"/>
                <a:cs typeface="Courier New" pitchFamily="49" charset="0"/>
              </a:rPr>
              <a:t> –Wall Unit4_MileToKm.c</a:t>
            </a:r>
          </a:p>
          <a:p>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a.out</a:t>
            </a:r>
          </a:p>
        </p:txBody>
      </p:sp>
      <p:sp>
        <p:nvSpPr>
          <p:cNvPr id="13" name="TextBox 12"/>
          <p:cNvSpPr txBox="1">
            <a:spLocks noChangeArrowheads="1"/>
          </p:cNvSpPr>
          <p:nvPr/>
        </p:nvSpPr>
        <p:spPr bwMode="auto">
          <a:xfrm>
            <a:off x="4671193" y="5508626"/>
            <a:ext cx="3462337" cy="523875"/>
          </a:xfrm>
          <a:prstGeom prst="rect">
            <a:avLst/>
          </a:prstGeom>
          <a:noFill/>
          <a:ln w="9525">
            <a:noFill/>
            <a:miter lim="800000"/>
            <a:headEnd/>
            <a:tailEnd/>
          </a:ln>
        </p:spPr>
        <p:txBody>
          <a:bodyPr wrap="square">
            <a:spAutoFit/>
          </a:bodyPr>
          <a:lstStyle/>
          <a:p>
            <a:r>
              <a:rPr lang="en-US" sz="1400" b="1" dirty="0">
                <a:latin typeface="Courier New" pitchFamily="49" charset="0"/>
                <a:cs typeface="Courier New" pitchFamily="49" charset="0"/>
              </a:rPr>
              <a:t>Enter distance in miles: 10.5</a:t>
            </a:r>
          </a:p>
          <a:p>
            <a:r>
              <a:rPr lang="en-US" sz="1400" b="1" dirty="0">
                <a:latin typeface="Courier New" pitchFamily="49" charset="0"/>
                <a:cs typeface="Courier New" pitchFamily="49" charset="0"/>
              </a:rPr>
              <a:t>That equals     16.89 km.</a:t>
            </a:r>
            <a:endParaRPr lang="en-SG" sz="1400" b="1" dirty="0">
              <a:latin typeface="Courier New" pitchFamily="49" charset="0"/>
              <a:cs typeface="Courier New" pitchFamily="49" charset="0"/>
            </a:endParaRPr>
          </a:p>
        </p:txBody>
      </p:sp>
    </p:spTree>
    <p:extLst>
      <p:ext uri="{BB962C8B-B14F-4D97-AF65-F5344CB8AC3E}">
        <p14:creationId xmlns:p14="http://schemas.microsoft.com/office/powerpoint/2010/main" val="697288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1">
                                            <p:bg/>
                                          </p:spTgt>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500"/>
                                  </p:stCondLst>
                                  <p:childTnLst>
                                    <p:set>
                                      <p:cBhvr>
                                        <p:cTn id="1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left)">
                                      <p:cBhvr>
                                        <p:cTn id="23" dur="500"/>
                                        <p:tgtEl>
                                          <p:spTgt spid="12">
                                            <p:txEl>
                                              <p:pRg st="1" end="1"/>
                                            </p:txEl>
                                          </p:spTgt>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advAuto="500"/>
      <p:bldP spid="12" grpId="0" build="p"/>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A Simple C Program (3/3</a:t>
            </a:r>
            <a:r>
              <a:rPr lang="en-GB" sz="4000" dirty="0">
                <a:solidFill>
                  <a:srgbClr val="0000FF"/>
                </a:solidFill>
              </a:rPr>
              <a:t>)</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12</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TextBox 6"/>
          <p:cNvSpPr txBox="1"/>
          <p:nvPr/>
        </p:nvSpPr>
        <p:spPr>
          <a:xfrm>
            <a:off x="1418492" y="1088086"/>
            <a:ext cx="6943456" cy="4955203"/>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360363" algn="l"/>
                <a:tab pos="722313" algn="l"/>
                <a:tab pos="1071563" algn="l"/>
                <a:tab pos="1431925" algn="l"/>
              </a:tabLst>
            </a:pPr>
            <a:r>
              <a:rPr lang="en-US" sz="1600" b="1">
                <a:solidFill>
                  <a:srgbClr val="800000"/>
                </a:solidFill>
                <a:latin typeface="Courier New" pitchFamily="49" charset="0"/>
                <a:cs typeface="Courier New" pitchFamily="49" charset="0"/>
              </a:rPr>
              <a:t>/</a:t>
            </a:r>
            <a:r>
              <a:rPr lang="en-US" sz="1600" b="1" dirty="0">
                <a:solidFill>
                  <a:srgbClr val="800000"/>
                </a:solidFill>
                <a:latin typeface="Courier New" pitchFamily="49" charset="0"/>
                <a:cs typeface="Courier New" pitchFamily="49" charset="0"/>
              </a:rPr>
              <a:t>/</a:t>
            </a:r>
            <a:r>
              <a:rPr lang="en-US" sz="1600" b="1">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Converts distance in miles to </a:t>
            </a:r>
            <a:r>
              <a:rPr lang="en-US" sz="1600" b="1">
                <a:solidFill>
                  <a:srgbClr val="800000"/>
                </a:solidFill>
                <a:latin typeface="Courier New" pitchFamily="49" charset="0"/>
                <a:cs typeface="Courier New" pitchFamily="49" charset="0"/>
              </a:rPr>
              <a:t>kilometres.</a:t>
            </a:r>
          </a:p>
          <a:p>
            <a:pPr>
              <a:tabLst>
                <a:tab pos="360363" algn="l"/>
                <a:tab pos="722313" algn="l"/>
                <a:tab pos="1071563" algn="l"/>
                <a:tab pos="1431925" algn="l"/>
              </a:tabLst>
            </a:pPr>
            <a:endParaRPr lang="en-US" sz="1600" b="1" dirty="0">
              <a:solidFill>
                <a:srgbClr val="800000"/>
              </a:solidFill>
              <a:latin typeface="Courier New" pitchFamily="49" charset="0"/>
              <a:cs typeface="Courier New" pitchFamily="49" charset="0"/>
            </a:endParaRPr>
          </a:p>
          <a:p>
            <a:pPr>
              <a:tabLst>
                <a:tab pos="360363" algn="l"/>
                <a:tab pos="722313" algn="l"/>
                <a:tab pos="1071563" algn="l"/>
                <a:tab pos="1431925" algn="l"/>
              </a:tabLst>
            </a:pPr>
            <a:r>
              <a:rPr lang="en-US" sz="1600" b="1" dirty="0">
                <a:solidFill>
                  <a:srgbClr val="7030A0"/>
                </a:solidFill>
                <a:latin typeface="Courier New" pitchFamily="49" charset="0"/>
                <a:cs typeface="Courier New" pitchFamily="49" charset="0"/>
              </a:rPr>
              <a:t>#include </a:t>
            </a:r>
            <a:r>
              <a:rPr lang="en-US" sz="1600" b="1" dirty="0">
                <a:solidFill>
                  <a:srgbClr val="006600"/>
                </a:solidFill>
                <a:latin typeface="Courier New" pitchFamily="49" charset="0"/>
                <a:cs typeface="Courier New" pitchFamily="49" charset="0"/>
              </a:rPr>
              <a:t>&lt;stdio.h&gt;   </a:t>
            </a:r>
            <a:r>
              <a:rPr lang="en-US" sz="1600" b="1" dirty="0">
                <a:solidFill>
                  <a:srgbClr val="800000"/>
                </a:solidFill>
                <a:latin typeface="Courier New" pitchFamily="49" charset="0"/>
                <a:cs typeface="Courier New" pitchFamily="49" charset="0"/>
              </a:rPr>
              <a:t>/* printf, scanf definitions */</a:t>
            </a:r>
          </a:p>
          <a:p>
            <a:pPr>
              <a:tabLst>
                <a:tab pos="360363" algn="l"/>
                <a:tab pos="722313" algn="l"/>
                <a:tab pos="1071563" algn="l"/>
                <a:tab pos="1431925" algn="l"/>
              </a:tabLst>
            </a:pPr>
            <a:r>
              <a:rPr lang="en-US" sz="1600" b="1" dirty="0">
                <a:solidFill>
                  <a:srgbClr val="7030A0"/>
                </a:solidFill>
                <a:latin typeface="Courier New" pitchFamily="49" charset="0"/>
                <a:cs typeface="Courier New" pitchFamily="49" charset="0"/>
              </a:rPr>
              <a:t>#define KMS_PER_MILE </a:t>
            </a:r>
            <a:r>
              <a:rPr lang="en-US" sz="1600" b="1" dirty="0">
                <a:solidFill>
                  <a:srgbClr val="006600"/>
                </a:solidFill>
                <a:latin typeface="Courier New" pitchFamily="49" charset="0"/>
                <a:cs typeface="Courier New" pitchFamily="49" charset="0"/>
              </a:rPr>
              <a:t>1.609</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conversion constant */</a:t>
            </a:r>
          </a:p>
          <a:p>
            <a:pPr>
              <a:tabLst>
                <a:tab pos="360363" algn="l"/>
                <a:tab pos="722313" algn="l"/>
                <a:tab pos="1071563" algn="l"/>
                <a:tab pos="1431925" algn="l"/>
              </a:tabLst>
            </a:pPr>
            <a:endParaRPr lang="en-US" sz="1200" b="1" dirty="0">
              <a:latin typeface="Courier New" pitchFamily="49" charset="0"/>
              <a:cs typeface="Courier New" pitchFamily="49" charset="0"/>
            </a:endParaRPr>
          </a:p>
          <a:p>
            <a:pPr>
              <a:tabLst>
                <a:tab pos="360363" algn="l"/>
                <a:tab pos="722313" algn="l"/>
                <a:tab pos="1071563" algn="l"/>
                <a:tab pos="1431925"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p>
          <a:p>
            <a:pPr>
              <a:tabLst>
                <a:tab pos="360363" algn="l"/>
                <a:tab pos="722313" algn="l"/>
                <a:tab pos="1071563" algn="l"/>
                <a:tab pos="14319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a:latin typeface="Courier New" pitchFamily="49" charset="0"/>
                <a:cs typeface="Courier New" pitchFamily="49" charset="0"/>
              </a:rPr>
              <a:t> miles,   </a:t>
            </a:r>
            <a:r>
              <a:rPr lang="en-US" sz="1600" b="1" dirty="0">
                <a:solidFill>
                  <a:srgbClr val="800000"/>
                </a:solidFill>
                <a:latin typeface="Courier New" pitchFamily="49" charset="0"/>
                <a:cs typeface="Courier New" pitchFamily="49" charset="0"/>
              </a:rPr>
              <a:t>// input – distance in miles </a:t>
            </a:r>
          </a:p>
          <a:p>
            <a:pPr>
              <a:tabLst>
                <a:tab pos="360363" algn="l"/>
                <a:tab pos="722313" algn="l"/>
                <a:tab pos="1071563" algn="l"/>
                <a:tab pos="1431925" algn="l"/>
              </a:tabLst>
            </a:pPr>
            <a:r>
              <a:rPr lang="en-US" sz="1600" b="1" dirty="0">
                <a:latin typeface="Courier New" pitchFamily="49" charset="0"/>
                <a:cs typeface="Courier New" pitchFamily="49" charset="0"/>
              </a:rPr>
              <a:t>	      kms;     </a:t>
            </a:r>
            <a:r>
              <a:rPr lang="en-US" sz="1600" b="1" dirty="0">
                <a:solidFill>
                  <a:srgbClr val="800000"/>
                </a:solidFill>
                <a:latin typeface="Courier New" pitchFamily="49" charset="0"/>
                <a:cs typeface="Courier New" pitchFamily="49" charset="0"/>
              </a:rPr>
              <a:t>// output – distance in kilometres</a:t>
            </a:r>
          </a:p>
          <a:p>
            <a:pPr>
              <a:tabLst>
                <a:tab pos="360363" algn="l"/>
                <a:tab pos="722313" algn="l"/>
                <a:tab pos="1071563" algn="l"/>
                <a:tab pos="1431925" algn="l"/>
              </a:tabLst>
            </a:pPr>
            <a:endParaRPr lang="en-US" sz="1200" b="1" dirty="0">
              <a:latin typeface="Courier New" pitchFamily="49" charset="0"/>
              <a:cs typeface="Courier New" pitchFamily="49" charset="0"/>
            </a:endParaRPr>
          </a:p>
          <a:p>
            <a:pPr>
              <a:tabLst>
                <a:tab pos="360363" algn="l"/>
                <a:tab pos="722313" algn="l"/>
                <a:tab pos="1071563" algn="l"/>
                <a:tab pos="1431925" algn="l"/>
              </a:tabLst>
            </a:pPr>
            <a:r>
              <a:rPr lang="en-US" sz="1600" b="1" dirty="0">
                <a:solidFill>
                  <a:srgbClr val="800000"/>
                </a:solidFill>
                <a:latin typeface="Courier New" pitchFamily="49" charset="0"/>
                <a:cs typeface="Courier New" pitchFamily="49" charset="0"/>
              </a:rPr>
              <a:t>	/* Get the distance in miles */</a:t>
            </a:r>
          </a:p>
          <a:p>
            <a:pPr>
              <a:tabLst>
                <a:tab pos="360363" algn="l"/>
                <a:tab pos="722313" algn="l"/>
                <a:tab pos="1071563" algn="l"/>
                <a:tab pos="1431925" algn="l"/>
              </a:tabLst>
            </a:pPr>
            <a:r>
              <a:rPr lang="en-US" sz="1600" b="1" dirty="0">
                <a:latin typeface="Courier New" pitchFamily="49" charset="0"/>
                <a:cs typeface="Courier New" pitchFamily="49" charset="0"/>
              </a:rPr>
              <a:t>	printf(</a:t>
            </a:r>
            <a:r>
              <a:rPr lang="en-US" sz="1600" b="1" dirty="0">
                <a:solidFill>
                  <a:srgbClr val="006600"/>
                </a:solidFill>
                <a:latin typeface="Courier New" pitchFamily="49" charset="0"/>
                <a:cs typeface="Courier New" pitchFamily="49" charset="0"/>
              </a:rPr>
              <a:t>"Enter distance in miles: "</a:t>
            </a:r>
            <a:r>
              <a:rPr lang="en-US" sz="1600" b="1" dirty="0">
                <a:latin typeface="Courier New" pitchFamily="49" charset="0"/>
                <a:cs typeface="Courier New" pitchFamily="49" charset="0"/>
              </a:rPr>
              <a:t>);</a:t>
            </a:r>
          </a:p>
          <a:p>
            <a:pPr>
              <a:tabLst>
                <a:tab pos="360363" algn="l"/>
                <a:tab pos="722313" algn="l"/>
                <a:tab pos="1071563" algn="l"/>
                <a:tab pos="1431925" algn="l"/>
              </a:tabLst>
            </a:pPr>
            <a:r>
              <a:rPr lang="en-US" sz="1600" b="1" dirty="0">
                <a:latin typeface="Courier New" pitchFamily="49" charset="0"/>
                <a:cs typeface="Courier New" pitchFamily="49" charset="0"/>
              </a:rPr>
              <a:t>	scanf(</a:t>
            </a:r>
            <a:r>
              <a:rPr lang="en-US" sz="1600" b="1" dirty="0">
                <a:solidFill>
                  <a:srgbClr val="0066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&amp;miles);</a:t>
            </a:r>
          </a:p>
          <a:p>
            <a:pPr>
              <a:tabLst>
                <a:tab pos="360363" algn="l"/>
                <a:tab pos="722313" algn="l"/>
                <a:tab pos="1071563" algn="l"/>
                <a:tab pos="1431925" algn="l"/>
              </a:tabLst>
            </a:pPr>
            <a:endParaRPr lang="en-US" sz="1200" b="1" dirty="0">
              <a:latin typeface="Courier New" pitchFamily="49" charset="0"/>
              <a:cs typeface="Courier New" pitchFamily="49" charset="0"/>
            </a:endParaRPr>
          </a:p>
          <a:p>
            <a:pPr>
              <a:tabLst>
                <a:tab pos="360363" algn="l"/>
                <a:tab pos="722313" algn="l"/>
                <a:tab pos="1071563" algn="l"/>
                <a:tab pos="1431925" algn="l"/>
              </a:tabLst>
            </a:pPr>
            <a:r>
              <a:rPr lang="en-US" sz="1600" b="1" dirty="0">
                <a:solidFill>
                  <a:srgbClr val="800000"/>
                </a:solidFill>
                <a:latin typeface="Courier New" pitchFamily="49" charset="0"/>
                <a:cs typeface="Courier New" pitchFamily="49" charset="0"/>
              </a:rPr>
              <a:t>	// Convert the distance to kilometres</a:t>
            </a:r>
          </a:p>
          <a:p>
            <a:pPr>
              <a:tabLst>
                <a:tab pos="360363" algn="l"/>
                <a:tab pos="722313" algn="l"/>
                <a:tab pos="1071563" algn="l"/>
                <a:tab pos="1431925" algn="l"/>
              </a:tabLst>
            </a:pPr>
            <a:r>
              <a:rPr lang="en-US" sz="1600" b="1" dirty="0">
                <a:latin typeface="Courier New" pitchFamily="49" charset="0"/>
                <a:cs typeface="Courier New" pitchFamily="49" charset="0"/>
              </a:rPr>
              <a:t>	kms = KMS_PER_MILE * miles;</a:t>
            </a:r>
          </a:p>
          <a:p>
            <a:pPr>
              <a:tabLst>
                <a:tab pos="360363" algn="l"/>
                <a:tab pos="722313" algn="l"/>
                <a:tab pos="1071563" algn="l"/>
                <a:tab pos="1431925" algn="l"/>
              </a:tabLst>
            </a:pPr>
            <a:endParaRPr lang="en-US" sz="1200" b="1" dirty="0">
              <a:latin typeface="Courier New" pitchFamily="49" charset="0"/>
              <a:cs typeface="Courier New" pitchFamily="49" charset="0"/>
            </a:endParaRPr>
          </a:p>
          <a:p>
            <a:pPr>
              <a:tabLst>
                <a:tab pos="360363" algn="l"/>
                <a:tab pos="722313" algn="l"/>
                <a:tab pos="1071563" algn="l"/>
                <a:tab pos="1431925" algn="l"/>
              </a:tabLst>
            </a:pPr>
            <a:r>
              <a:rPr lang="en-US" sz="1600" b="1" dirty="0">
                <a:solidFill>
                  <a:srgbClr val="800000"/>
                </a:solidFill>
                <a:latin typeface="Courier New" pitchFamily="49" charset="0"/>
                <a:cs typeface="Courier New" pitchFamily="49" charset="0"/>
              </a:rPr>
              <a:t>	// Display the distance in kilometres</a:t>
            </a:r>
          </a:p>
          <a:p>
            <a:pPr>
              <a:tabLst>
                <a:tab pos="360363" algn="l"/>
                <a:tab pos="722313" algn="l"/>
                <a:tab pos="1071563" algn="l"/>
                <a:tab pos="1431925" algn="l"/>
              </a:tabLst>
            </a:pPr>
            <a:r>
              <a:rPr lang="en-US" sz="1600" b="1" dirty="0">
                <a:latin typeface="Courier New" pitchFamily="49" charset="0"/>
                <a:cs typeface="Courier New" pitchFamily="49" charset="0"/>
              </a:rPr>
              <a:t>	printf(</a:t>
            </a:r>
            <a:r>
              <a:rPr lang="en-US" sz="1600" b="1" dirty="0">
                <a:solidFill>
                  <a:srgbClr val="006600"/>
                </a:solidFill>
                <a:latin typeface="Courier New" pitchFamily="49" charset="0"/>
                <a:cs typeface="Courier New" pitchFamily="49" charset="0"/>
              </a:rPr>
              <a:t>"That equals </a:t>
            </a:r>
            <a:r>
              <a:rPr lang="en-US" sz="1600" b="1" dirty="0">
                <a:solidFill>
                  <a:srgbClr val="C00000"/>
                </a:solidFill>
                <a:latin typeface="Courier New" pitchFamily="49" charset="0"/>
                <a:cs typeface="Courier New" pitchFamily="49" charset="0"/>
              </a:rPr>
              <a:t>%9.2f </a:t>
            </a:r>
            <a:r>
              <a:rPr lang="en-US" sz="1600" b="1" dirty="0">
                <a:solidFill>
                  <a:srgbClr val="006600"/>
                </a:solidFill>
                <a:latin typeface="Courier New" pitchFamily="49" charset="0"/>
                <a:cs typeface="Courier New" pitchFamily="49" charset="0"/>
              </a:rPr>
              <a:t>km.</a:t>
            </a:r>
            <a:r>
              <a:rPr lang="en-US" sz="1600" b="1" dirty="0">
                <a:solidFill>
                  <a:srgbClr val="C0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kms);</a:t>
            </a:r>
          </a:p>
          <a:p>
            <a:pPr>
              <a:tabLst>
                <a:tab pos="360363" algn="l"/>
                <a:tab pos="722313" algn="l"/>
                <a:tab pos="1071563" algn="l"/>
                <a:tab pos="1431925" algn="l"/>
              </a:tabLst>
            </a:pPr>
            <a:endParaRPr lang="en-US" sz="1200" b="1" dirty="0">
              <a:latin typeface="Courier New" pitchFamily="49" charset="0"/>
              <a:cs typeface="Courier New" pitchFamily="49" charset="0"/>
            </a:endParaRPr>
          </a:p>
          <a:p>
            <a:pPr>
              <a:tabLst>
                <a:tab pos="360363" algn="l"/>
                <a:tab pos="722313" algn="l"/>
                <a:tab pos="1071563" algn="l"/>
                <a:tab pos="14319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360363" algn="l"/>
                <a:tab pos="722313" algn="l"/>
                <a:tab pos="1071563" algn="l"/>
                <a:tab pos="1431925" algn="l"/>
              </a:tabLst>
            </a:pP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p:txBody>
      </p:sp>
      <p:grpSp>
        <p:nvGrpSpPr>
          <p:cNvPr id="8" name="Group 74"/>
          <p:cNvGrpSpPr>
            <a:grpSpLocks/>
          </p:cNvGrpSpPr>
          <p:nvPr/>
        </p:nvGrpSpPr>
        <p:grpSpPr bwMode="auto">
          <a:xfrm>
            <a:off x="154247" y="1572362"/>
            <a:ext cx="1371600" cy="523875"/>
            <a:chOff x="191730" y="1902542"/>
            <a:chExt cx="1371599" cy="523220"/>
          </a:xfrm>
        </p:grpSpPr>
        <p:sp>
          <p:nvSpPr>
            <p:cNvPr id="9" name="TextBox 8"/>
            <p:cNvSpPr txBox="1">
              <a:spLocks noChangeArrowheads="1"/>
            </p:cNvSpPr>
            <p:nvPr/>
          </p:nvSpPr>
          <p:spPr bwMode="auto">
            <a:xfrm>
              <a:off x="191730" y="1902542"/>
              <a:ext cx="1224116" cy="523220"/>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preprocessor directives</a:t>
              </a:r>
              <a:endParaRPr lang="en-SG" sz="1400" i="1" dirty="0">
                <a:solidFill>
                  <a:srgbClr val="000099"/>
                </a:solidFill>
                <a:latin typeface="Calibri" pitchFamily="34" charset="0"/>
              </a:endParaRPr>
            </a:p>
          </p:txBody>
        </p:sp>
        <p:cxnSp>
          <p:nvCxnSpPr>
            <p:cNvPr id="11" name="Straight Arrow Connector 12"/>
            <p:cNvCxnSpPr>
              <a:cxnSpLocks noChangeShapeType="1"/>
            </p:cNvCxnSpPr>
            <p:nvPr/>
          </p:nvCxnSpPr>
          <p:spPr bwMode="auto">
            <a:xfrm flipV="1">
              <a:off x="1091381" y="2094271"/>
              <a:ext cx="471948" cy="147483"/>
            </a:xfrm>
            <a:prstGeom prst="straightConnector1">
              <a:avLst/>
            </a:prstGeom>
            <a:noFill/>
            <a:ln w="12700" cap="sq" algn="ctr">
              <a:solidFill>
                <a:srgbClr val="000099"/>
              </a:solidFill>
              <a:round/>
              <a:headEnd/>
              <a:tailEnd type="triangle" w="med" len="med"/>
            </a:ln>
          </p:spPr>
        </p:cxnSp>
        <p:cxnSp>
          <p:nvCxnSpPr>
            <p:cNvPr id="12" name="Straight Arrow Connector 13"/>
            <p:cNvCxnSpPr>
              <a:cxnSpLocks noChangeShapeType="1"/>
            </p:cNvCxnSpPr>
            <p:nvPr/>
          </p:nvCxnSpPr>
          <p:spPr bwMode="auto">
            <a:xfrm>
              <a:off x="1081549" y="2261418"/>
              <a:ext cx="481780" cy="39330"/>
            </a:xfrm>
            <a:prstGeom prst="straightConnector1">
              <a:avLst/>
            </a:prstGeom>
            <a:noFill/>
            <a:ln w="12700" cap="sq" algn="ctr">
              <a:solidFill>
                <a:srgbClr val="000099"/>
              </a:solidFill>
              <a:round/>
              <a:headEnd/>
              <a:tailEnd type="triangle" w="med" len="med"/>
            </a:ln>
          </p:spPr>
        </p:cxnSp>
      </p:grpSp>
      <p:grpSp>
        <p:nvGrpSpPr>
          <p:cNvPr id="13" name="Group 75"/>
          <p:cNvGrpSpPr>
            <a:grpSpLocks/>
          </p:cNvGrpSpPr>
          <p:nvPr/>
        </p:nvGrpSpPr>
        <p:grpSpPr bwMode="auto">
          <a:xfrm>
            <a:off x="3716585" y="1358969"/>
            <a:ext cx="2109788" cy="349250"/>
            <a:chOff x="3524866" y="1745225"/>
            <a:chExt cx="2109018" cy="349045"/>
          </a:xfrm>
        </p:grpSpPr>
        <p:sp>
          <p:nvSpPr>
            <p:cNvPr id="14" name="TextBox 9"/>
            <p:cNvSpPr txBox="1">
              <a:spLocks noChangeArrowheads="1"/>
            </p:cNvSpPr>
            <p:nvPr/>
          </p:nvSpPr>
          <p:spPr bwMode="auto">
            <a:xfrm>
              <a:off x="3883743" y="1745225"/>
              <a:ext cx="1750141" cy="319549"/>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standard header file</a:t>
              </a:r>
              <a:endParaRPr lang="en-SG" sz="1400" i="1" dirty="0">
                <a:solidFill>
                  <a:srgbClr val="006600"/>
                </a:solidFill>
                <a:latin typeface="Calibri" pitchFamily="34" charset="0"/>
              </a:endParaRPr>
            </a:p>
          </p:txBody>
        </p:sp>
        <p:cxnSp>
          <p:nvCxnSpPr>
            <p:cNvPr id="15" name="Straight Arrow Connector 17"/>
            <p:cNvCxnSpPr>
              <a:cxnSpLocks noChangeShapeType="1"/>
            </p:cNvCxnSpPr>
            <p:nvPr/>
          </p:nvCxnSpPr>
          <p:spPr bwMode="auto">
            <a:xfrm rot="10800000" flipV="1">
              <a:off x="3524866" y="1912371"/>
              <a:ext cx="393293" cy="181899"/>
            </a:xfrm>
            <a:prstGeom prst="straightConnector1">
              <a:avLst/>
            </a:prstGeom>
            <a:noFill/>
            <a:ln w="12700" cap="sq" algn="ctr">
              <a:solidFill>
                <a:srgbClr val="006600"/>
              </a:solidFill>
              <a:round/>
              <a:headEnd/>
              <a:tailEnd type="triangle" w="med" len="med"/>
            </a:ln>
          </p:spPr>
        </p:cxnSp>
      </p:grpSp>
      <p:grpSp>
        <p:nvGrpSpPr>
          <p:cNvPr id="16" name="Group 79"/>
          <p:cNvGrpSpPr>
            <a:grpSpLocks/>
          </p:cNvGrpSpPr>
          <p:nvPr/>
        </p:nvGrpSpPr>
        <p:grpSpPr bwMode="auto">
          <a:xfrm>
            <a:off x="5858812" y="3137294"/>
            <a:ext cx="2164252" cy="1045552"/>
            <a:chOff x="6329963" y="3365139"/>
            <a:chExt cx="2165108" cy="1044627"/>
          </a:xfrm>
        </p:grpSpPr>
        <p:sp>
          <p:nvSpPr>
            <p:cNvPr id="17" name="TextBox 10"/>
            <p:cNvSpPr txBox="1">
              <a:spLocks noChangeArrowheads="1"/>
            </p:cNvSpPr>
            <p:nvPr/>
          </p:nvSpPr>
          <p:spPr bwMode="auto">
            <a:xfrm>
              <a:off x="7506928" y="3637936"/>
              <a:ext cx="988143" cy="307777"/>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comments</a:t>
              </a:r>
              <a:endParaRPr lang="en-SG" sz="1400" i="1" dirty="0">
                <a:solidFill>
                  <a:srgbClr val="006600"/>
                </a:solidFill>
                <a:latin typeface="Calibri" pitchFamily="34" charset="0"/>
              </a:endParaRPr>
            </a:p>
          </p:txBody>
        </p:sp>
        <p:cxnSp>
          <p:nvCxnSpPr>
            <p:cNvPr id="18" name="Straight Arrow Connector 20"/>
            <p:cNvCxnSpPr>
              <a:cxnSpLocks noChangeShapeType="1"/>
            </p:cNvCxnSpPr>
            <p:nvPr/>
          </p:nvCxnSpPr>
          <p:spPr bwMode="auto">
            <a:xfrm flipH="1" flipV="1">
              <a:off x="7057082" y="3365139"/>
              <a:ext cx="435099" cy="366206"/>
            </a:xfrm>
            <a:prstGeom prst="straightConnector1">
              <a:avLst/>
            </a:prstGeom>
            <a:noFill/>
            <a:ln w="12700" cap="sq" algn="ctr">
              <a:solidFill>
                <a:srgbClr val="006600"/>
              </a:solidFill>
              <a:round/>
              <a:headEnd/>
              <a:tailEnd type="triangle" w="med" len="med"/>
            </a:ln>
          </p:spPr>
        </p:cxnSp>
        <p:cxnSp>
          <p:nvCxnSpPr>
            <p:cNvPr id="19" name="Straight Arrow Connector 23"/>
            <p:cNvCxnSpPr>
              <a:cxnSpLocks noChangeShapeType="1"/>
              <a:stCxn id="17" idx="1"/>
            </p:cNvCxnSpPr>
            <p:nvPr/>
          </p:nvCxnSpPr>
          <p:spPr bwMode="auto">
            <a:xfrm flipH="1" flipV="1">
              <a:off x="6329963" y="3611106"/>
              <a:ext cx="1176965" cy="180719"/>
            </a:xfrm>
            <a:prstGeom prst="straightConnector1">
              <a:avLst/>
            </a:prstGeom>
            <a:noFill/>
            <a:ln w="12700" cap="sq" algn="ctr">
              <a:solidFill>
                <a:srgbClr val="006600"/>
              </a:solidFill>
              <a:round/>
              <a:headEnd/>
              <a:tailEnd type="triangle" w="med" len="med"/>
            </a:ln>
          </p:spPr>
        </p:cxnSp>
        <p:cxnSp>
          <p:nvCxnSpPr>
            <p:cNvPr id="20" name="Straight Arrow Connector 25"/>
            <p:cNvCxnSpPr>
              <a:cxnSpLocks noChangeShapeType="1"/>
            </p:cNvCxnSpPr>
            <p:nvPr/>
          </p:nvCxnSpPr>
          <p:spPr bwMode="auto">
            <a:xfrm rot="10800000" flipV="1">
              <a:off x="6931742" y="3893573"/>
              <a:ext cx="678426" cy="516193"/>
            </a:xfrm>
            <a:prstGeom prst="straightConnector1">
              <a:avLst/>
            </a:prstGeom>
            <a:noFill/>
            <a:ln w="12700" cap="sq" algn="ctr">
              <a:solidFill>
                <a:srgbClr val="006600"/>
              </a:solidFill>
              <a:round/>
              <a:headEnd/>
              <a:tailEnd type="triangle" w="med" len="med"/>
            </a:ln>
          </p:spPr>
        </p:cxnSp>
      </p:grpSp>
      <p:grpSp>
        <p:nvGrpSpPr>
          <p:cNvPr id="21" name="Group 76"/>
          <p:cNvGrpSpPr>
            <a:grpSpLocks/>
          </p:cNvGrpSpPr>
          <p:nvPr/>
        </p:nvGrpSpPr>
        <p:grpSpPr bwMode="auto">
          <a:xfrm>
            <a:off x="4572001" y="2129114"/>
            <a:ext cx="1472712" cy="338627"/>
            <a:chOff x="3563920" y="2461443"/>
            <a:chExt cx="1473218" cy="339107"/>
          </a:xfrm>
        </p:grpSpPr>
        <p:sp>
          <p:nvSpPr>
            <p:cNvPr id="22" name="TextBox 30"/>
            <p:cNvSpPr txBox="1">
              <a:spLocks noChangeArrowheads="1"/>
            </p:cNvSpPr>
            <p:nvPr/>
          </p:nvSpPr>
          <p:spPr bwMode="auto">
            <a:xfrm>
              <a:off x="4048995" y="2492773"/>
              <a:ext cx="988143" cy="307777"/>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constant</a:t>
              </a:r>
              <a:endParaRPr lang="en-SG" sz="1400" i="1" dirty="0">
                <a:solidFill>
                  <a:srgbClr val="000099"/>
                </a:solidFill>
                <a:latin typeface="Calibri" pitchFamily="34" charset="0"/>
              </a:endParaRPr>
            </a:p>
          </p:txBody>
        </p:sp>
        <p:cxnSp>
          <p:nvCxnSpPr>
            <p:cNvPr id="23" name="Straight Arrow Connector 31"/>
            <p:cNvCxnSpPr>
              <a:cxnSpLocks noChangeShapeType="1"/>
              <a:stCxn id="22" idx="1"/>
            </p:cNvCxnSpPr>
            <p:nvPr/>
          </p:nvCxnSpPr>
          <p:spPr bwMode="auto">
            <a:xfrm flipH="1" flipV="1">
              <a:off x="3563920" y="2461443"/>
              <a:ext cx="485076" cy="185219"/>
            </a:xfrm>
            <a:prstGeom prst="straightConnector1">
              <a:avLst/>
            </a:prstGeom>
            <a:noFill/>
            <a:ln w="12700" cap="sq" algn="ctr">
              <a:solidFill>
                <a:srgbClr val="000099"/>
              </a:solidFill>
              <a:round/>
              <a:headEnd/>
              <a:tailEnd type="triangle" w="med" len="med"/>
            </a:ln>
          </p:spPr>
        </p:cxnSp>
      </p:grpSp>
      <p:grpSp>
        <p:nvGrpSpPr>
          <p:cNvPr id="24" name="Group 77"/>
          <p:cNvGrpSpPr>
            <a:grpSpLocks/>
          </p:cNvGrpSpPr>
          <p:nvPr/>
        </p:nvGrpSpPr>
        <p:grpSpPr bwMode="auto">
          <a:xfrm>
            <a:off x="306656" y="2493164"/>
            <a:ext cx="2387332" cy="644130"/>
            <a:chOff x="307160" y="2762866"/>
            <a:chExt cx="2386879" cy="643760"/>
          </a:xfrm>
        </p:grpSpPr>
        <p:sp>
          <p:nvSpPr>
            <p:cNvPr id="25" name="TextBox 33"/>
            <p:cNvSpPr txBox="1">
              <a:spLocks noChangeArrowheads="1"/>
            </p:cNvSpPr>
            <p:nvPr/>
          </p:nvSpPr>
          <p:spPr bwMode="auto">
            <a:xfrm>
              <a:off x="307160" y="2883406"/>
              <a:ext cx="988143" cy="523220"/>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reserved words</a:t>
              </a:r>
              <a:endParaRPr lang="en-SG" sz="1400" i="1" dirty="0">
                <a:solidFill>
                  <a:srgbClr val="006600"/>
                </a:solidFill>
                <a:latin typeface="Calibri" pitchFamily="34" charset="0"/>
              </a:endParaRPr>
            </a:p>
          </p:txBody>
        </p:sp>
        <p:cxnSp>
          <p:nvCxnSpPr>
            <p:cNvPr id="26" name="Straight Arrow Connector 34"/>
            <p:cNvCxnSpPr>
              <a:cxnSpLocks noChangeShapeType="1"/>
            </p:cNvCxnSpPr>
            <p:nvPr/>
          </p:nvCxnSpPr>
          <p:spPr bwMode="auto">
            <a:xfrm flipV="1">
              <a:off x="1076632" y="2762866"/>
              <a:ext cx="535858" cy="363792"/>
            </a:xfrm>
            <a:prstGeom prst="straightConnector1">
              <a:avLst/>
            </a:prstGeom>
            <a:noFill/>
            <a:ln w="12700" cap="sq" algn="ctr">
              <a:solidFill>
                <a:srgbClr val="006600"/>
              </a:solidFill>
              <a:round/>
              <a:headEnd/>
              <a:tailEnd type="triangle" w="med" len="med"/>
            </a:ln>
          </p:spPr>
        </p:cxnSp>
        <p:cxnSp>
          <p:nvCxnSpPr>
            <p:cNvPr id="27" name="Straight Arrow Connector 36"/>
            <p:cNvCxnSpPr>
              <a:cxnSpLocks noChangeShapeType="1"/>
            </p:cNvCxnSpPr>
            <p:nvPr/>
          </p:nvCxnSpPr>
          <p:spPr bwMode="auto">
            <a:xfrm flipV="1">
              <a:off x="1061884" y="2782531"/>
              <a:ext cx="1632155" cy="447366"/>
            </a:xfrm>
            <a:prstGeom prst="straightConnector1">
              <a:avLst/>
            </a:prstGeom>
            <a:noFill/>
            <a:ln w="12700" cap="sq" algn="ctr">
              <a:solidFill>
                <a:srgbClr val="006600"/>
              </a:solidFill>
              <a:round/>
              <a:headEnd/>
              <a:tailEnd type="triangle" w="med" len="med"/>
            </a:ln>
          </p:spPr>
        </p:cxnSp>
        <p:cxnSp>
          <p:nvCxnSpPr>
            <p:cNvPr id="28" name="Straight Arrow Connector 38"/>
            <p:cNvCxnSpPr>
              <a:cxnSpLocks noChangeShapeType="1"/>
            </p:cNvCxnSpPr>
            <p:nvPr/>
          </p:nvCxnSpPr>
          <p:spPr bwMode="auto">
            <a:xfrm flipV="1">
              <a:off x="1052803" y="2919572"/>
              <a:ext cx="787933" cy="269936"/>
            </a:xfrm>
            <a:prstGeom prst="straightConnector1">
              <a:avLst/>
            </a:prstGeom>
            <a:noFill/>
            <a:ln w="12700" cap="sq" algn="ctr">
              <a:solidFill>
                <a:srgbClr val="006600"/>
              </a:solidFill>
              <a:round/>
              <a:headEnd/>
              <a:tailEnd type="triangle" w="med" len="med"/>
            </a:ln>
          </p:spPr>
        </p:cxnSp>
      </p:grpSp>
      <p:grpSp>
        <p:nvGrpSpPr>
          <p:cNvPr id="29" name="Group 78"/>
          <p:cNvGrpSpPr>
            <a:grpSpLocks/>
          </p:cNvGrpSpPr>
          <p:nvPr/>
        </p:nvGrpSpPr>
        <p:grpSpPr bwMode="auto">
          <a:xfrm>
            <a:off x="326165" y="2739482"/>
            <a:ext cx="2279650" cy="912812"/>
            <a:chOff x="334296" y="3205318"/>
            <a:chExt cx="2281084" cy="912459"/>
          </a:xfrm>
        </p:grpSpPr>
        <p:sp>
          <p:nvSpPr>
            <p:cNvPr id="30" name="TextBox 41"/>
            <p:cNvSpPr txBox="1">
              <a:spLocks noChangeArrowheads="1"/>
            </p:cNvSpPr>
            <p:nvPr/>
          </p:nvSpPr>
          <p:spPr bwMode="auto">
            <a:xfrm>
              <a:off x="334296" y="3810000"/>
              <a:ext cx="988143" cy="307777"/>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variables</a:t>
              </a:r>
              <a:endParaRPr lang="en-SG" sz="1400" i="1" dirty="0">
                <a:solidFill>
                  <a:srgbClr val="000099"/>
                </a:solidFill>
                <a:latin typeface="Calibri" pitchFamily="34" charset="0"/>
              </a:endParaRPr>
            </a:p>
          </p:txBody>
        </p:sp>
        <p:cxnSp>
          <p:nvCxnSpPr>
            <p:cNvPr id="31" name="Straight Arrow Connector 42"/>
            <p:cNvCxnSpPr>
              <a:cxnSpLocks noChangeShapeType="1"/>
            </p:cNvCxnSpPr>
            <p:nvPr/>
          </p:nvCxnSpPr>
          <p:spPr bwMode="auto">
            <a:xfrm flipV="1">
              <a:off x="1165123" y="3205318"/>
              <a:ext cx="1450257" cy="703005"/>
            </a:xfrm>
            <a:prstGeom prst="straightConnector1">
              <a:avLst/>
            </a:prstGeom>
            <a:noFill/>
            <a:ln w="12700" cap="sq" algn="ctr">
              <a:solidFill>
                <a:srgbClr val="000099"/>
              </a:solidFill>
              <a:round/>
              <a:headEnd/>
              <a:tailEnd type="triangle" w="med" len="med"/>
            </a:ln>
          </p:spPr>
        </p:cxnSp>
        <p:cxnSp>
          <p:nvCxnSpPr>
            <p:cNvPr id="32" name="Straight Arrow Connector 44"/>
            <p:cNvCxnSpPr>
              <a:cxnSpLocks noChangeShapeType="1"/>
            </p:cNvCxnSpPr>
            <p:nvPr/>
          </p:nvCxnSpPr>
          <p:spPr bwMode="auto">
            <a:xfrm flipV="1">
              <a:off x="1165123" y="3357719"/>
              <a:ext cx="1440425" cy="565352"/>
            </a:xfrm>
            <a:prstGeom prst="straightConnector1">
              <a:avLst/>
            </a:prstGeom>
            <a:noFill/>
            <a:ln w="12700" cap="sq" algn="ctr">
              <a:solidFill>
                <a:srgbClr val="000099"/>
              </a:solidFill>
              <a:round/>
              <a:headEnd/>
              <a:tailEnd type="triangle" w="med" len="med"/>
            </a:ln>
          </p:spPr>
        </p:cxnSp>
      </p:grpSp>
      <p:grpSp>
        <p:nvGrpSpPr>
          <p:cNvPr id="33" name="Group 80"/>
          <p:cNvGrpSpPr>
            <a:grpSpLocks/>
          </p:cNvGrpSpPr>
          <p:nvPr/>
        </p:nvGrpSpPr>
        <p:grpSpPr bwMode="auto">
          <a:xfrm>
            <a:off x="800417" y="3594324"/>
            <a:ext cx="1047105" cy="698134"/>
            <a:chOff x="816765" y="3938493"/>
            <a:chExt cx="1046878" cy="698384"/>
          </a:xfrm>
        </p:grpSpPr>
        <p:sp>
          <p:nvSpPr>
            <p:cNvPr id="34" name="TextBox 48"/>
            <p:cNvSpPr txBox="1">
              <a:spLocks noChangeArrowheads="1"/>
            </p:cNvSpPr>
            <p:nvPr/>
          </p:nvSpPr>
          <p:spPr bwMode="auto">
            <a:xfrm>
              <a:off x="816765" y="4329100"/>
              <a:ext cx="938293" cy="307777"/>
            </a:xfrm>
            <a:prstGeom prst="rect">
              <a:avLst/>
            </a:prstGeom>
            <a:noFill/>
            <a:ln w="9525">
              <a:noFill/>
              <a:miter lim="800000"/>
              <a:headEnd/>
              <a:tailEnd/>
            </a:ln>
          </p:spPr>
          <p:txBody>
            <a:bodyPr wrap="square">
              <a:spAutoFit/>
            </a:bodyPr>
            <a:lstStyle/>
            <a:p>
              <a:r>
                <a:rPr lang="en-US" sz="1400" i="1" dirty="0">
                  <a:solidFill>
                    <a:srgbClr val="000099"/>
                  </a:solidFill>
                  <a:latin typeface="Calibri" pitchFamily="34" charset="0"/>
                </a:rPr>
                <a:t>functions</a:t>
              </a:r>
              <a:endParaRPr lang="en-SG" sz="1400" i="1" dirty="0">
                <a:solidFill>
                  <a:srgbClr val="000099"/>
                </a:solidFill>
                <a:latin typeface="Calibri" pitchFamily="34" charset="0"/>
              </a:endParaRPr>
            </a:p>
          </p:txBody>
        </p:sp>
        <p:cxnSp>
          <p:nvCxnSpPr>
            <p:cNvPr id="35" name="Straight Arrow Connector 49"/>
            <p:cNvCxnSpPr>
              <a:cxnSpLocks noChangeShapeType="1"/>
            </p:cNvCxnSpPr>
            <p:nvPr/>
          </p:nvCxnSpPr>
          <p:spPr bwMode="auto">
            <a:xfrm flipV="1">
              <a:off x="1519084" y="3938493"/>
              <a:ext cx="321118" cy="427030"/>
            </a:xfrm>
            <a:prstGeom prst="straightConnector1">
              <a:avLst/>
            </a:prstGeom>
            <a:noFill/>
            <a:ln w="12700" cap="sq" algn="ctr">
              <a:solidFill>
                <a:srgbClr val="000099"/>
              </a:solidFill>
              <a:round/>
              <a:headEnd/>
              <a:tailEnd type="triangle" w="med" len="med"/>
            </a:ln>
          </p:spPr>
        </p:cxnSp>
        <p:cxnSp>
          <p:nvCxnSpPr>
            <p:cNvPr id="36" name="Straight Arrow Connector 51"/>
            <p:cNvCxnSpPr>
              <a:cxnSpLocks noChangeShapeType="1"/>
            </p:cNvCxnSpPr>
            <p:nvPr/>
          </p:nvCxnSpPr>
          <p:spPr bwMode="auto">
            <a:xfrm flipV="1">
              <a:off x="1533832" y="4184763"/>
              <a:ext cx="329811" cy="210254"/>
            </a:xfrm>
            <a:prstGeom prst="straightConnector1">
              <a:avLst/>
            </a:prstGeom>
            <a:noFill/>
            <a:ln w="12700" cap="sq" algn="ctr">
              <a:solidFill>
                <a:srgbClr val="000099"/>
              </a:solidFill>
              <a:round/>
              <a:headEnd/>
              <a:tailEnd type="triangle" w="med" len="med"/>
            </a:ln>
          </p:spPr>
        </p:cxnSp>
      </p:grpSp>
      <p:grpSp>
        <p:nvGrpSpPr>
          <p:cNvPr id="37" name="Group 81"/>
          <p:cNvGrpSpPr>
            <a:grpSpLocks/>
          </p:cNvGrpSpPr>
          <p:nvPr/>
        </p:nvGrpSpPr>
        <p:grpSpPr bwMode="auto">
          <a:xfrm>
            <a:off x="292832" y="4579232"/>
            <a:ext cx="3903386" cy="1148866"/>
            <a:chOff x="339214" y="4723869"/>
            <a:chExt cx="3903874" cy="1149598"/>
          </a:xfrm>
        </p:grpSpPr>
        <p:sp>
          <p:nvSpPr>
            <p:cNvPr id="38" name="TextBox 56"/>
            <p:cNvSpPr txBox="1">
              <a:spLocks noChangeArrowheads="1"/>
            </p:cNvSpPr>
            <p:nvPr/>
          </p:nvSpPr>
          <p:spPr bwMode="auto">
            <a:xfrm>
              <a:off x="339214" y="4881717"/>
              <a:ext cx="889819" cy="523220"/>
            </a:xfrm>
            <a:prstGeom prst="rect">
              <a:avLst/>
            </a:prstGeom>
            <a:noFill/>
            <a:ln w="9525">
              <a:noFill/>
              <a:miter lim="800000"/>
              <a:headEnd/>
              <a:tailEnd/>
            </a:ln>
          </p:spPr>
          <p:txBody>
            <a:bodyPr>
              <a:spAutoFit/>
            </a:bodyPr>
            <a:lstStyle/>
            <a:p>
              <a:r>
                <a:rPr lang="en-US" sz="1400" i="1" dirty="0">
                  <a:solidFill>
                    <a:srgbClr val="006600"/>
                  </a:solidFill>
                  <a:latin typeface="Calibri" pitchFamily="34" charset="0"/>
                </a:rPr>
                <a:t>special symbols</a:t>
              </a:r>
              <a:endParaRPr lang="en-SG" sz="1400" i="1" dirty="0">
                <a:solidFill>
                  <a:srgbClr val="006600"/>
                </a:solidFill>
                <a:latin typeface="Calibri" pitchFamily="34" charset="0"/>
              </a:endParaRPr>
            </a:p>
          </p:txBody>
        </p:sp>
        <p:cxnSp>
          <p:nvCxnSpPr>
            <p:cNvPr id="39" name="Straight Arrow Connector 57"/>
            <p:cNvCxnSpPr>
              <a:cxnSpLocks noChangeShapeType="1"/>
            </p:cNvCxnSpPr>
            <p:nvPr/>
          </p:nvCxnSpPr>
          <p:spPr bwMode="auto">
            <a:xfrm flipV="1">
              <a:off x="1076632" y="4723869"/>
              <a:ext cx="1291172" cy="393823"/>
            </a:xfrm>
            <a:prstGeom prst="straightConnector1">
              <a:avLst/>
            </a:prstGeom>
            <a:noFill/>
            <a:ln w="12700" cap="sq" algn="ctr">
              <a:solidFill>
                <a:srgbClr val="006600"/>
              </a:solidFill>
              <a:round/>
              <a:headEnd/>
              <a:tailEnd type="triangle" w="med" len="med"/>
            </a:ln>
          </p:spPr>
        </p:cxnSp>
        <p:cxnSp>
          <p:nvCxnSpPr>
            <p:cNvPr id="40" name="Straight Arrow Connector 59"/>
            <p:cNvCxnSpPr>
              <a:cxnSpLocks noChangeShapeType="1"/>
            </p:cNvCxnSpPr>
            <p:nvPr/>
          </p:nvCxnSpPr>
          <p:spPr bwMode="auto">
            <a:xfrm flipV="1">
              <a:off x="1061884" y="4739136"/>
              <a:ext cx="3181204" cy="408051"/>
            </a:xfrm>
            <a:prstGeom prst="straightConnector1">
              <a:avLst/>
            </a:prstGeom>
            <a:noFill/>
            <a:ln w="12700" cap="sq" algn="ctr">
              <a:solidFill>
                <a:srgbClr val="006600"/>
              </a:solidFill>
              <a:round/>
              <a:headEnd/>
              <a:tailEnd type="triangle" w="med" len="med"/>
            </a:ln>
          </p:spPr>
        </p:cxnSp>
        <p:cxnSp>
          <p:nvCxnSpPr>
            <p:cNvPr id="41" name="Straight Arrow Connector 63"/>
            <p:cNvCxnSpPr>
              <a:cxnSpLocks noChangeShapeType="1"/>
            </p:cNvCxnSpPr>
            <p:nvPr/>
          </p:nvCxnSpPr>
          <p:spPr bwMode="auto">
            <a:xfrm>
              <a:off x="1091384" y="5161938"/>
              <a:ext cx="479155" cy="711529"/>
            </a:xfrm>
            <a:prstGeom prst="straightConnector1">
              <a:avLst/>
            </a:prstGeom>
            <a:noFill/>
            <a:ln w="12700" cap="sq" algn="ctr">
              <a:solidFill>
                <a:srgbClr val="006600"/>
              </a:solidFill>
              <a:round/>
              <a:headEnd/>
              <a:tailEnd type="triangle" w="med" len="med"/>
            </a:ln>
          </p:spPr>
        </p:cxnSp>
      </p:grpSp>
      <p:grpSp>
        <p:nvGrpSpPr>
          <p:cNvPr id="42" name="Group 82"/>
          <p:cNvGrpSpPr>
            <a:grpSpLocks/>
          </p:cNvGrpSpPr>
          <p:nvPr/>
        </p:nvGrpSpPr>
        <p:grpSpPr bwMode="auto">
          <a:xfrm>
            <a:off x="2963863" y="5329511"/>
            <a:ext cx="3577615" cy="741607"/>
            <a:chOff x="2964428" y="5451294"/>
            <a:chExt cx="3576634" cy="741091"/>
          </a:xfrm>
        </p:grpSpPr>
        <p:sp>
          <p:nvSpPr>
            <p:cNvPr id="44" name="TextBox 66"/>
            <p:cNvSpPr txBox="1">
              <a:spLocks noChangeArrowheads="1"/>
            </p:cNvSpPr>
            <p:nvPr/>
          </p:nvSpPr>
          <p:spPr bwMode="auto">
            <a:xfrm>
              <a:off x="5034114" y="5884608"/>
              <a:ext cx="1233950" cy="307777"/>
            </a:xfrm>
            <a:prstGeom prst="rect">
              <a:avLst/>
            </a:prstGeom>
            <a:noFill/>
            <a:ln w="9525">
              <a:noFill/>
              <a:miter lim="800000"/>
              <a:headEnd/>
              <a:tailEnd/>
            </a:ln>
          </p:spPr>
          <p:txBody>
            <a:bodyPr>
              <a:spAutoFit/>
            </a:bodyPr>
            <a:lstStyle/>
            <a:p>
              <a:r>
                <a:rPr lang="en-US" sz="1400" i="1" dirty="0">
                  <a:solidFill>
                    <a:srgbClr val="000099"/>
                  </a:solidFill>
                  <a:latin typeface="Calibri" pitchFamily="34" charset="0"/>
                </a:rPr>
                <a:t>punctuations</a:t>
              </a:r>
              <a:endParaRPr lang="en-SG" sz="1400" i="1" dirty="0">
                <a:solidFill>
                  <a:srgbClr val="000099"/>
                </a:solidFill>
                <a:latin typeface="Calibri" pitchFamily="34" charset="0"/>
              </a:endParaRPr>
            </a:p>
          </p:txBody>
        </p:sp>
        <p:cxnSp>
          <p:nvCxnSpPr>
            <p:cNvPr id="45" name="Straight Arrow Connector 67"/>
            <p:cNvCxnSpPr>
              <a:cxnSpLocks noChangeShapeType="1"/>
            </p:cNvCxnSpPr>
            <p:nvPr/>
          </p:nvCxnSpPr>
          <p:spPr bwMode="auto">
            <a:xfrm flipV="1">
              <a:off x="5810865" y="5463009"/>
              <a:ext cx="730197" cy="495340"/>
            </a:xfrm>
            <a:prstGeom prst="straightConnector1">
              <a:avLst/>
            </a:prstGeom>
            <a:noFill/>
            <a:ln w="12700" cap="sq" algn="ctr">
              <a:solidFill>
                <a:srgbClr val="000099"/>
              </a:solidFill>
              <a:round/>
              <a:headEnd/>
              <a:tailEnd type="triangle" w="med" len="med"/>
            </a:ln>
          </p:spPr>
        </p:cxnSp>
        <p:cxnSp>
          <p:nvCxnSpPr>
            <p:cNvPr id="46" name="Straight Arrow Connector 69"/>
            <p:cNvCxnSpPr>
              <a:cxnSpLocks noChangeShapeType="1"/>
            </p:cNvCxnSpPr>
            <p:nvPr/>
          </p:nvCxnSpPr>
          <p:spPr bwMode="auto">
            <a:xfrm flipV="1">
              <a:off x="5766619" y="5451294"/>
              <a:ext cx="59534" cy="492307"/>
            </a:xfrm>
            <a:prstGeom prst="straightConnector1">
              <a:avLst/>
            </a:prstGeom>
            <a:noFill/>
            <a:ln w="12700" cap="sq" algn="ctr">
              <a:solidFill>
                <a:srgbClr val="000099"/>
              </a:solidFill>
              <a:round/>
              <a:headEnd/>
              <a:tailEnd type="triangle" w="med" len="med"/>
            </a:ln>
          </p:spPr>
        </p:cxnSp>
        <p:cxnSp>
          <p:nvCxnSpPr>
            <p:cNvPr id="47" name="Straight Arrow Connector 71"/>
            <p:cNvCxnSpPr>
              <a:cxnSpLocks noChangeShapeType="1"/>
              <a:stCxn id="44" idx="1"/>
            </p:cNvCxnSpPr>
            <p:nvPr/>
          </p:nvCxnSpPr>
          <p:spPr bwMode="auto">
            <a:xfrm rot="10800000">
              <a:off x="2964428" y="5707627"/>
              <a:ext cx="2069686" cy="330871"/>
            </a:xfrm>
            <a:prstGeom prst="straightConnector1">
              <a:avLst/>
            </a:prstGeom>
            <a:noFill/>
            <a:ln w="12700" cap="sq" algn="ctr">
              <a:solidFill>
                <a:srgbClr val="000099"/>
              </a:solidFill>
              <a:round/>
              <a:headEnd/>
              <a:tailEnd type="triangle" w="med" len="med"/>
            </a:ln>
          </p:spPr>
        </p:cxnSp>
      </p:grpSp>
    </p:spTree>
    <p:extLst>
      <p:ext uri="{BB962C8B-B14F-4D97-AF65-F5344CB8AC3E}">
        <p14:creationId xmlns:p14="http://schemas.microsoft.com/office/powerpoint/2010/main" val="3592999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dissolv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dissolv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ssolv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What Happens in the Computer Memory</a:t>
            </a:r>
            <a:endParaRPr lang="en-GB" sz="3600"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13</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TextBox 8"/>
          <p:cNvSpPr txBox="1">
            <a:spLocks noChangeArrowheads="1"/>
          </p:cNvSpPr>
          <p:nvPr/>
        </p:nvSpPr>
        <p:spPr bwMode="auto">
          <a:xfrm>
            <a:off x="615178" y="4445045"/>
            <a:ext cx="1852613" cy="368300"/>
          </a:xfrm>
          <a:prstGeom prst="rect">
            <a:avLst/>
          </a:prstGeom>
          <a:noFill/>
          <a:ln w="9525">
            <a:noFill/>
            <a:miter lim="800000"/>
            <a:headEnd/>
            <a:tailEnd/>
          </a:ln>
        </p:spPr>
        <p:txBody>
          <a:bodyPr wrap="none">
            <a:spAutoFit/>
          </a:bodyPr>
          <a:lstStyle/>
          <a:p>
            <a:r>
              <a:rPr lang="en-US" dirty="0">
                <a:solidFill>
                  <a:srgbClr val="C00000"/>
                </a:solidFill>
              </a:rPr>
              <a:t>At the beginning</a:t>
            </a:r>
          </a:p>
        </p:txBody>
      </p:sp>
      <p:grpSp>
        <p:nvGrpSpPr>
          <p:cNvPr id="8" name="Group 8"/>
          <p:cNvGrpSpPr>
            <a:grpSpLocks/>
          </p:cNvGrpSpPr>
          <p:nvPr/>
        </p:nvGrpSpPr>
        <p:grpSpPr bwMode="auto">
          <a:xfrm>
            <a:off x="465953" y="1302248"/>
            <a:ext cx="2555875" cy="3071812"/>
            <a:chOff x="3346882" y="2379216"/>
            <a:chExt cx="2556769" cy="3071674"/>
          </a:xfrm>
        </p:grpSpPr>
        <p:sp>
          <p:nvSpPr>
            <p:cNvPr id="9" name="Rectangle 9"/>
            <p:cNvSpPr>
              <a:spLocks noChangeArrowheads="1"/>
            </p:cNvSpPr>
            <p:nvPr/>
          </p:nvSpPr>
          <p:spPr bwMode="auto">
            <a:xfrm>
              <a:off x="3346882" y="2379216"/>
              <a:ext cx="2556769" cy="3071674"/>
            </a:xfrm>
            <a:prstGeom prst="rect">
              <a:avLst/>
            </a:prstGeom>
            <a:solidFill>
              <a:schemeClr val="accent5">
                <a:lumMod val="60000"/>
                <a:lumOff val="40000"/>
              </a:schemeClr>
            </a:solidFill>
            <a:ln w="19050" cap="sq" algn="ctr">
              <a:solidFill>
                <a:schemeClr val="tx1"/>
              </a:solidFill>
              <a:round/>
              <a:headEnd type="none" w="sm" len="sm"/>
              <a:tailEnd type="none" w="sm" len="sm"/>
            </a:ln>
          </p:spPr>
          <p:txBody>
            <a:bodyPr/>
            <a:lstStyle/>
            <a:p>
              <a:endParaRPr lang="en-SG" dirty="0"/>
            </a:p>
          </p:txBody>
        </p:sp>
        <p:sp>
          <p:nvSpPr>
            <p:cNvPr id="11" name="TextBox 10"/>
            <p:cNvSpPr txBox="1">
              <a:spLocks noChangeArrowheads="1"/>
            </p:cNvSpPr>
            <p:nvPr/>
          </p:nvSpPr>
          <p:spPr bwMode="auto">
            <a:xfrm>
              <a:off x="4119239" y="2467993"/>
              <a:ext cx="1012054" cy="338554"/>
            </a:xfrm>
            <a:prstGeom prst="rect">
              <a:avLst/>
            </a:prstGeom>
            <a:noFill/>
            <a:ln w="9525">
              <a:noFill/>
              <a:miter lim="800000"/>
              <a:headEnd/>
              <a:tailEnd/>
            </a:ln>
          </p:spPr>
          <p:txBody>
            <a:bodyPr>
              <a:spAutoFit/>
            </a:bodyPr>
            <a:lstStyle/>
            <a:p>
              <a:pPr algn="ctr"/>
              <a:r>
                <a:rPr lang="en-US" sz="1600" b="1" dirty="0"/>
                <a:t>memory</a:t>
              </a:r>
              <a:endParaRPr lang="en-SG" sz="1600" b="1" dirty="0"/>
            </a:p>
          </p:txBody>
        </p:sp>
        <p:grpSp>
          <p:nvGrpSpPr>
            <p:cNvPr id="12" name="Group 19"/>
            <p:cNvGrpSpPr>
              <a:grpSpLocks/>
            </p:cNvGrpSpPr>
            <p:nvPr/>
          </p:nvGrpSpPr>
          <p:grpSpPr bwMode="auto">
            <a:xfrm>
              <a:off x="3737544" y="2876081"/>
              <a:ext cx="1775446" cy="639734"/>
              <a:chOff x="3693156" y="2938225"/>
              <a:chExt cx="1775446" cy="639734"/>
            </a:xfrm>
          </p:grpSpPr>
          <p:sp>
            <p:nvSpPr>
              <p:cNvPr id="21" name="Rectangle 20"/>
              <p:cNvSpPr/>
              <p:nvPr/>
            </p:nvSpPr>
            <p:spPr bwMode="auto">
              <a:xfrm>
                <a:off x="3693156" y="2938225"/>
                <a:ext cx="1775446" cy="639734"/>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22" name="TextBox 21"/>
              <p:cNvSpPr txBox="1">
                <a:spLocks noChangeArrowheads="1"/>
              </p:cNvSpPr>
              <p:nvPr/>
            </p:nvSpPr>
            <p:spPr bwMode="auto">
              <a:xfrm>
                <a:off x="3781888" y="3013139"/>
                <a:ext cx="1597981" cy="461644"/>
              </a:xfrm>
              <a:prstGeom prst="rect">
                <a:avLst/>
              </a:prstGeom>
              <a:noFill/>
              <a:ln w="9525">
                <a:noFill/>
                <a:miter lim="800000"/>
                <a:headEnd/>
                <a:tailEnd/>
              </a:ln>
            </p:spPr>
            <p:txBody>
              <a:bodyPr>
                <a:spAutoFit/>
              </a:bodyPr>
              <a:lstStyle/>
              <a:p>
                <a:pPr algn="ctr"/>
                <a:r>
                  <a:rPr lang="en-US" sz="1200" b="1" dirty="0"/>
                  <a:t>Executable code of Unit4_MileToKm.c</a:t>
                </a:r>
                <a:endParaRPr lang="en-SG" sz="1200" b="1" dirty="0"/>
              </a:p>
            </p:txBody>
          </p:sp>
        </p:grpSp>
        <p:sp>
          <p:nvSpPr>
            <p:cNvPr id="13" name="Rectangle 12"/>
            <p:cNvSpPr>
              <a:spLocks noChangeArrowheads="1"/>
            </p:cNvSpPr>
            <p:nvPr/>
          </p:nvSpPr>
          <p:spPr bwMode="auto">
            <a:xfrm>
              <a:off x="4323741" y="3750361"/>
              <a:ext cx="603050" cy="307777"/>
            </a:xfrm>
            <a:prstGeom prst="rect">
              <a:avLst/>
            </a:prstGeom>
            <a:noFill/>
            <a:ln w="9525">
              <a:noFill/>
              <a:miter lim="800000"/>
              <a:headEnd/>
              <a:tailEnd/>
            </a:ln>
          </p:spPr>
          <p:txBody>
            <a:bodyPr wrap="none">
              <a:spAutoFit/>
            </a:bodyPr>
            <a:lstStyle/>
            <a:p>
              <a:pPr algn="ctr"/>
              <a:r>
                <a:rPr lang="en-US" sz="1400" dirty="0"/>
                <a:t>miles</a:t>
              </a:r>
              <a:endParaRPr lang="en-SG" sz="1400" dirty="0"/>
            </a:p>
          </p:txBody>
        </p:sp>
        <p:grpSp>
          <p:nvGrpSpPr>
            <p:cNvPr id="14" name="Group 20"/>
            <p:cNvGrpSpPr>
              <a:grpSpLocks/>
            </p:cNvGrpSpPr>
            <p:nvPr/>
          </p:nvGrpSpPr>
          <p:grpSpPr bwMode="auto">
            <a:xfrm>
              <a:off x="4203577" y="4023063"/>
              <a:ext cx="843379" cy="406894"/>
              <a:chOff x="4181383" y="4094085"/>
              <a:chExt cx="843379" cy="406894"/>
            </a:xfrm>
          </p:grpSpPr>
          <p:sp>
            <p:nvSpPr>
              <p:cNvPr id="19" name="Rectangle 18"/>
              <p:cNvSpPr/>
              <p:nvPr/>
            </p:nvSpPr>
            <p:spPr bwMode="auto">
              <a:xfrm>
                <a:off x="4180651" y="4094814"/>
                <a:ext cx="844846" cy="40638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20" name="TextBox 19"/>
              <p:cNvSpPr txBox="1">
                <a:spLocks noChangeArrowheads="1"/>
              </p:cNvSpPr>
              <p:nvPr/>
            </p:nvSpPr>
            <p:spPr bwMode="auto">
              <a:xfrm>
                <a:off x="4248705" y="4139953"/>
                <a:ext cx="708734" cy="307777"/>
              </a:xfrm>
              <a:prstGeom prst="rect">
                <a:avLst/>
              </a:prstGeom>
              <a:solidFill>
                <a:srgbClr val="CCFFFF"/>
              </a:solidFill>
              <a:ln w="9525">
                <a:noFill/>
                <a:miter lim="800000"/>
                <a:headEnd/>
                <a:tailEnd/>
              </a:ln>
            </p:spPr>
            <p:txBody>
              <a:bodyPr>
                <a:spAutoFit/>
              </a:bodyPr>
              <a:lstStyle/>
              <a:p>
                <a:pPr algn="ctr"/>
                <a:r>
                  <a:rPr lang="en-US" sz="1400" dirty="0"/>
                  <a:t>?</a:t>
                </a:r>
                <a:endParaRPr lang="en-SG" sz="1400" dirty="0"/>
              </a:p>
            </p:txBody>
          </p:sp>
        </p:grpSp>
        <p:grpSp>
          <p:nvGrpSpPr>
            <p:cNvPr id="15" name="Group 21"/>
            <p:cNvGrpSpPr>
              <a:grpSpLocks/>
            </p:cNvGrpSpPr>
            <p:nvPr/>
          </p:nvGrpSpPr>
          <p:grpSpPr bwMode="auto">
            <a:xfrm>
              <a:off x="4203577" y="4867922"/>
              <a:ext cx="843379" cy="406894"/>
              <a:chOff x="4200618" y="4867922"/>
              <a:chExt cx="843379" cy="406894"/>
            </a:xfrm>
          </p:grpSpPr>
          <p:sp>
            <p:nvSpPr>
              <p:cNvPr id="17" name="Rectangle 16"/>
              <p:cNvSpPr/>
              <p:nvPr/>
            </p:nvSpPr>
            <p:spPr bwMode="auto">
              <a:xfrm>
                <a:off x="4199886" y="4868304"/>
                <a:ext cx="844846" cy="40638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18" name="TextBox 17"/>
              <p:cNvSpPr txBox="1">
                <a:spLocks noChangeArrowheads="1"/>
              </p:cNvSpPr>
              <p:nvPr/>
            </p:nvSpPr>
            <p:spPr bwMode="auto">
              <a:xfrm>
                <a:off x="4267940" y="4913790"/>
                <a:ext cx="708734" cy="307777"/>
              </a:xfrm>
              <a:prstGeom prst="rect">
                <a:avLst/>
              </a:prstGeom>
              <a:solidFill>
                <a:srgbClr val="CCFFFF"/>
              </a:solidFill>
              <a:ln w="9525">
                <a:noFill/>
                <a:miter lim="800000"/>
                <a:headEnd/>
                <a:tailEnd/>
              </a:ln>
            </p:spPr>
            <p:txBody>
              <a:bodyPr>
                <a:spAutoFit/>
              </a:bodyPr>
              <a:lstStyle/>
              <a:p>
                <a:pPr algn="ctr"/>
                <a:r>
                  <a:rPr lang="en-US" sz="1400" dirty="0"/>
                  <a:t>?</a:t>
                </a:r>
                <a:endParaRPr lang="en-SG" sz="1400" dirty="0"/>
              </a:p>
            </p:txBody>
          </p:sp>
        </p:grpSp>
        <p:sp>
          <p:nvSpPr>
            <p:cNvPr id="16" name="Rectangle 15"/>
            <p:cNvSpPr>
              <a:spLocks noChangeArrowheads="1"/>
            </p:cNvSpPr>
            <p:nvPr/>
          </p:nvSpPr>
          <p:spPr bwMode="auto">
            <a:xfrm>
              <a:off x="4368625" y="4612974"/>
              <a:ext cx="513282" cy="307777"/>
            </a:xfrm>
            <a:prstGeom prst="rect">
              <a:avLst/>
            </a:prstGeom>
            <a:noFill/>
            <a:ln w="9525">
              <a:noFill/>
              <a:miter lim="800000"/>
              <a:headEnd/>
              <a:tailEnd/>
            </a:ln>
          </p:spPr>
          <p:txBody>
            <a:bodyPr wrap="none">
              <a:spAutoFit/>
            </a:bodyPr>
            <a:lstStyle/>
            <a:p>
              <a:pPr algn="ctr"/>
              <a:r>
                <a:rPr lang="en-US" sz="1400" dirty="0"/>
                <a:t>kms</a:t>
              </a:r>
              <a:endParaRPr lang="en-SG" sz="1400" dirty="0"/>
            </a:p>
          </p:txBody>
        </p:sp>
      </p:grpSp>
      <p:grpSp>
        <p:nvGrpSpPr>
          <p:cNvPr id="23" name="Group 50"/>
          <p:cNvGrpSpPr>
            <a:grpSpLocks/>
          </p:cNvGrpSpPr>
          <p:nvPr/>
        </p:nvGrpSpPr>
        <p:grpSpPr bwMode="auto">
          <a:xfrm>
            <a:off x="3174228" y="1302248"/>
            <a:ext cx="2867025" cy="4165600"/>
            <a:chOff x="3276538" y="1242874"/>
            <a:chExt cx="2867025" cy="4166239"/>
          </a:xfrm>
        </p:grpSpPr>
        <p:sp>
          <p:nvSpPr>
            <p:cNvPr id="24" name="TextBox 9"/>
            <p:cNvSpPr txBox="1">
              <a:spLocks noChangeArrowheads="1"/>
            </p:cNvSpPr>
            <p:nvPr/>
          </p:nvSpPr>
          <p:spPr bwMode="auto">
            <a:xfrm>
              <a:off x="3276538" y="4516561"/>
              <a:ext cx="2867025" cy="892552"/>
            </a:xfrm>
            <a:prstGeom prst="rect">
              <a:avLst/>
            </a:prstGeom>
            <a:noFill/>
            <a:ln w="9525">
              <a:noFill/>
              <a:miter lim="800000"/>
              <a:headEnd/>
              <a:tailEnd/>
            </a:ln>
          </p:spPr>
          <p:txBody>
            <a:bodyPr>
              <a:spAutoFit/>
            </a:bodyPr>
            <a:lstStyle/>
            <a:p>
              <a:r>
                <a:rPr lang="en-US" dirty="0">
                  <a:solidFill>
                    <a:srgbClr val="C00000"/>
                  </a:solidFill>
                </a:rPr>
                <a:t>After user enters: </a:t>
              </a:r>
              <a:r>
                <a:rPr lang="en-US" dirty="0">
                  <a:solidFill>
                    <a:srgbClr val="1818FF"/>
                  </a:solidFill>
                </a:rPr>
                <a:t>10.5</a:t>
              </a:r>
              <a:r>
                <a:rPr lang="en-US" dirty="0">
                  <a:solidFill>
                    <a:srgbClr val="FF0000"/>
                  </a:solidFill>
                </a:rPr>
                <a:t> </a:t>
              </a:r>
              <a:r>
                <a:rPr lang="en-US" dirty="0">
                  <a:solidFill>
                    <a:srgbClr val="C00000"/>
                  </a:solidFill>
                </a:rPr>
                <a:t>to</a:t>
              </a:r>
            </a:p>
            <a:p>
              <a:endParaRPr lang="en-US" dirty="0"/>
            </a:p>
            <a:p>
              <a:r>
                <a:rPr lang="en-US" sz="1400" b="1" dirty="0">
                  <a:latin typeface="Courier New" pitchFamily="49" charset="0"/>
                  <a:cs typeface="Courier New" pitchFamily="49" charset="0"/>
                </a:rPr>
                <a:t>scanf("%f", &amp;miles);</a:t>
              </a:r>
            </a:p>
          </p:txBody>
        </p:sp>
        <p:grpSp>
          <p:nvGrpSpPr>
            <p:cNvPr id="25" name="Group 22"/>
            <p:cNvGrpSpPr>
              <a:grpSpLocks/>
            </p:cNvGrpSpPr>
            <p:nvPr/>
          </p:nvGrpSpPr>
          <p:grpSpPr bwMode="auto">
            <a:xfrm>
              <a:off x="3392750" y="1242874"/>
              <a:ext cx="2556769" cy="3071674"/>
              <a:chOff x="3346882" y="2379216"/>
              <a:chExt cx="2556769" cy="3071674"/>
            </a:xfrm>
          </p:grpSpPr>
          <p:sp>
            <p:nvSpPr>
              <p:cNvPr id="26" name="Rectangle 23"/>
              <p:cNvSpPr>
                <a:spLocks noChangeArrowheads="1"/>
              </p:cNvSpPr>
              <p:nvPr/>
            </p:nvSpPr>
            <p:spPr bwMode="auto">
              <a:xfrm>
                <a:off x="3346882" y="2379216"/>
                <a:ext cx="2556769" cy="3071674"/>
              </a:xfrm>
              <a:prstGeom prst="rect">
                <a:avLst/>
              </a:prstGeom>
              <a:solidFill>
                <a:schemeClr val="accent5">
                  <a:lumMod val="60000"/>
                  <a:lumOff val="40000"/>
                </a:schemeClr>
              </a:solidFill>
              <a:ln w="19050" cap="sq" algn="ctr">
                <a:solidFill>
                  <a:schemeClr val="tx1"/>
                </a:solidFill>
                <a:round/>
                <a:headEnd type="none" w="sm" len="sm"/>
                <a:tailEnd type="none" w="sm" len="sm"/>
              </a:ln>
            </p:spPr>
            <p:txBody>
              <a:bodyPr/>
              <a:lstStyle/>
              <a:p>
                <a:endParaRPr lang="en-SG" dirty="0"/>
              </a:p>
            </p:txBody>
          </p:sp>
          <p:sp>
            <p:nvSpPr>
              <p:cNvPr id="27" name="TextBox 24"/>
              <p:cNvSpPr txBox="1">
                <a:spLocks noChangeArrowheads="1"/>
              </p:cNvSpPr>
              <p:nvPr/>
            </p:nvSpPr>
            <p:spPr bwMode="auto">
              <a:xfrm>
                <a:off x="4119239" y="2467993"/>
                <a:ext cx="1012054" cy="338554"/>
              </a:xfrm>
              <a:prstGeom prst="rect">
                <a:avLst/>
              </a:prstGeom>
              <a:noFill/>
              <a:ln w="9525">
                <a:noFill/>
                <a:miter lim="800000"/>
                <a:headEnd/>
                <a:tailEnd/>
              </a:ln>
            </p:spPr>
            <p:txBody>
              <a:bodyPr>
                <a:spAutoFit/>
              </a:bodyPr>
              <a:lstStyle/>
              <a:p>
                <a:pPr algn="ctr"/>
                <a:r>
                  <a:rPr lang="en-US" sz="1600" b="1" dirty="0"/>
                  <a:t>memory</a:t>
                </a:r>
                <a:endParaRPr lang="en-SG" sz="1600" b="1" dirty="0"/>
              </a:p>
            </p:txBody>
          </p:sp>
          <p:grpSp>
            <p:nvGrpSpPr>
              <p:cNvPr id="28" name="Group 19"/>
              <p:cNvGrpSpPr>
                <a:grpSpLocks/>
              </p:cNvGrpSpPr>
              <p:nvPr/>
            </p:nvGrpSpPr>
            <p:grpSpPr bwMode="auto">
              <a:xfrm>
                <a:off x="3737083" y="2876179"/>
                <a:ext cx="1776412" cy="639861"/>
                <a:chOff x="3692695" y="2938323"/>
                <a:chExt cx="1776412" cy="639861"/>
              </a:xfrm>
            </p:grpSpPr>
            <p:sp>
              <p:nvSpPr>
                <p:cNvPr id="37" name="Rectangle 36"/>
                <p:cNvSpPr/>
                <p:nvPr/>
              </p:nvSpPr>
              <p:spPr bwMode="auto">
                <a:xfrm>
                  <a:off x="3692695" y="2938323"/>
                  <a:ext cx="1776412" cy="639861"/>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38" name="TextBox 35"/>
                <p:cNvSpPr txBox="1">
                  <a:spLocks noChangeArrowheads="1"/>
                </p:cNvSpPr>
                <p:nvPr/>
              </p:nvSpPr>
              <p:spPr bwMode="auto">
                <a:xfrm>
                  <a:off x="3781888" y="3000960"/>
                  <a:ext cx="1597981" cy="461736"/>
                </a:xfrm>
                <a:prstGeom prst="rect">
                  <a:avLst/>
                </a:prstGeom>
                <a:solidFill>
                  <a:srgbClr val="CCFFFF"/>
                </a:solidFill>
                <a:ln w="9525">
                  <a:noFill/>
                  <a:miter lim="800000"/>
                  <a:headEnd/>
                  <a:tailEnd/>
                </a:ln>
              </p:spPr>
              <p:txBody>
                <a:bodyPr>
                  <a:spAutoFit/>
                </a:bodyPr>
                <a:lstStyle/>
                <a:p>
                  <a:pPr algn="ctr"/>
                  <a:r>
                    <a:rPr lang="en-US" sz="1200" b="1" dirty="0"/>
                    <a:t>Executable code of Unit4_MileToKm.c</a:t>
                  </a:r>
                  <a:endParaRPr lang="en-SG" sz="1200" b="1" dirty="0"/>
                </a:p>
              </p:txBody>
            </p:sp>
          </p:grpSp>
          <p:sp>
            <p:nvSpPr>
              <p:cNvPr id="29" name="Rectangle 26"/>
              <p:cNvSpPr>
                <a:spLocks noChangeArrowheads="1"/>
              </p:cNvSpPr>
              <p:nvPr/>
            </p:nvSpPr>
            <p:spPr bwMode="auto">
              <a:xfrm>
                <a:off x="4323741" y="3750361"/>
                <a:ext cx="603050" cy="307777"/>
              </a:xfrm>
              <a:prstGeom prst="rect">
                <a:avLst/>
              </a:prstGeom>
              <a:noFill/>
              <a:ln w="9525">
                <a:noFill/>
                <a:miter lim="800000"/>
                <a:headEnd/>
                <a:tailEnd/>
              </a:ln>
            </p:spPr>
            <p:txBody>
              <a:bodyPr wrap="none">
                <a:spAutoFit/>
              </a:bodyPr>
              <a:lstStyle/>
              <a:p>
                <a:pPr algn="ctr"/>
                <a:r>
                  <a:rPr lang="en-US" sz="1400" dirty="0"/>
                  <a:t>miles</a:t>
                </a:r>
                <a:endParaRPr lang="en-SG" sz="1400" dirty="0"/>
              </a:p>
            </p:txBody>
          </p:sp>
          <p:grpSp>
            <p:nvGrpSpPr>
              <p:cNvPr id="30" name="Group 20"/>
              <p:cNvGrpSpPr>
                <a:grpSpLocks/>
              </p:cNvGrpSpPr>
              <p:nvPr/>
            </p:nvGrpSpPr>
            <p:grpSpPr bwMode="auto">
              <a:xfrm>
                <a:off x="4203808" y="4024119"/>
                <a:ext cx="842962" cy="406462"/>
                <a:chOff x="4181614" y="4095141"/>
                <a:chExt cx="842962" cy="406462"/>
              </a:xfrm>
            </p:grpSpPr>
            <p:sp>
              <p:nvSpPr>
                <p:cNvPr id="35" name="Rectangle 34"/>
                <p:cNvSpPr/>
                <p:nvPr/>
              </p:nvSpPr>
              <p:spPr bwMode="auto">
                <a:xfrm>
                  <a:off x="4181614" y="4095141"/>
                  <a:ext cx="842962" cy="40646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36" name="TextBox 33"/>
                <p:cNvSpPr txBox="1">
                  <a:spLocks noChangeArrowheads="1"/>
                </p:cNvSpPr>
                <p:nvPr/>
              </p:nvSpPr>
              <p:spPr bwMode="auto">
                <a:xfrm>
                  <a:off x="4248705" y="4139953"/>
                  <a:ext cx="708734" cy="307777"/>
                </a:xfrm>
                <a:prstGeom prst="rect">
                  <a:avLst/>
                </a:prstGeom>
                <a:solidFill>
                  <a:srgbClr val="CCFFFF"/>
                </a:solidFill>
                <a:ln w="9525">
                  <a:noFill/>
                  <a:miter lim="800000"/>
                  <a:headEnd/>
                  <a:tailEnd/>
                </a:ln>
              </p:spPr>
              <p:txBody>
                <a:bodyPr>
                  <a:spAutoFit/>
                </a:bodyPr>
                <a:lstStyle/>
                <a:p>
                  <a:pPr algn="ctr"/>
                  <a:r>
                    <a:rPr lang="en-US" sz="1400" dirty="0"/>
                    <a:t>10.5</a:t>
                  </a:r>
                  <a:endParaRPr lang="en-SG" sz="1400" dirty="0"/>
                </a:p>
              </p:txBody>
            </p:sp>
          </p:grpSp>
          <p:grpSp>
            <p:nvGrpSpPr>
              <p:cNvPr id="31" name="Group 21"/>
              <p:cNvGrpSpPr>
                <a:grpSpLocks/>
              </p:cNvGrpSpPr>
              <p:nvPr/>
            </p:nvGrpSpPr>
            <p:grpSpPr bwMode="auto">
              <a:xfrm>
                <a:off x="4203808" y="4868209"/>
                <a:ext cx="842962" cy="407051"/>
                <a:chOff x="4200849" y="4868209"/>
                <a:chExt cx="842962" cy="407051"/>
              </a:xfrm>
            </p:grpSpPr>
            <p:sp>
              <p:nvSpPr>
                <p:cNvPr id="33" name="Rectangle 32"/>
                <p:cNvSpPr/>
                <p:nvPr/>
              </p:nvSpPr>
              <p:spPr bwMode="auto">
                <a:xfrm>
                  <a:off x="4200849" y="4868209"/>
                  <a:ext cx="842962" cy="407051"/>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34" name="TextBox 31"/>
                <p:cNvSpPr txBox="1">
                  <a:spLocks noChangeArrowheads="1"/>
                </p:cNvSpPr>
                <p:nvPr/>
              </p:nvSpPr>
              <p:spPr bwMode="auto">
                <a:xfrm>
                  <a:off x="4262777" y="4921255"/>
                  <a:ext cx="708734" cy="307777"/>
                </a:xfrm>
                <a:prstGeom prst="rect">
                  <a:avLst/>
                </a:prstGeom>
                <a:solidFill>
                  <a:srgbClr val="CCFFFF"/>
                </a:solidFill>
                <a:ln w="9525">
                  <a:noFill/>
                  <a:miter lim="800000"/>
                  <a:headEnd/>
                  <a:tailEnd/>
                </a:ln>
              </p:spPr>
              <p:txBody>
                <a:bodyPr>
                  <a:spAutoFit/>
                </a:bodyPr>
                <a:lstStyle/>
                <a:p>
                  <a:pPr algn="ctr"/>
                  <a:r>
                    <a:rPr lang="en-US" sz="1400" dirty="0"/>
                    <a:t>?</a:t>
                  </a:r>
                  <a:endParaRPr lang="en-SG" sz="1400" dirty="0"/>
                </a:p>
              </p:txBody>
            </p:sp>
          </p:grpSp>
          <p:sp>
            <p:nvSpPr>
              <p:cNvPr id="32" name="Rectangle 29"/>
              <p:cNvSpPr>
                <a:spLocks noChangeArrowheads="1"/>
              </p:cNvSpPr>
              <p:nvPr/>
            </p:nvSpPr>
            <p:spPr bwMode="auto">
              <a:xfrm>
                <a:off x="4368625" y="4612974"/>
                <a:ext cx="513282" cy="307777"/>
              </a:xfrm>
              <a:prstGeom prst="rect">
                <a:avLst/>
              </a:prstGeom>
              <a:noFill/>
              <a:ln w="9525">
                <a:noFill/>
                <a:miter lim="800000"/>
                <a:headEnd/>
                <a:tailEnd/>
              </a:ln>
            </p:spPr>
            <p:txBody>
              <a:bodyPr wrap="none">
                <a:spAutoFit/>
              </a:bodyPr>
              <a:lstStyle/>
              <a:p>
                <a:pPr algn="ctr"/>
                <a:r>
                  <a:rPr lang="en-US" sz="1400" dirty="0"/>
                  <a:t>kms</a:t>
                </a:r>
                <a:endParaRPr lang="en-SG" sz="1400" dirty="0"/>
              </a:p>
            </p:txBody>
          </p:sp>
        </p:grpSp>
      </p:grpSp>
      <p:grpSp>
        <p:nvGrpSpPr>
          <p:cNvPr id="39" name="Group 51"/>
          <p:cNvGrpSpPr>
            <a:grpSpLocks/>
          </p:cNvGrpSpPr>
          <p:nvPr/>
        </p:nvGrpSpPr>
        <p:grpSpPr bwMode="auto">
          <a:xfrm>
            <a:off x="5977753" y="1302248"/>
            <a:ext cx="3063875" cy="4135437"/>
            <a:chOff x="6079370" y="1242874"/>
            <a:chExt cx="3064630" cy="4135461"/>
          </a:xfrm>
        </p:grpSpPr>
        <p:sp>
          <p:nvSpPr>
            <p:cNvPr id="40" name="TextBox 10"/>
            <p:cNvSpPr txBox="1">
              <a:spLocks noChangeArrowheads="1"/>
            </p:cNvSpPr>
            <p:nvPr/>
          </p:nvSpPr>
          <p:spPr bwMode="auto">
            <a:xfrm>
              <a:off x="6079370" y="4516561"/>
              <a:ext cx="3064630" cy="861774"/>
            </a:xfrm>
            <a:prstGeom prst="rect">
              <a:avLst/>
            </a:prstGeom>
            <a:noFill/>
            <a:ln w="9525">
              <a:noFill/>
              <a:miter lim="800000"/>
              <a:headEnd/>
              <a:tailEnd/>
            </a:ln>
          </p:spPr>
          <p:txBody>
            <a:bodyPr>
              <a:spAutoFit/>
            </a:bodyPr>
            <a:lstStyle/>
            <a:p>
              <a:r>
                <a:rPr lang="en-US" dirty="0">
                  <a:solidFill>
                    <a:srgbClr val="C00000"/>
                  </a:solidFill>
                </a:rPr>
                <a:t>After this line is executed:</a:t>
              </a:r>
            </a:p>
            <a:p>
              <a:r>
                <a:rPr lang="en-US" dirty="0"/>
                <a:t> </a:t>
              </a:r>
            </a:p>
            <a:p>
              <a:r>
                <a:rPr lang="en-US" sz="1400" b="1" dirty="0">
                  <a:latin typeface="Courier New" pitchFamily="49" charset="0"/>
                  <a:cs typeface="Courier New" pitchFamily="49" charset="0"/>
                </a:rPr>
                <a:t>kms = KMS_PER_MILE * miles;</a:t>
              </a:r>
            </a:p>
          </p:txBody>
        </p:sp>
        <p:grpSp>
          <p:nvGrpSpPr>
            <p:cNvPr id="41" name="Group 36"/>
            <p:cNvGrpSpPr>
              <a:grpSpLocks/>
            </p:cNvGrpSpPr>
            <p:nvPr/>
          </p:nvGrpSpPr>
          <p:grpSpPr bwMode="auto">
            <a:xfrm>
              <a:off x="6323861" y="1242874"/>
              <a:ext cx="2556769" cy="3071674"/>
              <a:chOff x="3346882" y="2379216"/>
              <a:chExt cx="2556769" cy="3071674"/>
            </a:xfrm>
          </p:grpSpPr>
          <p:sp>
            <p:nvSpPr>
              <p:cNvPr id="42" name="Rectangle 37"/>
              <p:cNvSpPr>
                <a:spLocks noChangeArrowheads="1"/>
              </p:cNvSpPr>
              <p:nvPr/>
            </p:nvSpPr>
            <p:spPr bwMode="auto">
              <a:xfrm>
                <a:off x="3346882" y="2379216"/>
                <a:ext cx="2556769" cy="3071674"/>
              </a:xfrm>
              <a:prstGeom prst="rect">
                <a:avLst/>
              </a:prstGeom>
              <a:solidFill>
                <a:schemeClr val="accent5">
                  <a:lumMod val="60000"/>
                  <a:lumOff val="40000"/>
                </a:schemeClr>
              </a:solidFill>
              <a:ln w="19050" cap="sq" algn="ctr">
                <a:solidFill>
                  <a:schemeClr val="tx1"/>
                </a:solidFill>
                <a:round/>
                <a:headEnd type="none" w="sm" len="sm"/>
                <a:tailEnd type="none" w="sm" len="sm"/>
              </a:ln>
            </p:spPr>
            <p:txBody>
              <a:bodyPr/>
              <a:lstStyle/>
              <a:p>
                <a:endParaRPr lang="en-SG" dirty="0"/>
              </a:p>
            </p:txBody>
          </p:sp>
          <p:sp>
            <p:nvSpPr>
              <p:cNvPr id="44" name="TextBox 38"/>
              <p:cNvSpPr txBox="1">
                <a:spLocks noChangeArrowheads="1"/>
              </p:cNvSpPr>
              <p:nvPr/>
            </p:nvSpPr>
            <p:spPr bwMode="auto">
              <a:xfrm>
                <a:off x="4119239" y="2467993"/>
                <a:ext cx="1012054" cy="338554"/>
              </a:xfrm>
              <a:prstGeom prst="rect">
                <a:avLst/>
              </a:prstGeom>
              <a:noFill/>
              <a:ln w="9525">
                <a:noFill/>
                <a:miter lim="800000"/>
                <a:headEnd/>
                <a:tailEnd/>
              </a:ln>
            </p:spPr>
            <p:txBody>
              <a:bodyPr>
                <a:spAutoFit/>
              </a:bodyPr>
              <a:lstStyle/>
              <a:p>
                <a:pPr algn="ctr"/>
                <a:r>
                  <a:rPr lang="en-US" sz="1600" b="1" dirty="0"/>
                  <a:t>memory</a:t>
                </a:r>
                <a:endParaRPr lang="en-SG" sz="1600" b="1" dirty="0"/>
              </a:p>
            </p:txBody>
          </p:sp>
          <p:grpSp>
            <p:nvGrpSpPr>
              <p:cNvPr id="45" name="Group 19"/>
              <p:cNvGrpSpPr>
                <a:grpSpLocks/>
              </p:cNvGrpSpPr>
              <p:nvPr/>
            </p:nvGrpSpPr>
            <p:grpSpPr bwMode="auto">
              <a:xfrm>
                <a:off x="3737547" y="2876106"/>
                <a:ext cx="1775262" cy="639767"/>
                <a:chOff x="3693159" y="2938250"/>
                <a:chExt cx="1775262" cy="639767"/>
              </a:xfrm>
            </p:grpSpPr>
            <p:sp>
              <p:nvSpPr>
                <p:cNvPr id="54" name="Rectangle 53"/>
                <p:cNvSpPr/>
                <p:nvPr/>
              </p:nvSpPr>
              <p:spPr bwMode="auto">
                <a:xfrm>
                  <a:off x="3693159" y="2938250"/>
                  <a:ext cx="1775262" cy="639767"/>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55" name="TextBox 49"/>
                <p:cNvSpPr txBox="1">
                  <a:spLocks noChangeArrowheads="1"/>
                </p:cNvSpPr>
                <p:nvPr/>
              </p:nvSpPr>
              <p:spPr bwMode="auto">
                <a:xfrm>
                  <a:off x="3781888" y="3013142"/>
                  <a:ext cx="1597981" cy="461668"/>
                </a:xfrm>
                <a:prstGeom prst="rect">
                  <a:avLst/>
                </a:prstGeom>
                <a:solidFill>
                  <a:srgbClr val="CCFFFF"/>
                </a:solidFill>
                <a:ln w="9525">
                  <a:noFill/>
                  <a:miter lim="800000"/>
                  <a:headEnd/>
                  <a:tailEnd/>
                </a:ln>
              </p:spPr>
              <p:txBody>
                <a:bodyPr>
                  <a:spAutoFit/>
                </a:bodyPr>
                <a:lstStyle/>
                <a:p>
                  <a:pPr algn="ctr"/>
                  <a:r>
                    <a:rPr lang="en-US" sz="1200" b="1" dirty="0"/>
                    <a:t>Executable code of Unit4_MileToKm.c</a:t>
                  </a:r>
                  <a:endParaRPr lang="en-SG" sz="1200" b="1" dirty="0"/>
                </a:p>
              </p:txBody>
            </p:sp>
          </p:grpSp>
          <p:sp>
            <p:nvSpPr>
              <p:cNvPr id="46" name="Rectangle 40"/>
              <p:cNvSpPr>
                <a:spLocks noChangeArrowheads="1"/>
              </p:cNvSpPr>
              <p:nvPr/>
            </p:nvSpPr>
            <p:spPr bwMode="auto">
              <a:xfrm>
                <a:off x="4323741" y="3750361"/>
                <a:ext cx="603050" cy="307777"/>
              </a:xfrm>
              <a:prstGeom prst="rect">
                <a:avLst/>
              </a:prstGeom>
              <a:noFill/>
              <a:ln w="9525">
                <a:noFill/>
                <a:miter lim="800000"/>
                <a:headEnd/>
                <a:tailEnd/>
              </a:ln>
            </p:spPr>
            <p:txBody>
              <a:bodyPr wrap="none">
                <a:spAutoFit/>
              </a:bodyPr>
              <a:lstStyle/>
              <a:p>
                <a:pPr algn="ctr"/>
                <a:r>
                  <a:rPr lang="en-US" sz="1400" dirty="0"/>
                  <a:t>miles</a:t>
                </a:r>
                <a:endParaRPr lang="en-SG" sz="1400" dirty="0"/>
              </a:p>
            </p:txBody>
          </p:sp>
          <p:grpSp>
            <p:nvGrpSpPr>
              <p:cNvPr id="47" name="Group 20"/>
              <p:cNvGrpSpPr>
                <a:grpSpLocks/>
              </p:cNvGrpSpPr>
              <p:nvPr/>
            </p:nvGrpSpPr>
            <p:grpSpPr bwMode="auto">
              <a:xfrm>
                <a:off x="4203577" y="4023063"/>
                <a:ext cx="843379" cy="406894"/>
                <a:chOff x="4181383" y="4094085"/>
                <a:chExt cx="843379" cy="406894"/>
              </a:xfrm>
            </p:grpSpPr>
            <p:sp>
              <p:nvSpPr>
                <p:cNvPr id="52" name="Rectangle 51"/>
                <p:cNvSpPr/>
                <p:nvPr/>
              </p:nvSpPr>
              <p:spPr bwMode="auto">
                <a:xfrm>
                  <a:off x="4180606" y="4110773"/>
                  <a:ext cx="844758" cy="390527"/>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53" name="TextBox 47"/>
                <p:cNvSpPr txBox="1">
                  <a:spLocks noChangeArrowheads="1"/>
                </p:cNvSpPr>
                <p:nvPr/>
              </p:nvSpPr>
              <p:spPr bwMode="auto">
                <a:xfrm>
                  <a:off x="4248705" y="4139953"/>
                  <a:ext cx="708734" cy="307777"/>
                </a:xfrm>
                <a:prstGeom prst="rect">
                  <a:avLst/>
                </a:prstGeom>
                <a:noFill/>
                <a:ln w="9525">
                  <a:noFill/>
                  <a:miter lim="800000"/>
                  <a:headEnd/>
                  <a:tailEnd/>
                </a:ln>
              </p:spPr>
              <p:txBody>
                <a:bodyPr>
                  <a:spAutoFit/>
                </a:bodyPr>
                <a:lstStyle/>
                <a:p>
                  <a:pPr algn="ctr"/>
                  <a:r>
                    <a:rPr lang="en-US" sz="1400" dirty="0"/>
                    <a:t>10.5</a:t>
                  </a:r>
                  <a:endParaRPr lang="en-SG" sz="1400" dirty="0"/>
                </a:p>
              </p:txBody>
            </p:sp>
          </p:grpSp>
          <p:grpSp>
            <p:nvGrpSpPr>
              <p:cNvPr id="48" name="Group 21"/>
              <p:cNvGrpSpPr>
                <a:grpSpLocks/>
              </p:cNvGrpSpPr>
              <p:nvPr/>
            </p:nvGrpSpPr>
            <p:grpSpPr bwMode="auto">
              <a:xfrm>
                <a:off x="4203577" y="4867922"/>
                <a:ext cx="843379" cy="406894"/>
                <a:chOff x="4200618" y="4867922"/>
                <a:chExt cx="843379" cy="406894"/>
              </a:xfrm>
            </p:grpSpPr>
            <p:sp>
              <p:nvSpPr>
                <p:cNvPr id="50" name="Rectangle 49"/>
                <p:cNvSpPr/>
                <p:nvPr/>
              </p:nvSpPr>
              <p:spPr bwMode="auto">
                <a:xfrm>
                  <a:off x="4199841" y="4868431"/>
                  <a:ext cx="844758" cy="406402"/>
                </a:xfrm>
                <a:prstGeom prst="rect">
                  <a:avLst/>
                </a:prstGeom>
                <a:solidFill>
                  <a:srgbClr val="CCFFFF"/>
                </a:solidFill>
                <a:ln w="19050" cap="sq" cmpd="sng" algn="ctr">
                  <a:solidFill>
                    <a:schemeClr val="tx1"/>
                  </a:solidFill>
                  <a:prstDash val="solid"/>
                  <a:round/>
                  <a:headEnd type="none" w="sm" len="sm"/>
                  <a:tailEnd type="none" w="sm" len="sm"/>
                </a:ln>
                <a:effectLst/>
              </p:spPr>
              <p:txBody>
                <a:bodyPr/>
                <a:lstStyle/>
                <a:p>
                  <a:pPr>
                    <a:defRPr/>
                  </a:pPr>
                  <a:endParaRPr lang="en-SG" dirty="0"/>
                </a:p>
              </p:txBody>
            </p:sp>
            <p:sp>
              <p:nvSpPr>
                <p:cNvPr id="51" name="TextBox 45"/>
                <p:cNvSpPr txBox="1">
                  <a:spLocks noChangeArrowheads="1"/>
                </p:cNvSpPr>
                <p:nvPr/>
              </p:nvSpPr>
              <p:spPr bwMode="auto">
                <a:xfrm>
                  <a:off x="4267940" y="4913790"/>
                  <a:ext cx="708734" cy="307777"/>
                </a:xfrm>
                <a:prstGeom prst="rect">
                  <a:avLst/>
                </a:prstGeom>
                <a:solidFill>
                  <a:srgbClr val="CCFFFF"/>
                </a:solidFill>
                <a:ln w="9525">
                  <a:noFill/>
                  <a:miter lim="800000"/>
                  <a:headEnd/>
                  <a:tailEnd/>
                </a:ln>
              </p:spPr>
              <p:txBody>
                <a:bodyPr>
                  <a:spAutoFit/>
                </a:bodyPr>
                <a:lstStyle/>
                <a:p>
                  <a:pPr algn="ctr"/>
                  <a:r>
                    <a:rPr lang="en-US" sz="1400" dirty="0"/>
                    <a:t>16.89</a:t>
                  </a:r>
                  <a:endParaRPr lang="en-SG" sz="1400" dirty="0"/>
                </a:p>
              </p:txBody>
            </p:sp>
          </p:grpSp>
          <p:sp>
            <p:nvSpPr>
              <p:cNvPr id="49" name="Rectangle 43"/>
              <p:cNvSpPr>
                <a:spLocks noChangeArrowheads="1"/>
              </p:cNvSpPr>
              <p:nvPr/>
            </p:nvSpPr>
            <p:spPr bwMode="auto">
              <a:xfrm>
                <a:off x="4368625" y="4612974"/>
                <a:ext cx="513282" cy="307777"/>
              </a:xfrm>
              <a:prstGeom prst="rect">
                <a:avLst/>
              </a:prstGeom>
              <a:noFill/>
              <a:ln w="9525">
                <a:noFill/>
                <a:miter lim="800000"/>
                <a:headEnd/>
                <a:tailEnd/>
              </a:ln>
            </p:spPr>
            <p:txBody>
              <a:bodyPr wrap="none">
                <a:spAutoFit/>
              </a:bodyPr>
              <a:lstStyle/>
              <a:p>
                <a:pPr algn="ctr"/>
                <a:r>
                  <a:rPr lang="en-US" sz="1400" dirty="0"/>
                  <a:t>kms</a:t>
                </a:r>
                <a:endParaRPr lang="en-SG" sz="1400" dirty="0"/>
              </a:p>
            </p:txBody>
          </p:sp>
        </p:grpSp>
      </p:grpSp>
      <p:sp>
        <p:nvSpPr>
          <p:cNvPr id="56" name="TextBox 55"/>
          <p:cNvSpPr txBox="1"/>
          <p:nvPr/>
        </p:nvSpPr>
        <p:spPr>
          <a:xfrm>
            <a:off x="472394" y="4879431"/>
            <a:ext cx="2338251" cy="1138773"/>
          </a:xfrm>
          <a:prstGeom prst="rect">
            <a:avLst/>
          </a:prstGeom>
          <a:noFill/>
        </p:spPr>
        <p:txBody>
          <a:bodyPr wrap="square" rtlCol="0">
            <a:spAutoFit/>
          </a:bodyPr>
          <a:lstStyle/>
          <a:p>
            <a:r>
              <a:rPr lang="en-US" sz="1600" dirty="0"/>
              <a:t>Do not assume that uninitialised variables contain zero! </a:t>
            </a:r>
            <a:r>
              <a:rPr lang="en-US" b="1" dirty="0">
                <a:solidFill>
                  <a:srgbClr val="C00000"/>
                </a:solidFill>
              </a:rPr>
              <a:t>(</a:t>
            </a:r>
            <a:r>
              <a:rPr lang="en-US" b="1" u="sng" dirty="0">
                <a:solidFill>
                  <a:srgbClr val="C00000"/>
                </a:solidFill>
              </a:rPr>
              <a:t>Very</a:t>
            </a:r>
            <a:r>
              <a:rPr lang="en-US" b="1" dirty="0">
                <a:solidFill>
                  <a:srgbClr val="C00000"/>
                </a:solidFill>
              </a:rPr>
              <a:t> common mistake.)</a:t>
            </a:r>
          </a:p>
        </p:txBody>
      </p:sp>
      <p:sp>
        <p:nvSpPr>
          <p:cNvPr id="57" name="Oval 56"/>
          <p:cNvSpPr/>
          <p:nvPr/>
        </p:nvSpPr>
        <p:spPr bwMode="auto">
          <a:xfrm>
            <a:off x="4104820" y="2948352"/>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58" name="Oval 57"/>
          <p:cNvSpPr/>
          <p:nvPr/>
        </p:nvSpPr>
        <p:spPr bwMode="auto">
          <a:xfrm>
            <a:off x="7012531" y="3790859"/>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cxnSp>
        <p:nvCxnSpPr>
          <p:cNvPr id="59" name="Straight Connector 58"/>
          <p:cNvCxnSpPr/>
          <p:nvPr/>
        </p:nvCxnSpPr>
        <p:spPr bwMode="auto">
          <a:xfrm>
            <a:off x="3144920" y="1176947"/>
            <a:ext cx="0" cy="480646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0" name="Straight Connector 59"/>
          <p:cNvCxnSpPr/>
          <p:nvPr/>
        </p:nvCxnSpPr>
        <p:spPr bwMode="auto">
          <a:xfrm>
            <a:off x="5993628" y="1176947"/>
            <a:ext cx="0" cy="4806462"/>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684504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dissolve">
                                      <p:cBhvr>
                                        <p:cTn id="2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PPTLabsHighlightBulletsSlide201407011000587054">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Variables</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14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200"/>
            <a:ext cx="8363760"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t>Data used in a program are stored in </a:t>
            </a:r>
            <a:r>
              <a:rPr lang="en-US" sz="2400" dirty="0">
                <a:solidFill>
                  <a:srgbClr val="C00000"/>
                </a:solidFill>
              </a:rPr>
              <a:t>variables</a:t>
            </a:r>
          </a:p>
          <a:p>
            <a:pPr marL="342900" indent="-342900">
              <a:spcBef>
                <a:spcPts val="1200"/>
              </a:spcBef>
              <a:buClr>
                <a:schemeClr val="accent4">
                  <a:lumMod val="60000"/>
                  <a:lumOff val="40000"/>
                </a:schemeClr>
              </a:buClr>
              <a:buSzPct val="75000"/>
              <a:buFont typeface="Wingdings" pitchFamily="2" charset="2"/>
              <a:buChar char="n"/>
            </a:pPr>
            <a:r>
              <a:rPr lang="en-US" sz="2400" dirty="0"/>
              <a:t>Every variable is identified by a </a:t>
            </a:r>
            <a:r>
              <a:rPr lang="en-US" sz="2400" dirty="0">
                <a:solidFill>
                  <a:srgbClr val="C00000"/>
                </a:solidFill>
              </a:rPr>
              <a:t>name</a:t>
            </a:r>
            <a:r>
              <a:rPr lang="en-US" sz="2400" dirty="0"/>
              <a:t> (identifier), has a </a:t>
            </a:r>
            <a:r>
              <a:rPr lang="en-US" sz="2400" dirty="0">
                <a:solidFill>
                  <a:srgbClr val="C00000"/>
                </a:solidFill>
              </a:rPr>
              <a:t>data type</a:t>
            </a:r>
            <a:r>
              <a:rPr lang="en-US" sz="2400" dirty="0"/>
              <a:t>, and contains a </a:t>
            </a:r>
            <a:r>
              <a:rPr lang="en-US" sz="2400" dirty="0">
                <a:solidFill>
                  <a:srgbClr val="C00000"/>
                </a:solidFill>
              </a:rPr>
              <a:t>value </a:t>
            </a:r>
            <a:r>
              <a:rPr lang="en-US" sz="2400" dirty="0"/>
              <a:t>which could be modified</a:t>
            </a:r>
          </a:p>
          <a:p>
            <a:pPr marL="342900" indent="-342900">
              <a:spcBef>
                <a:spcPts val="1200"/>
              </a:spcBef>
              <a:buClr>
                <a:schemeClr val="accent4">
                  <a:lumMod val="60000"/>
                  <a:lumOff val="40000"/>
                </a:schemeClr>
              </a:buClr>
              <a:buSzPct val="75000"/>
              <a:buFont typeface="Wingdings" pitchFamily="2" charset="2"/>
              <a:buChar char="n"/>
            </a:pPr>
            <a:r>
              <a:rPr lang="en-SG" sz="2400" dirty="0">
                <a:solidFill>
                  <a:srgbClr val="7030A0"/>
                </a:solidFill>
              </a:rPr>
              <a:t>(Each variable actually has an address too, but for the moment we will skip this, until we discuss pointers.)</a:t>
            </a:r>
            <a:endParaRPr lang="en-US" sz="2400" dirty="0">
              <a:solidFill>
                <a:srgbClr val="7030A0"/>
              </a:solidFill>
            </a:endParaRPr>
          </a:p>
          <a:p>
            <a:pPr marL="342900" indent="-342900">
              <a:spcBef>
                <a:spcPts val="1200"/>
              </a:spcBef>
              <a:buClr>
                <a:schemeClr val="accent4">
                  <a:lumMod val="60000"/>
                  <a:lumOff val="40000"/>
                </a:schemeClr>
              </a:buClr>
              <a:buSzPct val="75000"/>
              <a:buFont typeface="Wingdings" pitchFamily="2" charset="2"/>
              <a:buChar char="n"/>
            </a:pPr>
            <a:r>
              <a:rPr lang="en-US" sz="2400" dirty="0"/>
              <a:t>A variable is </a:t>
            </a:r>
            <a:r>
              <a:rPr lang="en-US" sz="2400" u="sng" dirty="0"/>
              <a:t>declared</a:t>
            </a:r>
            <a:r>
              <a:rPr lang="en-US" sz="2400" dirty="0"/>
              <a:t> with a data type</a:t>
            </a:r>
          </a:p>
          <a:p>
            <a:pPr marL="800100" lvl="1" indent="-342900">
              <a:spcBef>
                <a:spcPts val="600"/>
              </a:spcBef>
              <a:buClr>
                <a:schemeClr val="accent4">
                  <a:lumMod val="60000"/>
                  <a:lumOff val="40000"/>
                </a:schemeClr>
              </a:buClr>
              <a:buSzPct val="75000"/>
              <a:buFont typeface="Wingdings" pitchFamily="2" charset="2"/>
              <a:buChar char="n"/>
            </a:pPr>
            <a:r>
              <a:rPr lang="en-US" sz="2400" dirty="0" err="1"/>
              <a:t>Eg</a:t>
            </a:r>
            <a:r>
              <a:rPr lang="en-US" sz="2400" dirty="0"/>
              <a:t>: </a:t>
            </a:r>
            <a:r>
              <a:rPr lang="en-US" sz="2000" dirty="0" err="1">
                <a:latin typeface="Lucida Console" panose="020B0609040504020204" pitchFamily="49" charset="0"/>
              </a:rPr>
              <a:t>int</a:t>
            </a:r>
            <a:r>
              <a:rPr lang="en-US" sz="2000" dirty="0">
                <a:latin typeface="Lucida Console" panose="020B0609040504020204" pitchFamily="49" charset="0"/>
              </a:rPr>
              <a:t> count; </a:t>
            </a:r>
            <a:r>
              <a:rPr lang="en-US" sz="2000" dirty="0">
                <a:solidFill>
                  <a:srgbClr val="006600"/>
                </a:solidFill>
                <a:latin typeface="Lucida Console" panose="020B0609040504020204" pitchFamily="49" charset="0"/>
              </a:rPr>
              <a:t>// variable ‘count’ of type ‘</a:t>
            </a:r>
            <a:r>
              <a:rPr lang="en-US" sz="2000" dirty="0" err="1">
                <a:solidFill>
                  <a:srgbClr val="006600"/>
                </a:solidFill>
                <a:latin typeface="Lucida Console" panose="020B0609040504020204" pitchFamily="49" charset="0"/>
              </a:rPr>
              <a:t>int</a:t>
            </a:r>
            <a:r>
              <a:rPr lang="en-US" sz="2000" dirty="0">
                <a:solidFill>
                  <a:srgbClr val="006600"/>
                </a:solidFill>
                <a:latin typeface="Lucida Console" panose="020B0609040504020204" pitchFamily="49" charset="0"/>
              </a:rPr>
              <a:t>’</a:t>
            </a:r>
          </a:p>
          <a:p>
            <a:pPr marL="342900" indent="-342900">
              <a:spcBef>
                <a:spcPts val="1200"/>
              </a:spcBef>
              <a:buClr>
                <a:schemeClr val="accent4">
                  <a:lumMod val="60000"/>
                  <a:lumOff val="40000"/>
                </a:schemeClr>
              </a:buClr>
              <a:buSzPct val="75000"/>
              <a:buFont typeface="Wingdings" pitchFamily="2" charset="2"/>
              <a:buChar char="n"/>
            </a:pPr>
            <a:r>
              <a:rPr lang="en-US" sz="2400" dirty="0"/>
              <a:t>Variables may be initialized during declaration:</a:t>
            </a:r>
          </a:p>
          <a:p>
            <a:pPr marL="800100" lvl="1" indent="-342900">
              <a:spcBef>
                <a:spcPts val="600"/>
              </a:spcBef>
              <a:buClr>
                <a:schemeClr val="accent4">
                  <a:lumMod val="60000"/>
                  <a:lumOff val="40000"/>
                </a:schemeClr>
              </a:buClr>
              <a:buSzPct val="75000"/>
              <a:buFont typeface="Wingdings" pitchFamily="2" charset="2"/>
              <a:buChar char="n"/>
            </a:pPr>
            <a:r>
              <a:rPr lang="en-US" sz="2400" dirty="0" err="1"/>
              <a:t>Eg</a:t>
            </a:r>
            <a:r>
              <a:rPr lang="en-US" sz="2400" dirty="0"/>
              <a:t>: </a:t>
            </a:r>
            <a:r>
              <a:rPr lang="en-US" sz="2000" dirty="0" err="1">
                <a:latin typeface="Lucida Console" panose="020B0609040504020204" pitchFamily="49" charset="0"/>
              </a:rPr>
              <a:t>int</a:t>
            </a:r>
            <a:r>
              <a:rPr lang="en-US" sz="2000" dirty="0">
                <a:latin typeface="Lucida Console" panose="020B0609040504020204" pitchFamily="49" charset="0"/>
              </a:rPr>
              <a:t> count = 3; </a:t>
            </a:r>
            <a:r>
              <a:rPr lang="en-US" sz="2000" dirty="0">
                <a:solidFill>
                  <a:srgbClr val="006600"/>
                </a:solidFill>
                <a:latin typeface="Lucida Console" panose="020B0609040504020204" pitchFamily="49" charset="0"/>
              </a:rPr>
              <a:t>// count is initialized to 3</a:t>
            </a:r>
          </a:p>
          <a:p>
            <a:pPr marL="342900" indent="-342900">
              <a:spcBef>
                <a:spcPts val="1200"/>
              </a:spcBef>
              <a:buClr>
                <a:schemeClr val="accent4">
                  <a:lumMod val="60000"/>
                  <a:lumOff val="40000"/>
                </a:schemeClr>
              </a:buClr>
              <a:buSzPct val="75000"/>
              <a:buFont typeface="Wingdings" pitchFamily="2" charset="2"/>
              <a:buChar char="n"/>
            </a:pPr>
            <a:r>
              <a:rPr lang="en-US" sz="2400" dirty="0"/>
              <a:t>Without initialization, the variable contains an </a:t>
            </a:r>
            <a:r>
              <a:rPr lang="en-US" sz="2400" dirty="0">
                <a:solidFill>
                  <a:srgbClr val="C00000"/>
                </a:solidFill>
              </a:rPr>
              <a:t>unknown value</a:t>
            </a:r>
            <a:r>
              <a:rPr lang="en-US" sz="2800" dirty="0"/>
              <a:t> </a:t>
            </a:r>
            <a:r>
              <a:rPr lang="en-US" sz="2000" dirty="0"/>
              <a:t>(Cannot assume that it is zero!)</a:t>
            </a:r>
          </a:p>
        </p:txBody>
      </p:sp>
    </p:spTree>
    <p:extLst>
      <p:ext uri="{BB962C8B-B14F-4D97-AF65-F5344CB8AC3E}">
        <p14:creationId xmlns:p14="http://schemas.microsoft.com/office/powerpoint/2010/main" val="459912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dissolv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dissolve">
                                      <p:cBhvr>
                                        <p:cTn id="22" dur="500"/>
                                        <p:tgtEl>
                                          <p:spTgt spid="15">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dissolve">
                                      <p:cBhvr>
                                        <p:cTn id="25" dur="500"/>
                                        <p:tgtEl>
                                          <p:spTgt spid="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xEl>
                                              <p:pRg st="5" end="5"/>
                                            </p:txEl>
                                          </p:spTgt>
                                        </p:tgtEl>
                                        <p:attrNameLst>
                                          <p:attrName>style.visibility</p:attrName>
                                        </p:attrNameLst>
                                      </p:cBhvr>
                                      <p:to>
                                        <p:strVal val="visible"/>
                                      </p:to>
                                    </p:set>
                                    <p:animEffect transition="in" filter="dissolve">
                                      <p:cBhvr>
                                        <p:cTn id="30" dur="500"/>
                                        <p:tgtEl>
                                          <p:spTgt spid="15">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dissolve">
                                      <p:cBhvr>
                                        <p:cTn id="33" dur="500"/>
                                        <p:tgtEl>
                                          <p:spTgt spid="1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
                                            <p:txEl>
                                              <p:pRg st="7" end="7"/>
                                            </p:txEl>
                                          </p:spTgt>
                                        </p:tgtEl>
                                        <p:attrNameLst>
                                          <p:attrName>style.visibility</p:attrName>
                                        </p:attrNameLst>
                                      </p:cBhvr>
                                      <p:to>
                                        <p:strVal val="visible"/>
                                      </p:to>
                                    </p:set>
                                    <p:animEffect transition="in" filter="dissolve">
                                      <p:cBhvr>
                                        <p:cTn id="38"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What if</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a:t>Unit</a:t>
            </a:r>
            <a:r>
              <a:t>1 - </a:t>
            </a:r>
            <a:fld id="{24D17162-63A3-49DC-92B1-933428BCC85F}" type="slidenum">
              <a:rPr smtClean="0"/>
              <a:pPr>
                <a:defRPr/>
              </a:pPr>
              <a:t>15</a:t>
            </a:fld>
            <a:endParaRPr/>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6522075" cy="685802"/>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p:txBody>
      </p:sp>
      <p:graphicFrame>
        <p:nvGraphicFramePr>
          <p:cNvPr id="11" name="[Diagram 1]"/>
          <p:cNvGraphicFramePr/>
          <p:nvPr>
            <p:extLst>
              <p:ext uri="{D42A27DB-BD31-4B8C-83A1-F6EECF244321}">
                <p14:modId xmlns:p14="http://schemas.microsoft.com/office/powerpoint/2010/main" val="560151609"/>
              </p:ext>
            </p:extLst>
          </p:nvPr>
        </p:nvGraphicFramePr>
        <p:xfrm>
          <a:off x="6891866" y="431801"/>
          <a:ext cx="2082800" cy="1735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94055" y="1905001"/>
            <a:ext cx="7287745" cy="2862322"/>
          </a:xfrm>
          <a:prstGeom prst="rect">
            <a:avLst/>
          </a:prstGeom>
          <a:solidFill>
            <a:srgbClr val="FFFFCC"/>
          </a:solidFill>
          <a:ln>
            <a:solidFill>
              <a:schemeClr val="tx1"/>
            </a:solidFill>
          </a:ln>
        </p:spPr>
        <p:txBody>
          <a:bodyPr wrap="square" rtlCol="0">
            <a:spAutoFit/>
          </a:bodyPr>
          <a:lstStyle/>
          <a:p>
            <a:pPr>
              <a:tabLst>
                <a:tab pos="347663"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a:t>
            </a: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b = 4002;</a:t>
            </a:r>
          </a:p>
          <a:p>
            <a:pPr>
              <a:tabLst>
                <a:tab pos="347663" algn="l"/>
              </a:tabLst>
            </a:pPr>
            <a:r>
              <a:rPr lang="en-US" b="1" dirty="0">
                <a:latin typeface="Courier New" panose="02070309020205020404" pitchFamily="49" charset="0"/>
                <a:cs typeface="Courier New" panose="02070309020205020404" pitchFamily="49" charset="0"/>
              </a:rPr>
              <a:t>	c = a + b;</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printf</a:t>
            </a:r>
            <a:r>
              <a:rPr lang="en-US" b="1" dirty="0">
                <a:solidFill>
                  <a:srgbClr val="0000FF"/>
                </a:solidFill>
                <a:latin typeface="Courier New" panose="02070309020205020404" pitchFamily="49" charset="0"/>
                <a:cs typeface="Courier New" panose="02070309020205020404" pitchFamily="49" charset="0"/>
              </a:rPr>
              <a:t>(“ The value of %d + %d = %d\n”,</a:t>
            </a:r>
            <a:r>
              <a:rPr lang="en-US" b="1" dirty="0" err="1">
                <a:solidFill>
                  <a:srgbClr val="0000FF"/>
                </a:solidFill>
                <a:latin typeface="Courier New" panose="02070309020205020404" pitchFamily="49" charset="0"/>
                <a:cs typeface="Courier New" panose="02070309020205020404" pitchFamily="49" charset="0"/>
              </a:rPr>
              <a:t>a,b,c</a:t>
            </a:r>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347663"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a:t>
            </a:r>
          </a:p>
        </p:txBody>
      </p:sp>
      <p:pic>
        <p:nvPicPr>
          <p:cNvPr id="2050" name="Picture 2" descr="Image result for file cabinet clipart"/>
          <p:cNvPicPr>
            <a:picLocks noChangeAspect="1" noChangeArrowheads="1"/>
          </p:cNvPicPr>
          <p:nvPr/>
        </p:nvPicPr>
        <p:blipFill rotWithShape="1">
          <a:blip r:embed="rId8">
            <a:extLst>
              <a:ext uri="{28A0092B-C50C-407E-A947-70E740481C1C}">
                <a14:useLocalDpi xmlns:a14="http://schemas.microsoft.com/office/drawing/2010/main" val="0"/>
              </a:ext>
            </a:extLst>
          </a:blip>
          <a:srcRect r="53898"/>
          <a:stretch/>
        </p:blipFill>
        <p:spPr bwMode="auto">
          <a:xfrm>
            <a:off x="6908050" y="3221573"/>
            <a:ext cx="1640080" cy="3460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17690" y="3221573"/>
            <a:ext cx="469557" cy="369332"/>
          </a:xfrm>
          <a:prstGeom prst="rect">
            <a:avLst/>
          </a:prstGeom>
          <a:noFill/>
        </p:spPr>
        <p:txBody>
          <a:bodyPr wrap="square" rtlCol="0">
            <a:spAutoFit/>
          </a:bodyPr>
          <a:lstStyle/>
          <a:p>
            <a:r>
              <a:rPr lang="en-US" dirty="0"/>
              <a:t>a</a:t>
            </a:r>
          </a:p>
        </p:txBody>
      </p:sp>
      <p:sp>
        <p:nvSpPr>
          <p:cNvPr id="7" name="TextBox 6"/>
          <p:cNvSpPr txBox="1"/>
          <p:nvPr/>
        </p:nvSpPr>
        <p:spPr>
          <a:xfrm>
            <a:off x="8791831" y="4510216"/>
            <a:ext cx="469557" cy="369332"/>
          </a:xfrm>
          <a:prstGeom prst="rect">
            <a:avLst/>
          </a:prstGeom>
          <a:noFill/>
        </p:spPr>
        <p:txBody>
          <a:bodyPr wrap="square" rtlCol="0">
            <a:spAutoFit/>
          </a:bodyPr>
          <a:lstStyle/>
          <a:p>
            <a:r>
              <a:rPr lang="en-US" dirty="0"/>
              <a:t>b</a:t>
            </a:r>
          </a:p>
        </p:txBody>
      </p:sp>
      <p:sp>
        <p:nvSpPr>
          <p:cNvPr id="8" name="TextBox 7"/>
          <p:cNvSpPr txBox="1"/>
          <p:nvPr/>
        </p:nvSpPr>
        <p:spPr>
          <a:xfrm>
            <a:off x="8791831" y="5449329"/>
            <a:ext cx="234779" cy="369332"/>
          </a:xfrm>
          <a:prstGeom prst="rect">
            <a:avLst/>
          </a:prstGeom>
          <a:noFill/>
        </p:spPr>
        <p:txBody>
          <a:bodyPr wrap="square" rtlCol="0">
            <a:spAutoFit/>
          </a:bodyPr>
          <a:lstStyle/>
          <a:p>
            <a:r>
              <a:rPr lang="en-US" dirty="0"/>
              <a:t>c</a:t>
            </a:r>
          </a:p>
        </p:txBody>
      </p:sp>
      <p:cxnSp>
        <p:nvCxnSpPr>
          <p:cNvPr id="16" name="Straight Arrow Connector 15"/>
          <p:cNvCxnSpPr/>
          <p:nvPr/>
        </p:nvCxnSpPr>
        <p:spPr>
          <a:xfrm flipH="1">
            <a:off x="8427308" y="3420766"/>
            <a:ext cx="247135" cy="1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p:cNvCxnSpPr>
          <p:nvPr/>
        </p:nvCxnSpPr>
        <p:spPr>
          <a:xfrm flipH="1">
            <a:off x="8427308" y="4694882"/>
            <a:ext cx="3645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p:cNvCxnSpPr>
          <p:nvPr/>
        </p:nvCxnSpPr>
        <p:spPr>
          <a:xfrm flipH="1">
            <a:off x="8427308" y="5633995"/>
            <a:ext cx="3645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01782" y="4694882"/>
            <a:ext cx="8526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4002</a:t>
            </a:r>
          </a:p>
        </p:txBody>
      </p:sp>
      <p:sp>
        <p:nvSpPr>
          <p:cNvPr id="20" name="Freeform 19"/>
          <p:cNvSpPr/>
          <p:nvPr/>
        </p:nvSpPr>
        <p:spPr>
          <a:xfrm>
            <a:off x="144532" y="3805881"/>
            <a:ext cx="2882873" cy="1989438"/>
          </a:xfrm>
          <a:custGeom>
            <a:avLst/>
            <a:gdLst>
              <a:gd name="connsiteX0" fmla="*/ 2882873 w 2882873"/>
              <a:gd name="connsiteY0" fmla="*/ 1989438 h 1989438"/>
              <a:gd name="connsiteX1" fmla="*/ 176744 w 2882873"/>
              <a:gd name="connsiteY1" fmla="*/ 1433384 h 1989438"/>
              <a:gd name="connsiteX2" fmla="*/ 485663 w 2882873"/>
              <a:gd name="connsiteY2" fmla="*/ 0 h 1989438"/>
            </a:gdLst>
            <a:ahLst/>
            <a:cxnLst>
              <a:cxn ang="0">
                <a:pos x="connsiteX0" y="connsiteY0"/>
              </a:cxn>
              <a:cxn ang="0">
                <a:pos x="connsiteX1" y="connsiteY1"/>
              </a:cxn>
              <a:cxn ang="0">
                <a:pos x="connsiteX2" y="connsiteY2"/>
              </a:cxn>
            </a:cxnLst>
            <a:rect l="l" t="t" r="r" b="b"/>
            <a:pathLst>
              <a:path w="2882873" h="1989438">
                <a:moveTo>
                  <a:pt x="2882873" y="1989438"/>
                </a:moveTo>
                <a:cubicBezTo>
                  <a:pt x="1729576" y="1877197"/>
                  <a:pt x="576279" y="1764957"/>
                  <a:pt x="176744" y="1433384"/>
                </a:cubicBezTo>
                <a:cubicBezTo>
                  <a:pt x="-222791" y="1101811"/>
                  <a:pt x="131436" y="550905"/>
                  <a:pt x="485663" y="0"/>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82811" y="5295441"/>
            <a:ext cx="4939667" cy="954107"/>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Read the data in a and b, add them and put the sum in c</a:t>
            </a:r>
          </a:p>
        </p:txBody>
      </p:sp>
      <p:sp>
        <p:nvSpPr>
          <p:cNvPr id="28" name="TextBox 27"/>
          <p:cNvSpPr txBox="1"/>
          <p:nvPr/>
        </p:nvSpPr>
        <p:spPr>
          <a:xfrm>
            <a:off x="7301782" y="5772494"/>
            <a:ext cx="8526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a:t>
            </a:r>
          </a:p>
        </p:txBody>
      </p:sp>
    </p:spTree>
    <p:extLst>
      <p:ext uri="{BB962C8B-B14F-4D97-AF65-F5344CB8AC3E}">
        <p14:creationId xmlns:p14="http://schemas.microsoft.com/office/powerpoint/2010/main" val="2827935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Variables: Mistakes in Initialization</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16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200"/>
            <a:ext cx="8363760" cy="704194"/>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solidFill>
                  <a:srgbClr val="C00000"/>
                </a:solidFill>
              </a:rPr>
              <a:t>No initialization</a:t>
            </a:r>
          </a:p>
        </p:txBody>
      </p:sp>
      <p:sp>
        <p:nvSpPr>
          <p:cNvPr id="2" name="[TextBox 1]"/>
          <p:cNvSpPr txBox="1"/>
          <p:nvPr/>
        </p:nvSpPr>
        <p:spPr>
          <a:xfrm>
            <a:off x="1387365" y="1872331"/>
            <a:ext cx="3909848" cy="1015663"/>
          </a:xfrm>
          <a:prstGeom prst="rect">
            <a:avLst/>
          </a:prstGeom>
          <a:solidFill>
            <a:srgbClr val="FFFFCC"/>
          </a:solidFill>
          <a:ln>
            <a:solidFill>
              <a:schemeClr val="tx1"/>
            </a:solidFill>
          </a:ln>
        </p:spPr>
        <p:txBody>
          <a:bodyPr wrap="square" rtlCol="0">
            <a:spAutoFit/>
          </a:bodyPr>
          <a:lstStyle/>
          <a:p>
            <a:r>
              <a:rPr lang="en-US" sz="2000" b="1">
                <a:latin typeface="Courier New" panose="02070309020205020404" pitchFamily="49" charset="0"/>
                <a:cs typeface="Courier New" panose="02070309020205020404" pitchFamily="49" charset="0"/>
              </a:rPr>
              <a:t>int count;</a:t>
            </a:r>
          </a:p>
          <a:p>
            <a:endParaRPr lang="en-US" sz="2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count = count + 12; </a:t>
            </a:r>
          </a:p>
        </p:txBody>
      </p:sp>
      <p:grpSp>
        <p:nvGrpSpPr>
          <p:cNvPr id="5" name="Group 4"/>
          <p:cNvGrpSpPr/>
          <p:nvPr/>
        </p:nvGrpSpPr>
        <p:grpSpPr>
          <a:xfrm>
            <a:off x="4477407" y="2325333"/>
            <a:ext cx="4459559" cy="830997"/>
            <a:chOff x="4477407" y="2534051"/>
            <a:chExt cx="4459559" cy="830997"/>
          </a:xfrm>
        </p:grpSpPr>
        <p:sp>
          <p:nvSpPr>
            <p:cNvPr id="8" name="TextBox 7"/>
            <p:cNvSpPr txBox="1"/>
            <p:nvPr/>
          </p:nvSpPr>
          <p:spPr>
            <a:xfrm>
              <a:off x="5575737" y="2534051"/>
              <a:ext cx="3361229" cy="830997"/>
            </a:xfrm>
            <a:prstGeom prst="rect">
              <a:avLst/>
            </a:prstGeom>
            <a:solidFill>
              <a:srgbClr val="CCFFFF"/>
            </a:solidFill>
            <a:ln>
              <a:solidFill>
                <a:schemeClr val="tx1"/>
              </a:solidFill>
            </a:ln>
          </p:spPr>
          <p:txBody>
            <a:bodyPr wrap="square" rtlCol="0">
              <a:spAutoFit/>
            </a:bodyPr>
            <a:lstStyle/>
            <a:p>
              <a:r>
                <a:rPr lang="en-US" sz="2400" dirty="0">
                  <a:latin typeface="+mn-lt"/>
                  <a:cs typeface="Courier New" panose="02070309020205020404" pitchFamily="49" charset="0"/>
                </a:rPr>
                <a:t>Does ‘count’ contain 12 after this statement?</a:t>
              </a:r>
            </a:p>
          </p:txBody>
        </p:sp>
        <p:cxnSp>
          <p:nvCxnSpPr>
            <p:cNvPr id="4" name="Straight Arrow Connector 3"/>
            <p:cNvCxnSpPr>
              <a:stCxn id="8" idx="1"/>
            </p:cNvCxnSpPr>
            <p:nvPr/>
          </p:nvCxnSpPr>
          <p:spPr>
            <a:xfrm flipH="1" flipV="1">
              <a:off x="4477407" y="2887994"/>
              <a:ext cx="1098330" cy="615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HighlightTextShape201406241503265130"/>
          <p:cNvSpPr>
            <a:spLocks noChangeArrowheads="1"/>
          </p:cNvSpPr>
          <p:nvPr/>
        </p:nvSpPr>
        <p:spPr bwMode="auto">
          <a:xfrm>
            <a:off x="573206" y="3421117"/>
            <a:ext cx="8363760" cy="704194"/>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solidFill>
                  <a:srgbClr val="C00000"/>
                </a:solidFill>
              </a:rPr>
              <a:t>Redundant initialization</a:t>
            </a:r>
          </a:p>
        </p:txBody>
      </p:sp>
      <p:sp>
        <p:nvSpPr>
          <p:cNvPr id="16" name="TextBox 15"/>
          <p:cNvSpPr txBox="1"/>
          <p:nvPr/>
        </p:nvSpPr>
        <p:spPr>
          <a:xfrm>
            <a:off x="1387365" y="4059898"/>
            <a:ext cx="3909848" cy="1015663"/>
          </a:xfrm>
          <a:prstGeom prst="rect">
            <a:avLst/>
          </a:prstGeom>
          <a:solidFill>
            <a:srgbClr val="FFFFCC"/>
          </a:solidFill>
          <a:ln>
            <a:solidFill>
              <a:schemeClr val="tx1"/>
            </a:solidFill>
          </a:ln>
        </p:spPr>
        <p:txBody>
          <a:bodyPr wrap="square" rtlCol="0">
            <a:spAutoFit/>
          </a:bodyPr>
          <a:lstStyle/>
          <a:p>
            <a:r>
              <a:rPr lang="en-US" sz="2000" b="1">
                <a:latin typeface="Courier New" panose="02070309020205020404" pitchFamily="49" charset="0"/>
                <a:cs typeface="Courier New" panose="02070309020205020404" pitchFamily="49" charset="0"/>
              </a:rPr>
              <a:t>int count = 0;</a:t>
            </a:r>
          </a:p>
          <a:p>
            <a:endParaRPr lang="en-US" sz="2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count = 123; </a:t>
            </a:r>
          </a:p>
        </p:txBody>
      </p:sp>
      <p:grpSp>
        <p:nvGrpSpPr>
          <p:cNvPr id="17" name="Group 16"/>
          <p:cNvGrpSpPr/>
          <p:nvPr/>
        </p:nvGrpSpPr>
        <p:grpSpPr>
          <a:xfrm>
            <a:off x="3681663" y="4125311"/>
            <a:ext cx="4471737" cy="830997"/>
            <a:chOff x="3661611" y="2534051"/>
            <a:chExt cx="4471737" cy="830997"/>
          </a:xfrm>
        </p:grpSpPr>
        <p:sp>
          <p:nvSpPr>
            <p:cNvPr id="18" name="TextBox 17"/>
            <p:cNvSpPr txBox="1"/>
            <p:nvPr/>
          </p:nvSpPr>
          <p:spPr>
            <a:xfrm>
              <a:off x="5575737" y="2534051"/>
              <a:ext cx="2557611" cy="830997"/>
            </a:xfrm>
            <a:prstGeom prst="rect">
              <a:avLst/>
            </a:prstGeom>
            <a:solidFill>
              <a:srgbClr val="CCFFFF"/>
            </a:solidFill>
            <a:ln>
              <a:solidFill>
                <a:schemeClr val="tx1"/>
              </a:solidFill>
            </a:ln>
          </p:spPr>
          <p:txBody>
            <a:bodyPr wrap="square" rtlCol="0">
              <a:spAutoFit/>
            </a:bodyPr>
            <a:lstStyle/>
            <a:p>
              <a:r>
                <a:rPr lang="en-US" sz="2400" dirty="0">
                  <a:latin typeface="+mn-lt"/>
                  <a:cs typeface="Courier New" panose="02070309020205020404" pitchFamily="49" charset="0"/>
                </a:rPr>
                <a:t>Initialization here is redundant.</a:t>
              </a:r>
            </a:p>
          </p:txBody>
        </p:sp>
        <p:cxnSp>
          <p:nvCxnSpPr>
            <p:cNvPr id="19" name="Straight Arrow Connector 18"/>
            <p:cNvCxnSpPr>
              <a:stCxn id="18" idx="1"/>
            </p:cNvCxnSpPr>
            <p:nvPr/>
          </p:nvCxnSpPr>
          <p:spPr>
            <a:xfrm flipH="1" flipV="1">
              <a:off x="3661611" y="2647295"/>
              <a:ext cx="1914126" cy="302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6132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ssolv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The Less Simple C Program</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a:t>Unit</a:t>
            </a:r>
            <a:r>
              <a:t>1 - </a:t>
            </a:r>
            <a:fld id="{24D17162-63A3-49DC-92B1-933428BCC85F}" type="slidenum">
              <a:rPr smtClean="0"/>
              <a:pPr>
                <a:defRPr/>
              </a:pPr>
              <a:t>17</a:t>
            </a:fld>
            <a:endParaRPr/>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6522075" cy="685802"/>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p:txBody>
      </p:sp>
      <p:graphicFrame>
        <p:nvGraphicFramePr>
          <p:cNvPr id="11" name="[Diagram 1]"/>
          <p:cNvGraphicFramePr/>
          <p:nvPr>
            <p:extLst>
              <p:ext uri="{D42A27DB-BD31-4B8C-83A1-F6EECF244321}">
                <p14:modId xmlns:p14="http://schemas.microsoft.com/office/powerpoint/2010/main" val="1460136240"/>
              </p:ext>
            </p:extLst>
          </p:nvPr>
        </p:nvGraphicFramePr>
        <p:xfrm>
          <a:off x="6891866" y="431801"/>
          <a:ext cx="2082800" cy="1735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94055" y="1905001"/>
            <a:ext cx="7287745" cy="2862322"/>
          </a:xfrm>
          <a:prstGeom prst="rect">
            <a:avLst/>
          </a:prstGeom>
          <a:solidFill>
            <a:srgbClr val="FFFFCC"/>
          </a:solidFill>
          <a:ln>
            <a:solidFill>
              <a:schemeClr val="tx1"/>
            </a:solidFill>
          </a:ln>
        </p:spPr>
        <p:txBody>
          <a:bodyPr wrap="square" rtlCol="0">
            <a:spAutoFit/>
          </a:bodyPr>
          <a:lstStyle/>
          <a:p>
            <a:pPr>
              <a:tabLst>
                <a:tab pos="347663"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a:t>
            </a: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	a = 2001;</a:t>
            </a:r>
          </a:p>
          <a:p>
            <a:pPr>
              <a:tabLst>
                <a:tab pos="347663" algn="l"/>
              </a:tabLst>
            </a:pPr>
            <a:r>
              <a:rPr lang="en-US" b="1" dirty="0">
                <a:latin typeface="Courier New" panose="02070309020205020404" pitchFamily="49" charset="0"/>
                <a:cs typeface="Courier New" panose="02070309020205020404" pitchFamily="49" charset="0"/>
              </a:rPr>
              <a:t>	b = 4002;</a:t>
            </a:r>
          </a:p>
          <a:p>
            <a:pPr>
              <a:tabLst>
                <a:tab pos="347663" algn="l"/>
              </a:tabLst>
            </a:pPr>
            <a:r>
              <a:rPr lang="en-US" b="1" dirty="0">
                <a:latin typeface="Courier New" panose="02070309020205020404" pitchFamily="49" charset="0"/>
                <a:cs typeface="Courier New" panose="02070309020205020404" pitchFamily="49" charset="0"/>
              </a:rPr>
              <a:t>	c = a + b;</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printf</a:t>
            </a:r>
            <a:r>
              <a:rPr lang="en-US" b="1" dirty="0">
                <a:solidFill>
                  <a:srgbClr val="0000FF"/>
                </a:solidFill>
                <a:latin typeface="Courier New" panose="02070309020205020404" pitchFamily="49" charset="0"/>
                <a:cs typeface="Courier New" panose="02070309020205020404" pitchFamily="49" charset="0"/>
              </a:rPr>
              <a:t>(“ The value of %d + %d = %d\n”,</a:t>
            </a:r>
            <a:r>
              <a:rPr lang="en-US" b="1" dirty="0" err="1">
                <a:solidFill>
                  <a:srgbClr val="0000FF"/>
                </a:solidFill>
                <a:latin typeface="Courier New" panose="02070309020205020404" pitchFamily="49" charset="0"/>
                <a:cs typeface="Courier New" panose="02070309020205020404" pitchFamily="49" charset="0"/>
              </a:rPr>
              <a:t>a,b,c</a:t>
            </a:r>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347663"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a:t>
            </a:r>
          </a:p>
        </p:txBody>
      </p:sp>
      <p:sp>
        <p:nvSpPr>
          <p:cNvPr id="10" name="TextBox 9"/>
          <p:cNvSpPr txBox="1"/>
          <p:nvPr/>
        </p:nvSpPr>
        <p:spPr>
          <a:xfrm>
            <a:off x="4034589" y="1562582"/>
            <a:ext cx="4775778" cy="954107"/>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Declared 3 variables, their names are </a:t>
            </a:r>
            <a:r>
              <a:rPr lang="en-US" sz="2800" i="1" dirty="0" err="1">
                <a:solidFill>
                  <a:schemeClr val="tx1"/>
                </a:solidFill>
                <a:latin typeface="Calibri" pitchFamily="34" charset="0"/>
              </a:rPr>
              <a:t>a,b</a:t>
            </a:r>
            <a:r>
              <a:rPr lang="en-US" sz="2800" i="1" dirty="0">
                <a:solidFill>
                  <a:schemeClr val="tx1"/>
                </a:solidFill>
                <a:latin typeface="Calibri" pitchFamily="34" charset="0"/>
              </a:rPr>
              <a:t> and c</a:t>
            </a:r>
          </a:p>
        </p:txBody>
      </p:sp>
      <p:cxnSp>
        <p:nvCxnSpPr>
          <p:cNvPr id="12" name="Straight Arrow Connector 11"/>
          <p:cNvCxnSpPr/>
          <p:nvPr/>
        </p:nvCxnSpPr>
        <p:spPr>
          <a:xfrm flipH="1">
            <a:off x="2310714" y="2039635"/>
            <a:ext cx="1723875" cy="827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descr="Image result for file cabinet clipart"/>
          <p:cNvPicPr>
            <a:picLocks noChangeAspect="1" noChangeArrowheads="1"/>
          </p:cNvPicPr>
          <p:nvPr/>
        </p:nvPicPr>
        <p:blipFill rotWithShape="1">
          <a:blip r:embed="rId8">
            <a:extLst>
              <a:ext uri="{28A0092B-C50C-407E-A947-70E740481C1C}">
                <a14:useLocalDpi xmlns:a14="http://schemas.microsoft.com/office/drawing/2010/main" val="0"/>
              </a:ext>
            </a:extLst>
          </a:blip>
          <a:srcRect r="53898"/>
          <a:stretch/>
        </p:blipFill>
        <p:spPr bwMode="auto">
          <a:xfrm>
            <a:off x="6908050" y="3221573"/>
            <a:ext cx="1640080" cy="3460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17690" y="3221573"/>
            <a:ext cx="469557" cy="369332"/>
          </a:xfrm>
          <a:prstGeom prst="rect">
            <a:avLst/>
          </a:prstGeom>
          <a:noFill/>
        </p:spPr>
        <p:txBody>
          <a:bodyPr wrap="square" rtlCol="0">
            <a:spAutoFit/>
          </a:bodyPr>
          <a:lstStyle/>
          <a:p>
            <a:r>
              <a:rPr lang="en-US" dirty="0"/>
              <a:t>a</a:t>
            </a:r>
          </a:p>
        </p:txBody>
      </p:sp>
      <p:sp>
        <p:nvSpPr>
          <p:cNvPr id="7" name="TextBox 6"/>
          <p:cNvSpPr txBox="1"/>
          <p:nvPr/>
        </p:nvSpPr>
        <p:spPr>
          <a:xfrm>
            <a:off x="8791831" y="4510216"/>
            <a:ext cx="469557" cy="369332"/>
          </a:xfrm>
          <a:prstGeom prst="rect">
            <a:avLst/>
          </a:prstGeom>
          <a:noFill/>
        </p:spPr>
        <p:txBody>
          <a:bodyPr wrap="square" rtlCol="0">
            <a:spAutoFit/>
          </a:bodyPr>
          <a:lstStyle/>
          <a:p>
            <a:r>
              <a:rPr lang="en-US" dirty="0"/>
              <a:t>b</a:t>
            </a:r>
          </a:p>
        </p:txBody>
      </p:sp>
      <p:sp>
        <p:nvSpPr>
          <p:cNvPr id="8" name="TextBox 7"/>
          <p:cNvSpPr txBox="1"/>
          <p:nvPr/>
        </p:nvSpPr>
        <p:spPr>
          <a:xfrm>
            <a:off x="8791831" y="5449329"/>
            <a:ext cx="234779" cy="369332"/>
          </a:xfrm>
          <a:prstGeom prst="rect">
            <a:avLst/>
          </a:prstGeom>
          <a:noFill/>
        </p:spPr>
        <p:txBody>
          <a:bodyPr wrap="square" rtlCol="0">
            <a:spAutoFit/>
          </a:bodyPr>
          <a:lstStyle/>
          <a:p>
            <a:r>
              <a:rPr lang="en-US" dirty="0"/>
              <a:t>c</a:t>
            </a:r>
          </a:p>
        </p:txBody>
      </p:sp>
      <p:cxnSp>
        <p:nvCxnSpPr>
          <p:cNvPr id="16" name="Straight Arrow Connector 15"/>
          <p:cNvCxnSpPr/>
          <p:nvPr/>
        </p:nvCxnSpPr>
        <p:spPr>
          <a:xfrm flipH="1">
            <a:off x="8427308" y="3420766"/>
            <a:ext cx="247135" cy="1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p:cNvCxnSpPr>
          <p:nvPr/>
        </p:nvCxnSpPr>
        <p:spPr>
          <a:xfrm flipH="1">
            <a:off x="8427308" y="4694882"/>
            <a:ext cx="3645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p:cNvCxnSpPr>
          <p:nvPr/>
        </p:nvCxnSpPr>
        <p:spPr>
          <a:xfrm flipH="1">
            <a:off x="8427308" y="5633995"/>
            <a:ext cx="3645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72651" y="2698353"/>
            <a:ext cx="4130192"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put the value 2001 into a</a:t>
            </a:r>
          </a:p>
        </p:txBody>
      </p:sp>
      <p:cxnSp>
        <p:nvCxnSpPr>
          <p:cNvPr id="4" name="Straight Arrow Connector 3"/>
          <p:cNvCxnSpPr/>
          <p:nvPr/>
        </p:nvCxnSpPr>
        <p:spPr>
          <a:xfrm flipH="1">
            <a:off x="1902941" y="2959963"/>
            <a:ext cx="1269710" cy="26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02843" y="3768125"/>
            <a:ext cx="8526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2001</a:t>
            </a:r>
          </a:p>
        </p:txBody>
      </p:sp>
      <p:sp>
        <p:nvSpPr>
          <p:cNvPr id="3" name="TextBox 2"/>
          <p:cNvSpPr txBox="1"/>
          <p:nvPr/>
        </p:nvSpPr>
        <p:spPr>
          <a:xfrm>
            <a:off x="1371600" y="5165124"/>
            <a:ext cx="3866147" cy="923330"/>
          </a:xfrm>
          <a:prstGeom prst="rect">
            <a:avLst/>
          </a:prstGeom>
          <a:noFill/>
        </p:spPr>
        <p:txBody>
          <a:bodyPr wrap="square" rtlCol="0">
            <a:spAutoFit/>
          </a:bodyPr>
          <a:lstStyle/>
          <a:p>
            <a:r>
              <a:rPr lang="en-US" dirty="0"/>
              <a:t>And the variable a, b, c are storing integers</a:t>
            </a:r>
          </a:p>
          <a:p>
            <a:r>
              <a:rPr lang="en-US" dirty="0"/>
              <a:t>	Can we do a = 0.1?</a:t>
            </a:r>
          </a:p>
        </p:txBody>
      </p:sp>
    </p:spTree>
    <p:extLst>
      <p:ext uri="{BB962C8B-B14F-4D97-AF65-F5344CB8AC3E}">
        <p14:creationId xmlns:p14="http://schemas.microsoft.com/office/powerpoint/2010/main" val="2408716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254139"/>
            <a:ext cx="8153400" cy="685800"/>
          </a:xfrm>
        </p:spPr>
        <p:txBody>
          <a:bodyPr>
            <a:normAutofit fontScale="90000"/>
          </a:bodyPr>
          <a:lstStyle/>
          <a:p>
            <a:pPr eaLnBrk="1" hangingPunct="1"/>
            <a:r>
              <a:rPr lang="en-GB" dirty="0">
                <a:solidFill>
                  <a:srgbClr val="0000FF"/>
                </a:solidFill>
              </a:rPr>
              <a:t>Data Types</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18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323040" y="898256"/>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To determine the type of data a variable may hold</a:t>
            </a:r>
          </a:p>
        </p:txBody>
      </p:sp>
      <p:sp>
        <p:nvSpPr>
          <p:cNvPr id="2" name="Rectangle 1"/>
          <p:cNvSpPr/>
          <p:nvPr/>
        </p:nvSpPr>
        <p:spPr>
          <a:xfrm>
            <a:off x="379564" y="6344552"/>
            <a:ext cx="6538821" cy="369332"/>
          </a:xfrm>
          <a:prstGeom prst="rect">
            <a:avLst/>
          </a:prstGeom>
        </p:spPr>
        <p:txBody>
          <a:bodyPr wrap="square">
            <a:spAutoFit/>
          </a:bodyPr>
          <a:lstStyle/>
          <a:p>
            <a:r>
              <a:rPr lang="en-US" dirty="0">
                <a:hlinkClick r:id="rId3"/>
              </a:rPr>
              <a:t>http://www.tutorialspoint.com/cprogramming/c_data_types.htm</a:t>
            </a:r>
            <a:endParaRPr lang="en-US" dirty="0"/>
          </a:p>
        </p:txBody>
      </p:sp>
      <p:pic>
        <p:nvPicPr>
          <p:cNvPr id="3" name="Picture 2">
            <a:extLst>
              <a:ext uri="{FF2B5EF4-FFF2-40B4-BE49-F238E27FC236}">
                <a16:creationId xmlns:a16="http://schemas.microsoft.com/office/drawing/2014/main" id="{D553AE87-B2CC-4D17-88B8-E80F65612690}"/>
              </a:ext>
            </a:extLst>
          </p:cNvPr>
          <p:cNvPicPr>
            <a:picLocks noChangeAspect="1"/>
          </p:cNvPicPr>
          <p:nvPr/>
        </p:nvPicPr>
        <p:blipFill>
          <a:blip r:embed="rId4"/>
          <a:stretch>
            <a:fillRect/>
          </a:stretch>
        </p:blipFill>
        <p:spPr>
          <a:xfrm>
            <a:off x="1251010" y="1426146"/>
            <a:ext cx="7246657" cy="3107915"/>
          </a:xfrm>
          <a:prstGeom prst="rect">
            <a:avLst/>
          </a:prstGeom>
        </p:spPr>
      </p:pic>
      <p:pic>
        <p:nvPicPr>
          <p:cNvPr id="4" name="Picture 3">
            <a:extLst>
              <a:ext uri="{FF2B5EF4-FFF2-40B4-BE49-F238E27FC236}">
                <a16:creationId xmlns:a16="http://schemas.microsoft.com/office/drawing/2014/main" id="{86BEBE2F-0B0B-4BBD-8B60-CA3C7232F7DA}"/>
              </a:ext>
            </a:extLst>
          </p:cNvPr>
          <p:cNvPicPr>
            <a:picLocks noChangeAspect="1"/>
          </p:cNvPicPr>
          <p:nvPr/>
        </p:nvPicPr>
        <p:blipFill>
          <a:blip r:embed="rId5"/>
          <a:stretch>
            <a:fillRect/>
          </a:stretch>
        </p:blipFill>
        <p:spPr>
          <a:xfrm>
            <a:off x="1251010" y="4809453"/>
            <a:ext cx="6902390" cy="1577689"/>
          </a:xfrm>
          <a:prstGeom prst="rect">
            <a:avLst/>
          </a:prstGeom>
        </p:spPr>
      </p:pic>
      <p:sp>
        <p:nvSpPr>
          <p:cNvPr id="5" name="TextBox 4">
            <a:extLst>
              <a:ext uri="{FF2B5EF4-FFF2-40B4-BE49-F238E27FC236}">
                <a16:creationId xmlns:a16="http://schemas.microsoft.com/office/drawing/2014/main" id="{5881C47C-DFBD-4489-BFA4-C9572B2B2741}"/>
              </a:ext>
            </a:extLst>
          </p:cNvPr>
          <p:cNvSpPr txBox="1"/>
          <p:nvPr/>
        </p:nvSpPr>
        <p:spPr>
          <a:xfrm>
            <a:off x="0" y="1484653"/>
            <a:ext cx="1251010" cy="646331"/>
          </a:xfrm>
          <a:prstGeom prst="rect">
            <a:avLst/>
          </a:prstGeom>
          <a:noFill/>
        </p:spPr>
        <p:txBody>
          <a:bodyPr wrap="square" rtlCol="0">
            <a:spAutoFit/>
          </a:bodyPr>
          <a:lstStyle/>
          <a:p>
            <a:r>
              <a:rPr lang="en-US" b="1" dirty="0"/>
              <a:t>Integer and Char</a:t>
            </a:r>
          </a:p>
        </p:txBody>
      </p:sp>
      <p:sp>
        <p:nvSpPr>
          <p:cNvPr id="11" name="TextBox 10">
            <a:extLst>
              <a:ext uri="{FF2B5EF4-FFF2-40B4-BE49-F238E27FC236}">
                <a16:creationId xmlns:a16="http://schemas.microsoft.com/office/drawing/2014/main" id="{5E226604-8B03-427B-8BC4-67BFEC33C61C}"/>
              </a:ext>
            </a:extLst>
          </p:cNvPr>
          <p:cNvSpPr txBox="1"/>
          <p:nvPr/>
        </p:nvSpPr>
        <p:spPr>
          <a:xfrm>
            <a:off x="92105" y="4727017"/>
            <a:ext cx="1251010" cy="369332"/>
          </a:xfrm>
          <a:prstGeom prst="rect">
            <a:avLst/>
          </a:prstGeom>
          <a:noFill/>
        </p:spPr>
        <p:txBody>
          <a:bodyPr wrap="square" rtlCol="0">
            <a:spAutoFit/>
          </a:bodyPr>
          <a:lstStyle/>
          <a:p>
            <a:r>
              <a:rPr lang="en-US" b="1" dirty="0"/>
              <a:t>Float</a:t>
            </a:r>
          </a:p>
        </p:txBody>
      </p:sp>
    </p:spTree>
    <p:extLst>
      <p:ext uri="{BB962C8B-B14F-4D97-AF65-F5344CB8AC3E}">
        <p14:creationId xmlns:p14="http://schemas.microsoft.com/office/powerpoint/2010/main" val="3487016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Notes (1/2)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19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Basic steps of a simple program</a:t>
            </a:r>
          </a:p>
          <a:p>
            <a:pPr marL="971550" lvl="1" indent="-514350">
              <a:spcBef>
                <a:spcPts val="0"/>
              </a:spcBef>
              <a:buSzPct val="100000"/>
              <a:buFont typeface="+mj-lt"/>
              <a:buAutoNum type="arabicPeriod"/>
            </a:pPr>
            <a:r>
              <a:rPr lang="en-US" sz="2400" dirty="0"/>
              <a:t>Read inputs (</a:t>
            </a:r>
            <a:r>
              <a:rPr lang="en-US" sz="2400" dirty="0" err="1"/>
              <a:t>scanf</a:t>
            </a:r>
            <a:r>
              <a:rPr lang="en-US" sz="2400" dirty="0"/>
              <a:t>)</a:t>
            </a:r>
          </a:p>
          <a:p>
            <a:pPr marL="971550" lvl="1" indent="-514350">
              <a:spcBef>
                <a:spcPts val="0"/>
              </a:spcBef>
              <a:buSzPct val="100000"/>
              <a:buFont typeface="+mj-lt"/>
              <a:buAutoNum type="arabicPeriod"/>
            </a:pPr>
            <a:r>
              <a:rPr lang="en-US" sz="2400" dirty="0"/>
              <a:t>Compute</a:t>
            </a:r>
          </a:p>
          <a:p>
            <a:pPr marL="971550" lvl="1" indent="-514350">
              <a:spcBef>
                <a:spcPts val="0"/>
              </a:spcBef>
              <a:buSzPct val="100000"/>
              <a:buFont typeface="+mj-lt"/>
              <a:buAutoNum type="arabicPeriod"/>
            </a:pPr>
            <a:r>
              <a:rPr lang="en-US" sz="2400" dirty="0"/>
              <a:t>Print outputs (</a:t>
            </a:r>
            <a:r>
              <a:rPr lang="en-US" sz="2400" dirty="0" err="1"/>
              <a:t>printf</a:t>
            </a:r>
            <a:r>
              <a:rPr lang="en-US" sz="2400" dirty="0"/>
              <a:t>)</a:t>
            </a:r>
          </a:p>
          <a:p>
            <a:pPr marL="342900" indent="-342900">
              <a:spcBef>
                <a:spcPts val="1200"/>
              </a:spcBef>
              <a:buClr>
                <a:schemeClr val="accent4">
                  <a:lumMod val="60000"/>
                  <a:lumOff val="40000"/>
                </a:schemeClr>
              </a:buClr>
              <a:buSzPct val="75000"/>
              <a:buFont typeface="Wingdings" pitchFamily="2" charset="2"/>
              <a:buChar char="n"/>
            </a:pPr>
            <a:r>
              <a:rPr lang="en-US" sz="2800" dirty="0"/>
              <a:t>For now we will use interactive inputs</a:t>
            </a:r>
          </a:p>
          <a:p>
            <a:pPr marL="800100" lvl="1" indent="-342900">
              <a:spcBef>
                <a:spcPts val="0"/>
              </a:spcBef>
              <a:buClr>
                <a:schemeClr val="accent4">
                  <a:lumMod val="60000"/>
                  <a:lumOff val="40000"/>
                </a:schemeClr>
              </a:buClr>
              <a:buSzPct val="75000"/>
              <a:buFont typeface="Wingdings" pitchFamily="2" charset="2"/>
              <a:buChar char="n"/>
            </a:pPr>
            <a:r>
              <a:rPr lang="en-US" sz="2400" dirty="0"/>
              <a:t>Standard input stream (</a:t>
            </a:r>
            <a:r>
              <a:rPr lang="en-US" sz="2400" dirty="0" err="1"/>
              <a:t>stdin</a:t>
            </a:r>
            <a:r>
              <a:rPr lang="en-US" sz="2400" dirty="0"/>
              <a:t>) – default is keyboard</a:t>
            </a:r>
          </a:p>
          <a:p>
            <a:pPr marL="800100" lvl="1" indent="-342900">
              <a:spcBef>
                <a:spcPts val="0"/>
              </a:spcBef>
              <a:buClr>
                <a:schemeClr val="accent4">
                  <a:lumMod val="60000"/>
                  <a:lumOff val="40000"/>
                </a:schemeClr>
              </a:buClr>
              <a:buSzPct val="75000"/>
              <a:buFont typeface="Wingdings" pitchFamily="2" charset="2"/>
              <a:buChar char="n"/>
            </a:pPr>
            <a:r>
              <a:rPr lang="en-US" sz="2400" dirty="0"/>
              <a:t>Use the </a:t>
            </a:r>
            <a:r>
              <a:rPr lang="en-US" sz="2400" dirty="0" err="1">
                <a:solidFill>
                  <a:srgbClr val="C00000"/>
                </a:solidFill>
              </a:rPr>
              <a:t>scanf</a:t>
            </a:r>
            <a:r>
              <a:rPr lang="en-US" sz="2400" dirty="0">
                <a:solidFill>
                  <a:srgbClr val="C00000"/>
                </a:solidFill>
              </a:rPr>
              <a:t>()</a:t>
            </a:r>
            <a:r>
              <a:rPr lang="en-US" sz="2400" dirty="0"/>
              <a:t> function</a:t>
            </a:r>
          </a:p>
          <a:p>
            <a:pPr marL="342900" indent="-342900">
              <a:spcBef>
                <a:spcPts val="1200"/>
              </a:spcBef>
              <a:buClr>
                <a:schemeClr val="accent4">
                  <a:lumMod val="60000"/>
                  <a:lumOff val="40000"/>
                </a:schemeClr>
              </a:buClr>
              <a:buSzPct val="75000"/>
              <a:buFont typeface="Wingdings" pitchFamily="2" charset="2"/>
              <a:buChar char="n"/>
            </a:pPr>
            <a:r>
              <a:rPr lang="en-US" sz="2800" dirty="0"/>
              <a:t>Assume input data always follow specification</a:t>
            </a:r>
          </a:p>
          <a:p>
            <a:pPr marL="800100" lvl="1" indent="-342900">
              <a:spcBef>
                <a:spcPts val="0"/>
              </a:spcBef>
              <a:buClr>
                <a:schemeClr val="accent4">
                  <a:lumMod val="60000"/>
                  <a:lumOff val="40000"/>
                </a:schemeClr>
              </a:buClr>
              <a:buSzPct val="75000"/>
              <a:buFont typeface="Wingdings" pitchFamily="2" charset="2"/>
              <a:buChar char="n"/>
            </a:pPr>
            <a:r>
              <a:rPr lang="en-US" sz="2800" dirty="0"/>
              <a:t>Hence no need to validate input data (for now)</a:t>
            </a:r>
          </a:p>
          <a:p>
            <a:pPr marL="342900" indent="-342900">
              <a:spcBef>
                <a:spcPts val="600"/>
              </a:spcBef>
              <a:buClr>
                <a:schemeClr val="accent4">
                  <a:lumMod val="60000"/>
                  <a:lumOff val="40000"/>
                </a:schemeClr>
              </a:buClr>
              <a:buSzPct val="75000"/>
              <a:buFont typeface="Wingdings" pitchFamily="2" charset="2"/>
              <a:buChar char="n"/>
            </a:pPr>
            <a:r>
              <a:rPr lang="en-US" sz="2800" dirty="0"/>
              <a:t>Outputs</a:t>
            </a:r>
          </a:p>
          <a:p>
            <a:pPr marL="800100" lvl="1" indent="-342900">
              <a:spcBef>
                <a:spcPts val="0"/>
              </a:spcBef>
              <a:buClr>
                <a:schemeClr val="accent4">
                  <a:lumMod val="60000"/>
                  <a:lumOff val="40000"/>
                </a:schemeClr>
              </a:buClr>
              <a:buSzPct val="75000"/>
              <a:buFont typeface="Wingdings" pitchFamily="2" charset="2"/>
              <a:buChar char="n"/>
            </a:pPr>
            <a:r>
              <a:rPr lang="en-US" sz="2400"/>
              <a:t>Standard </a:t>
            </a:r>
            <a:r>
              <a:rPr lang="en-US" sz="2400" dirty="0"/>
              <a:t>output stream (</a:t>
            </a:r>
            <a:r>
              <a:rPr lang="en-US" sz="2400" dirty="0" err="1"/>
              <a:t>stdout</a:t>
            </a:r>
            <a:r>
              <a:rPr lang="en-US" sz="2400" dirty="0"/>
              <a:t>) – default is monitor</a:t>
            </a:r>
          </a:p>
          <a:p>
            <a:pPr marL="800100" lvl="1" indent="-342900">
              <a:spcBef>
                <a:spcPts val="0"/>
              </a:spcBef>
              <a:buClr>
                <a:schemeClr val="accent4">
                  <a:lumMod val="60000"/>
                  <a:lumOff val="40000"/>
                </a:schemeClr>
              </a:buClr>
              <a:buSzPct val="75000"/>
              <a:buFont typeface="Wingdings" pitchFamily="2" charset="2"/>
              <a:buChar char="n"/>
            </a:pPr>
            <a:r>
              <a:rPr lang="en-US" sz="2400" dirty="0"/>
              <a:t>Use the </a:t>
            </a:r>
            <a:r>
              <a:rPr lang="en-US" sz="2400" dirty="0" err="1">
                <a:solidFill>
                  <a:srgbClr val="C00000"/>
                </a:solidFill>
              </a:rPr>
              <a:t>printf</a:t>
            </a:r>
            <a:r>
              <a:rPr lang="en-US" sz="2400" dirty="0">
                <a:solidFill>
                  <a:srgbClr val="C00000"/>
                </a:solidFill>
              </a:rPr>
              <a:t>()</a:t>
            </a:r>
            <a:r>
              <a:rPr lang="en-US" sz="2400" dirty="0"/>
              <a:t> function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9292" y="426918"/>
            <a:ext cx="913322" cy="885282"/>
          </a:xfrm>
          <a:prstGeom prst="rect">
            <a:avLst/>
          </a:prstGeom>
        </p:spPr>
      </p:pic>
    </p:spTree>
    <p:extLst>
      <p:ext uri="{BB962C8B-B14F-4D97-AF65-F5344CB8AC3E}">
        <p14:creationId xmlns:p14="http://schemas.microsoft.com/office/powerpoint/2010/main" val="1184775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dissolv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dissolve">
                                      <p:cBhvr>
                                        <p:cTn id="21" dur="500"/>
                                        <p:tgtEl>
                                          <p:spTgt spid="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dissolve">
                                      <p:cBhvr>
                                        <p:cTn id="24" dur="500"/>
                                        <p:tgtEl>
                                          <p:spTgt spid="1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dissolve">
                                      <p:cBhvr>
                                        <p:cTn id="27" dur="500"/>
                                        <p:tgtEl>
                                          <p:spTgt spid="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dissolve">
                                      <p:cBhvr>
                                        <p:cTn id="32" dur="500"/>
                                        <p:tgtEl>
                                          <p:spTgt spid="1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animEffect transition="in" filter="dissolve">
                                      <p:cBhvr>
                                        <p:cTn id="35" dur="500"/>
                                        <p:tgtEl>
                                          <p:spTgt spid="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xEl>
                                              <p:pRg st="9" end="9"/>
                                            </p:txEl>
                                          </p:spTgt>
                                        </p:tgtEl>
                                        <p:attrNameLst>
                                          <p:attrName>style.visibility</p:attrName>
                                        </p:attrNameLst>
                                      </p:cBhvr>
                                      <p:to>
                                        <p:strVal val="visible"/>
                                      </p:to>
                                    </p:set>
                                    <p:animEffect transition="in" filter="dissolve">
                                      <p:cBhvr>
                                        <p:cTn id="40" dur="500"/>
                                        <p:tgtEl>
                                          <p:spTgt spid="15">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xEl>
                                              <p:pRg st="10" end="10"/>
                                            </p:txEl>
                                          </p:spTgt>
                                        </p:tgtEl>
                                        <p:attrNameLst>
                                          <p:attrName>style.visibility</p:attrName>
                                        </p:attrNameLst>
                                      </p:cBhvr>
                                      <p:to>
                                        <p:strVal val="visible"/>
                                      </p:to>
                                    </p:set>
                                    <p:animEffect transition="in" filter="dissolve">
                                      <p:cBhvr>
                                        <p:cTn id="43" dur="500"/>
                                        <p:tgtEl>
                                          <p:spTgt spid="15">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xEl>
                                              <p:pRg st="11" end="11"/>
                                            </p:txEl>
                                          </p:spTgt>
                                        </p:tgtEl>
                                        <p:attrNameLst>
                                          <p:attrName>style.visibility</p:attrName>
                                        </p:attrNameLst>
                                      </p:cBhvr>
                                      <p:to>
                                        <p:strVal val="visible"/>
                                      </p:to>
                                    </p:set>
                                    <p:animEffect transition="in" filter="dissolve">
                                      <p:cBhvr>
                                        <p:cTn id="46" dur="500"/>
                                        <p:tgtEl>
                                          <p:spTgt spid="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b="1" dirty="0">
                <a:solidFill>
                  <a:srgbClr val="0000FF"/>
                </a:solidFill>
              </a:rPr>
              <a:t>Unit 4: Overview of C Programming</a:t>
            </a:r>
          </a:p>
        </p:txBody>
      </p:sp>
      <p:sp>
        <p:nvSpPr>
          <p:cNvPr id="14339" name="HighlightTextShape201406201824391195"/>
          <p:cNvSpPr>
            <a:spLocks noGrp="1" noChangeArrowheads="1"/>
          </p:cNvSpPr>
          <p:nvPr>
            <p:ph idx="1"/>
          </p:nvPr>
        </p:nvSpPr>
        <p:spPr>
          <a:xfrm>
            <a:off x="418641" y="1371599"/>
            <a:ext cx="8420559" cy="5117123"/>
          </a:xfrm>
        </p:spPr>
        <p:txBody>
          <a:bodyPr>
            <a:normAutofit/>
          </a:bodyPr>
          <a:lstStyle/>
          <a:p>
            <a:pPr marL="514350" indent="-514350" eaLnBrk="1" hangingPunct="1">
              <a:buClrTx/>
              <a:buSzPct val="100000"/>
              <a:buFont typeface="+mj-lt"/>
              <a:buAutoNum type="arabicPeriod"/>
            </a:pPr>
            <a:r>
              <a:rPr lang="en-GB" sz="2800" dirty="0"/>
              <a:t>A Simple C Program</a:t>
            </a:r>
          </a:p>
          <a:p>
            <a:pPr marL="514350" indent="-514350" eaLnBrk="1" hangingPunct="1">
              <a:buClrTx/>
              <a:buSzPct val="100000"/>
              <a:buFont typeface="+mj-lt"/>
              <a:buAutoNum type="arabicPeriod"/>
            </a:pPr>
            <a:r>
              <a:rPr lang="en-GB" sz="2800" dirty="0"/>
              <a:t>Variables and Data Types</a:t>
            </a:r>
          </a:p>
          <a:p>
            <a:pPr marL="514350" indent="-514350">
              <a:buClrTx/>
              <a:buSzPct val="100000"/>
              <a:buFont typeface="+mj-lt"/>
              <a:buAutoNum type="arabicPeriod"/>
            </a:pPr>
            <a:r>
              <a:rPr lang="en-GB" sz="2800" dirty="0"/>
              <a:t>Program Structure</a:t>
            </a:r>
          </a:p>
          <a:p>
            <a:pPr marL="909638" lvl="1" indent="-280988">
              <a:buClrTx/>
              <a:buSzPct val="100000"/>
              <a:buFont typeface="Wingdings" panose="05000000000000000000" pitchFamily="2" charset="2"/>
              <a:buChar char="§"/>
            </a:pPr>
            <a:r>
              <a:rPr lang="en-GB" dirty="0" err="1"/>
              <a:t>Preprocessor</a:t>
            </a:r>
            <a:r>
              <a:rPr lang="en-GB" dirty="0"/>
              <a:t> directives</a:t>
            </a:r>
          </a:p>
          <a:p>
            <a:pPr marL="909638" lvl="1" indent="-280988">
              <a:buClrTx/>
              <a:buSzPct val="100000"/>
              <a:buFont typeface="Wingdings" panose="05000000000000000000" pitchFamily="2" charset="2"/>
              <a:buChar char="§"/>
            </a:pPr>
            <a:r>
              <a:rPr lang="en-GB" dirty="0"/>
              <a:t>Input</a:t>
            </a:r>
          </a:p>
          <a:p>
            <a:pPr marL="909638" lvl="1" indent="-280988">
              <a:buClrTx/>
              <a:buSzPct val="100000"/>
              <a:buFont typeface="Wingdings" panose="05000000000000000000" pitchFamily="2" charset="2"/>
              <a:buChar char="§"/>
            </a:pPr>
            <a:r>
              <a:rPr lang="en-GB" dirty="0"/>
              <a:t>Compute</a:t>
            </a:r>
          </a:p>
          <a:p>
            <a:pPr marL="909638" lvl="1" indent="-280988">
              <a:buClrTx/>
              <a:buSzPct val="100000"/>
              <a:buFont typeface="Wingdings" panose="05000000000000000000" pitchFamily="2" charset="2"/>
              <a:buChar char="§"/>
            </a:pPr>
            <a:r>
              <a:rPr lang="en-GB" dirty="0"/>
              <a:t>Output</a:t>
            </a:r>
          </a:p>
          <a:p>
            <a:pPr marL="514350" indent="-514350">
              <a:buClrTx/>
              <a:buSzPct val="100000"/>
              <a:buFont typeface="+mj-lt"/>
              <a:buAutoNum type="arabicPeriod"/>
            </a:pPr>
            <a:r>
              <a:rPr lang="en-GB" sz="2800" dirty="0"/>
              <a:t>Math Functions</a:t>
            </a:r>
          </a:p>
          <a:p>
            <a:pPr marL="514350" indent="-514350">
              <a:buClrTx/>
              <a:buSzPct val="100000"/>
              <a:buFont typeface="+mj-lt"/>
              <a:buAutoNum type="arabicPeriod"/>
            </a:pPr>
            <a:r>
              <a:rPr lang="en-GB" sz="2800" dirty="0"/>
              <a:t>Programming Style</a:t>
            </a:r>
          </a:p>
          <a:p>
            <a:pPr marL="514350" indent="-514350">
              <a:buClrTx/>
              <a:buSzPct val="100000"/>
              <a:buFont typeface="+mj-lt"/>
              <a:buAutoNum type="arabicPeriod"/>
            </a:pPr>
            <a:r>
              <a:rPr lang="en-GB" sz="2800" dirty="0"/>
              <a:t>Common Mistakes</a:t>
            </a:r>
          </a:p>
        </p:txBody>
      </p:sp>
      <p:sp>
        <p:nvSpPr>
          <p:cNvPr id="14340" name="Footer Placeholder 5"/>
          <p:cNvSpPr>
            <a:spLocks noGrp="1"/>
          </p:cNvSpPr>
          <p:nvPr>
            <p:ph type="ftr" sz="quarter" idx="11"/>
          </p:nvPr>
        </p:nvSpPr>
        <p:spPr>
          <a:noFill/>
        </p:spPr>
        <p:txBody>
          <a:bodyPr/>
          <a:lstStyle/>
          <a:p>
            <a:pPr algn="l"/>
            <a:r>
              <a:rPr lang="en-US"/>
              <a:t>Overview of C Programming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Unit4</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1084821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Notes (2/2)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Include header file </a:t>
            </a:r>
            <a:r>
              <a:rPr lang="en-US" sz="2800" dirty="0">
                <a:solidFill>
                  <a:srgbClr val="C00000"/>
                </a:solidFill>
              </a:rPr>
              <a:t>&lt;</a:t>
            </a:r>
            <a:r>
              <a:rPr lang="en-US" sz="2800" dirty="0" err="1">
                <a:solidFill>
                  <a:srgbClr val="C00000"/>
                </a:solidFill>
              </a:rPr>
              <a:t>stdio.h</a:t>
            </a:r>
            <a:r>
              <a:rPr lang="en-US" sz="2800" dirty="0">
                <a:solidFill>
                  <a:srgbClr val="C00000"/>
                </a:solidFill>
              </a:rPr>
              <a:t>&gt; </a:t>
            </a:r>
            <a:r>
              <a:rPr lang="en-US" sz="2800" dirty="0"/>
              <a:t>to use </a:t>
            </a:r>
            <a:r>
              <a:rPr lang="en-US" sz="2800" dirty="0" err="1"/>
              <a:t>scanf</a:t>
            </a:r>
            <a:r>
              <a:rPr lang="en-US" sz="2800" dirty="0"/>
              <a:t>() and </a:t>
            </a:r>
            <a:r>
              <a:rPr lang="en-US" sz="2800" dirty="0" err="1"/>
              <a:t>printf</a:t>
            </a:r>
            <a:r>
              <a:rPr lang="en-US" sz="2800" dirty="0"/>
              <a:t>()</a:t>
            </a:r>
          </a:p>
          <a:p>
            <a:pPr marL="800100" lvl="1" indent="-342900">
              <a:spcBef>
                <a:spcPts val="0"/>
              </a:spcBef>
              <a:buClr>
                <a:schemeClr val="accent4">
                  <a:lumMod val="60000"/>
                  <a:lumOff val="40000"/>
                </a:schemeClr>
              </a:buClr>
              <a:buSzPct val="75000"/>
              <a:buFont typeface="Wingdings" pitchFamily="2" charset="2"/>
              <a:buChar char="n"/>
            </a:pPr>
            <a:r>
              <a:rPr lang="en-US" sz="2400" dirty="0"/>
              <a:t>Include the header file (for portability sake) even though some systems do no require this to be done</a:t>
            </a:r>
          </a:p>
          <a:p>
            <a:pPr marL="342900" indent="-342900">
              <a:spcBef>
                <a:spcPts val="1200"/>
              </a:spcBef>
              <a:buClr>
                <a:schemeClr val="accent4">
                  <a:lumMod val="60000"/>
                  <a:lumOff val="40000"/>
                </a:schemeClr>
              </a:buClr>
              <a:buSzPct val="75000"/>
              <a:buFont typeface="Wingdings" pitchFamily="2" charset="2"/>
              <a:buChar char="n"/>
            </a:pPr>
            <a:r>
              <a:rPr lang="en-US" sz="2800" dirty="0"/>
              <a:t>Important! (</a:t>
            </a:r>
            <a:r>
              <a:rPr lang="en-US" sz="2800" dirty="0" err="1"/>
              <a:t>CodeCrunch</a:t>
            </a:r>
            <a:r>
              <a:rPr lang="en-US" sz="2800" dirty="0"/>
              <a:t> issue)</a:t>
            </a:r>
          </a:p>
          <a:p>
            <a:pPr marL="800100" lvl="1" indent="-342900">
              <a:spcBef>
                <a:spcPts val="0"/>
              </a:spcBef>
              <a:buClr>
                <a:schemeClr val="accent4">
                  <a:lumMod val="60000"/>
                  <a:lumOff val="40000"/>
                </a:schemeClr>
              </a:buClr>
              <a:buSzPct val="75000"/>
              <a:buFont typeface="Wingdings" pitchFamily="2" charset="2"/>
              <a:buChar char="n"/>
            </a:pPr>
            <a:r>
              <a:rPr lang="en-US" sz="2400" dirty="0"/>
              <a:t>Make sure you have a </a:t>
            </a:r>
            <a:r>
              <a:rPr lang="en-US" sz="2400" u="sng" dirty="0"/>
              <a:t>newline character</a:t>
            </a:r>
            <a:r>
              <a:rPr lang="en-US" sz="2400" dirty="0"/>
              <a:t> (‘</a:t>
            </a:r>
            <a:r>
              <a:rPr lang="en-US" sz="2400" dirty="0">
                <a:solidFill>
                  <a:srgbClr val="C00000"/>
                </a:solidFill>
              </a:rPr>
              <a:t>\n</a:t>
            </a:r>
            <a:r>
              <a:rPr lang="en-US" sz="2400" dirty="0"/>
              <a:t>’) at the end of your last line of output, or </a:t>
            </a:r>
            <a:r>
              <a:rPr lang="en-US" sz="2400" dirty="0" err="1"/>
              <a:t>CodeCrunch</a:t>
            </a:r>
            <a:r>
              <a:rPr lang="en-US" sz="2400" dirty="0"/>
              <a:t> may mark your output as incorrect.</a:t>
            </a:r>
          </a:p>
        </p:txBody>
      </p:sp>
      <p:sp>
        <p:nvSpPr>
          <p:cNvPr id="8" name="TextBox 7"/>
          <p:cNvSpPr txBox="1"/>
          <p:nvPr/>
        </p:nvSpPr>
        <p:spPr>
          <a:xfrm>
            <a:off x="1078190" y="4802602"/>
            <a:ext cx="7353792" cy="461665"/>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a:latin typeface="Courier New" pitchFamily="49" charset="0"/>
                <a:cs typeface="Courier New" pitchFamily="49" charset="0"/>
              </a:rPr>
              <a:t>printf(</a:t>
            </a:r>
            <a:r>
              <a:rPr lang="en-US" sz="2400" b="1" dirty="0">
                <a:solidFill>
                  <a:srgbClr val="006600"/>
                </a:solidFill>
                <a:latin typeface="Courier New" pitchFamily="49" charset="0"/>
                <a:cs typeface="Courier New" pitchFamily="49" charset="0"/>
              </a:rPr>
              <a:t>"That equals </a:t>
            </a:r>
            <a:r>
              <a:rPr lang="en-US" sz="2400" b="1" dirty="0">
                <a:solidFill>
                  <a:srgbClr val="C00000"/>
                </a:solidFill>
                <a:latin typeface="Courier New" pitchFamily="49" charset="0"/>
                <a:cs typeface="Courier New" pitchFamily="49" charset="0"/>
              </a:rPr>
              <a:t>%9.2f </a:t>
            </a:r>
            <a:r>
              <a:rPr lang="en-US" sz="2400" b="1" dirty="0">
                <a:solidFill>
                  <a:srgbClr val="006600"/>
                </a:solidFill>
                <a:latin typeface="Courier New" pitchFamily="49" charset="0"/>
                <a:cs typeface="Courier New" pitchFamily="49" charset="0"/>
              </a:rPr>
              <a:t>km.</a:t>
            </a:r>
            <a:r>
              <a:rPr lang="en-US" sz="2400" b="1" dirty="0">
                <a:solidFill>
                  <a:srgbClr val="C00000"/>
                </a:solidFill>
                <a:latin typeface="Courier New" pitchFamily="49" charset="0"/>
                <a:cs typeface="Courier New" pitchFamily="49" charset="0"/>
              </a:rPr>
              <a:t>\n</a:t>
            </a:r>
            <a:r>
              <a:rPr lang="en-US" sz="2400" b="1" dirty="0">
                <a:solidFill>
                  <a:srgbClr val="006600"/>
                </a:solidFill>
                <a:latin typeface="Courier New" pitchFamily="49" charset="0"/>
                <a:cs typeface="Courier New" pitchFamily="49" charset="0"/>
              </a:rPr>
              <a:t>"</a:t>
            </a:r>
            <a:r>
              <a:rPr lang="en-US" sz="2400" b="1" dirty="0">
                <a:latin typeface="Courier New" pitchFamily="49" charset="0"/>
                <a:cs typeface="Courier New" pitchFamily="49" charset="0"/>
              </a:rPr>
              <a:t>, kms);</a:t>
            </a:r>
            <a:endParaRPr lang="en-SG" sz="2400" dirty="0"/>
          </a:p>
        </p:txBody>
      </p:sp>
      <p:sp>
        <p:nvSpPr>
          <p:cNvPr id="10" name="Oval 9"/>
          <p:cNvSpPr/>
          <p:nvPr/>
        </p:nvSpPr>
        <p:spPr bwMode="auto">
          <a:xfrm>
            <a:off x="6455124" y="4771897"/>
            <a:ext cx="386863" cy="492370"/>
          </a:xfrm>
          <a:prstGeom prst="ellipse">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pic>
        <p:nvPicPr>
          <p:cNvPr id="11"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1070" y="423672"/>
            <a:ext cx="961930" cy="932398"/>
          </a:xfrm>
          <a:prstGeom prst="rect">
            <a:avLst/>
          </a:prstGeom>
        </p:spPr>
      </p:pic>
    </p:spTree>
    <p:extLst>
      <p:ext uri="{BB962C8B-B14F-4D97-AF65-F5344CB8AC3E}">
        <p14:creationId xmlns:p14="http://schemas.microsoft.com/office/powerpoint/2010/main" val="1531760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dissolve">
                                      <p:cBhvr>
                                        <p:cTn id="18" dur="500"/>
                                        <p:tgtEl>
                                          <p:spTgt spid="15">
                                            <p:txEl>
                                              <p:pRg st="3" end="3"/>
                                            </p:txEl>
                                          </p:spTgt>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strVal val="#ppt_w*0.70"/>
                                          </p:val>
                                        </p:tav>
                                        <p:tav tm="100000">
                                          <p:val>
                                            <p:strVal val="#ppt_w"/>
                                          </p:val>
                                        </p:tav>
                                      </p:tavLst>
                                    </p:anim>
                                    <p:anim calcmode="lin" valueType="num">
                                      <p:cBhvr>
                                        <p:cTn id="27" dur="1000" fill="hold"/>
                                        <p:tgtEl>
                                          <p:spTgt spid="10"/>
                                        </p:tgtEl>
                                        <p:attrNameLst>
                                          <p:attrName>ppt_h</p:attrName>
                                        </p:attrNameLst>
                                      </p:cBhvr>
                                      <p:tavLst>
                                        <p:tav tm="0">
                                          <p:val>
                                            <p:strVal val="#ppt_h"/>
                                          </p:val>
                                        </p:tav>
                                        <p:tav tm="100000">
                                          <p:val>
                                            <p:strVal val="#ppt_h"/>
                                          </p:val>
                                        </p:tav>
                                      </p:tavLst>
                                    </p:anim>
                                    <p:animEffect transition="in" filter="fade">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Type of Errors</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069676"/>
            <a:ext cx="8363760" cy="4899804"/>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a:solidFill>
                  <a:srgbClr val="C00000"/>
                </a:solidFill>
              </a:rPr>
              <a:t>Syntax errors (and warnings)</a:t>
            </a:r>
          </a:p>
          <a:p>
            <a:pPr marL="800100" lvl="1" indent="-342900">
              <a:spcBef>
                <a:spcPts val="0"/>
              </a:spcBef>
              <a:buClr>
                <a:schemeClr val="accent4">
                  <a:lumMod val="60000"/>
                  <a:lumOff val="40000"/>
                </a:schemeClr>
              </a:buClr>
              <a:buSzPct val="75000"/>
              <a:buFont typeface="Wingdings" pitchFamily="2" charset="2"/>
              <a:buChar char="n"/>
            </a:pPr>
            <a:r>
              <a:rPr lang="en-US" sz="2000"/>
              <a:t>Program violates syntax rules</a:t>
            </a:r>
          </a:p>
          <a:p>
            <a:pPr marL="800100" lvl="1" indent="-342900">
              <a:spcBef>
                <a:spcPts val="0"/>
              </a:spcBef>
              <a:buClr>
                <a:schemeClr val="accent4">
                  <a:lumMod val="60000"/>
                  <a:lumOff val="40000"/>
                </a:schemeClr>
              </a:buClr>
              <a:buSzPct val="75000"/>
              <a:buFont typeface="Wingdings" pitchFamily="2" charset="2"/>
              <a:buChar char="n"/>
            </a:pPr>
            <a:r>
              <a:rPr lang="en-US" sz="2000"/>
              <a:t>Warning happens, for example, incomparable use of types for output</a:t>
            </a:r>
          </a:p>
          <a:p>
            <a:pPr marL="800100" lvl="1" indent="-342900">
              <a:spcBef>
                <a:spcPts val="0"/>
              </a:spcBef>
              <a:buClr>
                <a:schemeClr val="accent4">
                  <a:lumMod val="60000"/>
                  <a:lumOff val="40000"/>
                </a:schemeClr>
              </a:buClr>
              <a:buSzPct val="75000"/>
              <a:buFont typeface="Wingdings" pitchFamily="2" charset="2"/>
              <a:buChar char="n"/>
            </a:pPr>
            <a:r>
              <a:rPr lang="en-US" sz="2000"/>
              <a:t>Advise to use </a:t>
            </a:r>
            <a:r>
              <a:rPr lang="en-US" sz="2000" b="1">
                <a:solidFill>
                  <a:srgbClr val="C00000"/>
                </a:solidFill>
              </a:rPr>
              <a:t>gcc –Wall </a:t>
            </a:r>
            <a:r>
              <a:rPr lang="en-US" sz="2000"/>
              <a:t>to compile your programs</a:t>
            </a:r>
            <a:endParaRPr lang="en-US" sz="2400"/>
          </a:p>
          <a:p>
            <a:pPr marL="342900" indent="-342900">
              <a:spcBef>
                <a:spcPts val="600"/>
              </a:spcBef>
              <a:buClr>
                <a:schemeClr val="accent4">
                  <a:lumMod val="60000"/>
                  <a:lumOff val="40000"/>
                </a:schemeClr>
              </a:buClr>
              <a:buSzPct val="75000"/>
              <a:buFont typeface="Wingdings" pitchFamily="2" charset="2"/>
              <a:buChar char="n"/>
            </a:pPr>
            <a:r>
              <a:rPr lang="en-US" sz="2400">
                <a:solidFill>
                  <a:srgbClr val="C00000"/>
                </a:solidFill>
              </a:rPr>
              <a:t>Run-time errors</a:t>
            </a:r>
          </a:p>
          <a:p>
            <a:pPr marL="800100" lvl="1" indent="-342900">
              <a:spcBef>
                <a:spcPts val="0"/>
              </a:spcBef>
              <a:buClr>
                <a:schemeClr val="accent4">
                  <a:lumMod val="60000"/>
                  <a:lumOff val="40000"/>
                </a:schemeClr>
              </a:buClr>
              <a:buSzPct val="75000"/>
              <a:buFont typeface="Wingdings" pitchFamily="2" charset="2"/>
              <a:buChar char="n"/>
            </a:pPr>
            <a:r>
              <a:rPr lang="en-US" sz="2000"/>
              <a:t>Program terminates unexpectedly due to illegal operations, such as dividing a number by zero, or user enters a real number for an integer data type</a:t>
            </a:r>
          </a:p>
          <a:p>
            <a:pPr marL="342900" indent="-342900">
              <a:spcBef>
                <a:spcPts val="600"/>
              </a:spcBef>
              <a:buClr>
                <a:schemeClr val="accent4">
                  <a:lumMod val="60000"/>
                  <a:lumOff val="40000"/>
                </a:schemeClr>
              </a:buClr>
              <a:buSzPct val="75000"/>
              <a:buFont typeface="Wingdings" pitchFamily="2" charset="2"/>
              <a:buChar char="n"/>
            </a:pPr>
            <a:r>
              <a:rPr lang="en-US" sz="2400">
                <a:solidFill>
                  <a:srgbClr val="C00000"/>
                </a:solidFill>
              </a:rPr>
              <a:t>Logic errors</a:t>
            </a:r>
          </a:p>
          <a:p>
            <a:pPr marL="800100" lvl="1" indent="-342900">
              <a:spcBef>
                <a:spcPts val="0"/>
              </a:spcBef>
              <a:buClr>
                <a:schemeClr val="accent4">
                  <a:lumMod val="60000"/>
                  <a:lumOff val="40000"/>
                </a:schemeClr>
              </a:buClr>
              <a:buSzPct val="75000"/>
              <a:buFont typeface="Wingdings" pitchFamily="2" charset="2"/>
              <a:buChar char="n"/>
            </a:pPr>
            <a:r>
              <a:rPr lang="en-US" sz="2000"/>
              <a:t>Program produces incorrect result </a:t>
            </a:r>
          </a:p>
          <a:p>
            <a:pPr marL="342900" indent="-342900">
              <a:spcBef>
                <a:spcPts val="600"/>
              </a:spcBef>
              <a:buClr>
                <a:schemeClr val="accent4">
                  <a:lumMod val="60000"/>
                  <a:lumOff val="40000"/>
                </a:schemeClr>
              </a:buClr>
              <a:buSzPct val="75000"/>
              <a:buFont typeface="Wingdings" pitchFamily="2" charset="2"/>
              <a:buChar char="n"/>
            </a:pPr>
            <a:r>
              <a:rPr lang="en-US" sz="2400">
                <a:solidFill>
                  <a:srgbClr val="C00000"/>
                </a:solidFill>
              </a:rPr>
              <a:t>Undetected errors</a:t>
            </a:r>
          </a:p>
          <a:p>
            <a:pPr marL="800100" lvl="1" indent="-342900">
              <a:spcBef>
                <a:spcPts val="0"/>
              </a:spcBef>
              <a:buClr>
                <a:schemeClr val="accent4">
                  <a:lumMod val="60000"/>
                  <a:lumOff val="40000"/>
                </a:schemeClr>
              </a:buClr>
              <a:buSzPct val="75000"/>
              <a:buFont typeface="Wingdings" pitchFamily="2" charset="2"/>
              <a:buChar char="n"/>
            </a:pPr>
            <a:r>
              <a:rPr lang="en-US" sz="2000"/>
              <a:t>Exist if we do not test the program thoroughly enough</a:t>
            </a:r>
          </a:p>
        </p:txBody>
      </p:sp>
      <p:sp>
        <p:nvSpPr>
          <p:cNvPr id="13" name="TextBox 12"/>
          <p:cNvSpPr txBox="1"/>
          <p:nvPr/>
        </p:nvSpPr>
        <p:spPr>
          <a:xfrm>
            <a:off x="2111562" y="5595669"/>
            <a:ext cx="5592659" cy="113877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sz="2000" dirty="0"/>
              <a:t>The process of correcting errors in programs is called </a:t>
            </a:r>
            <a:r>
              <a:rPr lang="en-US" sz="2000" dirty="0">
                <a:solidFill>
                  <a:srgbClr val="0000FF"/>
                </a:solidFill>
              </a:rPr>
              <a:t>debugging</a:t>
            </a:r>
            <a:r>
              <a:rPr lang="en-US" sz="2000" dirty="0"/>
              <a:t>.</a:t>
            </a:r>
          </a:p>
          <a:p>
            <a:pPr>
              <a:defRPr/>
            </a:pPr>
            <a:r>
              <a:rPr lang="en-US" sz="2000" dirty="0"/>
              <a:t>This process can be </a:t>
            </a:r>
            <a:r>
              <a:rPr lang="en-US" sz="2800" dirty="0">
                <a:solidFill>
                  <a:srgbClr val="800000"/>
                </a:solidFill>
              </a:rPr>
              <a:t>very</a:t>
            </a:r>
            <a:r>
              <a:rPr lang="en-US" sz="2000" dirty="0"/>
              <a:t> time-consuming!</a:t>
            </a:r>
            <a:endParaRPr lang="en-SG" sz="2000" dirty="0"/>
          </a:p>
        </p:txBody>
      </p:sp>
      <p:sp>
        <p:nvSpPr>
          <p:cNvPr id="2" name="TextBox 1"/>
          <p:cNvSpPr txBox="1"/>
          <p:nvPr/>
        </p:nvSpPr>
        <p:spPr>
          <a:xfrm>
            <a:off x="5313872" y="845390"/>
            <a:ext cx="3174521" cy="830997"/>
          </a:xfrm>
          <a:prstGeom prst="rect">
            <a:avLst/>
          </a:prstGeom>
          <a:solidFill>
            <a:srgbClr val="99FF99"/>
          </a:solidFill>
        </p:spPr>
        <p:txBody>
          <a:bodyPr wrap="square" rtlCol="0">
            <a:spAutoFit/>
          </a:bodyPr>
          <a:lstStyle/>
          <a:p>
            <a:r>
              <a:rPr lang="en-US" sz="2400"/>
              <a:t>Easiest to spot – the compiler helps you!</a:t>
            </a:r>
          </a:p>
        </p:txBody>
      </p:sp>
      <p:sp>
        <p:nvSpPr>
          <p:cNvPr id="16" name="TextBox 15"/>
          <p:cNvSpPr txBox="1"/>
          <p:nvPr/>
        </p:nvSpPr>
        <p:spPr>
          <a:xfrm>
            <a:off x="3644766" y="2694815"/>
            <a:ext cx="3733496" cy="461665"/>
          </a:xfrm>
          <a:prstGeom prst="rect">
            <a:avLst/>
          </a:prstGeom>
          <a:solidFill>
            <a:srgbClr val="99FF99"/>
          </a:solidFill>
        </p:spPr>
        <p:txBody>
          <a:bodyPr wrap="square" rtlCol="0">
            <a:spAutoFit/>
          </a:bodyPr>
          <a:lstStyle/>
          <a:p>
            <a:r>
              <a:rPr lang="en-US" sz="2400"/>
              <a:t>Moderately easy to spot</a:t>
            </a:r>
          </a:p>
        </p:txBody>
      </p:sp>
      <p:sp>
        <p:nvSpPr>
          <p:cNvPr id="17" name="TextBox 16"/>
          <p:cNvSpPr txBox="1"/>
          <p:nvPr/>
        </p:nvSpPr>
        <p:spPr>
          <a:xfrm>
            <a:off x="3290359" y="4029629"/>
            <a:ext cx="2180276" cy="461665"/>
          </a:xfrm>
          <a:prstGeom prst="rect">
            <a:avLst/>
          </a:prstGeom>
          <a:solidFill>
            <a:srgbClr val="99FF99"/>
          </a:solidFill>
        </p:spPr>
        <p:txBody>
          <a:bodyPr wrap="square" rtlCol="0">
            <a:spAutoFit/>
          </a:bodyPr>
          <a:lstStyle/>
          <a:p>
            <a:r>
              <a:rPr lang="en-US" sz="2400"/>
              <a:t>Hard to spot</a:t>
            </a:r>
          </a:p>
        </p:txBody>
      </p:sp>
      <p:sp>
        <p:nvSpPr>
          <p:cNvPr id="18" name="TextBox 17"/>
          <p:cNvSpPr txBox="1"/>
          <p:nvPr/>
        </p:nvSpPr>
        <p:spPr>
          <a:xfrm>
            <a:off x="3664947" y="4812649"/>
            <a:ext cx="3398005" cy="461665"/>
          </a:xfrm>
          <a:prstGeom prst="rect">
            <a:avLst/>
          </a:prstGeom>
          <a:solidFill>
            <a:srgbClr val="99FF99"/>
          </a:solidFill>
        </p:spPr>
        <p:txBody>
          <a:bodyPr wrap="square" rtlCol="0">
            <a:spAutoFit/>
          </a:bodyPr>
          <a:lstStyle/>
          <a:p>
            <a:r>
              <a:rPr lang="en-US" sz="2400"/>
              <a:t>May never be spotted!</a:t>
            </a:r>
          </a:p>
        </p:txBody>
      </p:sp>
    </p:spTree>
    <p:extLst>
      <p:ext uri="{BB962C8B-B14F-4D97-AF65-F5344CB8AC3E}">
        <p14:creationId xmlns:p14="http://schemas.microsoft.com/office/powerpoint/2010/main" val="867733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dissolv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dissolve">
                                      <p:cBhvr>
                                        <p:cTn id="21" dur="500"/>
                                        <p:tgtEl>
                                          <p:spTgt spid="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dissolve">
                                      <p:cBhvr>
                                        <p:cTn id="24" dur="500"/>
                                        <p:tgtEl>
                                          <p:spTgt spid="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Effect transition="in" filter="dissolve">
                                      <p:cBhvr>
                                        <p:cTn id="29" dur="500"/>
                                        <p:tgtEl>
                                          <p:spTgt spid="1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dissolve">
                                      <p:cBhvr>
                                        <p:cTn id="32" dur="500"/>
                                        <p:tgtEl>
                                          <p:spTgt spid="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xEl>
                                              <p:pRg st="8" end="8"/>
                                            </p:txEl>
                                          </p:spTgt>
                                        </p:tgtEl>
                                        <p:attrNameLst>
                                          <p:attrName>style.visibility</p:attrName>
                                        </p:attrNameLst>
                                      </p:cBhvr>
                                      <p:to>
                                        <p:strVal val="visible"/>
                                      </p:to>
                                    </p:set>
                                    <p:animEffect transition="in" filter="dissolve">
                                      <p:cBhvr>
                                        <p:cTn id="37" dur="500"/>
                                        <p:tgtEl>
                                          <p:spTgt spid="15">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xEl>
                                              <p:pRg st="9" end="9"/>
                                            </p:txEl>
                                          </p:spTgt>
                                        </p:tgtEl>
                                        <p:attrNameLst>
                                          <p:attrName>style.visibility</p:attrName>
                                        </p:attrNameLst>
                                      </p:cBhvr>
                                      <p:to>
                                        <p:strVal val="visible"/>
                                      </p:to>
                                    </p:set>
                                    <p:animEffect transition="in" filter="dissolve">
                                      <p:cBhvr>
                                        <p:cTn id="40" dur="500"/>
                                        <p:tgtEl>
                                          <p:spTgt spid="1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dissolv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3" grpId="0" animBg="1"/>
      <p:bldP spid="2"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Program Structure</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03766"/>
            <a:ext cx="8363760" cy="47657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t>A basic C program has 4 main parts:</a:t>
            </a:r>
          </a:p>
          <a:p>
            <a:pPr marL="800100" lvl="1" indent="-342900">
              <a:spcBef>
                <a:spcPts val="600"/>
              </a:spcBef>
              <a:buClr>
                <a:schemeClr val="accent4">
                  <a:lumMod val="60000"/>
                  <a:lumOff val="40000"/>
                </a:schemeClr>
              </a:buClr>
              <a:buSzPct val="75000"/>
              <a:buFont typeface="Wingdings" pitchFamily="2" charset="2"/>
              <a:buChar char="n"/>
            </a:pPr>
            <a:r>
              <a:rPr lang="en-US" sz="2000" dirty="0">
                <a:solidFill>
                  <a:srgbClr val="C00000"/>
                </a:solidFill>
              </a:rPr>
              <a:t>Preprocessor directives</a:t>
            </a:r>
            <a:r>
              <a:rPr lang="en-US" sz="2000" dirty="0"/>
              <a:t>:</a:t>
            </a:r>
            <a:r>
              <a:rPr lang="en-US" sz="2000" dirty="0">
                <a:solidFill>
                  <a:srgbClr val="C00000"/>
                </a:solidFill>
              </a:rPr>
              <a:t> </a:t>
            </a:r>
          </a:p>
          <a:p>
            <a:pPr marL="1257300" lvl="2" indent="-342900">
              <a:spcBef>
                <a:spcPts val="0"/>
              </a:spcBef>
              <a:buClr>
                <a:schemeClr val="accent4">
                  <a:lumMod val="60000"/>
                  <a:lumOff val="40000"/>
                </a:schemeClr>
              </a:buClr>
              <a:buSzPct val="75000"/>
              <a:buFont typeface="Wingdings" pitchFamily="2" charset="2"/>
              <a:buChar char="n"/>
            </a:pPr>
            <a:r>
              <a:rPr lang="en-US" dirty="0" err="1"/>
              <a:t>eg</a:t>
            </a:r>
            <a:r>
              <a:rPr lang="en-US" dirty="0"/>
              <a:t>: #include &lt;</a:t>
            </a:r>
            <a:r>
              <a:rPr lang="en-US" dirty="0" err="1"/>
              <a:t>stdio.h</a:t>
            </a:r>
            <a:r>
              <a:rPr lang="en-US" dirty="0"/>
              <a:t>&gt;, #include &lt;</a:t>
            </a:r>
            <a:r>
              <a:rPr lang="en-US" dirty="0" err="1"/>
              <a:t>math.h</a:t>
            </a:r>
            <a:r>
              <a:rPr lang="en-US" dirty="0"/>
              <a:t>&gt;, #define PI 3.142</a:t>
            </a:r>
          </a:p>
          <a:p>
            <a:pPr marL="800100" lvl="1" indent="-342900">
              <a:spcBef>
                <a:spcPts val="600"/>
              </a:spcBef>
              <a:buClr>
                <a:schemeClr val="accent4">
                  <a:lumMod val="60000"/>
                  <a:lumOff val="40000"/>
                </a:schemeClr>
              </a:buClr>
              <a:buSzPct val="75000"/>
              <a:buFont typeface="Wingdings" pitchFamily="2" charset="2"/>
              <a:buChar char="n"/>
            </a:pPr>
            <a:r>
              <a:rPr lang="en-US" sz="2000" dirty="0">
                <a:solidFill>
                  <a:srgbClr val="C00000"/>
                </a:solidFill>
              </a:rPr>
              <a:t>Input</a:t>
            </a:r>
            <a:r>
              <a:rPr lang="en-US" sz="2000" dirty="0"/>
              <a:t>: through </a:t>
            </a:r>
            <a:r>
              <a:rPr lang="en-US" sz="2000" dirty="0" err="1"/>
              <a:t>stdin</a:t>
            </a:r>
            <a:r>
              <a:rPr lang="en-US" sz="2000" dirty="0"/>
              <a:t> (using </a:t>
            </a:r>
            <a:r>
              <a:rPr lang="en-US" sz="2000" dirty="0" err="1">
                <a:solidFill>
                  <a:srgbClr val="0000FF"/>
                </a:solidFill>
              </a:rPr>
              <a:t>scanf</a:t>
            </a:r>
            <a:r>
              <a:rPr lang="en-US" sz="2000" dirty="0"/>
              <a:t>), or file input</a:t>
            </a:r>
          </a:p>
          <a:p>
            <a:pPr marL="800100" lvl="1" indent="-342900">
              <a:spcBef>
                <a:spcPts val="600"/>
              </a:spcBef>
              <a:buClr>
                <a:schemeClr val="accent4">
                  <a:lumMod val="60000"/>
                  <a:lumOff val="40000"/>
                </a:schemeClr>
              </a:buClr>
              <a:buSzPct val="75000"/>
              <a:buFont typeface="Wingdings" pitchFamily="2" charset="2"/>
              <a:buChar char="n"/>
            </a:pPr>
            <a:r>
              <a:rPr lang="en-US" sz="2000" dirty="0">
                <a:solidFill>
                  <a:srgbClr val="C00000"/>
                </a:solidFill>
              </a:rPr>
              <a:t>Compute</a:t>
            </a:r>
            <a:r>
              <a:rPr lang="en-US" sz="2000" dirty="0"/>
              <a:t>: through arithmetic operations</a:t>
            </a:r>
          </a:p>
          <a:p>
            <a:pPr marL="800100" lvl="1" indent="-342900">
              <a:spcBef>
                <a:spcPts val="600"/>
              </a:spcBef>
              <a:buClr>
                <a:schemeClr val="accent4">
                  <a:lumMod val="60000"/>
                  <a:lumOff val="40000"/>
                </a:schemeClr>
              </a:buClr>
              <a:buSzPct val="75000"/>
              <a:buFont typeface="Wingdings" pitchFamily="2" charset="2"/>
              <a:buChar char="n"/>
            </a:pPr>
            <a:r>
              <a:rPr lang="en-US" sz="2000" dirty="0">
                <a:solidFill>
                  <a:srgbClr val="C00000"/>
                </a:solidFill>
              </a:rPr>
              <a:t>Output</a:t>
            </a:r>
            <a:r>
              <a:rPr lang="en-US" sz="2000" dirty="0"/>
              <a:t>: through </a:t>
            </a:r>
            <a:r>
              <a:rPr lang="en-US" sz="2000" dirty="0" err="1"/>
              <a:t>stdout</a:t>
            </a:r>
            <a:r>
              <a:rPr lang="en-US" sz="2000" dirty="0"/>
              <a:t> (using </a:t>
            </a:r>
            <a:r>
              <a:rPr lang="en-US" sz="2000" dirty="0" err="1">
                <a:solidFill>
                  <a:srgbClr val="0000FF"/>
                </a:solidFill>
              </a:rPr>
              <a:t>printf</a:t>
            </a:r>
            <a:r>
              <a:rPr lang="en-US" sz="2000" dirty="0"/>
              <a:t>), or file output</a:t>
            </a:r>
          </a:p>
        </p:txBody>
      </p:sp>
      <p:pic>
        <p:nvPicPr>
          <p:cNvPr id="12" name="Picture 4" descr="fig01_12"/>
          <p:cNvPicPr>
            <a:picLocks noChangeAspect="1" noChangeArrowheads="1"/>
          </p:cNvPicPr>
          <p:nvPr/>
        </p:nvPicPr>
        <p:blipFill>
          <a:blip r:embed="rId3" cstate="print"/>
          <a:srcRect/>
          <a:stretch>
            <a:fillRect/>
          </a:stretch>
        </p:blipFill>
        <p:spPr bwMode="auto">
          <a:xfrm>
            <a:off x="406400" y="3469993"/>
            <a:ext cx="8343900" cy="3086100"/>
          </a:xfrm>
          <a:prstGeom prst="rect">
            <a:avLst/>
          </a:prstGeom>
          <a:noFill/>
          <a:ln w="9525">
            <a:noFill/>
            <a:miter lim="800000"/>
            <a:headEnd/>
            <a:tailEnd/>
          </a:ln>
        </p:spPr>
      </p:pic>
      <p:sp>
        <p:nvSpPr>
          <p:cNvPr id="19" name="TextBox 18"/>
          <p:cNvSpPr txBox="1"/>
          <p:nvPr/>
        </p:nvSpPr>
        <p:spPr>
          <a:xfrm>
            <a:off x="7260101" y="2485897"/>
            <a:ext cx="1786597"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We will learn file input/output later.</a:t>
            </a:r>
            <a:endParaRPr lang="en-SG" dirty="0"/>
          </a:p>
        </p:txBody>
      </p:sp>
    </p:spTree>
    <p:extLst>
      <p:ext uri="{BB962C8B-B14F-4D97-AF65-F5344CB8AC3E}">
        <p14:creationId xmlns:p14="http://schemas.microsoft.com/office/powerpoint/2010/main" val="197337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7870370" y="1172151"/>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200" dirty="0">
                <a:solidFill>
                  <a:srgbClr val="C00000"/>
                </a:solidFill>
              </a:rPr>
              <a:t>Preprocessor</a:t>
            </a:r>
            <a:r>
              <a:rPr lang="en-US" sz="1200" dirty="0"/>
              <a:t> </a:t>
            </a:r>
          </a:p>
          <a:p>
            <a:r>
              <a:rPr lang="en-US" sz="1050" dirty="0"/>
              <a:t>Input</a:t>
            </a:r>
          </a:p>
          <a:p>
            <a:r>
              <a:rPr lang="en-US" sz="1050" dirty="0"/>
              <a:t>Compute</a:t>
            </a:r>
          </a:p>
          <a:p>
            <a:r>
              <a:rPr lang="en-US" sz="1050" dirty="0"/>
              <a:t>Output</a:t>
            </a:r>
          </a:p>
        </p:txBody>
      </p:sp>
      <p:sp>
        <p:nvSpPr>
          <p:cNvPr id="25602" name="Rectangle 2"/>
          <p:cNvSpPr>
            <a:spLocks noGrp="1" noChangeArrowheads="1"/>
          </p:cNvSpPr>
          <p:nvPr>
            <p:ph type="title"/>
          </p:nvPr>
        </p:nvSpPr>
        <p:spPr>
          <a:xfrm>
            <a:off x="533399" y="457200"/>
            <a:ext cx="8492613" cy="685800"/>
          </a:xfrm>
        </p:spPr>
        <p:txBody>
          <a:bodyPr>
            <a:normAutofit fontScale="90000"/>
          </a:bodyPr>
          <a:lstStyle/>
          <a:p>
            <a:pPr eaLnBrk="1" hangingPunct="1"/>
            <a:r>
              <a:rPr lang="en-GB" sz="3100" dirty="0">
                <a:solidFill>
                  <a:srgbClr val="0070C0"/>
                </a:solidFill>
              </a:rPr>
              <a:t>Program Structure: </a:t>
            </a:r>
            <a:r>
              <a:rPr lang="en-GB" sz="3600" dirty="0" err="1">
                <a:solidFill>
                  <a:srgbClr val="0000FF"/>
                </a:solidFill>
              </a:rPr>
              <a:t>Preprocessor</a:t>
            </a:r>
            <a:r>
              <a:rPr lang="en-GB" sz="3600" dirty="0">
                <a:solidFill>
                  <a:srgbClr val="0000FF"/>
                </a:solidFill>
              </a:rPr>
              <a:t> Directives (1/2)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03766"/>
            <a:ext cx="8363760" cy="47657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t>The </a:t>
            </a:r>
            <a:r>
              <a:rPr lang="en-US" sz="2400" dirty="0">
                <a:solidFill>
                  <a:srgbClr val="0000FF"/>
                </a:solidFill>
              </a:rPr>
              <a:t>C preprocessor </a:t>
            </a:r>
            <a:r>
              <a:rPr lang="en-US" sz="2400" dirty="0"/>
              <a:t>provides the following</a:t>
            </a:r>
          </a:p>
          <a:p>
            <a:pPr marL="800100" lvl="1" indent="-342900">
              <a:spcBef>
                <a:spcPts val="600"/>
              </a:spcBef>
              <a:buClr>
                <a:schemeClr val="accent4">
                  <a:lumMod val="60000"/>
                  <a:lumOff val="40000"/>
                </a:schemeClr>
              </a:buClr>
              <a:buSzPct val="75000"/>
              <a:buFont typeface="Wingdings" pitchFamily="2" charset="2"/>
              <a:buChar char="n"/>
            </a:pPr>
            <a:r>
              <a:rPr lang="en-US" sz="2000" dirty="0"/>
              <a:t>Inclusion of header files</a:t>
            </a:r>
          </a:p>
          <a:p>
            <a:pPr marL="800100" lvl="1" indent="-342900">
              <a:spcBef>
                <a:spcPts val="600"/>
              </a:spcBef>
              <a:buClr>
                <a:schemeClr val="accent4">
                  <a:lumMod val="60000"/>
                  <a:lumOff val="40000"/>
                </a:schemeClr>
              </a:buClr>
              <a:buSzPct val="75000"/>
              <a:buFont typeface="Wingdings" pitchFamily="2" charset="2"/>
              <a:buChar char="n"/>
            </a:pPr>
            <a:r>
              <a:rPr lang="en-US" sz="2000" dirty="0"/>
              <a:t>Macro expansions</a:t>
            </a:r>
          </a:p>
          <a:p>
            <a:pPr marL="800100" lvl="1" indent="-342900">
              <a:spcBef>
                <a:spcPts val="600"/>
              </a:spcBef>
              <a:buClr>
                <a:schemeClr val="accent4">
                  <a:lumMod val="60000"/>
                  <a:lumOff val="40000"/>
                </a:schemeClr>
              </a:buClr>
              <a:buSzPct val="75000"/>
              <a:buFont typeface="Wingdings" pitchFamily="2" charset="2"/>
              <a:buChar char="n"/>
            </a:pPr>
            <a:r>
              <a:rPr lang="en-US" sz="2000" dirty="0"/>
              <a:t>Conditional compilation</a:t>
            </a:r>
          </a:p>
          <a:p>
            <a:pPr marL="800100" lvl="1" indent="-342900">
              <a:spcBef>
                <a:spcPts val="600"/>
              </a:spcBef>
              <a:buClr>
                <a:schemeClr val="accent4">
                  <a:lumMod val="60000"/>
                  <a:lumOff val="40000"/>
                </a:schemeClr>
              </a:buClr>
              <a:buSzPct val="75000"/>
              <a:buFont typeface="Wingdings" pitchFamily="2" charset="2"/>
              <a:buChar char="n"/>
            </a:pPr>
            <a:r>
              <a:rPr lang="en-US" sz="2000" dirty="0"/>
              <a:t>For now, we will focus on inclusion of header files and simple application of macro expansions</a:t>
            </a:r>
          </a:p>
          <a:p>
            <a:pPr marL="342900"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Inclusion of header files</a:t>
            </a:r>
          </a:p>
          <a:p>
            <a:pPr marL="800100" lvl="1" indent="-342900">
              <a:spcBef>
                <a:spcPts val="600"/>
              </a:spcBef>
              <a:buClr>
                <a:schemeClr val="accent4">
                  <a:lumMod val="60000"/>
                  <a:lumOff val="40000"/>
                </a:schemeClr>
              </a:buClr>
              <a:buSzPct val="75000"/>
              <a:buFont typeface="Wingdings" pitchFamily="2" charset="2"/>
              <a:buChar char="n"/>
            </a:pPr>
            <a:r>
              <a:rPr lang="en-US" sz="2000" dirty="0"/>
              <a:t>To use input/output functions such as </a:t>
            </a:r>
            <a:r>
              <a:rPr lang="en-US" sz="2000" dirty="0" err="1"/>
              <a:t>scanf</a:t>
            </a:r>
            <a:r>
              <a:rPr lang="en-US" sz="2000" dirty="0"/>
              <a:t>() and </a:t>
            </a:r>
            <a:r>
              <a:rPr lang="en-US" sz="2000" dirty="0" err="1"/>
              <a:t>printf</a:t>
            </a:r>
            <a:r>
              <a:rPr lang="en-US" sz="2000" dirty="0"/>
              <a:t>(), you need to include &lt;</a:t>
            </a:r>
            <a:r>
              <a:rPr lang="en-US" sz="2000" dirty="0" err="1"/>
              <a:t>stdio.h</a:t>
            </a:r>
            <a:r>
              <a:rPr lang="en-US" sz="2000" dirty="0"/>
              <a:t>&gt;: </a:t>
            </a:r>
            <a:r>
              <a:rPr lang="en-US" sz="2000" b="1" dirty="0">
                <a:solidFill>
                  <a:srgbClr val="C00000"/>
                </a:solidFill>
                <a:latin typeface="Courier New" panose="02070309020205020404" pitchFamily="49" charset="0"/>
                <a:cs typeface="Courier New" panose="02070309020205020404" pitchFamily="49" charset="0"/>
              </a:rPr>
              <a:t>#include &lt;</a:t>
            </a:r>
            <a:r>
              <a:rPr lang="en-US" sz="2000" b="1" dirty="0" err="1">
                <a:solidFill>
                  <a:srgbClr val="C00000"/>
                </a:solidFill>
                <a:latin typeface="Courier New" panose="02070309020205020404" pitchFamily="49" charset="0"/>
                <a:cs typeface="Courier New" panose="02070309020205020404" pitchFamily="49" charset="0"/>
              </a:rPr>
              <a:t>stdio.h</a:t>
            </a:r>
            <a:r>
              <a:rPr lang="en-US" sz="2000" b="1" dirty="0">
                <a:solidFill>
                  <a:srgbClr val="C00000"/>
                </a:solidFill>
                <a:latin typeface="Courier New" panose="02070309020205020404" pitchFamily="49" charset="0"/>
                <a:cs typeface="Courier New" panose="02070309020205020404" pitchFamily="49" charset="0"/>
              </a:rPr>
              <a:t>&gt;</a:t>
            </a:r>
          </a:p>
          <a:p>
            <a:pPr marL="800100" lvl="1" indent="-342900">
              <a:spcBef>
                <a:spcPts val="600"/>
              </a:spcBef>
              <a:buClr>
                <a:schemeClr val="accent4">
                  <a:lumMod val="60000"/>
                  <a:lumOff val="40000"/>
                </a:schemeClr>
              </a:buClr>
              <a:buSzPct val="75000"/>
              <a:buFont typeface="Wingdings" pitchFamily="2" charset="2"/>
              <a:buChar char="n"/>
            </a:pPr>
            <a:r>
              <a:rPr lang="en-US" sz="2000" dirty="0"/>
              <a:t>To use mathematical functions, you need to include &lt;</a:t>
            </a:r>
            <a:r>
              <a:rPr lang="en-US" sz="2000" dirty="0" err="1"/>
              <a:t>math.h</a:t>
            </a:r>
            <a:r>
              <a:rPr lang="en-US" sz="2000" dirty="0"/>
              <a:t>&gt;: </a:t>
            </a:r>
            <a:r>
              <a:rPr lang="en-US" sz="2000" b="1" dirty="0">
                <a:solidFill>
                  <a:srgbClr val="C00000"/>
                </a:solidFill>
                <a:latin typeface="Courier New" panose="02070309020205020404" pitchFamily="49" charset="0"/>
                <a:cs typeface="Courier New" panose="02070309020205020404" pitchFamily="49" charset="0"/>
              </a:rPr>
              <a:t>#include &lt;</a:t>
            </a:r>
            <a:r>
              <a:rPr lang="en-US" sz="2000" b="1" dirty="0" err="1">
                <a:solidFill>
                  <a:srgbClr val="C00000"/>
                </a:solidFill>
                <a:latin typeface="Courier New" panose="02070309020205020404" pitchFamily="49" charset="0"/>
                <a:cs typeface="Courier New" panose="02070309020205020404" pitchFamily="49" charset="0"/>
              </a:rPr>
              <a:t>math.h</a:t>
            </a:r>
            <a:r>
              <a:rPr lang="en-US" sz="2000" b="1" dirty="0">
                <a:solidFill>
                  <a:srgbClr val="C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176627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dissolve">
                                      <p:cBhvr>
                                        <p:cTn id="16" dur="500"/>
                                        <p:tgtEl>
                                          <p:spTgt spid="1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dissolve">
                                      <p:cBhvr>
                                        <p:cTn id="19" dur="500"/>
                                        <p:tgtEl>
                                          <p:spTgt spid="1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dissolve">
                                      <p:cBhvr>
                                        <p:cTn id="24" dur="500"/>
                                        <p:tgtEl>
                                          <p:spTgt spid="1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dissolve">
                                      <p:cBhvr>
                                        <p:cTn id="27" dur="500"/>
                                        <p:tgtEl>
                                          <p:spTgt spid="1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5">
                                            <p:txEl>
                                              <p:pRg st="7" end="7"/>
                                            </p:txEl>
                                          </p:spTgt>
                                        </p:tgtEl>
                                        <p:attrNameLst>
                                          <p:attrName>style.visibility</p:attrName>
                                        </p:attrNameLst>
                                      </p:cBhvr>
                                      <p:to>
                                        <p:strVal val="visible"/>
                                      </p:to>
                                    </p:set>
                                    <p:animEffect transition="in" filter="dissolve">
                                      <p:cBhvr>
                                        <p:cTn id="30"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399" y="457200"/>
            <a:ext cx="8492613" cy="685800"/>
          </a:xfrm>
        </p:spPr>
        <p:txBody>
          <a:bodyPr>
            <a:normAutofit fontScale="90000"/>
          </a:bodyPr>
          <a:lstStyle/>
          <a:p>
            <a:pPr eaLnBrk="1" hangingPunct="1"/>
            <a:r>
              <a:rPr lang="en-GB" sz="3100" dirty="0">
                <a:solidFill>
                  <a:srgbClr val="0070C0"/>
                </a:solidFill>
              </a:rPr>
              <a:t>Program Structure: </a:t>
            </a:r>
            <a:r>
              <a:rPr lang="en-GB" sz="3600" dirty="0" err="1">
                <a:solidFill>
                  <a:srgbClr val="0000FF"/>
                </a:solidFill>
              </a:rPr>
              <a:t>Preprocessor</a:t>
            </a:r>
            <a:r>
              <a:rPr lang="en-GB" sz="3600" dirty="0">
                <a:solidFill>
                  <a:srgbClr val="0000FF"/>
                </a:solidFill>
              </a:rPr>
              <a:t> Directives (2/2)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03766"/>
            <a:ext cx="8363760" cy="47657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Macro expansions</a:t>
            </a:r>
          </a:p>
          <a:p>
            <a:pPr marL="800100" lvl="1" indent="-342900">
              <a:spcBef>
                <a:spcPts val="600"/>
              </a:spcBef>
              <a:buClr>
                <a:schemeClr val="accent4">
                  <a:lumMod val="60000"/>
                  <a:lumOff val="40000"/>
                </a:schemeClr>
              </a:buClr>
              <a:buSzPct val="75000"/>
              <a:buFont typeface="Wingdings" pitchFamily="2" charset="2"/>
              <a:buChar char="n"/>
            </a:pPr>
            <a:r>
              <a:rPr lang="en-US" sz="2000" dirty="0"/>
              <a:t>One of the uses is to define a macro for a constant value</a:t>
            </a:r>
          </a:p>
          <a:p>
            <a:pPr marL="800100" lvl="1" indent="-342900">
              <a:spcBef>
                <a:spcPts val="600"/>
              </a:spcBef>
              <a:buClr>
                <a:schemeClr val="accent4">
                  <a:lumMod val="60000"/>
                  <a:lumOff val="40000"/>
                </a:schemeClr>
              </a:buClr>
              <a:buSzPct val="75000"/>
              <a:buFont typeface="Wingdings" pitchFamily="2" charset="2"/>
              <a:buChar char="n"/>
            </a:pPr>
            <a:r>
              <a:rPr lang="en-US" sz="2000" dirty="0" err="1"/>
              <a:t>Eg</a:t>
            </a:r>
            <a:r>
              <a:rPr lang="en-US" sz="2000" dirty="0"/>
              <a:t>: </a:t>
            </a:r>
            <a:r>
              <a:rPr lang="en-US" sz="2000" b="1" dirty="0">
                <a:solidFill>
                  <a:srgbClr val="C00000"/>
                </a:solidFill>
                <a:latin typeface="Courier New" panose="02070309020205020404" pitchFamily="49" charset="0"/>
                <a:cs typeface="Courier New" panose="02070309020205020404" pitchFamily="49" charset="0"/>
              </a:rPr>
              <a:t>#define PI 3.142 </a:t>
            </a:r>
            <a:r>
              <a:rPr lang="en-US" sz="2000" b="1" dirty="0">
                <a:latin typeface="Courier New" panose="02070309020205020404" pitchFamily="49" charset="0"/>
                <a:cs typeface="Courier New" panose="02070309020205020404" pitchFamily="49" charset="0"/>
              </a:rPr>
              <a:t>// use all CAP for macro</a:t>
            </a:r>
          </a:p>
        </p:txBody>
      </p:sp>
      <p:sp>
        <p:nvSpPr>
          <p:cNvPr id="7" name="[TextBox 1]"/>
          <p:cNvSpPr txBox="1"/>
          <p:nvPr/>
        </p:nvSpPr>
        <p:spPr>
          <a:xfrm>
            <a:off x="770184" y="2555570"/>
            <a:ext cx="6638005" cy="1815882"/>
          </a:xfrm>
          <a:prstGeom prst="rect">
            <a:avLst/>
          </a:prstGeom>
          <a:solidFill>
            <a:srgbClr val="FFFFCC"/>
          </a:solidFill>
          <a:ln>
            <a:solidFill>
              <a:schemeClr val="tx1"/>
            </a:solidFill>
          </a:ln>
        </p:spPr>
        <p:txBody>
          <a:bodyPr wrap="square" rtlCol="0">
            <a:spAutoFit/>
          </a:bodyPr>
          <a:lstStyle/>
          <a:p>
            <a:pPr>
              <a:tabLst>
                <a:tab pos="285750" algn="l"/>
              </a:tabLst>
            </a:pPr>
            <a:r>
              <a:rPr lang="en-US" sz="1600" b="1" dirty="0">
                <a:solidFill>
                  <a:srgbClr val="C00000"/>
                </a:solidFill>
                <a:latin typeface="Courier New" panose="02070309020205020404" pitchFamily="49" charset="0"/>
                <a:cs typeface="Courier New" panose="02070309020205020404" pitchFamily="49" charset="0"/>
              </a:rPr>
              <a:t>#define PI 3.142</a:t>
            </a:r>
          </a:p>
          <a:p>
            <a:pPr>
              <a:tabLst>
                <a:tab pos="285750" algn="l"/>
              </a:tabLst>
            </a:pPr>
            <a:endParaRPr lang="en-US" sz="1600" b="1" dirty="0">
              <a:latin typeface="Courier New" panose="02070309020205020404" pitchFamily="49" charset="0"/>
              <a:cs typeface="Courier New" panose="02070309020205020404" pitchFamily="49" charset="0"/>
            </a:endParaRPr>
          </a:p>
          <a:p>
            <a:pPr>
              <a:tabLst>
                <a:tab pos="285750" algn="l"/>
              </a:tabLst>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main(void) {</a:t>
            </a:r>
          </a:p>
          <a:p>
            <a:pPr marL="6350" lvl="1">
              <a:tabLst>
                <a:tab pos="285750" algn="l"/>
              </a:tabLst>
            </a:pPr>
            <a:r>
              <a:rPr lang="en-US" sz="1600" b="1" dirty="0">
                <a:latin typeface="Courier New" panose="02070309020205020404" pitchFamily="49" charset="0"/>
                <a:cs typeface="Courier New" panose="02070309020205020404" pitchFamily="49" charset="0"/>
              </a:rPr>
              <a:t>	...</a:t>
            </a:r>
          </a:p>
          <a:p>
            <a:pPr marL="6350" lvl="1">
              <a:tabLst>
                <a:tab pos="2857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areaCircle</a:t>
            </a:r>
            <a:r>
              <a:rPr lang="en-US" sz="1600" b="1" dirty="0">
                <a:latin typeface="Courier New" panose="02070309020205020404" pitchFamily="49" charset="0"/>
                <a:cs typeface="Courier New" panose="02070309020205020404" pitchFamily="49" charset="0"/>
              </a:rPr>
              <a:t> = PI * radius * radius;</a:t>
            </a:r>
          </a:p>
          <a:p>
            <a:pPr marL="6350" lvl="1">
              <a:tabLst>
                <a:tab pos="2857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volCone</a:t>
            </a:r>
            <a:r>
              <a:rPr lang="en-US" sz="1600" b="1" dirty="0">
                <a:latin typeface="Courier New" panose="02070309020205020404" pitchFamily="49" charset="0"/>
                <a:cs typeface="Courier New" panose="02070309020205020404" pitchFamily="49" charset="0"/>
              </a:rPr>
              <a:t> = PI * radius * radius * height / 3.0;</a:t>
            </a:r>
          </a:p>
          <a:p>
            <a:pPr>
              <a:tabLst>
                <a:tab pos="285750" algn="l"/>
              </a:tabLst>
            </a:pPr>
            <a:r>
              <a:rPr lang="en-US" sz="1600" b="1" dirty="0">
                <a:latin typeface="Courier New" panose="02070309020205020404" pitchFamily="49" charset="0"/>
                <a:cs typeface="Courier New" panose="02070309020205020404" pitchFamily="49" charset="0"/>
              </a:rPr>
              <a:t>} </a:t>
            </a:r>
          </a:p>
        </p:txBody>
      </p:sp>
      <p:grpSp>
        <p:nvGrpSpPr>
          <p:cNvPr id="20" name="Group 19"/>
          <p:cNvGrpSpPr/>
          <p:nvPr/>
        </p:nvGrpSpPr>
        <p:grpSpPr>
          <a:xfrm>
            <a:off x="2295835" y="2602887"/>
            <a:ext cx="4724398" cy="1460595"/>
            <a:chOff x="2295835" y="2602887"/>
            <a:chExt cx="4724398" cy="1460595"/>
          </a:xfrm>
        </p:grpSpPr>
        <p:sp>
          <p:nvSpPr>
            <p:cNvPr id="10" name="Oval 9"/>
            <p:cNvSpPr/>
            <p:nvPr/>
          </p:nvSpPr>
          <p:spPr>
            <a:xfrm>
              <a:off x="2654711" y="3586622"/>
              <a:ext cx="383458" cy="2163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038170" y="3057832"/>
              <a:ext cx="406608" cy="5287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44779" y="2602887"/>
              <a:ext cx="3575454" cy="830997"/>
            </a:xfrm>
            <a:prstGeom prst="rect">
              <a:avLst/>
            </a:prstGeom>
            <a:solidFill>
              <a:srgbClr val="CCFFFF"/>
            </a:solidFill>
            <a:ln>
              <a:solidFill>
                <a:schemeClr val="tx1"/>
              </a:solidFill>
            </a:ln>
          </p:spPr>
          <p:txBody>
            <a:bodyPr wrap="square" rtlCol="0">
              <a:spAutoFit/>
            </a:bodyPr>
            <a:lstStyle/>
            <a:p>
              <a:r>
                <a:rPr lang="en-US" sz="1600" dirty="0">
                  <a:solidFill>
                    <a:srgbClr val="7030A0"/>
                  </a:solidFill>
                </a:rPr>
                <a:t>Preprocessor replaces all instances of PI with 3.142 before passing the program to the compiler.</a:t>
              </a:r>
            </a:p>
          </p:txBody>
        </p:sp>
        <p:sp>
          <p:nvSpPr>
            <p:cNvPr id="13" name="Oval 12"/>
            <p:cNvSpPr/>
            <p:nvPr/>
          </p:nvSpPr>
          <p:spPr>
            <a:xfrm>
              <a:off x="2295835" y="3847175"/>
              <a:ext cx="383458" cy="2163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406883" y="3057832"/>
              <a:ext cx="1037895" cy="78934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1]"/>
          <p:cNvSpPr txBox="1"/>
          <p:nvPr/>
        </p:nvSpPr>
        <p:spPr>
          <a:xfrm>
            <a:off x="770184" y="4903445"/>
            <a:ext cx="6638005" cy="1323439"/>
          </a:xfrm>
          <a:prstGeom prst="rect">
            <a:avLst/>
          </a:prstGeom>
          <a:solidFill>
            <a:srgbClr val="FFFFCC"/>
          </a:solidFill>
          <a:ln>
            <a:solidFill>
              <a:schemeClr val="tx1"/>
            </a:solidFill>
          </a:ln>
        </p:spPr>
        <p:txBody>
          <a:bodyPr wrap="square" rtlCol="0">
            <a:spAutoFit/>
          </a:bodyPr>
          <a:lstStyle/>
          <a:p>
            <a:pPr>
              <a:tabLst>
                <a:tab pos="285750" algn="l"/>
              </a:tabLst>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main(void) {</a:t>
            </a:r>
          </a:p>
          <a:p>
            <a:pPr marL="6350" lvl="1">
              <a:tabLst>
                <a:tab pos="285750" algn="l"/>
              </a:tabLst>
            </a:pPr>
            <a:r>
              <a:rPr lang="en-US" sz="1600" b="1" dirty="0">
                <a:latin typeface="Courier New" panose="02070309020205020404" pitchFamily="49" charset="0"/>
                <a:cs typeface="Courier New" panose="02070309020205020404" pitchFamily="49" charset="0"/>
              </a:rPr>
              <a:t>	...</a:t>
            </a:r>
          </a:p>
          <a:p>
            <a:pPr marL="6350" lvl="1">
              <a:tabLst>
                <a:tab pos="2857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areaCircle</a:t>
            </a:r>
            <a:r>
              <a:rPr lang="en-US" sz="1600" b="1" dirty="0">
                <a:latin typeface="Courier New" panose="02070309020205020404" pitchFamily="49" charset="0"/>
                <a:cs typeface="Courier New" panose="02070309020205020404" pitchFamily="49" charset="0"/>
              </a:rPr>
              <a:t> = </a:t>
            </a:r>
            <a:r>
              <a:rPr lang="en-US" sz="1600" b="1" dirty="0">
                <a:solidFill>
                  <a:srgbClr val="C00000"/>
                </a:solidFill>
                <a:latin typeface="Courier New" panose="02070309020205020404" pitchFamily="49" charset="0"/>
                <a:cs typeface="Courier New" panose="02070309020205020404" pitchFamily="49" charset="0"/>
              </a:rPr>
              <a:t>3.142</a:t>
            </a:r>
            <a:r>
              <a:rPr lang="en-US" sz="1600" b="1" dirty="0">
                <a:latin typeface="Courier New" panose="02070309020205020404" pitchFamily="49" charset="0"/>
                <a:cs typeface="Courier New" panose="02070309020205020404" pitchFamily="49" charset="0"/>
              </a:rPr>
              <a:t> * radius * radius;</a:t>
            </a:r>
          </a:p>
          <a:p>
            <a:pPr marL="6350" lvl="1">
              <a:tabLst>
                <a:tab pos="2857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volCone</a:t>
            </a:r>
            <a:r>
              <a:rPr lang="en-US" sz="1600" b="1" dirty="0">
                <a:latin typeface="Courier New" panose="02070309020205020404" pitchFamily="49" charset="0"/>
                <a:cs typeface="Courier New" panose="02070309020205020404" pitchFamily="49" charset="0"/>
              </a:rPr>
              <a:t> = </a:t>
            </a:r>
            <a:r>
              <a:rPr lang="en-US" sz="1600" b="1" dirty="0">
                <a:solidFill>
                  <a:srgbClr val="C00000"/>
                </a:solidFill>
                <a:latin typeface="Courier New" panose="02070309020205020404" pitchFamily="49" charset="0"/>
                <a:cs typeface="Courier New" panose="02070309020205020404" pitchFamily="49" charset="0"/>
              </a:rPr>
              <a:t>3.142</a:t>
            </a:r>
            <a:r>
              <a:rPr lang="en-US" sz="1600" b="1" dirty="0">
                <a:latin typeface="Courier New" panose="02070309020205020404" pitchFamily="49" charset="0"/>
                <a:cs typeface="Courier New" panose="02070309020205020404" pitchFamily="49" charset="0"/>
              </a:rPr>
              <a:t> * radius * radius * height / 3.0;</a:t>
            </a:r>
          </a:p>
          <a:p>
            <a:pPr>
              <a:tabLst>
                <a:tab pos="285750" algn="l"/>
              </a:tabLst>
            </a:pPr>
            <a:r>
              <a:rPr lang="en-US" sz="1600" b="1" dirty="0">
                <a:latin typeface="Courier New" panose="02070309020205020404" pitchFamily="49" charset="0"/>
                <a:cs typeface="Courier New" panose="02070309020205020404" pitchFamily="49" charset="0"/>
              </a:rPr>
              <a:t>} </a:t>
            </a:r>
          </a:p>
        </p:txBody>
      </p:sp>
      <p:sp>
        <p:nvSpPr>
          <p:cNvPr id="27" name="TextBox 26"/>
          <p:cNvSpPr txBox="1"/>
          <p:nvPr/>
        </p:nvSpPr>
        <p:spPr>
          <a:xfrm>
            <a:off x="457553" y="4483646"/>
            <a:ext cx="2858402" cy="338554"/>
          </a:xfrm>
          <a:prstGeom prst="rect">
            <a:avLst/>
          </a:prstGeom>
          <a:solidFill>
            <a:srgbClr val="CCFFFF"/>
          </a:solidFill>
          <a:ln>
            <a:solidFill>
              <a:schemeClr val="tx1"/>
            </a:solidFill>
          </a:ln>
        </p:spPr>
        <p:txBody>
          <a:bodyPr wrap="square" rtlCol="0">
            <a:spAutoFit/>
          </a:bodyPr>
          <a:lstStyle/>
          <a:p>
            <a:r>
              <a:rPr lang="en-US" sz="1600" dirty="0">
                <a:solidFill>
                  <a:srgbClr val="7030A0"/>
                </a:solidFill>
              </a:rPr>
              <a:t>What the compiler sees:</a:t>
            </a:r>
          </a:p>
        </p:txBody>
      </p:sp>
      <p:sp>
        <p:nvSpPr>
          <p:cNvPr id="30" name="[TextBox 1]"/>
          <p:cNvSpPr txBox="1"/>
          <p:nvPr/>
        </p:nvSpPr>
        <p:spPr>
          <a:xfrm>
            <a:off x="7870370" y="1172151"/>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200" dirty="0">
                <a:solidFill>
                  <a:srgbClr val="C00000"/>
                </a:solidFill>
              </a:rPr>
              <a:t>Preprocessor</a:t>
            </a:r>
            <a:r>
              <a:rPr lang="en-US" sz="1200" dirty="0"/>
              <a:t> </a:t>
            </a:r>
          </a:p>
          <a:p>
            <a:r>
              <a:rPr lang="en-US" sz="1050" dirty="0"/>
              <a:t>Input</a:t>
            </a:r>
          </a:p>
          <a:p>
            <a:r>
              <a:rPr lang="en-US" sz="1050" dirty="0"/>
              <a:t>Compute</a:t>
            </a:r>
          </a:p>
          <a:p>
            <a:r>
              <a:rPr lang="en-US" sz="1050" dirty="0"/>
              <a:t>Output</a:t>
            </a:r>
          </a:p>
        </p:txBody>
      </p:sp>
    </p:spTree>
    <p:extLst>
      <p:ext uri="{BB962C8B-B14F-4D97-AF65-F5344CB8AC3E}">
        <p14:creationId xmlns:p14="http://schemas.microsoft.com/office/powerpoint/2010/main" val="1383474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dissolve">
                                      <p:cBhvr>
                                        <p:cTn id="10" dur="500"/>
                                        <p:tgtEl>
                                          <p:spTgt spid="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dissolve">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7" grpId="0" animBg="1"/>
      <p:bldP spid="23"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err="1">
                <a:solidFill>
                  <a:srgbClr val="0000FF"/>
                </a:solidFill>
              </a:rPr>
              <a:t>Input/Output</a:t>
            </a:r>
            <a:r>
              <a:rPr lang="en-GB" dirty="0">
                <a:solidFill>
                  <a:srgbClr val="0000FF"/>
                </a:solidFill>
              </a:rPr>
              <a:t> (1/3)</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Content Placeholder 5"/>
          <p:cNvSpPr>
            <a:spLocks noGrp="1"/>
          </p:cNvSpPr>
          <p:nvPr>
            <p:ph idx="4294967295"/>
          </p:nvPr>
        </p:nvSpPr>
        <p:spPr>
          <a:xfrm>
            <a:off x="587375" y="1225550"/>
            <a:ext cx="8229600" cy="1455738"/>
          </a:xfrm>
        </p:spPr>
        <p:txBody>
          <a:bodyPr/>
          <a:lstStyle/>
          <a:p>
            <a:pPr marL="347663" indent="-347663" eaLnBrk="1" hangingPunct="1">
              <a:buClr>
                <a:schemeClr val="bg1">
                  <a:lumMod val="50000"/>
                </a:schemeClr>
              </a:buClr>
              <a:buSzPct val="100000"/>
              <a:buFont typeface="Wingdings" panose="05000000000000000000" pitchFamily="2" charset="2"/>
              <a:buChar char="§"/>
            </a:pPr>
            <a:r>
              <a:rPr lang="en-US" sz="2400" dirty="0"/>
              <a:t>Input/output statements:</a:t>
            </a:r>
          </a:p>
          <a:p>
            <a:pPr marL="625475" lvl="1" indent="-277813" eaLnBrk="1" hangingPunct="1">
              <a:buClr>
                <a:schemeClr val="bg1">
                  <a:lumMod val="50000"/>
                </a:schemeClr>
              </a:buClr>
              <a:buSzPct val="100000"/>
              <a:buFont typeface="Wingdings" panose="05000000000000000000" pitchFamily="2" charset="2"/>
              <a:buChar char="§"/>
            </a:pPr>
            <a:r>
              <a:rPr lang="en-US" sz="1800" dirty="0">
                <a:solidFill>
                  <a:srgbClr val="C00000"/>
                </a:solidFill>
              </a:rPr>
              <a:t>printf ( format string, print list );</a:t>
            </a:r>
          </a:p>
          <a:p>
            <a:pPr marL="625475" lvl="1" indent="-277813" eaLnBrk="1" hangingPunct="1">
              <a:buClr>
                <a:schemeClr val="bg1">
                  <a:lumMod val="50000"/>
                </a:schemeClr>
              </a:buClr>
              <a:buSzPct val="100000"/>
              <a:buFont typeface="Wingdings" panose="05000000000000000000" pitchFamily="2" charset="2"/>
              <a:buChar char="§"/>
            </a:pPr>
            <a:r>
              <a:rPr lang="en-US" sz="1800" dirty="0">
                <a:solidFill>
                  <a:srgbClr val="C00000"/>
                </a:solidFill>
              </a:rPr>
              <a:t>printf ( format string );</a:t>
            </a:r>
          </a:p>
          <a:p>
            <a:pPr marL="625475" lvl="1" indent="-277813" eaLnBrk="1" hangingPunct="1">
              <a:buClr>
                <a:schemeClr val="bg1">
                  <a:lumMod val="50000"/>
                </a:schemeClr>
              </a:buClr>
              <a:buSzPct val="100000"/>
              <a:buFont typeface="Wingdings" panose="05000000000000000000" pitchFamily="2" charset="2"/>
              <a:buChar char="§"/>
            </a:pPr>
            <a:r>
              <a:rPr lang="en-US" sz="1800" dirty="0">
                <a:solidFill>
                  <a:srgbClr val="C00000"/>
                </a:solidFill>
              </a:rPr>
              <a:t>scanf( format string, input list );</a:t>
            </a:r>
          </a:p>
        </p:txBody>
      </p:sp>
      <p:grpSp>
        <p:nvGrpSpPr>
          <p:cNvPr id="8" name="Group 16"/>
          <p:cNvGrpSpPr>
            <a:grpSpLocks/>
          </p:cNvGrpSpPr>
          <p:nvPr/>
        </p:nvGrpSpPr>
        <p:grpSpPr bwMode="auto">
          <a:xfrm>
            <a:off x="5132388" y="1478976"/>
            <a:ext cx="3379485" cy="1077912"/>
            <a:chOff x="5132832" y="1479167"/>
            <a:chExt cx="3379426" cy="1077218"/>
          </a:xfrm>
        </p:grpSpPr>
        <p:grpSp>
          <p:nvGrpSpPr>
            <p:cNvPr id="10" name="Group 15"/>
            <p:cNvGrpSpPr>
              <a:grpSpLocks/>
            </p:cNvGrpSpPr>
            <p:nvPr/>
          </p:nvGrpSpPr>
          <p:grpSpPr bwMode="auto">
            <a:xfrm>
              <a:off x="5132832" y="1511808"/>
              <a:ext cx="1349411" cy="694944"/>
              <a:chOff x="5132832" y="1511808"/>
              <a:chExt cx="1349411" cy="694944"/>
            </a:xfrm>
          </p:grpSpPr>
          <p:sp>
            <p:nvSpPr>
              <p:cNvPr id="12" name="TextBox 11"/>
              <p:cNvSpPr txBox="1">
                <a:spLocks noChangeArrowheads="1"/>
              </p:cNvSpPr>
              <p:nvPr/>
            </p:nvSpPr>
            <p:spPr bwMode="auto">
              <a:xfrm>
                <a:off x="5132832" y="1511808"/>
                <a:ext cx="853440" cy="369332"/>
              </a:xfrm>
              <a:prstGeom prst="rect">
                <a:avLst/>
              </a:prstGeom>
              <a:noFill/>
              <a:ln w="9525">
                <a:noFill/>
                <a:miter lim="800000"/>
                <a:headEnd/>
                <a:tailEnd/>
              </a:ln>
            </p:spPr>
            <p:txBody>
              <a:bodyPr>
                <a:spAutoFit/>
              </a:bodyPr>
              <a:lstStyle/>
              <a:p>
                <a:r>
                  <a:rPr lang="en-US" dirty="0"/>
                  <a:t>age</a:t>
                </a:r>
                <a:endParaRPr lang="en-SG" dirty="0"/>
              </a:p>
            </p:txBody>
          </p:sp>
          <p:grpSp>
            <p:nvGrpSpPr>
              <p:cNvPr id="13" name="Group 13"/>
              <p:cNvGrpSpPr>
                <a:grpSpLocks/>
              </p:cNvGrpSpPr>
              <p:nvPr/>
            </p:nvGrpSpPr>
            <p:grpSpPr bwMode="auto">
              <a:xfrm>
                <a:off x="5498592" y="1828800"/>
                <a:ext cx="983651" cy="377952"/>
                <a:chOff x="5815584" y="1731264"/>
                <a:chExt cx="983651" cy="377952"/>
              </a:xfrm>
            </p:grpSpPr>
            <p:sp>
              <p:nvSpPr>
                <p:cNvPr id="16" name="Rectangle 10"/>
                <p:cNvSpPr>
                  <a:spLocks noChangeArrowheads="1"/>
                </p:cNvSpPr>
                <p:nvPr/>
              </p:nvSpPr>
              <p:spPr bwMode="auto">
                <a:xfrm>
                  <a:off x="5815584" y="1731264"/>
                  <a:ext cx="983651" cy="377952"/>
                </a:xfrm>
                <a:prstGeom prst="rect">
                  <a:avLst/>
                </a:prstGeom>
                <a:solidFill>
                  <a:srgbClr val="9999FF"/>
                </a:solidFill>
                <a:ln w="12700" cap="sq" algn="ctr">
                  <a:solidFill>
                    <a:schemeClr val="tx1"/>
                  </a:solidFill>
                  <a:round/>
                  <a:headEnd type="none" w="sm" len="sm"/>
                  <a:tailEnd type="none" w="sm" len="sm"/>
                </a:ln>
              </p:spPr>
              <p:txBody>
                <a:bodyPr/>
                <a:lstStyle/>
                <a:p>
                  <a:endParaRPr lang="en-SG" dirty="0"/>
                </a:p>
              </p:txBody>
            </p:sp>
            <p:sp>
              <p:nvSpPr>
                <p:cNvPr id="17" name="TextBox 12"/>
                <p:cNvSpPr txBox="1">
                  <a:spLocks noChangeArrowheads="1"/>
                </p:cNvSpPr>
                <p:nvPr/>
              </p:nvSpPr>
              <p:spPr bwMode="auto">
                <a:xfrm>
                  <a:off x="5960709" y="1753233"/>
                  <a:ext cx="669826" cy="338336"/>
                </a:xfrm>
                <a:prstGeom prst="rect">
                  <a:avLst/>
                </a:prstGeom>
                <a:solidFill>
                  <a:srgbClr val="9999FF"/>
                </a:solidFill>
                <a:ln w="9525">
                  <a:noFill/>
                  <a:miter lim="800000"/>
                  <a:headEnd/>
                  <a:tailEnd/>
                </a:ln>
              </p:spPr>
              <p:txBody>
                <a:bodyPr wrap="square">
                  <a:spAutoFit/>
                </a:bodyPr>
                <a:lstStyle/>
                <a:p>
                  <a:pPr algn="ctr"/>
                  <a:r>
                    <a:rPr lang="en-US" sz="1600" dirty="0"/>
                    <a:t>20</a:t>
                  </a:r>
                  <a:endParaRPr lang="en-SG" sz="1600" dirty="0"/>
                </a:p>
              </p:txBody>
            </p:sp>
          </p:grpSp>
        </p:grpSp>
        <p:sp>
          <p:nvSpPr>
            <p:cNvPr id="11" name="TextBox 14"/>
            <p:cNvSpPr txBox="1">
              <a:spLocks noChangeArrowheads="1"/>
            </p:cNvSpPr>
            <p:nvPr/>
          </p:nvSpPr>
          <p:spPr bwMode="auto">
            <a:xfrm>
              <a:off x="6585922" y="1479167"/>
              <a:ext cx="1926336" cy="1077218"/>
            </a:xfrm>
            <a:prstGeom prst="rect">
              <a:avLst/>
            </a:prstGeom>
            <a:noFill/>
            <a:ln w="9525">
              <a:noFill/>
              <a:miter lim="800000"/>
              <a:headEnd/>
              <a:tailEnd/>
            </a:ln>
          </p:spPr>
          <p:txBody>
            <a:bodyPr>
              <a:spAutoFit/>
            </a:bodyPr>
            <a:lstStyle/>
            <a:p>
              <a:r>
                <a:rPr lang="en-US" sz="1600" dirty="0"/>
                <a:t>Address of variable ‘age’  varies each time a program is run. </a:t>
              </a:r>
              <a:endParaRPr lang="en-SG" sz="1600" dirty="0"/>
            </a:p>
          </p:txBody>
        </p:sp>
      </p:grpSp>
      <p:grpSp>
        <p:nvGrpSpPr>
          <p:cNvPr id="18" name="Group 17"/>
          <p:cNvGrpSpPr/>
          <p:nvPr/>
        </p:nvGrpSpPr>
        <p:grpSpPr>
          <a:xfrm>
            <a:off x="681038" y="2728913"/>
            <a:ext cx="8099708" cy="2213136"/>
            <a:chOff x="681038" y="2728913"/>
            <a:chExt cx="8099708" cy="2213136"/>
          </a:xfrm>
        </p:grpSpPr>
        <p:grpSp>
          <p:nvGrpSpPr>
            <p:cNvPr id="19" name="Group 18"/>
            <p:cNvGrpSpPr/>
            <p:nvPr/>
          </p:nvGrpSpPr>
          <p:grpSpPr>
            <a:xfrm>
              <a:off x="681038" y="2728913"/>
              <a:ext cx="7170057" cy="1938059"/>
              <a:chOff x="681038" y="2728913"/>
              <a:chExt cx="7170057" cy="1938059"/>
            </a:xfrm>
          </p:grpSpPr>
          <p:sp>
            <p:nvSpPr>
              <p:cNvPr id="21" name="TextBox 20"/>
              <p:cNvSpPr txBox="1"/>
              <p:nvPr/>
            </p:nvSpPr>
            <p:spPr>
              <a:xfrm>
                <a:off x="681038" y="2728913"/>
                <a:ext cx="206216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a:solidFill>
                      <a:srgbClr val="000000"/>
                    </a:solidFill>
                  </a:rPr>
                  <a:t>One version:</a:t>
                </a:r>
              </a:p>
            </p:txBody>
          </p:sp>
          <p:sp>
            <p:nvSpPr>
              <p:cNvPr id="22" name="TextBox 21"/>
              <p:cNvSpPr txBox="1"/>
              <p:nvPr/>
            </p:nvSpPr>
            <p:spPr>
              <a:xfrm>
                <a:off x="681038" y="3066534"/>
                <a:ext cx="7170057" cy="1600438"/>
              </a:xfrm>
              <a:prstGeom prst="rect">
                <a:avLst/>
              </a:prstGeom>
              <a:solidFill>
                <a:srgbClr val="FFFFCC"/>
              </a:solidFill>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age;</a:t>
                </a:r>
              </a:p>
              <a:p>
                <a:r>
                  <a:rPr lang="en-US" sz="1400" b="1" dirty="0">
                    <a:solidFill>
                      <a:srgbClr val="0000FF"/>
                    </a:solidFill>
                    <a:latin typeface="Courier New" pitchFamily="49" charset="0"/>
                    <a:cs typeface="Courier New" pitchFamily="49" charset="0"/>
                  </a:rPr>
                  <a:t>double</a:t>
                </a:r>
                <a:r>
                  <a:rPr lang="en-US" sz="1400" b="1" dirty="0">
                    <a:latin typeface="Courier New" pitchFamily="49" charset="0"/>
                    <a:cs typeface="Courier New" pitchFamily="49" charset="0"/>
                  </a:rPr>
                  <a:t> cap; </a:t>
                </a:r>
                <a:r>
                  <a:rPr lang="en-US" sz="1400" b="1" dirty="0">
                    <a:solidFill>
                      <a:srgbClr val="C00000"/>
                    </a:solidFill>
                    <a:latin typeface="Courier New" pitchFamily="49" charset="0"/>
                    <a:cs typeface="Courier New" pitchFamily="49" charset="0"/>
                  </a:rPr>
                  <a:t>// cumulative average point</a:t>
                </a:r>
              </a:p>
              <a:p>
                <a:r>
                  <a:rPr lang="en-US" sz="1400" b="1" dirty="0">
                    <a:latin typeface="Courier New" pitchFamily="49" charset="0"/>
                    <a:cs typeface="Courier New" pitchFamily="49" charset="0"/>
                  </a:rPr>
                  <a:t>printf(</a:t>
                </a:r>
                <a:r>
                  <a:rPr lang="en-US" sz="1400" b="1" dirty="0">
                    <a:solidFill>
                      <a:srgbClr val="006600"/>
                    </a:solidFill>
                    <a:latin typeface="Courier New" pitchFamily="49" charset="0"/>
                    <a:cs typeface="Courier New" pitchFamily="49" charset="0"/>
                  </a:rPr>
                  <a:t>"What is your age? "</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scanf(</a:t>
                </a:r>
                <a:r>
                  <a:rPr lang="en-US" sz="1400" b="1" dirty="0">
                    <a:solidFill>
                      <a:srgbClr val="00660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%d</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&amp;age);</a:t>
                </a:r>
              </a:p>
              <a:p>
                <a:r>
                  <a:rPr lang="en-US" sz="1400" b="1" dirty="0">
                    <a:latin typeface="Courier New" pitchFamily="49" charset="0"/>
                    <a:cs typeface="Courier New" pitchFamily="49" charset="0"/>
                  </a:rPr>
                  <a:t>printf(</a:t>
                </a:r>
                <a:r>
                  <a:rPr lang="en-US" sz="1400" b="1" dirty="0">
                    <a:solidFill>
                      <a:srgbClr val="006600"/>
                    </a:solidFill>
                    <a:latin typeface="Courier New" pitchFamily="49" charset="0"/>
                    <a:cs typeface="Courier New" pitchFamily="49" charset="0"/>
                  </a:rPr>
                  <a:t>"What is your CAP? "</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scanf(</a:t>
                </a:r>
                <a:r>
                  <a:rPr lang="en-US" sz="1400" b="1" dirty="0">
                    <a:solidFill>
                      <a:srgbClr val="00660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%lf</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&amp;cap);</a:t>
                </a:r>
              </a:p>
              <a:p>
                <a:r>
                  <a:rPr lang="en-US" sz="1400" b="1" dirty="0">
                    <a:latin typeface="Courier New" pitchFamily="49" charset="0"/>
                    <a:cs typeface="Courier New" pitchFamily="49" charset="0"/>
                  </a:rPr>
                  <a:t>printf(</a:t>
                </a:r>
                <a:r>
                  <a:rPr lang="en-US" sz="1400" b="1" dirty="0">
                    <a:solidFill>
                      <a:srgbClr val="006600"/>
                    </a:solidFill>
                    <a:latin typeface="Courier New" pitchFamily="49" charset="0"/>
                    <a:cs typeface="Courier New" pitchFamily="49" charset="0"/>
                  </a:rPr>
                  <a:t>"You are </a:t>
                </a:r>
                <a:r>
                  <a:rPr lang="en-US" sz="1400" b="1" dirty="0">
                    <a:solidFill>
                      <a:srgbClr val="FF0000"/>
                    </a:solidFill>
                    <a:latin typeface="Courier New" pitchFamily="49" charset="0"/>
                    <a:cs typeface="Courier New" pitchFamily="49" charset="0"/>
                  </a:rPr>
                  <a:t>%d </a:t>
                </a:r>
                <a:r>
                  <a:rPr lang="en-US" sz="1400" b="1" dirty="0">
                    <a:solidFill>
                      <a:srgbClr val="006600"/>
                    </a:solidFill>
                    <a:latin typeface="Courier New" pitchFamily="49" charset="0"/>
                    <a:cs typeface="Courier New" pitchFamily="49" charset="0"/>
                  </a:rPr>
                  <a:t>years old, and your CAP is </a:t>
                </a:r>
                <a:r>
                  <a:rPr lang="en-US" sz="1400" b="1" dirty="0">
                    <a:solidFill>
                      <a:srgbClr val="FF0000"/>
                    </a:solidFill>
                    <a:latin typeface="Courier New" pitchFamily="49" charset="0"/>
                    <a:cs typeface="Courier New" pitchFamily="49" charset="0"/>
                  </a:rPr>
                  <a:t>%f\n</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age, cap);</a:t>
                </a:r>
              </a:p>
            </p:txBody>
          </p:sp>
        </p:grpSp>
        <p:sp>
          <p:nvSpPr>
            <p:cNvPr id="20" name="TextBox 19"/>
            <p:cNvSpPr txBox="1"/>
            <p:nvPr/>
          </p:nvSpPr>
          <p:spPr>
            <a:xfrm>
              <a:off x="6313119" y="4603495"/>
              <a:ext cx="2467627" cy="338554"/>
            </a:xfrm>
            <a:prstGeom prst="rect">
              <a:avLst/>
            </a:prstGeom>
            <a:solidFill>
              <a:srgbClr val="FFFF99"/>
            </a:solidFill>
            <a:ln>
              <a:solidFill>
                <a:schemeClr val="tx1"/>
              </a:solidFill>
            </a:ln>
          </p:spPr>
          <p:txBody>
            <a:bodyPr wrap="square" rtlCol="0">
              <a:spAutoFit/>
            </a:bodyPr>
            <a:lstStyle/>
            <a:p>
              <a:r>
                <a:rPr lang="en-US" sz="1600" dirty="0"/>
                <a:t>Unit4_InputOutput.c</a:t>
              </a:r>
              <a:endParaRPr lang="en-SG" sz="1600" dirty="0"/>
            </a:p>
          </p:txBody>
        </p:sp>
      </p:grpSp>
      <p:grpSp>
        <p:nvGrpSpPr>
          <p:cNvPr id="23" name="[Group 22]"/>
          <p:cNvGrpSpPr/>
          <p:nvPr/>
        </p:nvGrpSpPr>
        <p:grpSpPr>
          <a:xfrm>
            <a:off x="681038" y="4782684"/>
            <a:ext cx="8087181" cy="1536201"/>
            <a:chOff x="681038" y="4782684"/>
            <a:chExt cx="8087181" cy="1536201"/>
          </a:xfrm>
        </p:grpSpPr>
        <p:grpSp>
          <p:nvGrpSpPr>
            <p:cNvPr id="24" name="Group 23"/>
            <p:cNvGrpSpPr/>
            <p:nvPr/>
          </p:nvGrpSpPr>
          <p:grpSpPr>
            <a:xfrm>
              <a:off x="681038" y="4782684"/>
              <a:ext cx="7170057" cy="1536201"/>
              <a:chOff x="681038" y="4782684"/>
              <a:chExt cx="7170057" cy="1536201"/>
            </a:xfrm>
          </p:grpSpPr>
          <p:sp>
            <p:nvSpPr>
              <p:cNvPr id="26" name="TextBox 25"/>
              <p:cNvSpPr txBox="1"/>
              <p:nvPr/>
            </p:nvSpPr>
            <p:spPr>
              <a:xfrm>
                <a:off x="681038" y="4782684"/>
                <a:ext cx="206216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a:solidFill>
                      <a:srgbClr val="000000"/>
                    </a:solidFill>
                  </a:rPr>
                  <a:t>Another version:</a:t>
                </a:r>
              </a:p>
            </p:txBody>
          </p:sp>
          <p:sp>
            <p:nvSpPr>
              <p:cNvPr id="27" name="TextBox 26"/>
              <p:cNvSpPr txBox="1"/>
              <p:nvPr/>
            </p:nvSpPr>
            <p:spPr>
              <a:xfrm>
                <a:off x="681038" y="5149334"/>
                <a:ext cx="7170057" cy="1169551"/>
              </a:xfrm>
              <a:prstGeom prst="rect">
                <a:avLst/>
              </a:prstGeom>
              <a:solidFill>
                <a:srgbClr val="FFFFCC"/>
              </a:solidFill>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age;</a:t>
                </a:r>
              </a:p>
              <a:p>
                <a:r>
                  <a:rPr lang="en-US" sz="1400" b="1" dirty="0">
                    <a:solidFill>
                      <a:srgbClr val="0000FF"/>
                    </a:solidFill>
                    <a:latin typeface="Courier New" pitchFamily="49" charset="0"/>
                    <a:cs typeface="Courier New" pitchFamily="49" charset="0"/>
                  </a:rPr>
                  <a:t>double</a:t>
                </a:r>
                <a:r>
                  <a:rPr lang="en-US" sz="1400" b="1" dirty="0">
                    <a:latin typeface="Courier New" pitchFamily="49" charset="0"/>
                    <a:cs typeface="Courier New" pitchFamily="49" charset="0"/>
                  </a:rPr>
                  <a:t> cap; </a:t>
                </a:r>
                <a:r>
                  <a:rPr lang="en-US" sz="1400" b="1" dirty="0">
                    <a:solidFill>
                      <a:srgbClr val="C00000"/>
                    </a:solidFill>
                    <a:latin typeface="Courier New" pitchFamily="49" charset="0"/>
                    <a:cs typeface="Courier New" pitchFamily="49" charset="0"/>
                  </a:rPr>
                  <a:t>// cumulative average point</a:t>
                </a:r>
                <a:endParaRPr lang="en-US" sz="1400" b="1" dirty="0">
                  <a:latin typeface="Courier New" pitchFamily="49" charset="0"/>
                  <a:cs typeface="Courier New" pitchFamily="49" charset="0"/>
                </a:endParaRPr>
              </a:p>
              <a:p>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"What are your age and CAP? "</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scanf(</a:t>
                </a:r>
                <a:r>
                  <a:rPr lang="en-US" sz="1400" b="1" dirty="0">
                    <a:solidFill>
                      <a:srgbClr val="00660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%d %lf</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&amp;age, &amp;cap);</a:t>
                </a:r>
              </a:p>
              <a:p>
                <a:r>
                  <a:rPr lang="en-US" sz="1400" b="1" dirty="0">
                    <a:latin typeface="Courier New" pitchFamily="49" charset="0"/>
                    <a:cs typeface="Courier New" pitchFamily="49" charset="0"/>
                  </a:rPr>
                  <a:t>printf(</a:t>
                </a:r>
                <a:r>
                  <a:rPr lang="en-US" sz="1400" b="1" dirty="0">
                    <a:solidFill>
                      <a:srgbClr val="006600"/>
                    </a:solidFill>
                    <a:latin typeface="Courier New" pitchFamily="49" charset="0"/>
                    <a:cs typeface="Courier New" pitchFamily="49" charset="0"/>
                  </a:rPr>
                  <a:t>"You are </a:t>
                </a:r>
                <a:r>
                  <a:rPr lang="en-US" sz="1400" b="1" dirty="0">
                    <a:solidFill>
                      <a:srgbClr val="FF0000"/>
                    </a:solidFill>
                    <a:latin typeface="Courier New" pitchFamily="49" charset="0"/>
                    <a:cs typeface="Courier New" pitchFamily="49" charset="0"/>
                  </a:rPr>
                  <a:t>%d </a:t>
                </a:r>
                <a:r>
                  <a:rPr lang="en-US" sz="1400" b="1" dirty="0">
                    <a:solidFill>
                      <a:srgbClr val="006600"/>
                    </a:solidFill>
                    <a:latin typeface="Courier New" pitchFamily="49" charset="0"/>
                    <a:cs typeface="Courier New" pitchFamily="49" charset="0"/>
                  </a:rPr>
                  <a:t>years old, and your CAP is </a:t>
                </a:r>
                <a:r>
                  <a:rPr lang="en-US" sz="1400" b="1" dirty="0">
                    <a:solidFill>
                      <a:srgbClr val="FF0000"/>
                    </a:solidFill>
                    <a:latin typeface="Courier New" pitchFamily="49" charset="0"/>
                    <a:cs typeface="Courier New" pitchFamily="49" charset="0"/>
                  </a:rPr>
                  <a:t>%f\n</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age, cap);</a:t>
                </a:r>
              </a:p>
            </p:txBody>
          </p:sp>
        </p:grpSp>
        <p:sp>
          <p:nvSpPr>
            <p:cNvPr id="25" name="TextBox 24"/>
            <p:cNvSpPr txBox="1"/>
            <p:nvPr/>
          </p:nvSpPr>
          <p:spPr>
            <a:xfrm>
              <a:off x="6313119" y="5206832"/>
              <a:ext cx="2455100" cy="338554"/>
            </a:xfrm>
            <a:prstGeom prst="rect">
              <a:avLst/>
            </a:prstGeom>
            <a:solidFill>
              <a:srgbClr val="FFFF99"/>
            </a:solidFill>
            <a:ln>
              <a:solidFill>
                <a:schemeClr val="tx1"/>
              </a:solidFill>
            </a:ln>
          </p:spPr>
          <p:txBody>
            <a:bodyPr wrap="square" rtlCol="0">
              <a:spAutoFit/>
            </a:bodyPr>
            <a:lstStyle/>
            <a:p>
              <a:r>
                <a:rPr lang="en-US" sz="1600" dirty="0"/>
                <a:t>Unit4_InputOutputV2.c</a:t>
              </a:r>
              <a:endParaRPr lang="en-SG" sz="1600" dirty="0"/>
            </a:p>
          </p:txBody>
        </p:sp>
      </p:grpSp>
      <p:sp>
        <p:nvSpPr>
          <p:cNvPr id="28" name="TextBox 27"/>
          <p:cNvSpPr txBox="1"/>
          <p:nvPr/>
        </p:nvSpPr>
        <p:spPr>
          <a:xfrm>
            <a:off x="4194175" y="2671763"/>
            <a:ext cx="4740275" cy="922337"/>
          </a:xfrm>
          <a:prstGeom prst="rect">
            <a:avLst/>
          </a:prstGeom>
          <a:solidFill>
            <a:srgbClr val="CCFF99"/>
          </a:solidFill>
        </p:spPr>
        <p:style>
          <a:lnRef idx="2">
            <a:schemeClr val="accent1"/>
          </a:lnRef>
          <a:fillRef idx="1">
            <a:schemeClr val="lt1"/>
          </a:fillRef>
          <a:effectRef idx="0">
            <a:schemeClr val="accent1"/>
          </a:effectRef>
          <a:fontRef idx="minor">
            <a:schemeClr val="dk1"/>
          </a:fontRef>
        </p:style>
        <p:txBody>
          <a:bodyPr>
            <a:spAutoFit/>
          </a:bodyPr>
          <a:lstStyle/>
          <a:p>
            <a:pPr marL="177800" lvl="2">
              <a:buSzPct val="120000"/>
              <a:buFont typeface="Wingdings" pitchFamily="2" charset="2"/>
              <a:buNone/>
              <a:defRPr/>
            </a:pPr>
            <a:r>
              <a:rPr lang="en-US" dirty="0"/>
              <a:t>“</a:t>
            </a:r>
            <a:r>
              <a:rPr lang="en-US" dirty="0">
                <a:solidFill>
                  <a:srgbClr val="0000FF"/>
                </a:solidFill>
              </a:rPr>
              <a:t>age</a:t>
            </a:r>
            <a:r>
              <a:rPr lang="en-US" dirty="0"/>
              <a:t>”   refers to value in the variable </a:t>
            </a:r>
            <a:r>
              <a:rPr lang="en-US" dirty="0">
                <a:solidFill>
                  <a:srgbClr val="0000FF"/>
                </a:solidFill>
              </a:rPr>
              <a:t>age</a:t>
            </a:r>
            <a:r>
              <a:rPr lang="en-US" dirty="0"/>
              <a:t>.</a:t>
            </a:r>
          </a:p>
          <a:p>
            <a:pPr marL="177800" lvl="2">
              <a:buSzPct val="120000"/>
              <a:buFont typeface="Wingdings" pitchFamily="2" charset="2"/>
              <a:buNone/>
              <a:defRPr/>
            </a:pPr>
            <a:r>
              <a:rPr lang="en-US" dirty="0"/>
              <a:t>“</a:t>
            </a:r>
            <a:r>
              <a:rPr lang="en-US" dirty="0">
                <a:solidFill>
                  <a:srgbClr val="0000FF"/>
                </a:solidFill>
              </a:rPr>
              <a:t>&amp;age</a:t>
            </a:r>
            <a:r>
              <a:rPr lang="en-US" dirty="0"/>
              <a:t>”  refers to (address of) the memory cell where the value of </a:t>
            </a:r>
            <a:r>
              <a:rPr lang="en-US" dirty="0">
                <a:solidFill>
                  <a:srgbClr val="0000FF"/>
                </a:solidFill>
              </a:rPr>
              <a:t>age </a:t>
            </a:r>
            <a:r>
              <a:rPr lang="en-US" dirty="0"/>
              <a:t>is stored.</a:t>
            </a:r>
          </a:p>
        </p:txBody>
      </p:sp>
      <p:sp>
        <p:nvSpPr>
          <p:cNvPr id="29"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200" dirty="0">
                <a:solidFill>
                  <a:srgbClr val="C00000"/>
                </a:solidFill>
              </a:rPr>
              <a:t>Input</a:t>
            </a:r>
          </a:p>
          <a:p>
            <a:r>
              <a:rPr lang="en-US" sz="1050" dirty="0"/>
              <a:t>Compute</a:t>
            </a:r>
          </a:p>
          <a:p>
            <a:r>
              <a:rPr lang="en-US" sz="1200" dirty="0">
                <a:solidFill>
                  <a:srgbClr val="C00000"/>
                </a:solidFill>
              </a:rPr>
              <a:t>Output</a:t>
            </a:r>
          </a:p>
        </p:txBody>
      </p:sp>
    </p:spTree>
    <p:extLst>
      <p:ext uri="{BB962C8B-B14F-4D97-AF65-F5344CB8AC3E}">
        <p14:creationId xmlns:p14="http://schemas.microsoft.com/office/powerpoint/2010/main" val="169419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err="1">
                <a:solidFill>
                  <a:srgbClr val="0000FF"/>
                </a:solidFill>
              </a:rPr>
              <a:t>Input/Output</a:t>
            </a:r>
            <a:r>
              <a:rPr lang="en-GB" dirty="0">
                <a:solidFill>
                  <a:srgbClr val="0000FF"/>
                </a:solidFill>
              </a:rPr>
              <a:t> (2/3)</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9" name="Content Placeholder 5"/>
          <p:cNvSpPr>
            <a:spLocks noGrp="1"/>
          </p:cNvSpPr>
          <p:nvPr>
            <p:ph idx="1"/>
          </p:nvPr>
        </p:nvSpPr>
        <p:spPr>
          <a:xfrm>
            <a:off x="587375" y="1167618"/>
            <a:ext cx="8229600" cy="708807"/>
          </a:xfrm>
        </p:spPr>
        <p:txBody>
          <a:bodyPr/>
          <a:lstStyle/>
          <a:p>
            <a:pPr eaLnBrk="1" hangingPunct="1">
              <a:buClr>
                <a:schemeClr val="bg1">
                  <a:lumMod val="50000"/>
                </a:schemeClr>
              </a:buClr>
              <a:buSzPct val="100000"/>
              <a:buFont typeface="Wingdings" panose="05000000000000000000" pitchFamily="2" charset="2"/>
              <a:buChar char="§"/>
            </a:pPr>
            <a:r>
              <a:rPr lang="en-US" sz="2000" dirty="0">
                <a:solidFill>
                  <a:srgbClr val="C00000"/>
                </a:solidFill>
              </a:rPr>
              <a:t>%d </a:t>
            </a:r>
            <a:r>
              <a:rPr lang="en-US" sz="2000" dirty="0"/>
              <a:t>and</a:t>
            </a:r>
            <a:r>
              <a:rPr lang="en-US" sz="2000" dirty="0">
                <a:solidFill>
                  <a:srgbClr val="C00000"/>
                </a:solidFill>
              </a:rPr>
              <a:t> %lf  </a:t>
            </a:r>
            <a:r>
              <a:rPr lang="en-US" sz="2000" dirty="0"/>
              <a:t>are examples of </a:t>
            </a:r>
            <a:r>
              <a:rPr lang="en-US" sz="2000" dirty="0">
                <a:solidFill>
                  <a:srgbClr val="0000FF"/>
                </a:solidFill>
              </a:rPr>
              <a:t>format specifiers</a:t>
            </a:r>
            <a:r>
              <a:rPr lang="en-US" sz="2000" dirty="0"/>
              <a:t>; they are </a:t>
            </a:r>
            <a:r>
              <a:rPr lang="en-US" sz="2000" dirty="0">
                <a:solidFill>
                  <a:srgbClr val="0000FF"/>
                </a:solidFill>
              </a:rPr>
              <a:t>placeholders </a:t>
            </a:r>
            <a:r>
              <a:rPr lang="en-US" sz="2000" dirty="0"/>
              <a:t>for values to be displayed or read</a:t>
            </a:r>
            <a:endParaRPr lang="en-US" sz="2400" dirty="0"/>
          </a:p>
        </p:txBody>
      </p:sp>
      <p:graphicFrame>
        <p:nvGraphicFramePr>
          <p:cNvPr id="30" name="Table 29"/>
          <p:cNvGraphicFramePr>
            <a:graphicFrameLocks noGrp="1"/>
          </p:cNvGraphicFramePr>
          <p:nvPr/>
        </p:nvGraphicFramePr>
        <p:xfrm>
          <a:off x="1370013" y="1836739"/>
          <a:ext cx="6550098" cy="2560320"/>
        </p:xfrm>
        <a:graphic>
          <a:graphicData uri="http://schemas.openxmlformats.org/drawingml/2006/table">
            <a:tbl>
              <a:tblPr firstRow="1" bandRow="1">
                <a:tableStyleId>{5C22544A-7EE6-4342-B048-85BDC9FD1C3A}</a:tableStyleId>
              </a:tblPr>
              <a:tblGrid>
                <a:gridCol w="1571380">
                  <a:extLst>
                    <a:ext uri="{9D8B030D-6E8A-4147-A177-3AD203B41FA5}">
                      <a16:colId xmlns:a16="http://schemas.microsoft.com/office/drawing/2014/main" val="20000"/>
                    </a:ext>
                  </a:extLst>
                </a:gridCol>
                <a:gridCol w="1878514">
                  <a:extLst>
                    <a:ext uri="{9D8B030D-6E8A-4147-A177-3AD203B41FA5}">
                      <a16:colId xmlns:a16="http://schemas.microsoft.com/office/drawing/2014/main" val="20001"/>
                    </a:ext>
                  </a:extLst>
                </a:gridCol>
                <a:gridCol w="3100204">
                  <a:extLst>
                    <a:ext uri="{9D8B030D-6E8A-4147-A177-3AD203B41FA5}">
                      <a16:colId xmlns:a16="http://schemas.microsoft.com/office/drawing/2014/main" val="20002"/>
                    </a:ext>
                  </a:extLst>
                </a:gridCol>
              </a:tblGrid>
              <a:tr h="346539">
                <a:tc>
                  <a:txBody>
                    <a:bodyPr/>
                    <a:lstStyle/>
                    <a:p>
                      <a:r>
                        <a:rPr lang="en-US" dirty="0"/>
                        <a:t>Placeholder</a:t>
                      </a:r>
                    </a:p>
                  </a:txBody>
                  <a:tcPr/>
                </a:tc>
                <a:tc>
                  <a:txBody>
                    <a:bodyPr/>
                    <a:lstStyle/>
                    <a:p>
                      <a:r>
                        <a:rPr lang="en-US" dirty="0"/>
                        <a:t>Variable Type</a:t>
                      </a:r>
                    </a:p>
                  </a:txBody>
                  <a:tcPr/>
                </a:tc>
                <a:tc>
                  <a:txBody>
                    <a:bodyPr/>
                    <a:lstStyle/>
                    <a:p>
                      <a:r>
                        <a:rPr lang="en-US" dirty="0"/>
                        <a:t>Function Use</a:t>
                      </a:r>
                    </a:p>
                  </a:txBody>
                  <a:tcPr/>
                </a:tc>
                <a:extLst>
                  <a:ext uri="{0D108BD9-81ED-4DB2-BD59-A6C34878D82A}">
                    <a16:rowId xmlns:a16="http://schemas.microsoft.com/office/drawing/2014/main" val="10000"/>
                  </a:ext>
                </a:extLst>
              </a:tr>
              <a:tr h="346539">
                <a:tc>
                  <a:txBody>
                    <a:bodyPr/>
                    <a:lstStyle/>
                    <a:p>
                      <a:pPr marL="0" indent="0"/>
                      <a:r>
                        <a:rPr lang="en-US" dirty="0"/>
                        <a:t>%c</a:t>
                      </a:r>
                    </a:p>
                  </a:txBody>
                  <a:tcPr/>
                </a:tc>
                <a:tc>
                  <a:txBody>
                    <a:bodyPr/>
                    <a:lstStyle/>
                    <a:p>
                      <a:r>
                        <a:rPr lang="en-US" dirty="0"/>
                        <a:t>char</a:t>
                      </a:r>
                    </a:p>
                  </a:txBody>
                  <a:tcPr/>
                </a:tc>
                <a:tc>
                  <a:txBody>
                    <a:bodyPr/>
                    <a:lstStyle/>
                    <a:p>
                      <a:r>
                        <a:rPr lang="en-US" dirty="0"/>
                        <a:t>printf</a:t>
                      </a:r>
                      <a:r>
                        <a:rPr lang="en-US" baseline="0" dirty="0"/>
                        <a:t> / scanf</a:t>
                      </a:r>
                      <a:endParaRPr lang="en-US" dirty="0"/>
                    </a:p>
                  </a:txBody>
                  <a:tcPr/>
                </a:tc>
                <a:extLst>
                  <a:ext uri="{0D108BD9-81ED-4DB2-BD59-A6C34878D82A}">
                    <a16:rowId xmlns:a16="http://schemas.microsoft.com/office/drawing/2014/main" val="10001"/>
                  </a:ext>
                </a:extLst>
              </a:tr>
              <a:tr h="346539">
                <a:tc>
                  <a:txBody>
                    <a:bodyPr/>
                    <a:lstStyle/>
                    <a:p>
                      <a:r>
                        <a:rPr lang="en-US" dirty="0"/>
                        <a:t>%d</a:t>
                      </a:r>
                    </a:p>
                  </a:txBody>
                  <a:tcPr/>
                </a:tc>
                <a:tc>
                  <a:txBody>
                    <a:bodyPr/>
                    <a:lstStyle/>
                    <a:p>
                      <a:r>
                        <a:rPr lang="en-US" dirty="0"/>
                        <a:t>int</a:t>
                      </a:r>
                    </a:p>
                  </a:txBody>
                  <a:tcPr/>
                </a:tc>
                <a:tc>
                  <a:txBody>
                    <a:bodyPr/>
                    <a:lstStyle/>
                    <a:p>
                      <a:r>
                        <a:rPr lang="en-US" dirty="0"/>
                        <a:t>printf / scanf</a:t>
                      </a:r>
                    </a:p>
                  </a:txBody>
                  <a:tcPr/>
                </a:tc>
                <a:extLst>
                  <a:ext uri="{0D108BD9-81ED-4DB2-BD59-A6C34878D82A}">
                    <a16:rowId xmlns:a16="http://schemas.microsoft.com/office/drawing/2014/main" val="10002"/>
                  </a:ext>
                </a:extLst>
              </a:tr>
              <a:tr h="346539">
                <a:tc>
                  <a:txBody>
                    <a:bodyPr/>
                    <a:lstStyle/>
                    <a:p>
                      <a:r>
                        <a:rPr lang="en-US" dirty="0"/>
                        <a:t>%f</a:t>
                      </a:r>
                    </a:p>
                  </a:txBody>
                  <a:tcPr/>
                </a:tc>
                <a:tc>
                  <a:txBody>
                    <a:bodyPr/>
                    <a:lstStyle/>
                    <a:p>
                      <a:r>
                        <a:rPr lang="en-US" dirty="0"/>
                        <a:t>float</a:t>
                      </a:r>
                      <a:r>
                        <a:rPr lang="en-US" baseline="0" dirty="0"/>
                        <a:t> or </a:t>
                      </a:r>
                      <a:r>
                        <a:rPr lang="en-US" dirty="0"/>
                        <a:t>double</a:t>
                      </a:r>
                    </a:p>
                  </a:txBody>
                  <a:tcPr/>
                </a:tc>
                <a:tc>
                  <a:txBody>
                    <a:bodyPr/>
                    <a:lstStyle/>
                    <a:p>
                      <a:r>
                        <a:rPr lang="en-US" dirty="0"/>
                        <a:t>printf</a:t>
                      </a:r>
                    </a:p>
                  </a:txBody>
                  <a:tcPr/>
                </a:tc>
                <a:extLst>
                  <a:ext uri="{0D108BD9-81ED-4DB2-BD59-A6C34878D82A}">
                    <a16:rowId xmlns:a16="http://schemas.microsoft.com/office/drawing/2014/main" val="10003"/>
                  </a:ext>
                </a:extLst>
              </a:tr>
              <a:tr h="346539">
                <a:tc>
                  <a:txBody>
                    <a:bodyPr/>
                    <a:lstStyle/>
                    <a:p>
                      <a:r>
                        <a:rPr lang="en-US" dirty="0"/>
                        <a:t>%f</a:t>
                      </a:r>
                    </a:p>
                  </a:txBody>
                  <a:tcPr/>
                </a:tc>
                <a:tc>
                  <a:txBody>
                    <a:bodyPr/>
                    <a:lstStyle/>
                    <a:p>
                      <a:r>
                        <a:rPr lang="en-US" dirty="0"/>
                        <a:t>float</a:t>
                      </a:r>
                    </a:p>
                  </a:txBody>
                  <a:tcPr/>
                </a:tc>
                <a:tc>
                  <a:txBody>
                    <a:bodyPr/>
                    <a:lstStyle/>
                    <a:p>
                      <a:r>
                        <a:rPr lang="en-US" dirty="0"/>
                        <a:t>scanf</a:t>
                      </a:r>
                    </a:p>
                  </a:txBody>
                  <a:tcPr/>
                </a:tc>
                <a:extLst>
                  <a:ext uri="{0D108BD9-81ED-4DB2-BD59-A6C34878D82A}">
                    <a16:rowId xmlns:a16="http://schemas.microsoft.com/office/drawing/2014/main" val="10004"/>
                  </a:ext>
                </a:extLst>
              </a:tr>
              <a:tr h="346539">
                <a:tc>
                  <a:txBody>
                    <a:bodyPr/>
                    <a:lstStyle/>
                    <a:p>
                      <a:r>
                        <a:rPr lang="en-US" dirty="0"/>
                        <a:t>%lf</a:t>
                      </a:r>
                    </a:p>
                  </a:txBody>
                  <a:tcPr/>
                </a:tc>
                <a:tc>
                  <a:txBody>
                    <a:bodyPr/>
                    <a:lstStyle/>
                    <a:p>
                      <a:r>
                        <a:rPr lang="en-US" dirty="0"/>
                        <a:t>double</a:t>
                      </a:r>
                    </a:p>
                  </a:txBody>
                  <a:tcPr/>
                </a:tc>
                <a:tc>
                  <a:txBody>
                    <a:bodyPr/>
                    <a:lstStyle/>
                    <a:p>
                      <a:r>
                        <a:rPr lang="en-US" dirty="0"/>
                        <a:t>scanf</a:t>
                      </a:r>
                    </a:p>
                  </a:txBody>
                  <a:tcPr/>
                </a:tc>
                <a:extLst>
                  <a:ext uri="{0D108BD9-81ED-4DB2-BD59-A6C34878D82A}">
                    <a16:rowId xmlns:a16="http://schemas.microsoft.com/office/drawing/2014/main" val="10005"/>
                  </a:ext>
                </a:extLst>
              </a:tr>
              <a:tr h="346539">
                <a:tc>
                  <a:txBody>
                    <a:bodyPr/>
                    <a:lstStyle/>
                    <a:p>
                      <a:r>
                        <a:rPr lang="en-US" dirty="0"/>
                        <a:t>%e</a:t>
                      </a:r>
                    </a:p>
                  </a:txBody>
                  <a:tcPr/>
                </a:tc>
                <a:tc>
                  <a:txBody>
                    <a:bodyPr/>
                    <a:lstStyle/>
                    <a:p>
                      <a:r>
                        <a:rPr lang="en-US" dirty="0"/>
                        <a:t>float or double</a:t>
                      </a:r>
                    </a:p>
                  </a:txBody>
                  <a:tcPr/>
                </a:tc>
                <a:tc>
                  <a:txBody>
                    <a:bodyPr/>
                    <a:lstStyle/>
                    <a:p>
                      <a:r>
                        <a:rPr lang="en-US" dirty="0"/>
                        <a:t>printf (for scientific</a:t>
                      </a:r>
                      <a:r>
                        <a:rPr lang="en-US" baseline="0" dirty="0"/>
                        <a:t> notation)</a:t>
                      </a:r>
                      <a:endParaRPr lang="en-US" dirty="0"/>
                    </a:p>
                  </a:txBody>
                  <a:tcPr/>
                </a:tc>
                <a:extLst>
                  <a:ext uri="{0D108BD9-81ED-4DB2-BD59-A6C34878D82A}">
                    <a16:rowId xmlns:a16="http://schemas.microsoft.com/office/drawing/2014/main" val="10006"/>
                  </a:ext>
                </a:extLst>
              </a:tr>
            </a:tbl>
          </a:graphicData>
        </a:graphic>
      </p:graphicFrame>
      <p:sp>
        <p:nvSpPr>
          <p:cNvPr id="31" name="Content Placeholder 5"/>
          <p:cNvSpPr txBox="1">
            <a:spLocks/>
          </p:cNvSpPr>
          <p:nvPr/>
        </p:nvSpPr>
        <p:spPr bwMode="auto">
          <a:xfrm>
            <a:off x="534988" y="4403188"/>
            <a:ext cx="8229600" cy="2053883"/>
          </a:xfrm>
          <a:prstGeom prst="rect">
            <a:avLst/>
          </a:prstGeom>
          <a:noFill/>
          <a:ln w="9525">
            <a:noFill/>
            <a:miter lim="800000"/>
            <a:headEnd/>
            <a:tailEnd/>
          </a:ln>
        </p:spPr>
        <p:txBody>
          <a:bodyPr/>
          <a:lstStyle/>
          <a:p>
            <a:pPr marL="342900" indent="-342900">
              <a:spcBef>
                <a:spcPct val="20000"/>
              </a:spcBef>
              <a:buClr>
                <a:schemeClr val="bg1">
                  <a:lumMod val="50000"/>
                </a:schemeClr>
              </a:buClr>
              <a:buSzPct val="100000"/>
              <a:buFont typeface="Wingdings" panose="05000000000000000000" pitchFamily="2" charset="2"/>
              <a:buChar char="§"/>
              <a:defRPr/>
            </a:pPr>
            <a:r>
              <a:rPr lang="en-US" sz="2000" kern="0" dirty="0">
                <a:latin typeface="+mn-lt"/>
                <a:cs typeface="+mn-cs"/>
              </a:rPr>
              <a:t>Examples of format specifiers used in </a:t>
            </a:r>
            <a:r>
              <a:rPr lang="en-US" sz="2000" kern="0" dirty="0">
                <a:solidFill>
                  <a:srgbClr val="800000"/>
                </a:solidFill>
                <a:latin typeface="+mn-lt"/>
                <a:cs typeface="+mn-cs"/>
              </a:rPr>
              <a:t>printf()</a:t>
            </a:r>
            <a:r>
              <a:rPr lang="en-US" sz="2000" kern="0" dirty="0">
                <a:latin typeface="+mn-lt"/>
                <a:cs typeface="+mn-cs"/>
              </a:rPr>
              <a:t>:</a:t>
            </a:r>
          </a:p>
          <a:p>
            <a:pPr marL="800100" lvl="1" indent="-342900">
              <a:spcBef>
                <a:spcPts val="0"/>
              </a:spcBef>
              <a:buClr>
                <a:schemeClr val="bg1">
                  <a:lumMod val="50000"/>
                </a:schemeClr>
              </a:buClr>
              <a:buSzPct val="100000"/>
              <a:buFont typeface="Wingdings" panose="05000000000000000000" pitchFamily="2" charset="2"/>
              <a:buChar char="§"/>
              <a:defRPr/>
            </a:pPr>
            <a:r>
              <a:rPr lang="en-US" kern="0" dirty="0">
                <a:solidFill>
                  <a:srgbClr val="C00000"/>
                </a:solidFill>
                <a:latin typeface="+mn-lt"/>
                <a:cs typeface="+mn-cs"/>
              </a:rPr>
              <a:t>%5d</a:t>
            </a:r>
            <a:r>
              <a:rPr lang="en-US" kern="0" dirty="0">
                <a:latin typeface="+mn-lt"/>
                <a:cs typeface="+mn-cs"/>
              </a:rPr>
              <a:t>: to display an integer in a width of 5, right justified</a:t>
            </a:r>
          </a:p>
          <a:p>
            <a:pPr marL="800100" lvl="1" indent="-342900">
              <a:spcBef>
                <a:spcPts val="0"/>
              </a:spcBef>
              <a:buClr>
                <a:schemeClr val="bg1">
                  <a:lumMod val="50000"/>
                </a:schemeClr>
              </a:buClr>
              <a:buSzPct val="100000"/>
              <a:buFont typeface="Wingdings" panose="05000000000000000000" pitchFamily="2" charset="2"/>
              <a:buChar char="§"/>
              <a:defRPr/>
            </a:pPr>
            <a:r>
              <a:rPr lang="en-US" kern="0" dirty="0">
                <a:solidFill>
                  <a:srgbClr val="C00000"/>
                </a:solidFill>
                <a:latin typeface="+mn-lt"/>
                <a:cs typeface="+mn-cs"/>
              </a:rPr>
              <a:t> %8.3f</a:t>
            </a:r>
            <a:r>
              <a:rPr lang="en-US" kern="0" dirty="0"/>
              <a:t>: to display a real number (float or double) in a width of 8, with 3 decimal places, right justified</a:t>
            </a:r>
            <a:endParaRPr lang="en-US" kern="0" dirty="0">
              <a:solidFill>
                <a:srgbClr val="C00000"/>
              </a:solidFill>
              <a:latin typeface="+mn-lt"/>
              <a:cs typeface="+mn-cs"/>
            </a:endParaRPr>
          </a:p>
          <a:p>
            <a:pPr marL="342900" indent="-342900">
              <a:spcBef>
                <a:spcPts val="0"/>
              </a:spcBef>
              <a:buClr>
                <a:schemeClr val="bg1">
                  <a:lumMod val="50000"/>
                </a:schemeClr>
              </a:buClr>
              <a:buSzPct val="100000"/>
              <a:buFont typeface="Wingdings" panose="05000000000000000000" pitchFamily="2" charset="2"/>
              <a:buChar char="§"/>
              <a:defRPr/>
            </a:pPr>
            <a:r>
              <a:rPr lang="en-US" sz="2000" kern="0" dirty="0">
                <a:solidFill>
                  <a:srgbClr val="0000FF"/>
                </a:solidFill>
                <a:latin typeface="+mn-lt"/>
                <a:cs typeface="+mn-cs"/>
              </a:rPr>
              <a:t>Note: </a:t>
            </a:r>
            <a:r>
              <a:rPr lang="en-US" sz="2000" kern="0" dirty="0">
                <a:latin typeface="+mn-lt"/>
                <a:cs typeface="+mn-cs"/>
              </a:rPr>
              <a:t>For </a:t>
            </a:r>
            <a:r>
              <a:rPr lang="en-US" sz="2000" kern="0" dirty="0">
                <a:solidFill>
                  <a:srgbClr val="800000"/>
                </a:solidFill>
                <a:latin typeface="+mn-lt"/>
                <a:cs typeface="+mn-cs"/>
              </a:rPr>
              <a:t>scanf()</a:t>
            </a:r>
            <a:r>
              <a:rPr lang="en-US" sz="2000" kern="0" dirty="0">
                <a:latin typeface="+mn-lt"/>
                <a:cs typeface="+mn-cs"/>
              </a:rPr>
              <a:t>, just use the format specifier </a:t>
            </a:r>
            <a:r>
              <a:rPr lang="en-US" sz="2000" u="sng" kern="0" dirty="0">
                <a:latin typeface="+mn-lt"/>
                <a:cs typeface="+mn-cs"/>
              </a:rPr>
              <a:t>without</a:t>
            </a:r>
            <a:r>
              <a:rPr lang="en-US" sz="2000" kern="0" dirty="0">
                <a:latin typeface="+mn-lt"/>
                <a:cs typeface="+mn-cs"/>
              </a:rPr>
              <a:t> indicating width, decimal places, etc.</a:t>
            </a:r>
            <a:endParaRPr lang="en-US" sz="1200" kern="0" dirty="0">
              <a:latin typeface="+mn-lt"/>
              <a:cs typeface="+mn-cs"/>
            </a:endParaRPr>
          </a:p>
        </p:txBody>
      </p:sp>
      <p:sp>
        <p:nvSpPr>
          <p:cNvPr id="33"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200" dirty="0">
                <a:solidFill>
                  <a:srgbClr val="C00000"/>
                </a:solidFill>
              </a:rPr>
              <a:t>Input</a:t>
            </a:r>
          </a:p>
          <a:p>
            <a:r>
              <a:rPr lang="en-US" sz="1050" dirty="0"/>
              <a:t>Compute</a:t>
            </a:r>
          </a:p>
          <a:p>
            <a:r>
              <a:rPr lang="en-US" sz="1200" dirty="0">
                <a:solidFill>
                  <a:srgbClr val="C00000"/>
                </a:solidFill>
              </a:rPr>
              <a:t>Output</a:t>
            </a:r>
          </a:p>
        </p:txBody>
      </p:sp>
    </p:spTree>
    <p:extLst>
      <p:ext uri="{BB962C8B-B14F-4D97-AF65-F5344CB8AC3E}">
        <p14:creationId xmlns:p14="http://schemas.microsoft.com/office/powerpoint/2010/main" val="762189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err="1">
                <a:solidFill>
                  <a:srgbClr val="0000FF"/>
                </a:solidFill>
              </a:rPr>
              <a:t>Input/Output</a:t>
            </a:r>
            <a:r>
              <a:rPr lang="en-GB" dirty="0">
                <a:solidFill>
                  <a:srgbClr val="0000FF"/>
                </a:solidFill>
              </a:rPr>
              <a:t> (3/3)</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27</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0" name="Content Placeholder 5"/>
          <p:cNvSpPr>
            <a:spLocks noGrp="1"/>
          </p:cNvSpPr>
          <p:nvPr>
            <p:ph idx="1"/>
          </p:nvPr>
        </p:nvSpPr>
        <p:spPr>
          <a:xfrm>
            <a:off x="587375" y="1167617"/>
            <a:ext cx="8229600" cy="1885072"/>
          </a:xfrm>
        </p:spPr>
        <p:txBody>
          <a:bodyPr/>
          <a:lstStyle/>
          <a:p>
            <a:pPr marL="288925" indent="-288925" eaLnBrk="1" hangingPunct="1">
              <a:buClr>
                <a:schemeClr val="bg1">
                  <a:lumMod val="50000"/>
                </a:schemeClr>
              </a:buClr>
              <a:buSzPct val="100000"/>
              <a:buFont typeface="Wingdings" panose="05000000000000000000" pitchFamily="2" charset="2"/>
              <a:buChar char="§"/>
            </a:pPr>
            <a:r>
              <a:rPr lang="en-US" sz="2000" dirty="0">
                <a:solidFill>
                  <a:srgbClr val="C00000"/>
                </a:solidFill>
              </a:rPr>
              <a:t>\n </a:t>
            </a:r>
            <a:r>
              <a:rPr lang="en-US" sz="2000" dirty="0"/>
              <a:t>is an example of </a:t>
            </a:r>
            <a:r>
              <a:rPr lang="en-US" sz="2000" dirty="0">
                <a:solidFill>
                  <a:srgbClr val="0000FF"/>
                </a:solidFill>
              </a:rPr>
              <a:t>escape sequence</a:t>
            </a:r>
            <a:endParaRPr lang="en-US" sz="2000" dirty="0"/>
          </a:p>
          <a:p>
            <a:pPr marL="288925" indent="-288925" eaLnBrk="1" hangingPunct="1">
              <a:buClr>
                <a:schemeClr val="bg1">
                  <a:lumMod val="50000"/>
                </a:schemeClr>
              </a:buClr>
              <a:buSzPct val="100000"/>
              <a:buFont typeface="Wingdings" panose="05000000000000000000" pitchFamily="2" charset="2"/>
              <a:buChar char="§"/>
            </a:pPr>
            <a:r>
              <a:rPr lang="en-US" sz="2000" dirty="0"/>
              <a:t>Escape sequences are used in </a:t>
            </a:r>
            <a:r>
              <a:rPr lang="en-US" sz="2000" dirty="0">
                <a:solidFill>
                  <a:srgbClr val="800000"/>
                </a:solidFill>
              </a:rPr>
              <a:t>printf() </a:t>
            </a:r>
            <a:r>
              <a:rPr lang="en-US" sz="2000" dirty="0"/>
              <a:t>function for certain special effects or to display certain characters properly</a:t>
            </a:r>
          </a:p>
          <a:p>
            <a:pPr marL="288925" indent="-288925" eaLnBrk="1" hangingPunct="1">
              <a:buClr>
                <a:schemeClr val="bg1">
                  <a:lumMod val="50000"/>
                </a:schemeClr>
              </a:buClr>
              <a:buSzPct val="100000"/>
              <a:buFont typeface="Wingdings" panose="05000000000000000000" pitchFamily="2" charset="2"/>
              <a:buChar char="§"/>
            </a:pPr>
            <a:r>
              <a:rPr lang="en-US" sz="2000" dirty="0"/>
              <a:t>See </a:t>
            </a:r>
            <a:r>
              <a:rPr lang="en-US" sz="2000" dirty="0">
                <a:solidFill>
                  <a:srgbClr val="0000FF"/>
                </a:solidFill>
              </a:rPr>
              <a:t>Table 1.4 (pages 32 – 33)</a:t>
            </a:r>
          </a:p>
          <a:p>
            <a:pPr marL="288925" indent="-288925" eaLnBrk="1" hangingPunct="1">
              <a:buClr>
                <a:schemeClr val="bg1">
                  <a:lumMod val="50000"/>
                </a:schemeClr>
              </a:buClr>
              <a:buSzPct val="100000"/>
              <a:buFont typeface="Wingdings" panose="05000000000000000000" pitchFamily="2" charset="2"/>
              <a:buChar char="§"/>
            </a:pPr>
            <a:r>
              <a:rPr lang="en-US" sz="2000" dirty="0"/>
              <a:t>These are the more commonly used escape sequences:</a:t>
            </a:r>
          </a:p>
          <a:p>
            <a:pPr lvl="2" indent="-457200" eaLnBrk="1" hangingPunct="1">
              <a:buSzPct val="120000"/>
              <a:buFont typeface="Wingdings" pitchFamily="2" charset="2"/>
              <a:buNone/>
            </a:pPr>
            <a:endParaRPr lang="en-US" sz="1200" dirty="0">
              <a:solidFill>
                <a:srgbClr val="0000FF"/>
              </a:solidFill>
            </a:endParaRPr>
          </a:p>
        </p:txBody>
      </p:sp>
      <p:graphicFrame>
        <p:nvGraphicFramePr>
          <p:cNvPr id="11" name="Table 10"/>
          <p:cNvGraphicFramePr>
            <a:graphicFrameLocks noGrp="1"/>
          </p:cNvGraphicFramePr>
          <p:nvPr/>
        </p:nvGraphicFramePr>
        <p:xfrm>
          <a:off x="759655" y="3046560"/>
          <a:ext cx="8145194" cy="2175332"/>
        </p:xfrm>
        <a:graphic>
          <a:graphicData uri="http://schemas.openxmlformats.org/drawingml/2006/table">
            <a:tbl>
              <a:tblPr firstRow="1" bandRow="1">
                <a:tableStyleId>{5C22544A-7EE6-4342-B048-85BDC9FD1C3A}</a:tableStyleId>
              </a:tblPr>
              <a:tblGrid>
                <a:gridCol w="1294228">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5205046">
                  <a:extLst>
                    <a:ext uri="{9D8B030D-6E8A-4147-A177-3AD203B41FA5}">
                      <a16:colId xmlns:a16="http://schemas.microsoft.com/office/drawing/2014/main" val="20002"/>
                    </a:ext>
                  </a:extLst>
                </a:gridCol>
              </a:tblGrid>
              <a:tr h="383813">
                <a:tc>
                  <a:txBody>
                    <a:bodyPr/>
                    <a:lstStyle/>
                    <a:p>
                      <a:r>
                        <a:rPr lang="en-US" dirty="0"/>
                        <a:t>Escape sequence</a:t>
                      </a:r>
                    </a:p>
                  </a:txBody>
                  <a:tcPr/>
                </a:tc>
                <a:tc>
                  <a:txBody>
                    <a:bodyPr/>
                    <a:lstStyle/>
                    <a:p>
                      <a:r>
                        <a:rPr lang="en-US" dirty="0"/>
                        <a:t>Meaning</a:t>
                      </a:r>
                    </a:p>
                  </a:txBody>
                  <a:tcPr/>
                </a:tc>
                <a:tc>
                  <a:txBody>
                    <a:bodyPr/>
                    <a:lstStyle/>
                    <a:p>
                      <a:r>
                        <a:rPr lang="en-US" dirty="0"/>
                        <a:t>Result</a:t>
                      </a:r>
                    </a:p>
                  </a:txBody>
                  <a:tcPr/>
                </a:tc>
                <a:extLst>
                  <a:ext uri="{0D108BD9-81ED-4DB2-BD59-A6C34878D82A}">
                    <a16:rowId xmlns:a16="http://schemas.microsoft.com/office/drawing/2014/main" val="10000"/>
                  </a:ext>
                </a:extLst>
              </a:tr>
              <a:tr h="383813">
                <a:tc>
                  <a:txBody>
                    <a:bodyPr/>
                    <a:lstStyle/>
                    <a:p>
                      <a:pPr marL="0" indent="0"/>
                      <a:r>
                        <a:rPr lang="en-US" b="1" dirty="0">
                          <a:latin typeface="Courier New" pitchFamily="49" charset="0"/>
                          <a:cs typeface="Courier New" pitchFamily="49" charset="0"/>
                        </a:rPr>
                        <a:t>\n</a:t>
                      </a:r>
                    </a:p>
                  </a:txBody>
                  <a:tcPr/>
                </a:tc>
                <a:tc>
                  <a:txBody>
                    <a:bodyPr/>
                    <a:lstStyle/>
                    <a:p>
                      <a:r>
                        <a:rPr lang="en-US" dirty="0"/>
                        <a:t>New line</a:t>
                      </a:r>
                    </a:p>
                  </a:txBody>
                  <a:tcPr/>
                </a:tc>
                <a:tc>
                  <a:txBody>
                    <a:bodyPr/>
                    <a:lstStyle/>
                    <a:p>
                      <a:r>
                        <a:rPr lang="en-US" dirty="0"/>
                        <a:t>Subsequent output will appear</a:t>
                      </a:r>
                      <a:r>
                        <a:rPr lang="en-US" baseline="0" dirty="0"/>
                        <a:t> on the next line</a:t>
                      </a:r>
                      <a:endParaRPr lang="en-US" dirty="0"/>
                    </a:p>
                  </a:txBody>
                  <a:tcPr/>
                </a:tc>
                <a:extLst>
                  <a:ext uri="{0D108BD9-81ED-4DB2-BD59-A6C34878D82A}">
                    <a16:rowId xmlns:a16="http://schemas.microsoft.com/office/drawing/2014/main" val="10001"/>
                  </a:ext>
                </a:extLst>
              </a:tr>
              <a:tr h="383813">
                <a:tc>
                  <a:txBody>
                    <a:bodyPr/>
                    <a:lstStyle/>
                    <a:p>
                      <a:r>
                        <a:rPr lang="en-US" b="1" dirty="0">
                          <a:latin typeface="Courier New" pitchFamily="49" charset="0"/>
                          <a:cs typeface="Courier New" pitchFamily="49" charset="0"/>
                        </a:rPr>
                        <a:t>\t</a:t>
                      </a:r>
                    </a:p>
                  </a:txBody>
                  <a:tcPr/>
                </a:tc>
                <a:tc>
                  <a:txBody>
                    <a:bodyPr/>
                    <a:lstStyle/>
                    <a:p>
                      <a:r>
                        <a:rPr lang="en-US" dirty="0"/>
                        <a:t>Horizontal tab</a:t>
                      </a:r>
                    </a:p>
                  </a:txBody>
                  <a:tcPr/>
                </a:tc>
                <a:tc>
                  <a:txBody>
                    <a:bodyPr/>
                    <a:lstStyle/>
                    <a:p>
                      <a:r>
                        <a:rPr lang="en-US" dirty="0"/>
                        <a:t>Move to the next tab position</a:t>
                      </a:r>
                      <a:r>
                        <a:rPr lang="en-US" baseline="0" dirty="0"/>
                        <a:t> on the current line</a:t>
                      </a:r>
                      <a:endParaRPr lang="en-US" dirty="0"/>
                    </a:p>
                  </a:txBody>
                  <a:tcPr/>
                </a:tc>
                <a:extLst>
                  <a:ext uri="{0D108BD9-81ED-4DB2-BD59-A6C34878D82A}">
                    <a16:rowId xmlns:a16="http://schemas.microsoft.com/office/drawing/2014/main" val="10002"/>
                  </a:ext>
                </a:extLst>
              </a:tr>
              <a:tr h="383813">
                <a:tc>
                  <a:txBody>
                    <a:bodyPr/>
                    <a:lstStyle/>
                    <a:p>
                      <a:r>
                        <a:rPr lang="en-US" b="1" dirty="0">
                          <a:latin typeface="Courier New" pitchFamily="49" charset="0"/>
                          <a:cs typeface="Courier New" pitchFamily="49" charset="0"/>
                        </a:rPr>
                        <a:t>\"</a:t>
                      </a:r>
                    </a:p>
                  </a:txBody>
                  <a:tcPr/>
                </a:tc>
                <a:tc>
                  <a:txBody>
                    <a:bodyPr/>
                    <a:lstStyle/>
                    <a:p>
                      <a:r>
                        <a:rPr lang="en-US" dirty="0"/>
                        <a:t>Double quote</a:t>
                      </a:r>
                    </a:p>
                  </a:txBody>
                  <a:tcPr/>
                </a:tc>
                <a:tc>
                  <a:txBody>
                    <a:bodyPr/>
                    <a:lstStyle/>
                    <a:p>
                      <a:r>
                        <a:rPr lang="en-US" dirty="0"/>
                        <a:t>Display a double quote "</a:t>
                      </a:r>
                    </a:p>
                  </a:txBody>
                  <a:tcPr/>
                </a:tc>
                <a:extLst>
                  <a:ext uri="{0D108BD9-81ED-4DB2-BD59-A6C34878D82A}">
                    <a16:rowId xmlns:a16="http://schemas.microsoft.com/office/drawing/2014/main" val="10003"/>
                  </a:ext>
                </a:extLst>
              </a:tr>
              <a:tr h="383813">
                <a:tc>
                  <a:txBody>
                    <a:bodyPr/>
                    <a:lstStyle/>
                    <a:p>
                      <a:r>
                        <a:rPr lang="en-US" b="1" dirty="0">
                          <a:latin typeface="Courier New" pitchFamily="49" charset="0"/>
                          <a:cs typeface="Courier New" pitchFamily="49" charset="0"/>
                        </a:rPr>
                        <a:t>%%</a:t>
                      </a:r>
                    </a:p>
                  </a:txBody>
                  <a:tcPr/>
                </a:tc>
                <a:tc>
                  <a:txBody>
                    <a:bodyPr/>
                    <a:lstStyle/>
                    <a:p>
                      <a:r>
                        <a:rPr lang="en-US" dirty="0"/>
                        <a:t>Percent</a:t>
                      </a:r>
                    </a:p>
                  </a:txBody>
                  <a:tcPr/>
                </a:tc>
                <a:tc>
                  <a:txBody>
                    <a:bodyPr/>
                    <a:lstStyle/>
                    <a:p>
                      <a:r>
                        <a:rPr lang="en-US" dirty="0"/>
                        <a:t>Display a percent</a:t>
                      </a:r>
                      <a:r>
                        <a:rPr lang="en-US" baseline="0" dirty="0"/>
                        <a:t> character %</a:t>
                      </a:r>
                      <a:endParaRPr lang="en-US" dirty="0"/>
                    </a:p>
                  </a:txBody>
                  <a:tcPr/>
                </a:tc>
                <a:extLst>
                  <a:ext uri="{0D108BD9-81ED-4DB2-BD59-A6C34878D82A}">
                    <a16:rowId xmlns:a16="http://schemas.microsoft.com/office/drawing/2014/main" val="10004"/>
                  </a:ext>
                </a:extLst>
              </a:tr>
            </a:tbl>
          </a:graphicData>
        </a:graphic>
      </p:graphicFrame>
      <p:sp>
        <p:nvSpPr>
          <p:cNvPr id="16"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200" dirty="0">
                <a:solidFill>
                  <a:srgbClr val="C00000"/>
                </a:solidFill>
              </a:rPr>
              <a:t>Input</a:t>
            </a:r>
          </a:p>
          <a:p>
            <a:r>
              <a:rPr lang="en-US" sz="1050" dirty="0"/>
              <a:t>Compute</a:t>
            </a:r>
          </a:p>
          <a:p>
            <a:r>
              <a:rPr lang="en-US" sz="1200" dirty="0">
                <a:solidFill>
                  <a:srgbClr val="C00000"/>
                </a:solidFill>
              </a:rPr>
              <a:t>Output</a:t>
            </a:r>
          </a:p>
        </p:txBody>
      </p:sp>
    </p:spTree>
    <p:extLst>
      <p:ext uri="{BB962C8B-B14F-4D97-AF65-F5344CB8AC3E}">
        <p14:creationId xmlns:p14="http://schemas.microsoft.com/office/powerpoint/2010/main" val="553719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Exercise #2: Testing </a:t>
            </a:r>
            <a:r>
              <a:rPr lang="en-GB" dirty="0" err="1">
                <a:solidFill>
                  <a:srgbClr val="0000FF"/>
                </a:solidFill>
              </a:rPr>
              <a:t>scanf</a:t>
            </a:r>
            <a:r>
              <a:rPr lang="en-GB" dirty="0">
                <a:solidFill>
                  <a:srgbClr val="0000FF"/>
                </a:solidFill>
              </a:rPr>
              <a:t>() and </a:t>
            </a:r>
            <a:r>
              <a:rPr lang="en-GB" dirty="0" err="1">
                <a:solidFill>
                  <a:srgbClr val="0000FF"/>
                </a:solidFill>
              </a:rPr>
              <a:t>printf</a:t>
            </a:r>
            <a:r>
              <a:rPr lang="en-GB" dirty="0">
                <a:solidFill>
                  <a:srgbClr val="0000FF"/>
                </a:solidFill>
              </a:rPr>
              <a:t>()</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We will do an exercise in class to explore </a:t>
            </a:r>
            <a:r>
              <a:rPr lang="en-US" sz="2800" dirty="0" err="1">
                <a:solidFill>
                  <a:srgbClr val="0000FF"/>
                </a:solidFill>
              </a:rPr>
              <a:t>scanf</a:t>
            </a:r>
            <a:r>
              <a:rPr lang="en-US" sz="2800" dirty="0">
                <a:solidFill>
                  <a:srgbClr val="0000FF"/>
                </a:solidFill>
              </a:rPr>
              <a:t>() </a:t>
            </a:r>
            <a:r>
              <a:rPr lang="en-US" sz="2800" dirty="0"/>
              <a:t>and </a:t>
            </a:r>
            <a:r>
              <a:rPr lang="en-US" sz="2800" dirty="0" err="1">
                <a:solidFill>
                  <a:srgbClr val="0000FF"/>
                </a:solidFill>
              </a:rPr>
              <a:t>printf</a:t>
            </a:r>
            <a:r>
              <a:rPr lang="en-US" sz="2800" dirty="0">
                <a:solidFill>
                  <a:srgbClr val="0000FF"/>
                </a:solidFill>
              </a:rPr>
              <a:t>() </a:t>
            </a:r>
            <a:r>
              <a:rPr lang="en-US" sz="2800" dirty="0"/>
              <a:t>functions</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C00000"/>
                </a:solidFill>
              </a:rPr>
              <a:t>Unit4_TestIO.c</a:t>
            </a:r>
          </a:p>
          <a:p>
            <a:pPr marL="800100" lvl="1" indent="-342900">
              <a:spcBef>
                <a:spcPts val="1200"/>
              </a:spcBef>
              <a:buClr>
                <a:schemeClr val="accent4">
                  <a:lumMod val="60000"/>
                  <a:lumOff val="40000"/>
                </a:schemeClr>
              </a:buClr>
              <a:buSzPct val="75000"/>
              <a:buFont typeface="Wingdings" pitchFamily="2" charset="2"/>
              <a:buChar char="n"/>
            </a:pPr>
            <a:r>
              <a:rPr lang="en-US" sz="2400" dirty="0"/>
              <a:t>Copy the above program into your current directory</a:t>
            </a:r>
            <a:br>
              <a:rPr lang="en-US" sz="2800" dirty="0"/>
            </a:br>
            <a:r>
              <a:rPr lang="en-US" sz="2800" dirty="0"/>
              <a:t> </a:t>
            </a:r>
            <a:r>
              <a:rPr lang="en-US" dirty="0" err="1">
                <a:solidFill>
                  <a:srgbClr val="0000FF"/>
                </a:solidFill>
                <a:latin typeface="Lucida Console" panose="020B0609040504020204" pitchFamily="49" charset="0"/>
              </a:rPr>
              <a:t>cp</a:t>
            </a:r>
            <a:r>
              <a:rPr lang="en-US" dirty="0">
                <a:solidFill>
                  <a:srgbClr val="0000FF"/>
                </a:solidFill>
                <a:latin typeface="Lucida Console" panose="020B0609040504020204" pitchFamily="49" charset="0"/>
              </a:rPr>
              <a:t> ~cs1010/</a:t>
            </a:r>
            <a:r>
              <a:rPr lang="en-US" dirty="0" err="1">
                <a:solidFill>
                  <a:srgbClr val="0000FF"/>
                </a:solidFill>
                <a:latin typeface="Lucida Console" panose="020B0609040504020204" pitchFamily="49" charset="0"/>
              </a:rPr>
              <a:t>lect</a:t>
            </a:r>
            <a:r>
              <a:rPr lang="en-US" dirty="0">
                <a:solidFill>
                  <a:srgbClr val="0000FF"/>
                </a:solidFill>
                <a:latin typeface="Lucida Console" panose="020B0609040504020204" pitchFamily="49" charset="0"/>
              </a:rPr>
              <a:t>/</a:t>
            </a:r>
            <a:r>
              <a:rPr lang="en-US" dirty="0" err="1">
                <a:solidFill>
                  <a:srgbClr val="0000FF"/>
                </a:solidFill>
                <a:latin typeface="Lucida Console" panose="020B0609040504020204" pitchFamily="49" charset="0"/>
              </a:rPr>
              <a:t>prog</a:t>
            </a:r>
            <a:r>
              <a:rPr lang="en-US" dirty="0">
                <a:solidFill>
                  <a:srgbClr val="0000FF"/>
                </a:solidFill>
                <a:latin typeface="Lucida Console" panose="020B0609040504020204" pitchFamily="49" charset="0"/>
              </a:rPr>
              <a:t>/unit4/Unit4_TestIO.c .</a:t>
            </a:r>
            <a:endParaRPr lang="en-US" dirty="0"/>
          </a:p>
          <a:p>
            <a:pPr lvl="1">
              <a:spcBef>
                <a:spcPts val="1200"/>
              </a:spcBef>
              <a:buClr>
                <a:schemeClr val="accent4">
                  <a:lumMod val="60000"/>
                  <a:lumOff val="40000"/>
                </a:schemeClr>
              </a:buClr>
              <a:buSzPct val="75000"/>
            </a:pPr>
            <a:endParaRPr lang="en-US" sz="2000" dirty="0">
              <a:solidFill>
                <a:srgbClr val="0000FF"/>
              </a:solidFill>
              <a:latin typeface="Lucida Console" panose="020B0609040504020204" pitchFamily="49" charset="0"/>
            </a:endParaRPr>
          </a:p>
          <a:p>
            <a:pPr marL="800100" lvl="1" indent="-342900">
              <a:spcBef>
                <a:spcPts val="1200"/>
              </a:spcBef>
              <a:buClr>
                <a:schemeClr val="accent4">
                  <a:lumMod val="60000"/>
                  <a:lumOff val="40000"/>
                </a:schemeClr>
              </a:buClr>
              <a:buSzPct val="75000"/>
              <a:buFont typeface="Wingdings" pitchFamily="2" charset="2"/>
              <a:buChar char="n"/>
            </a:pPr>
            <a:endParaRPr lang="en-US" sz="2000" dirty="0">
              <a:solidFill>
                <a:srgbClr val="0000FF"/>
              </a:solidFill>
              <a:latin typeface="Lucida Console" panose="020B0609040504020204" pitchFamily="49" charset="0"/>
            </a:endParaRPr>
          </a:p>
        </p:txBody>
      </p:sp>
    </p:spTree>
    <p:extLst>
      <p:ext uri="{BB962C8B-B14F-4D97-AF65-F5344CB8AC3E}">
        <p14:creationId xmlns:p14="http://schemas.microsoft.com/office/powerpoint/2010/main" val="1393456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Exercise #3: Distance Conversion (1/2)</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29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200"/>
            <a:ext cx="8363760" cy="513430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Convert distance from miles to </a:t>
            </a:r>
            <a:r>
              <a:rPr lang="en-US" sz="2800" dirty="0" err="1"/>
              <a:t>kilometres</a:t>
            </a:r>
            <a:endParaRPr lang="en-US" sz="2800" dirty="0"/>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C00000"/>
                </a:solidFill>
              </a:rPr>
              <a:t>Unit4_MileToKm.c</a:t>
            </a:r>
          </a:p>
          <a:p>
            <a:pPr marL="800100" lvl="1" indent="-342900">
              <a:spcBef>
                <a:spcPts val="1200"/>
              </a:spcBef>
              <a:buClr>
                <a:schemeClr val="accent4">
                  <a:lumMod val="60000"/>
                  <a:lumOff val="40000"/>
                </a:schemeClr>
              </a:buClr>
              <a:buSzPct val="75000"/>
              <a:buFont typeface="Wingdings" pitchFamily="2" charset="2"/>
              <a:buChar char="n"/>
            </a:pPr>
            <a:r>
              <a:rPr lang="en-US" sz="2400" dirty="0"/>
              <a:t>The program is given (which you can copy to your directory as earlier instructed), but for this exercise we want you to type in the program yourself as a practice in using </a:t>
            </a:r>
            <a:r>
              <a:rPr lang="en-US" sz="2400" dirty="0">
                <a:solidFill>
                  <a:srgbClr val="C00000"/>
                </a:solidFill>
              </a:rPr>
              <a:t>vim</a:t>
            </a:r>
          </a:p>
          <a:p>
            <a:pPr marL="800100" lvl="1" indent="-342900">
              <a:spcBef>
                <a:spcPts val="1200"/>
              </a:spcBef>
              <a:buClr>
                <a:schemeClr val="accent4">
                  <a:lumMod val="60000"/>
                  <a:lumOff val="40000"/>
                </a:schemeClr>
              </a:buClr>
              <a:buSzPct val="75000"/>
              <a:buFont typeface="Wingdings" pitchFamily="2" charset="2"/>
              <a:buChar char="n"/>
            </a:pPr>
            <a:r>
              <a:rPr lang="en-US" sz="2400" dirty="0"/>
              <a:t>The program is shown in the next slide</a:t>
            </a:r>
            <a:endParaRPr lang="en-US" sz="2000" dirty="0">
              <a:solidFill>
                <a:srgbClr val="0000FF"/>
              </a:solidFill>
              <a:latin typeface="Lucida Console" panose="020B0609040504020204" pitchFamily="49" charset="0"/>
            </a:endParaRPr>
          </a:p>
          <a:p>
            <a:pPr marL="800100" lvl="1" indent="-342900">
              <a:spcBef>
                <a:spcPts val="1200"/>
              </a:spcBef>
              <a:buClr>
                <a:schemeClr val="accent4">
                  <a:lumMod val="60000"/>
                  <a:lumOff val="40000"/>
                </a:schemeClr>
              </a:buClr>
              <a:buSzPct val="75000"/>
              <a:buFont typeface="Wingdings" pitchFamily="2" charset="2"/>
              <a:buChar char="n"/>
            </a:pPr>
            <a:endParaRPr lang="en-US" sz="2000" dirty="0">
              <a:solidFill>
                <a:srgbClr val="0000FF"/>
              </a:solidFill>
              <a:latin typeface="Lucida Console" panose="020B0609040504020204" pitchFamily="49" charset="0"/>
            </a:endParaRPr>
          </a:p>
        </p:txBody>
      </p:sp>
    </p:spTree>
    <p:extLst>
      <p:ext uri="{BB962C8B-B14F-4D97-AF65-F5344CB8AC3E}">
        <p14:creationId xmlns:p14="http://schemas.microsoft.com/office/powerpoint/2010/main" val="1091131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dissolve">
                                      <p:cBhvr>
                                        <p:cTn id="21"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6242110328213">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Introduction</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3</a:t>
            </a:fld>
            <a:endParaRPr dirty="0"/>
          </a:p>
        </p:txBody>
      </p:sp>
      <p:sp>
        <p:nvSpPr>
          <p:cNvPr id="10" name="HighlightTextShape201406241503265130"/>
          <p:cNvSpPr>
            <a:spLocks noChangeArrowheads="1"/>
          </p:cNvSpPr>
          <p:nvPr/>
        </p:nvSpPr>
        <p:spPr bwMode="auto">
          <a:xfrm>
            <a:off x="491319" y="1219200"/>
            <a:ext cx="7890681" cy="2583976"/>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solidFill>
                  <a:srgbClr val="C00000"/>
                </a:solidFill>
              </a:rPr>
              <a:t>C</a:t>
            </a:r>
            <a:r>
              <a:rPr lang="en-US" sz="2800" dirty="0"/>
              <a:t>: A general-purpose computer programming language developed in 1972 by </a:t>
            </a:r>
            <a:r>
              <a:rPr lang="en-US" sz="2800" dirty="0">
                <a:solidFill>
                  <a:srgbClr val="C00000"/>
                </a:solidFill>
              </a:rPr>
              <a:t>Dennis Ritchie </a:t>
            </a:r>
            <a:r>
              <a:rPr lang="en-US" sz="2800" dirty="0"/>
              <a:t>(1941 – 2011) at Bell Telephone Lab for use with the UNIX operation System</a:t>
            </a:r>
          </a:p>
          <a:p>
            <a:pPr marL="342900" indent="-342900">
              <a:spcBef>
                <a:spcPts val="1200"/>
              </a:spcBef>
              <a:buClr>
                <a:schemeClr val="accent4">
                  <a:lumMod val="60000"/>
                  <a:lumOff val="40000"/>
                </a:schemeClr>
              </a:buClr>
              <a:buSzPct val="75000"/>
              <a:buFont typeface="Wingdings" pitchFamily="2" charset="2"/>
              <a:buChar char="n"/>
            </a:pPr>
            <a:r>
              <a:rPr lang="en-US" sz="2800" dirty="0"/>
              <a:t>We will follow the </a:t>
            </a:r>
            <a:r>
              <a:rPr lang="en-US" sz="2800" dirty="0">
                <a:solidFill>
                  <a:srgbClr val="C00000"/>
                </a:solidFill>
              </a:rPr>
              <a:t>ANSI C</a:t>
            </a:r>
            <a:r>
              <a:rPr lang="en-US" sz="2800" dirty="0"/>
              <a:t> (C99) standard</a:t>
            </a:r>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434" t="4454" r="6701" b="6387"/>
          <a:stretch/>
        </p:blipFill>
        <p:spPr>
          <a:xfrm>
            <a:off x="6763109" y="3803176"/>
            <a:ext cx="2035834" cy="2674190"/>
          </a:xfrm>
          <a:prstGeom prst="rect">
            <a:avLst/>
          </a:prstGeom>
        </p:spPr>
      </p:pic>
      <p:sp>
        <p:nvSpPr>
          <p:cNvPr id="8" name="HighlightTextShape201406241503265130"/>
          <p:cNvSpPr>
            <a:spLocks noChangeArrowheads="1"/>
          </p:cNvSpPr>
          <p:nvPr/>
        </p:nvSpPr>
        <p:spPr bwMode="auto">
          <a:xfrm>
            <a:off x="345057" y="3659222"/>
            <a:ext cx="6055743" cy="661988"/>
          </a:xfrm>
          <a:prstGeom prst="rect">
            <a:avLst/>
          </a:prstGeom>
          <a:noFill/>
          <a:ln w="9525">
            <a:noFill/>
            <a:miter lim="800000"/>
            <a:headEnd/>
            <a:tailEnd/>
          </a:ln>
        </p:spPr>
        <p:txBody>
          <a:bodyPr/>
          <a:lstStyle/>
          <a:p>
            <a:pPr>
              <a:spcBef>
                <a:spcPts val="1200"/>
              </a:spcBef>
              <a:buClr>
                <a:schemeClr val="accent4">
                  <a:lumMod val="60000"/>
                  <a:lumOff val="40000"/>
                </a:schemeClr>
              </a:buClr>
              <a:buSzPct val="75000"/>
            </a:pPr>
            <a:r>
              <a:rPr lang="en-US" sz="2400" dirty="0">
                <a:hlinkClick r:id="rId4"/>
              </a:rPr>
              <a:t>https://en.wikipedia.org/wiki/ANSI_C#C99</a:t>
            </a:r>
            <a:endParaRPr lang="en-US" sz="2400" dirty="0"/>
          </a:p>
        </p:txBody>
      </p:sp>
    </p:spTree>
    <p:extLst>
      <p:ext uri="{BB962C8B-B14F-4D97-AF65-F5344CB8AC3E}">
        <p14:creationId xmlns:p14="http://schemas.microsoft.com/office/powerpoint/2010/main" val="2319745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dissolve">
                                      <p:cBhvr>
                                        <p:cTn id="16" dur="500"/>
                                        <p:tgtEl>
                                          <p:spTgt spid="10">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dissolv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Exercise #3: Distance Conversion (2/2)</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 name="[TextBox 1]"/>
          <p:cNvSpPr txBox="1"/>
          <p:nvPr/>
        </p:nvSpPr>
        <p:spPr>
          <a:xfrm>
            <a:off x="914400" y="1271997"/>
            <a:ext cx="6898511" cy="5262979"/>
          </a:xfrm>
          <a:prstGeom prst="rect">
            <a:avLst/>
          </a:prstGeom>
          <a:solidFill>
            <a:srgbClr val="FFFFCC"/>
          </a:solidFill>
          <a:ln w="12700">
            <a:solidFill>
              <a:schemeClr val="accent6"/>
            </a:solidFill>
          </a:ln>
        </p:spPr>
        <p:txBody>
          <a:bodyPr wrap="square" rtlCol="0">
            <a:spAutoFit/>
          </a:bodyPr>
          <a:lstStyle/>
          <a:p>
            <a:pPr>
              <a:tabLst>
                <a:tab pos="288925" algn="l"/>
                <a:tab pos="566738" algn="l"/>
                <a:tab pos="857250" algn="l"/>
              </a:tabLst>
            </a:pPr>
            <a:r>
              <a:rPr lang="en-US" sz="1600" b="1" dirty="0">
                <a:solidFill>
                  <a:srgbClr val="663300"/>
                </a:solidFill>
                <a:latin typeface="Courier New" panose="02070309020205020404" pitchFamily="49" charset="0"/>
                <a:cs typeface="Courier New" panose="02070309020205020404" pitchFamily="49" charset="0"/>
              </a:rPr>
              <a:t>// Unit4_MileToKm.c</a:t>
            </a:r>
          </a:p>
          <a:p>
            <a:pPr>
              <a:tabLst>
                <a:tab pos="288925" algn="l"/>
                <a:tab pos="566738" algn="l"/>
                <a:tab pos="857250" algn="l"/>
              </a:tabLst>
            </a:pPr>
            <a:r>
              <a:rPr lang="en-US" sz="1600" b="1" dirty="0">
                <a:solidFill>
                  <a:srgbClr val="663300"/>
                </a:solidFill>
                <a:latin typeface="Courier New" panose="02070309020205020404" pitchFamily="49" charset="0"/>
                <a:cs typeface="Courier New" panose="02070309020205020404" pitchFamily="49" charset="0"/>
              </a:rPr>
              <a:t>// Converts distance in miles to kilometers.</a:t>
            </a:r>
          </a:p>
          <a:p>
            <a:pPr>
              <a:tabLst>
                <a:tab pos="288925" algn="l"/>
                <a:tab pos="566738" algn="l"/>
                <a:tab pos="857250" algn="l"/>
              </a:tabLst>
            </a:pPr>
            <a:r>
              <a:rPr lang="en-US" sz="1600" b="1" dirty="0">
                <a:solidFill>
                  <a:srgbClr val="7030A0"/>
                </a:solidFill>
                <a:latin typeface="Courier New" panose="02070309020205020404" pitchFamily="49" charset="0"/>
                <a:cs typeface="Courier New" panose="02070309020205020404" pitchFamily="49" charset="0"/>
              </a:rPr>
              <a:t>#include </a:t>
            </a:r>
            <a:r>
              <a:rPr lang="en-US" sz="1600" b="1" dirty="0">
                <a:solidFill>
                  <a:srgbClr val="006600"/>
                </a:solidFill>
                <a:latin typeface="Courier New" panose="02070309020205020404" pitchFamily="49" charset="0"/>
                <a:cs typeface="Courier New" panose="02070309020205020404" pitchFamily="49" charset="0"/>
              </a:rPr>
              <a:t>&lt;</a:t>
            </a:r>
            <a:r>
              <a:rPr lang="en-US" sz="1600" b="1" dirty="0" err="1">
                <a:solidFill>
                  <a:srgbClr val="006600"/>
                </a:solidFill>
                <a:latin typeface="Courier New" panose="02070309020205020404" pitchFamily="49" charset="0"/>
                <a:cs typeface="Courier New" panose="02070309020205020404" pitchFamily="49" charset="0"/>
              </a:rPr>
              <a:t>stdio.h</a:t>
            </a:r>
            <a:r>
              <a:rPr lang="en-US" sz="1600" b="1" dirty="0">
                <a:solidFill>
                  <a:srgbClr val="006600"/>
                </a:solidFill>
                <a:latin typeface="Courier New" panose="02070309020205020404" pitchFamily="49" charset="0"/>
                <a:cs typeface="Courier New" panose="02070309020205020404" pitchFamily="49" charset="0"/>
              </a:rPr>
              <a:t>&gt;    </a:t>
            </a:r>
          </a:p>
          <a:p>
            <a:pPr>
              <a:tabLst>
                <a:tab pos="288925" algn="l"/>
                <a:tab pos="566738" algn="l"/>
                <a:tab pos="857250" algn="l"/>
              </a:tabLst>
            </a:pPr>
            <a:r>
              <a:rPr lang="en-US" sz="1600" b="1" dirty="0">
                <a:solidFill>
                  <a:srgbClr val="7030A0"/>
                </a:solidFill>
                <a:latin typeface="Courier New" panose="02070309020205020404" pitchFamily="49" charset="0"/>
                <a:cs typeface="Courier New" panose="02070309020205020404" pitchFamily="49" charset="0"/>
              </a:rPr>
              <a:t>#define KMS_PER_MILE</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1.609</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miles,  </a:t>
            </a:r>
            <a:r>
              <a:rPr lang="en-US" sz="1600" b="1" dirty="0">
                <a:solidFill>
                  <a:srgbClr val="663300"/>
                </a:solidFill>
                <a:latin typeface="Courier New" panose="02070309020205020404" pitchFamily="49" charset="0"/>
                <a:cs typeface="Courier New" panose="02070309020205020404" pitchFamily="49" charset="0"/>
              </a:rPr>
              <a:t>// input - distance in miles. </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kms</a:t>
            </a: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output - distance in kilometers</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Get the distance in miles */</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"Enter distance in miles: "</a:t>
            </a:r>
            <a:r>
              <a:rPr lang="en-US" sz="1600"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scanf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%f</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&amp;miles);</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Convert the distance to </a:t>
            </a:r>
            <a:r>
              <a:rPr lang="en-US" sz="1600" b="1" dirty="0" err="1">
                <a:solidFill>
                  <a:srgbClr val="663300"/>
                </a:solidFill>
                <a:latin typeface="Courier New" panose="02070309020205020404" pitchFamily="49" charset="0"/>
                <a:cs typeface="Courier New" panose="02070309020205020404" pitchFamily="49" charset="0"/>
              </a:rPr>
              <a:t>kilometres</a:t>
            </a:r>
            <a:endParaRPr lang="en-US" sz="1600"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kms</a:t>
            </a:r>
            <a:r>
              <a:rPr lang="en-US" sz="1600" b="1" dirty="0">
                <a:latin typeface="Courier New" panose="02070309020205020404" pitchFamily="49" charset="0"/>
                <a:cs typeface="Courier New" panose="02070309020205020404" pitchFamily="49" charset="0"/>
              </a:rPr>
              <a:t> = KMS_PER_MILE * miles;</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663300"/>
                </a:solidFill>
                <a:latin typeface="Courier New" panose="02070309020205020404" pitchFamily="49" charset="0"/>
                <a:cs typeface="Courier New" panose="02070309020205020404" pitchFamily="49" charset="0"/>
              </a:rPr>
              <a:t>// Display the distance in </a:t>
            </a:r>
            <a:r>
              <a:rPr lang="en-US" sz="1600" b="1" dirty="0" err="1">
                <a:solidFill>
                  <a:srgbClr val="663300"/>
                </a:solidFill>
                <a:latin typeface="Courier New" panose="02070309020205020404" pitchFamily="49" charset="0"/>
                <a:cs typeface="Courier New" panose="02070309020205020404" pitchFamily="49" charset="0"/>
              </a:rPr>
              <a:t>kilometres</a:t>
            </a:r>
            <a:endParaRPr lang="en-US" sz="1600"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"That equals </a:t>
            </a:r>
            <a:r>
              <a:rPr lang="en-US" sz="1600" b="1" dirty="0">
                <a:solidFill>
                  <a:srgbClr val="FF0000"/>
                </a:solidFill>
                <a:latin typeface="Courier New" panose="02070309020205020404" pitchFamily="49" charset="0"/>
                <a:cs typeface="Courier New" panose="02070309020205020404" pitchFamily="49" charset="0"/>
              </a:rPr>
              <a:t>%9.2f </a:t>
            </a:r>
            <a:r>
              <a:rPr lang="en-US" sz="1600" b="1" dirty="0">
                <a:solidFill>
                  <a:srgbClr val="006600"/>
                </a:solidFill>
                <a:latin typeface="Courier New" panose="02070309020205020404" pitchFamily="49" charset="0"/>
                <a:cs typeface="Courier New" panose="02070309020205020404" pitchFamily="49" charset="0"/>
              </a:rPr>
              <a:t>km.</a:t>
            </a:r>
            <a:r>
              <a:rPr lang="en-US" sz="1600" b="1" dirty="0">
                <a:solidFill>
                  <a:srgbClr val="FF0000"/>
                </a:solidFill>
                <a:latin typeface="Courier New" panose="02070309020205020404" pitchFamily="49" charset="0"/>
                <a:cs typeface="Courier New" panose="02070309020205020404" pitchFamily="49" charset="0"/>
              </a:rPr>
              <a:t>\n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kms</a:t>
            </a:r>
            <a:r>
              <a:rPr lang="en-US" sz="1600" b="1" dirty="0">
                <a:latin typeface="Courier New" panose="02070309020205020404" pitchFamily="49" charset="0"/>
                <a:cs typeface="Courier New" panose="02070309020205020404" pitchFamily="49" charset="0"/>
              </a:rPr>
              <a:t>);</a:t>
            </a:r>
          </a:p>
          <a:p>
            <a:pPr>
              <a:tabLst>
                <a:tab pos="288925" algn="l"/>
                <a:tab pos="566738" algn="l"/>
                <a:tab pos="857250" algn="l"/>
              </a:tabLst>
            </a:pPr>
            <a:endParaRPr lang="en-US" sz="1600"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sz="1600" b="1" dirty="0">
                <a:latin typeface="Courier New" panose="02070309020205020404" pitchFamily="49" charset="0"/>
                <a:cs typeface="Courier New" panose="02070309020205020404" pitchFamily="49" charset="0"/>
              </a:rPr>
              <a:t>}</a:t>
            </a:r>
          </a:p>
        </p:txBody>
      </p:sp>
      <p:sp>
        <p:nvSpPr>
          <p:cNvPr id="10" name="[Group 22]"/>
          <p:cNvSpPr txBox="1"/>
          <p:nvPr/>
        </p:nvSpPr>
        <p:spPr>
          <a:xfrm>
            <a:off x="6085483" y="1102720"/>
            <a:ext cx="1975475" cy="338554"/>
          </a:xfrm>
          <a:prstGeom prst="rect">
            <a:avLst/>
          </a:prstGeom>
          <a:solidFill>
            <a:srgbClr val="FFFF99"/>
          </a:solidFill>
          <a:ln>
            <a:solidFill>
              <a:schemeClr val="tx1"/>
            </a:solidFill>
          </a:ln>
        </p:spPr>
        <p:txBody>
          <a:bodyPr wrap="square" rtlCol="0">
            <a:spAutoFit/>
          </a:bodyPr>
          <a:lstStyle/>
          <a:p>
            <a:r>
              <a:rPr lang="en-US" sz="1600" dirty="0"/>
              <a:t>Unit4_MileToKm.c</a:t>
            </a:r>
            <a:endParaRPr lang="en-SG" sz="1600" dirty="0"/>
          </a:p>
        </p:txBody>
      </p:sp>
    </p:spTree>
    <p:extLst>
      <p:ext uri="{BB962C8B-B14F-4D97-AF65-F5344CB8AC3E}">
        <p14:creationId xmlns:p14="http://schemas.microsoft.com/office/powerpoint/2010/main" val="24321742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(1/9)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6" name="Content Placeholder 5"/>
          <p:cNvSpPr>
            <a:spLocks noGrp="1"/>
          </p:cNvSpPr>
          <p:nvPr>
            <p:ph idx="4294967295"/>
          </p:nvPr>
        </p:nvSpPr>
        <p:spPr>
          <a:xfrm>
            <a:off x="587375" y="1344612"/>
            <a:ext cx="8229600" cy="3123216"/>
          </a:xfrm>
        </p:spPr>
        <p:txBody>
          <a:bodyPr>
            <a:normAutofit fontScale="92500" lnSpcReduction="10000"/>
          </a:bodyPr>
          <a:lstStyle/>
          <a:p>
            <a:pPr marL="288925" indent="-288925" eaLnBrk="1" hangingPunct="1">
              <a:lnSpc>
                <a:spcPct val="110000"/>
              </a:lnSpc>
              <a:spcBef>
                <a:spcPts val="600"/>
              </a:spcBef>
              <a:buClr>
                <a:schemeClr val="bg1">
                  <a:lumMod val="50000"/>
                </a:schemeClr>
              </a:buClr>
              <a:buSzPct val="100000"/>
              <a:buFont typeface="Wingdings" panose="05000000000000000000" pitchFamily="2" charset="2"/>
              <a:buChar char="§"/>
            </a:pPr>
            <a:r>
              <a:rPr lang="en-US" sz="2600" dirty="0"/>
              <a:t>Computation is through </a:t>
            </a:r>
            <a:r>
              <a:rPr lang="en-US" sz="2600" dirty="0">
                <a:solidFill>
                  <a:srgbClr val="0000FF"/>
                </a:solidFill>
              </a:rPr>
              <a:t>function</a:t>
            </a:r>
          </a:p>
          <a:p>
            <a:pPr marL="711200" lvl="1" indent="-306388" eaLnBrk="1" hangingPunct="1">
              <a:lnSpc>
                <a:spcPct val="110000"/>
              </a:lnSpc>
              <a:spcBef>
                <a:spcPts val="600"/>
              </a:spcBef>
              <a:buClr>
                <a:schemeClr val="bg1">
                  <a:lumMod val="50000"/>
                </a:schemeClr>
              </a:buClr>
              <a:buSzPct val="100000"/>
              <a:buFont typeface="Wingdings" panose="05000000000000000000" pitchFamily="2" charset="2"/>
              <a:buChar char="§"/>
            </a:pPr>
            <a:r>
              <a:rPr lang="en-US" sz="2200" dirty="0"/>
              <a:t>So far, we have used one function: </a:t>
            </a:r>
            <a:r>
              <a:rPr lang="en-US" sz="2200" dirty="0">
                <a:solidFill>
                  <a:srgbClr val="C00000"/>
                </a:solidFill>
              </a:rPr>
              <a:t>int main(void) </a:t>
            </a:r>
            <a:endParaRPr lang="en-US" sz="2000" dirty="0">
              <a:solidFill>
                <a:srgbClr val="C00000"/>
              </a:solidFill>
            </a:endParaRPr>
          </a:p>
          <a:p>
            <a:pPr marL="274320" lvl="2" indent="0" eaLnBrk="1" hangingPunct="1">
              <a:lnSpc>
                <a:spcPct val="110000"/>
              </a:lnSpc>
              <a:buClr>
                <a:schemeClr val="bg1">
                  <a:lumMod val="50000"/>
                </a:schemeClr>
              </a:buClr>
              <a:buSzPct val="120000"/>
              <a:buNone/>
            </a:pPr>
            <a:r>
              <a:rPr lang="en-US" dirty="0"/>
              <a:t>	</a:t>
            </a:r>
            <a:r>
              <a:rPr lang="en-US" sz="1900" dirty="0">
                <a:solidFill>
                  <a:srgbClr val="C00000"/>
                </a:solidFill>
              </a:rPr>
              <a:t>main() </a:t>
            </a:r>
            <a:r>
              <a:rPr lang="en-US" sz="1900" dirty="0"/>
              <a:t>function: where execution of program begins</a:t>
            </a:r>
          </a:p>
          <a:p>
            <a:pPr marL="288925" indent="-288925" eaLnBrk="1" hangingPunct="1">
              <a:lnSpc>
                <a:spcPct val="110000"/>
              </a:lnSpc>
              <a:spcBef>
                <a:spcPts val="1200"/>
              </a:spcBef>
              <a:buClr>
                <a:schemeClr val="bg1">
                  <a:lumMod val="50000"/>
                </a:schemeClr>
              </a:buClr>
              <a:buSzPct val="100000"/>
              <a:buFont typeface="Wingdings" panose="05000000000000000000" pitchFamily="2" charset="2"/>
              <a:buChar char="§"/>
            </a:pPr>
            <a:r>
              <a:rPr lang="en-US" sz="2400" dirty="0"/>
              <a:t>A </a:t>
            </a:r>
            <a:r>
              <a:rPr lang="en-US" sz="2600" dirty="0">
                <a:solidFill>
                  <a:srgbClr val="0000FF"/>
                </a:solidFill>
              </a:rPr>
              <a:t>function body </a:t>
            </a:r>
            <a:r>
              <a:rPr lang="en-US" sz="2600" dirty="0"/>
              <a:t>has two parts</a:t>
            </a:r>
          </a:p>
          <a:p>
            <a:pPr marL="711200" lvl="1" indent="-306388" eaLnBrk="1" hangingPunct="1">
              <a:lnSpc>
                <a:spcPct val="110000"/>
              </a:lnSpc>
              <a:spcBef>
                <a:spcPts val="600"/>
              </a:spcBef>
              <a:buClr>
                <a:schemeClr val="bg1">
                  <a:lumMod val="50000"/>
                </a:schemeClr>
              </a:buClr>
              <a:buSzPct val="100000"/>
              <a:buFont typeface="Wingdings" panose="05000000000000000000" pitchFamily="2" charset="2"/>
              <a:buChar char="§"/>
            </a:pPr>
            <a:r>
              <a:rPr lang="en-US" sz="2200" dirty="0">
                <a:solidFill>
                  <a:srgbClr val="006600"/>
                </a:solidFill>
              </a:rPr>
              <a:t>Declarations statements:</a:t>
            </a:r>
            <a:r>
              <a:rPr lang="en-US" sz="2200" dirty="0"/>
              <a:t> tell compiler what type of memory cells needed</a:t>
            </a:r>
          </a:p>
          <a:p>
            <a:pPr marL="711200" lvl="1" indent="-306388" eaLnBrk="1" hangingPunct="1">
              <a:lnSpc>
                <a:spcPct val="110000"/>
              </a:lnSpc>
              <a:spcBef>
                <a:spcPts val="600"/>
              </a:spcBef>
              <a:buClr>
                <a:schemeClr val="bg1">
                  <a:lumMod val="50000"/>
                </a:schemeClr>
              </a:buClr>
              <a:buSzPct val="100000"/>
              <a:buFont typeface="Wingdings" panose="05000000000000000000" pitchFamily="2" charset="2"/>
              <a:buChar char="§"/>
            </a:pPr>
            <a:r>
              <a:rPr lang="en-US" sz="2200" dirty="0">
                <a:solidFill>
                  <a:srgbClr val="0000FF"/>
                </a:solidFill>
              </a:rPr>
              <a:t>Executable statements</a:t>
            </a:r>
            <a:r>
              <a:rPr lang="en-US" sz="2200" dirty="0"/>
              <a:t>: describe the processing on the memory cells</a:t>
            </a:r>
          </a:p>
        </p:txBody>
      </p:sp>
      <p:sp>
        <p:nvSpPr>
          <p:cNvPr id="17" name="TextBox 16"/>
          <p:cNvSpPr txBox="1"/>
          <p:nvPr/>
        </p:nvSpPr>
        <p:spPr>
          <a:xfrm>
            <a:off x="2204813" y="4454262"/>
            <a:ext cx="5237861" cy="178510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300"/>
              </a:spcAft>
              <a:tabLst>
                <a:tab pos="536575" algn="l"/>
              </a:tabLst>
              <a:defRPr/>
            </a:pPr>
            <a:r>
              <a:rPr lang="en-US" sz="2000" dirty="0">
                <a:solidFill>
                  <a:srgbClr val="C00000"/>
                </a:solidFill>
                <a:latin typeface="Lucida Console" pitchFamily="49" charset="0"/>
              </a:rPr>
              <a:t>int main(void) {</a:t>
            </a:r>
          </a:p>
          <a:p>
            <a:pPr>
              <a:spcAft>
                <a:spcPts val="300"/>
              </a:spcAft>
              <a:tabLst>
                <a:tab pos="536575" algn="l"/>
              </a:tabLst>
              <a:defRPr/>
            </a:pPr>
            <a:r>
              <a:rPr lang="en-US" sz="2000" dirty="0">
                <a:solidFill>
                  <a:srgbClr val="C00000"/>
                </a:solidFill>
                <a:latin typeface="Lucida Console" pitchFamily="49" charset="0"/>
              </a:rPr>
              <a:t>  	</a:t>
            </a:r>
            <a:r>
              <a:rPr lang="en-US" sz="2000" dirty="0">
                <a:solidFill>
                  <a:srgbClr val="006600"/>
                </a:solidFill>
                <a:latin typeface="Lucida Console" pitchFamily="49" charset="0"/>
              </a:rPr>
              <a:t>/* declaration statements */</a:t>
            </a:r>
          </a:p>
          <a:p>
            <a:pPr>
              <a:spcAft>
                <a:spcPts val="300"/>
              </a:spcAft>
              <a:tabLst>
                <a:tab pos="536575" algn="l"/>
              </a:tabLst>
              <a:defRPr/>
            </a:pPr>
            <a:r>
              <a:rPr lang="en-US" sz="2000" dirty="0">
                <a:solidFill>
                  <a:srgbClr val="C00000"/>
                </a:solidFill>
                <a:latin typeface="Lucida Console" pitchFamily="49" charset="0"/>
              </a:rPr>
              <a:t>   	</a:t>
            </a:r>
            <a:r>
              <a:rPr lang="en-US" sz="2000" dirty="0">
                <a:solidFill>
                  <a:srgbClr val="0000E5"/>
                </a:solidFill>
                <a:latin typeface="Lucida Console" pitchFamily="49" charset="0"/>
              </a:rPr>
              <a:t>/* executable statements */</a:t>
            </a:r>
          </a:p>
          <a:p>
            <a:pPr>
              <a:spcAft>
                <a:spcPts val="300"/>
              </a:spcAft>
              <a:tabLst>
                <a:tab pos="536575" algn="l"/>
              </a:tabLst>
              <a:defRPr/>
            </a:pPr>
            <a:r>
              <a:rPr lang="en-US" sz="2000" dirty="0">
                <a:solidFill>
                  <a:srgbClr val="C00000"/>
                </a:solidFill>
                <a:latin typeface="Lucida Console" pitchFamily="49" charset="0"/>
              </a:rPr>
              <a:t>   	</a:t>
            </a:r>
            <a:r>
              <a:rPr lang="en-US" sz="2000" dirty="0">
                <a:solidFill>
                  <a:srgbClr val="7030A0"/>
                </a:solidFill>
                <a:latin typeface="Lucida Console" pitchFamily="49" charset="0"/>
              </a:rPr>
              <a:t>return 0;</a:t>
            </a:r>
          </a:p>
          <a:p>
            <a:pPr>
              <a:spcAft>
                <a:spcPts val="300"/>
              </a:spcAft>
              <a:tabLst>
                <a:tab pos="536575" algn="l"/>
              </a:tabLst>
              <a:defRPr/>
            </a:pPr>
            <a:r>
              <a:rPr lang="en-US" sz="2000" dirty="0">
                <a:solidFill>
                  <a:srgbClr val="C00000"/>
                </a:solidFill>
                <a:latin typeface="Lucida Console" pitchFamily="49" charset="0"/>
              </a:rPr>
              <a:t>}</a:t>
            </a:r>
            <a:endParaRPr lang="en-SG" sz="2000" dirty="0">
              <a:solidFill>
                <a:srgbClr val="C00000"/>
              </a:solidFill>
              <a:latin typeface="Lucida Console" pitchFamily="49" charset="0"/>
            </a:endParaRP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Tree>
    <p:extLst>
      <p:ext uri="{BB962C8B-B14F-4D97-AF65-F5344CB8AC3E}">
        <p14:creationId xmlns:p14="http://schemas.microsoft.com/office/powerpoint/2010/main" val="1184695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(2/9)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10" name="Content Placeholder 5"/>
          <p:cNvSpPr>
            <a:spLocks noGrp="1"/>
          </p:cNvSpPr>
          <p:nvPr>
            <p:ph idx="1"/>
          </p:nvPr>
        </p:nvSpPr>
        <p:spPr>
          <a:xfrm>
            <a:off x="587375" y="1207008"/>
            <a:ext cx="8229600" cy="598643"/>
          </a:xfrm>
        </p:spPr>
        <p:txBody>
          <a:bodyPr/>
          <a:lstStyle/>
          <a:p>
            <a:pPr marL="288925" indent="-288925" eaLnBrk="1" hangingPunct="1">
              <a:buClr>
                <a:schemeClr val="bg1">
                  <a:lumMod val="50000"/>
                </a:schemeClr>
              </a:buClr>
              <a:buSzPct val="100000"/>
              <a:buFont typeface="Wingdings" panose="05000000000000000000" pitchFamily="2" charset="2"/>
              <a:buChar char="§"/>
            </a:pPr>
            <a:r>
              <a:rPr lang="en-US" sz="2400" dirty="0">
                <a:solidFill>
                  <a:srgbClr val="006600"/>
                </a:solidFill>
              </a:rPr>
              <a:t>Declaration Statements</a:t>
            </a:r>
            <a:r>
              <a:rPr lang="en-US" sz="2400" dirty="0"/>
              <a:t>: To declare use of variables</a:t>
            </a:r>
          </a:p>
        </p:txBody>
      </p:sp>
      <p:sp>
        <p:nvSpPr>
          <p:cNvPr id="2" name="TextBox 1"/>
          <p:cNvSpPr txBox="1"/>
          <p:nvPr/>
        </p:nvSpPr>
        <p:spPr>
          <a:xfrm>
            <a:off x="3090441" y="1761892"/>
            <a:ext cx="3576577" cy="461665"/>
          </a:xfrm>
          <a:prstGeom prst="rect">
            <a:avLst/>
          </a:prstGeom>
          <a:noFill/>
        </p:spPr>
        <p:txBody>
          <a:bodyPr wrap="square" rtlCol="0">
            <a:spAutoFit/>
          </a:bodyPr>
          <a:lstStyle/>
          <a:p>
            <a:r>
              <a:rPr lang="en-US" sz="2400" b="1" dirty="0" err="1">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count, value;</a:t>
            </a:r>
          </a:p>
        </p:txBody>
      </p:sp>
      <p:grpSp>
        <p:nvGrpSpPr>
          <p:cNvPr id="15" name="Group 14"/>
          <p:cNvGrpSpPr/>
          <p:nvPr/>
        </p:nvGrpSpPr>
        <p:grpSpPr>
          <a:xfrm>
            <a:off x="1412113" y="2043156"/>
            <a:ext cx="1678328" cy="730133"/>
            <a:chOff x="1412113" y="2043156"/>
            <a:chExt cx="1678328" cy="730133"/>
          </a:xfrm>
        </p:grpSpPr>
        <p:cxnSp>
          <p:nvCxnSpPr>
            <p:cNvPr id="4" name="Straight Arrow Connector 3"/>
            <p:cNvCxnSpPr/>
            <p:nvPr/>
          </p:nvCxnSpPr>
          <p:spPr>
            <a:xfrm flipV="1">
              <a:off x="2338087" y="2043156"/>
              <a:ext cx="752354" cy="3608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2113" y="2403957"/>
              <a:ext cx="1302151" cy="369332"/>
            </a:xfrm>
            <a:prstGeom prst="rect">
              <a:avLst/>
            </a:prstGeom>
            <a:noFill/>
          </p:spPr>
          <p:txBody>
            <a:bodyPr wrap="square" rtlCol="0">
              <a:spAutoFit/>
            </a:bodyPr>
            <a:lstStyle/>
            <a:p>
              <a:r>
                <a:rPr lang="en-US" dirty="0"/>
                <a:t>Data type</a:t>
              </a:r>
            </a:p>
          </p:txBody>
        </p:sp>
      </p:grpSp>
      <p:grpSp>
        <p:nvGrpSpPr>
          <p:cNvPr id="21" name="Group 20"/>
          <p:cNvGrpSpPr/>
          <p:nvPr/>
        </p:nvGrpSpPr>
        <p:grpSpPr>
          <a:xfrm>
            <a:off x="4614441" y="2127792"/>
            <a:ext cx="2573437" cy="687664"/>
            <a:chOff x="4614441" y="2127792"/>
            <a:chExt cx="2573437" cy="687664"/>
          </a:xfrm>
        </p:grpSpPr>
        <p:cxnSp>
          <p:nvCxnSpPr>
            <p:cNvPr id="13" name="Straight Arrow Connector 12"/>
            <p:cNvCxnSpPr/>
            <p:nvPr/>
          </p:nvCxnSpPr>
          <p:spPr>
            <a:xfrm flipH="1" flipV="1">
              <a:off x="4614441" y="2127792"/>
              <a:ext cx="733063" cy="3414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78729" y="2446124"/>
              <a:ext cx="2309149" cy="369332"/>
            </a:xfrm>
            <a:prstGeom prst="rect">
              <a:avLst/>
            </a:prstGeom>
            <a:noFill/>
          </p:spPr>
          <p:txBody>
            <a:bodyPr wrap="square" rtlCol="0">
              <a:spAutoFit/>
            </a:bodyPr>
            <a:lstStyle/>
            <a:p>
              <a:r>
                <a:rPr lang="en-US" dirty="0"/>
                <a:t>Names of variables</a:t>
              </a:r>
            </a:p>
          </p:txBody>
        </p:sp>
        <p:cxnSp>
          <p:nvCxnSpPr>
            <p:cNvPr id="20" name="Straight Arrow Connector 19"/>
            <p:cNvCxnSpPr/>
            <p:nvPr/>
          </p:nvCxnSpPr>
          <p:spPr>
            <a:xfrm flipV="1">
              <a:off x="5555850" y="2127793"/>
              <a:ext cx="1" cy="34148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Content Placeholder 5"/>
          <p:cNvSpPr txBox="1">
            <a:spLocks/>
          </p:cNvSpPr>
          <p:nvPr/>
        </p:nvSpPr>
        <p:spPr>
          <a:xfrm>
            <a:off x="553655" y="2877448"/>
            <a:ext cx="8229600" cy="365759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88925" indent="-288925" fontAlgn="auto">
              <a:spcBef>
                <a:spcPts val="600"/>
              </a:spcBef>
              <a:spcAft>
                <a:spcPts val="0"/>
              </a:spcAft>
              <a:buClr>
                <a:schemeClr val="bg1">
                  <a:lumMod val="50000"/>
                </a:schemeClr>
              </a:buClr>
              <a:buSzPct val="100000"/>
              <a:buFont typeface="Wingdings" panose="05000000000000000000" pitchFamily="2" charset="2"/>
              <a:buChar char="§"/>
            </a:pPr>
            <a:r>
              <a:rPr lang="en-US" dirty="0">
                <a:solidFill>
                  <a:srgbClr val="0000FF"/>
                </a:solidFill>
              </a:rPr>
              <a:t>User-defined Identifier</a:t>
            </a:r>
          </a:p>
          <a:p>
            <a:pPr marL="682625" lvl="1" indent="-334963" fontAlgn="auto">
              <a:spcBef>
                <a:spcPts val="400"/>
              </a:spcBef>
              <a:spcAft>
                <a:spcPts val="0"/>
              </a:spcAft>
              <a:buSzPct val="100000"/>
              <a:buFont typeface="Wingdings" panose="05000000000000000000" pitchFamily="2" charset="2"/>
              <a:buChar char="§"/>
            </a:pPr>
            <a:r>
              <a:rPr lang="en-US" dirty="0"/>
              <a:t>Name of a variable or function</a:t>
            </a:r>
          </a:p>
          <a:p>
            <a:pPr marL="682625" lvl="1" indent="-334963" fontAlgn="auto">
              <a:spcBef>
                <a:spcPts val="400"/>
              </a:spcBef>
              <a:spcAft>
                <a:spcPts val="0"/>
              </a:spcAft>
              <a:buSzPct val="100000"/>
              <a:buFont typeface="Wingdings" panose="05000000000000000000" pitchFamily="2" charset="2"/>
              <a:buChar char="§"/>
            </a:pPr>
            <a:r>
              <a:rPr lang="en-US" dirty="0"/>
              <a:t>May consist of letters (a-z, A-Z), digits (0-9) and underscores (_), but MUST NOT begin with a digit </a:t>
            </a:r>
          </a:p>
          <a:p>
            <a:pPr marL="682625" lvl="1" indent="-334963" fontAlgn="auto">
              <a:spcBef>
                <a:spcPts val="400"/>
              </a:spcBef>
              <a:spcAft>
                <a:spcPts val="0"/>
              </a:spcAft>
              <a:buSzPct val="100000"/>
              <a:buFont typeface="Wingdings" panose="05000000000000000000" pitchFamily="2" charset="2"/>
              <a:buChar char="§"/>
            </a:pPr>
            <a:r>
              <a:rPr lang="en-US" dirty="0"/>
              <a:t>Case sensitive, i.e. </a:t>
            </a:r>
            <a:r>
              <a:rPr lang="en-US" dirty="0">
                <a:solidFill>
                  <a:srgbClr val="C00000"/>
                </a:solidFill>
              </a:rPr>
              <a:t>count</a:t>
            </a:r>
            <a:r>
              <a:rPr lang="en-US" dirty="0"/>
              <a:t> and </a:t>
            </a:r>
            <a:r>
              <a:rPr lang="en-US" dirty="0">
                <a:solidFill>
                  <a:srgbClr val="C00000"/>
                </a:solidFill>
              </a:rPr>
              <a:t>Count</a:t>
            </a:r>
            <a:r>
              <a:rPr lang="en-US" dirty="0"/>
              <a:t> are two distinct identifiers</a:t>
            </a:r>
          </a:p>
          <a:p>
            <a:pPr marL="682625" lvl="1" indent="-334963" fontAlgn="auto">
              <a:spcBef>
                <a:spcPts val="400"/>
              </a:spcBef>
              <a:spcAft>
                <a:spcPts val="0"/>
              </a:spcAft>
              <a:buSzPct val="100000"/>
              <a:buFont typeface="Wingdings" panose="05000000000000000000" pitchFamily="2" charset="2"/>
              <a:buChar char="§"/>
            </a:pPr>
            <a:r>
              <a:rPr lang="en-US" dirty="0"/>
              <a:t>Guideline: Usually should begin with lowercase letter</a:t>
            </a:r>
          </a:p>
          <a:p>
            <a:pPr marL="682625" lvl="1" indent="-334963" fontAlgn="auto">
              <a:spcBef>
                <a:spcPts val="400"/>
              </a:spcBef>
              <a:spcAft>
                <a:spcPts val="0"/>
              </a:spcAft>
              <a:buSzPct val="100000"/>
              <a:buFont typeface="Wingdings" panose="05000000000000000000" pitchFamily="2" charset="2"/>
              <a:buChar char="§"/>
            </a:pPr>
            <a:r>
              <a:rPr lang="en-US" dirty="0"/>
              <a:t>Must not be reserved words (next slide)</a:t>
            </a:r>
          </a:p>
          <a:p>
            <a:pPr marL="682625" lvl="1" indent="-334963" fontAlgn="auto">
              <a:spcBef>
                <a:spcPts val="400"/>
              </a:spcBef>
              <a:spcAft>
                <a:spcPts val="0"/>
              </a:spcAft>
              <a:buSzPct val="100000"/>
              <a:buFont typeface="Wingdings" panose="05000000000000000000" pitchFamily="2" charset="2"/>
              <a:buChar char="§"/>
            </a:pPr>
            <a:r>
              <a:rPr lang="en-US" dirty="0"/>
              <a:t>Should avoid standard identifiers (next slide)</a:t>
            </a:r>
          </a:p>
          <a:p>
            <a:pPr marL="682625" lvl="1" indent="-334963" fontAlgn="auto">
              <a:spcBef>
                <a:spcPts val="400"/>
              </a:spcBef>
              <a:spcAft>
                <a:spcPts val="0"/>
              </a:spcAft>
              <a:buSzPct val="100000"/>
              <a:buFont typeface="Wingdings" panose="05000000000000000000" pitchFamily="2" charset="2"/>
              <a:buChar char="§"/>
            </a:pPr>
            <a:r>
              <a:rPr lang="en-US" dirty="0" err="1"/>
              <a:t>Eg</a:t>
            </a:r>
            <a:r>
              <a:rPr lang="en-US" dirty="0"/>
              <a:t>: </a:t>
            </a:r>
            <a:r>
              <a:rPr lang="en-US" i="1" dirty="0"/>
              <a:t>Valid identifiers: </a:t>
            </a:r>
            <a:r>
              <a:rPr lang="en-US" dirty="0" err="1"/>
              <a:t>maxEntries</a:t>
            </a:r>
            <a:r>
              <a:rPr lang="en-US" dirty="0"/>
              <a:t>, _X123, </a:t>
            </a:r>
            <a:r>
              <a:rPr lang="en-US" dirty="0" err="1"/>
              <a:t>this_IS_a_long_name</a:t>
            </a:r>
            <a:br>
              <a:rPr lang="en-US" dirty="0"/>
            </a:br>
            <a:r>
              <a:rPr lang="en-US" i="1" dirty="0"/>
              <a:t>Invalid</a:t>
            </a:r>
            <a:r>
              <a:rPr lang="en-US" dirty="0"/>
              <a:t>: 1Letter, double, return, </a:t>
            </a:r>
            <a:r>
              <a:rPr lang="en-US" dirty="0" err="1"/>
              <a:t>joe’s</a:t>
            </a:r>
            <a:r>
              <a:rPr lang="en-US" dirty="0"/>
              <a:t>, ice cream, T*S</a:t>
            </a:r>
          </a:p>
        </p:txBody>
      </p:sp>
    </p:spTree>
    <p:extLst>
      <p:ext uri="{BB962C8B-B14F-4D97-AF65-F5344CB8AC3E}">
        <p14:creationId xmlns:p14="http://schemas.microsoft.com/office/powerpoint/2010/main" val="972727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(3/9)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10" name="Content Placeholder 5"/>
          <p:cNvSpPr>
            <a:spLocks noGrp="1"/>
          </p:cNvSpPr>
          <p:nvPr>
            <p:ph idx="1"/>
          </p:nvPr>
        </p:nvSpPr>
        <p:spPr>
          <a:xfrm>
            <a:off x="587375" y="1207008"/>
            <a:ext cx="8229600" cy="5178294"/>
          </a:xfrm>
        </p:spPr>
        <p:txBody>
          <a:bodyPr/>
          <a:lstStyle/>
          <a:p>
            <a:pPr marL="288925" indent="-288925" eaLnBrk="1" hangingPunct="1">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Reserved words</a:t>
            </a:r>
            <a:r>
              <a:rPr lang="en-US" sz="2400" dirty="0"/>
              <a:t> (or </a:t>
            </a:r>
            <a:r>
              <a:rPr lang="en-US" sz="2400" dirty="0">
                <a:solidFill>
                  <a:srgbClr val="0000FF"/>
                </a:solidFill>
              </a:rPr>
              <a:t>keywords</a:t>
            </a:r>
            <a:r>
              <a:rPr lang="en-US" sz="2400" dirty="0"/>
              <a:t>)</a:t>
            </a:r>
          </a:p>
          <a:p>
            <a:pPr marL="563245" lvl="1" indent="-288925">
              <a:spcBef>
                <a:spcPts val="600"/>
              </a:spcBef>
              <a:buClr>
                <a:schemeClr val="bg1">
                  <a:lumMod val="50000"/>
                </a:schemeClr>
              </a:buClr>
              <a:buSzPct val="100000"/>
              <a:buFont typeface="Wingdings" panose="05000000000000000000" pitchFamily="2" charset="2"/>
              <a:buChar char="§"/>
            </a:pPr>
            <a:r>
              <a:rPr lang="en-US" sz="2000" dirty="0"/>
              <a:t>Have special meaning in C</a:t>
            </a:r>
          </a:p>
          <a:p>
            <a:pPr marL="563245" lvl="1" indent="-288925">
              <a:spcBef>
                <a:spcPts val="600"/>
              </a:spcBef>
              <a:buClr>
                <a:schemeClr val="bg1">
                  <a:lumMod val="50000"/>
                </a:schemeClr>
              </a:buClr>
              <a:buSzPct val="100000"/>
              <a:buFont typeface="Wingdings" panose="05000000000000000000" pitchFamily="2" charset="2"/>
              <a:buChar char="§"/>
            </a:pPr>
            <a:r>
              <a:rPr lang="en-US" dirty="0" err="1"/>
              <a:t>Eg</a:t>
            </a:r>
            <a:r>
              <a:rPr lang="en-US" dirty="0"/>
              <a:t>: </a:t>
            </a:r>
            <a:r>
              <a:rPr lang="en-US" dirty="0" err="1">
                <a:solidFill>
                  <a:srgbClr val="C00000"/>
                </a:solidFill>
              </a:rPr>
              <a:t>int</a:t>
            </a:r>
            <a:r>
              <a:rPr lang="en-US" dirty="0"/>
              <a:t>, </a:t>
            </a:r>
            <a:r>
              <a:rPr lang="en-US" dirty="0">
                <a:solidFill>
                  <a:srgbClr val="C00000"/>
                </a:solidFill>
              </a:rPr>
              <a:t>void</a:t>
            </a:r>
            <a:r>
              <a:rPr lang="en-US" dirty="0"/>
              <a:t>, </a:t>
            </a:r>
            <a:r>
              <a:rPr lang="en-US" dirty="0">
                <a:solidFill>
                  <a:srgbClr val="C00000"/>
                </a:solidFill>
              </a:rPr>
              <a:t>double</a:t>
            </a:r>
            <a:r>
              <a:rPr lang="en-US" dirty="0"/>
              <a:t>, </a:t>
            </a:r>
            <a:r>
              <a:rPr lang="en-US" dirty="0">
                <a:solidFill>
                  <a:srgbClr val="C00000"/>
                </a:solidFill>
              </a:rPr>
              <a:t>return</a:t>
            </a:r>
            <a:endParaRPr lang="en-US" sz="2000" dirty="0">
              <a:solidFill>
                <a:srgbClr val="C00000"/>
              </a:solidFill>
            </a:endParaRPr>
          </a:p>
          <a:p>
            <a:pPr marL="563245" lvl="1" indent="-288925">
              <a:spcBef>
                <a:spcPts val="600"/>
              </a:spcBef>
              <a:buClr>
                <a:schemeClr val="bg1">
                  <a:lumMod val="50000"/>
                </a:schemeClr>
              </a:buClr>
              <a:buSzPct val="100000"/>
              <a:buFont typeface="Wingdings" panose="05000000000000000000" pitchFamily="2" charset="2"/>
              <a:buChar char="§"/>
            </a:pPr>
            <a:r>
              <a:rPr lang="en-US" dirty="0"/>
              <a:t>Complete list: </a:t>
            </a:r>
            <a:r>
              <a:rPr lang="en-US" dirty="0">
                <a:hlinkClick r:id="rId3"/>
              </a:rPr>
              <a:t>http://c.ihypress.ca/reserved.html</a:t>
            </a:r>
            <a:endParaRPr lang="en-US" dirty="0"/>
          </a:p>
          <a:p>
            <a:pPr marL="563245" lvl="1" indent="-288925">
              <a:spcBef>
                <a:spcPts val="600"/>
              </a:spcBef>
              <a:buClr>
                <a:schemeClr val="bg1">
                  <a:lumMod val="50000"/>
                </a:schemeClr>
              </a:buClr>
              <a:buSzPct val="100000"/>
              <a:buFont typeface="Wingdings" panose="05000000000000000000" pitchFamily="2" charset="2"/>
              <a:buChar char="§"/>
            </a:pPr>
            <a:r>
              <a:rPr lang="en-US" dirty="0"/>
              <a:t>Cannot be used for user-defined identifiers (names of variables or functions)</a:t>
            </a:r>
          </a:p>
          <a:p>
            <a:pPr marL="288925" indent="-288925">
              <a:spcBef>
                <a:spcPts val="1200"/>
              </a:spcBef>
              <a:buClr>
                <a:schemeClr val="bg1">
                  <a:lumMod val="50000"/>
                </a:schemeClr>
              </a:buClr>
              <a:buSzPct val="100000"/>
              <a:buFont typeface="Wingdings" panose="05000000000000000000" pitchFamily="2" charset="2"/>
              <a:buChar char="§"/>
            </a:pPr>
            <a:r>
              <a:rPr lang="en-US" sz="2400" dirty="0">
                <a:solidFill>
                  <a:srgbClr val="0000FF"/>
                </a:solidFill>
              </a:rPr>
              <a:t>Standard identifiers</a:t>
            </a:r>
          </a:p>
          <a:p>
            <a:pPr marL="563245" lvl="1" indent="-288925">
              <a:spcBef>
                <a:spcPts val="600"/>
              </a:spcBef>
              <a:buClr>
                <a:schemeClr val="bg1">
                  <a:lumMod val="50000"/>
                </a:schemeClr>
              </a:buClr>
              <a:buSzPct val="100000"/>
              <a:buFont typeface="Wingdings" panose="05000000000000000000" pitchFamily="2" charset="2"/>
              <a:buChar char="§"/>
            </a:pPr>
            <a:r>
              <a:rPr lang="en-US" sz="2000" dirty="0"/>
              <a:t>Names of common functions, such as </a:t>
            </a:r>
            <a:r>
              <a:rPr lang="en-US" sz="2000" dirty="0" err="1">
                <a:solidFill>
                  <a:srgbClr val="C00000"/>
                </a:solidFill>
              </a:rPr>
              <a:t>printf</a:t>
            </a:r>
            <a:r>
              <a:rPr lang="en-US" sz="2000" dirty="0"/>
              <a:t>, </a:t>
            </a:r>
            <a:r>
              <a:rPr lang="en-US" sz="2000" dirty="0" err="1">
                <a:solidFill>
                  <a:srgbClr val="C00000"/>
                </a:solidFill>
              </a:rPr>
              <a:t>scanf</a:t>
            </a:r>
            <a:endParaRPr lang="en-US" dirty="0">
              <a:solidFill>
                <a:srgbClr val="C00000"/>
              </a:solidFill>
            </a:endParaRPr>
          </a:p>
          <a:p>
            <a:pPr marL="563245" lvl="1" indent="-288925">
              <a:spcBef>
                <a:spcPts val="600"/>
              </a:spcBef>
              <a:buClr>
                <a:schemeClr val="bg1">
                  <a:lumMod val="50000"/>
                </a:schemeClr>
              </a:buClr>
              <a:buSzPct val="100000"/>
              <a:buFont typeface="Wingdings" panose="05000000000000000000" pitchFamily="2" charset="2"/>
              <a:buChar char="§"/>
            </a:pPr>
            <a:r>
              <a:rPr lang="en-US" dirty="0"/>
              <a:t>Avoid naming your variables/functions with the same name of built-in functions you intend to use</a:t>
            </a:r>
            <a:endParaRPr lang="en-US" sz="2000" dirty="0"/>
          </a:p>
        </p:txBody>
      </p:sp>
    </p:spTree>
    <p:extLst>
      <p:ext uri="{BB962C8B-B14F-4D97-AF65-F5344CB8AC3E}">
        <p14:creationId xmlns:p14="http://schemas.microsoft.com/office/powerpoint/2010/main" val="761925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dissolve">
                                      <p:cBhvr>
                                        <p:cTn id="16" dur="500"/>
                                        <p:tgtEl>
                                          <p:spTgt spid="10">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dissolve">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(4/9)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10" name="Content Placeholder 5"/>
          <p:cNvSpPr>
            <a:spLocks noGrp="1"/>
          </p:cNvSpPr>
          <p:nvPr>
            <p:ph idx="1"/>
          </p:nvPr>
        </p:nvSpPr>
        <p:spPr>
          <a:xfrm>
            <a:off x="587375" y="1207008"/>
            <a:ext cx="8122672" cy="5178294"/>
          </a:xfrm>
        </p:spPr>
        <p:txBody>
          <a:bodyPr/>
          <a:lstStyle/>
          <a:p>
            <a:pPr marL="288925" indent="-288925" eaLnBrk="1" hangingPunct="1">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Executable statements</a:t>
            </a:r>
            <a:endParaRPr lang="en-US" sz="2400" dirty="0"/>
          </a:p>
          <a:p>
            <a:pPr marL="563245" lvl="1" indent="-288925">
              <a:spcBef>
                <a:spcPts val="300"/>
              </a:spcBef>
              <a:buClr>
                <a:schemeClr val="bg1">
                  <a:lumMod val="50000"/>
                </a:schemeClr>
              </a:buClr>
              <a:buSzPct val="100000"/>
              <a:buFont typeface="Wingdings" panose="05000000000000000000" pitchFamily="2" charset="2"/>
              <a:buChar char="§"/>
            </a:pPr>
            <a:r>
              <a:rPr lang="en-US" sz="2000" dirty="0"/>
              <a:t>I/O statements (</a:t>
            </a:r>
            <a:r>
              <a:rPr lang="en-US" sz="2000" dirty="0" err="1"/>
              <a:t>eg</a:t>
            </a:r>
            <a:r>
              <a:rPr lang="en-US" dirty="0"/>
              <a:t>: </a:t>
            </a:r>
            <a:r>
              <a:rPr lang="en-US" dirty="0" err="1"/>
              <a:t>printf</a:t>
            </a:r>
            <a:r>
              <a:rPr lang="en-US" dirty="0"/>
              <a:t>, </a:t>
            </a:r>
            <a:r>
              <a:rPr lang="en-US" dirty="0" err="1"/>
              <a:t>scanf</a:t>
            </a:r>
            <a:r>
              <a:rPr lang="en-US" dirty="0"/>
              <a:t>)</a:t>
            </a:r>
          </a:p>
          <a:p>
            <a:pPr marL="563245" lvl="1" indent="-288925">
              <a:spcBef>
                <a:spcPts val="300"/>
              </a:spcBef>
              <a:buClr>
                <a:schemeClr val="bg1">
                  <a:lumMod val="50000"/>
                </a:schemeClr>
              </a:buClr>
              <a:buSzPct val="100000"/>
              <a:buFont typeface="Wingdings" panose="05000000000000000000" pitchFamily="2" charset="2"/>
              <a:buChar char="§"/>
            </a:pPr>
            <a:r>
              <a:rPr lang="en-US" dirty="0"/>
              <a:t>Computational and assignment statements </a:t>
            </a:r>
          </a:p>
          <a:p>
            <a:pPr marL="288925" indent="-288925">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Assignment statements</a:t>
            </a:r>
          </a:p>
          <a:p>
            <a:pPr marL="563245" lvl="1" indent="-288925">
              <a:spcBef>
                <a:spcPts val="300"/>
              </a:spcBef>
              <a:buClr>
                <a:schemeClr val="bg1">
                  <a:lumMod val="50000"/>
                </a:schemeClr>
              </a:buClr>
              <a:buSzPct val="100000"/>
              <a:buFont typeface="Wingdings" panose="05000000000000000000" pitchFamily="2" charset="2"/>
              <a:buChar char="§"/>
            </a:pPr>
            <a:r>
              <a:rPr lang="en-US" sz="2000" dirty="0"/>
              <a:t>Store a value or a computational result in a variable</a:t>
            </a:r>
          </a:p>
          <a:p>
            <a:pPr marL="563245" lvl="1" indent="-288925">
              <a:spcBef>
                <a:spcPts val="300"/>
              </a:spcBef>
              <a:buClr>
                <a:schemeClr val="bg1">
                  <a:lumMod val="50000"/>
                </a:schemeClr>
              </a:buClr>
              <a:buSzPct val="100000"/>
              <a:buFont typeface="Wingdings" panose="05000000000000000000" pitchFamily="2" charset="2"/>
              <a:buChar char="§"/>
            </a:pPr>
            <a:r>
              <a:rPr lang="en-US" dirty="0"/>
              <a:t>(Note: ‘=’ means </a:t>
            </a:r>
            <a:r>
              <a:rPr lang="en-US" b="1" dirty="0"/>
              <a:t>‘assign value on its right to the variable on its left’</a:t>
            </a:r>
            <a:r>
              <a:rPr lang="en-US" dirty="0"/>
              <a:t>; it does NOT mean equality)</a:t>
            </a:r>
          </a:p>
          <a:p>
            <a:pPr marL="563245" lvl="1" indent="-288925">
              <a:spcBef>
                <a:spcPts val="300"/>
              </a:spcBef>
              <a:buClr>
                <a:schemeClr val="bg1">
                  <a:lumMod val="50000"/>
                </a:schemeClr>
              </a:buClr>
              <a:buSzPct val="100000"/>
              <a:buFont typeface="Wingdings" panose="05000000000000000000" pitchFamily="2" charset="2"/>
              <a:buChar char="§"/>
            </a:pPr>
            <a:r>
              <a:rPr lang="en-US" sz="2000" dirty="0"/>
              <a:t>Left side of ‘=’ is called </a:t>
            </a:r>
            <a:r>
              <a:rPr lang="en-US" sz="2000" dirty="0" err="1">
                <a:solidFill>
                  <a:srgbClr val="C00000"/>
                </a:solidFill>
              </a:rPr>
              <a:t>lvalue</a:t>
            </a:r>
            <a:endParaRPr lang="en-US" sz="2000" dirty="0">
              <a:solidFill>
                <a:srgbClr val="C00000"/>
              </a:solidFill>
            </a:endParaRPr>
          </a:p>
        </p:txBody>
      </p:sp>
      <p:pic>
        <p:nvPicPr>
          <p:cNvPr id="8" name="Picture 2" descr="fig0203"/>
          <p:cNvPicPr preferRelativeResize="0">
            <a:picLocks noChangeAspect="1" noChangeArrowheads="1"/>
          </p:cNvPicPr>
          <p:nvPr/>
        </p:nvPicPr>
        <p:blipFill>
          <a:blip r:embed="rId3" cstate="print">
            <a:grayscl/>
          </a:blip>
          <a:srcRect b="72836"/>
          <a:stretch>
            <a:fillRect/>
          </a:stretch>
        </p:blipFill>
        <p:spPr bwMode="auto">
          <a:xfrm>
            <a:off x="2567813" y="4140954"/>
            <a:ext cx="5880100" cy="722312"/>
          </a:xfrm>
          <a:prstGeom prst="rect">
            <a:avLst/>
          </a:prstGeom>
          <a:noFill/>
          <a:ln w="9525">
            <a:noFill/>
            <a:miter lim="800000"/>
            <a:headEnd/>
            <a:tailEnd/>
          </a:ln>
        </p:spPr>
      </p:pic>
      <p:pic>
        <p:nvPicPr>
          <p:cNvPr id="11" name="Picture 2" descr="fig0203"/>
          <p:cNvPicPr preferRelativeResize="0">
            <a:picLocks noChangeAspect="1" noChangeArrowheads="1"/>
          </p:cNvPicPr>
          <p:nvPr/>
        </p:nvPicPr>
        <p:blipFill>
          <a:blip r:embed="rId3" cstate="print">
            <a:grayscl/>
          </a:blip>
          <a:srcRect t="27164"/>
          <a:stretch>
            <a:fillRect/>
          </a:stretch>
        </p:blipFill>
        <p:spPr bwMode="auto">
          <a:xfrm>
            <a:off x="2586863" y="4856916"/>
            <a:ext cx="5880100" cy="1936750"/>
          </a:xfrm>
          <a:prstGeom prst="rect">
            <a:avLst/>
          </a:prstGeom>
          <a:noFill/>
          <a:ln w="9525">
            <a:noFill/>
            <a:miter lim="800000"/>
            <a:headEnd/>
            <a:tailEnd/>
          </a:ln>
        </p:spPr>
      </p:pic>
      <p:sp>
        <p:nvSpPr>
          <p:cNvPr id="2" name="TextBox 1"/>
          <p:cNvSpPr txBox="1"/>
          <p:nvPr/>
        </p:nvSpPr>
        <p:spPr>
          <a:xfrm>
            <a:off x="309966" y="5005953"/>
            <a:ext cx="3952068" cy="369332"/>
          </a:xfrm>
          <a:prstGeom prst="rect">
            <a:avLst/>
          </a:prstGeom>
          <a:noFill/>
        </p:spPr>
        <p:txBody>
          <a:bodyPr wrap="square" rtlCol="0">
            <a:spAutoFit/>
          </a:bodyPr>
          <a:lstStyle/>
          <a:p>
            <a:r>
              <a:rPr lang="en-US" dirty="0" err="1"/>
              <a:t>Eg</a:t>
            </a:r>
            <a:r>
              <a:rPr lang="en-US" dirty="0"/>
              <a:t>: </a:t>
            </a:r>
            <a:r>
              <a:rPr lang="en-US" dirty="0" err="1">
                <a:solidFill>
                  <a:srgbClr val="C00000"/>
                </a:solidFill>
              </a:rPr>
              <a:t>kms</a:t>
            </a:r>
            <a:r>
              <a:rPr lang="en-US" dirty="0">
                <a:solidFill>
                  <a:srgbClr val="C00000"/>
                </a:solidFill>
              </a:rPr>
              <a:t> = KMS_PER_MILE * miles;</a:t>
            </a:r>
          </a:p>
        </p:txBody>
      </p:sp>
    </p:spTree>
    <p:extLst>
      <p:ext uri="{BB962C8B-B14F-4D97-AF65-F5344CB8AC3E}">
        <p14:creationId xmlns:p14="http://schemas.microsoft.com/office/powerpoint/2010/main" val="2386926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(5/9)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12" name="Content Placeholder 5"/>
          <p:cNvSpPr>
            <a:spLocks noGrp="1"/>
          </p:cNvSpPr>
          <p:nvPr>
            <p:ph idx="1"/>
          </p:nvPr>
        </p:nvSpPr>
        <p:spPr>
          <a:xfrm>
            <a:off x="1170432" y="1320229"/>
            <a:ext cx="3072384" cy="447611"/>
          </a:xfrm>
        </p:spPr>
        <p:txBody>
          <a:bodyPr/>
          <a:lstStyle/>
          <a:p>
            <a:pPr marL="457200" lvl="3" indent="-457200" eaLnBrk="1" hangingPunct="1">
              <a:spcBef>
                <a:spcPts val="0"/>
              </a:spcBef>
              <a:buSzPct val="120000"/>
              <a:buFont typeface="Wingdings" pitchFamily="2" charset="2"/>
              <a:buNone/>
            </a:pPr>
            <a:r>
              <a:rPr lang="en-US" sz="1800" dirty="0" err="1"/>
              <a:t>Eg</a:t>
            </a:r>
            <a:r>
              <a:rPr lang="en-US" sz="1800" dirty="0"/>
              <a:t>:   </a:t>
            </a:r>
            <a:r>
              <a:rPr lang="en-US" sz="1800" dirty="0">
                <a:solidFill>
                  <a:srgbClr val="C00000"/>
                </a:solidFill>
              </a:rPr>
              <a:t>sum = sum + item;</a:t>
            </a:r>
          </a:p>
          <a:p>
            <a:pPr lvl="2" indent="-338138" eaLnBrk="1" hangingPunct="1">
              <a:buSzPct val="120000"/>
              <a:buFont typeface="Wingdings" pitchFamily="2" charset="2"/>
              <a:buNone/>
            </a:pPr>
            <a:endParaRPr lang="en-US" sz="2000" dirty="0">
              <a:solidFill>
                <a:srgbClr val="0000FF"/>
              </a:solidFill>
            </a:endParaRPr>
          </a:p>
        </p:txBody>
      </p:sp>
      <p:pic>
        <p:nvPicPr>
          <p:cNvPr id="13" name="Picture 2" descr="fig0204"/>
          <p:cNvPicPr preferRelativeResize="0">
            <a:picLocks noChangeAspect="1" noChangeArrowheads="1"/>
          </p:cNvPicPr>
          <p:nvPr/>
        </p:nvPicPr>
        <p:blipFill>
          <a:blip r:embed="rId3" cstate="print">
            <a:grayscl/>
          </a:blip>
          <a:srcRect b="74435"/>
          <a:stretch>
            <a:fillRect/>
          </a:stretch>
        </p:blipFill>
        <p:spPr bwMode="auto">
          <a:xfrm>
            <a:off x="4539362" y="1274891"/>
            <a:ext cx="3542276" cy="541717"/>
          </a:xfrm>
          <a:prstGeom prst="rect">
            <a:avLst/>
          </a:prstGeom>
          <a:noFill/>
          <a:ln w="9525">
            <a:noFill/>
            <a:miter lim="800000"/>
            <a:headEnd/>
            <a:tailEnd/>
          </a:ln>
        </p:spPr>
      </p:pic>
      <p:pic>
        <p:nvPicPr>
          <p:cNvPr id="15" name="Picture 2" descr="fig0204"/>
          <p:cNvPicPr preferRelativeResize="0">
            <a:picLocks noChangeAspect="1" noChangeArrowheads="1"/>
          </p:cNvPicPr>
          <p:nvPr/>
        </p:nvPicPr>
        <p:blipFill>
          <a:blip r:embed="rId3" cstate="print">
            <a:grayscl/>
          </a:blip>
          <a:srcRect t="31096"/>
          <a:stretch>
            <a:fillRect/>
          </a:stretch>
        </p:blipFill>
        <p:spPr bwMode="auto">
          <a:xfrm>
            <a:off x="4551553" y="1828800"/>
            <a:ext cx="3470783" cy="1429810"/>
          </a:xfrm>
          <a:prstGeom prst="rect">
            <a:avLst/>
          </a:prstGeom>
          <a:noFill/>
          <a:ln w="9525">
            <a:noFill/>
            <a:miter lim="800000"/>
            <a:headEnd/>
            <a:tailEnd/>
          </a:ln>
        </p:spPr>
      </p:pic>
      <p:sp>
        <p:nvSpPr>
          <p:cNvPr id="16" name="Content Placeholder 5"/>
          <p:cNvSpPr txBox="1">
            <a:spLocks/>
          </p:cNvSpPr>
          <p:nvPr/>
        </p:nvSpPr>
        <p:spPr bwMode="auto">
          <a:xfrm>
            <a:off x="355726" y="3255265"/>
            <a:ext cx="8669730" cy="3424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92100" algn="l" defTabSz="914400" rtl="0" eaLnBrk="1" fontAlgn="base" latinLnBrk="0" hangingPunct="1">
              <a:lnSpc>
                <a:spcPct val="100000"/>
              </a:lnSpc>
              <a:spcBef>
                <a:spcPts val="600"/>
              </a:spcBef>
              <a:spcAft>
                <a:spcPct val="0"/>
              </a:spcAft>
              <a:buClr>
                <a:schemeClr val="tx1">
                  <a:lumMod val="90000"/>
                  <a:lumOff val="10000"/>
                </a:schemeClr>
              </a:buClr>
              <a:buSzPct val="60000"/>
              <a:buFont typeface="Wingdings" pitchFamily="2" charset="2"/>
              <a:buChar char="¨"/>
              <a:tabLst/>
              <a:defRPr/>
            </a:pPr>
            <a:r>
              <a:rPr lang="en-US" sz="2000" kern="0" dirty="0">
                <a:latin typeface="+mn-lt"/>
                <a:cs typeface="+mn-cs"/>
              </a:rPr>
              <a:t>Examples of invalid assignment (result in compilation error </a:t>
            </a:r>
            <a:r>
              <a:rPr lang="en-US" sz="2000" kern="0" dirty="0">
                <a:solidFill>
                  <a:srgbClr val="0000FF"/>
                </a:solidFill>
                <a:latin typeface="+mn-lt"/>
                <a:cs typeface="+mn-cs"/>
              </a:rPr>
              <a:t>“lvalue required as left operand of assignment”</a:t>
            </a:r>
            <a:r>
              <a:rPr lang="en-US" sz="2000" kern="0" dirty="0">
                <a:latin typeface="+mn-lt"/>
                <a:cs typeface="+mn-cs"/>
              </a:rPr>
              <a:t>):</a:t>
            </a:r>
          </a:p>
          <a:p>
            <a:pPr marL="1143000" marR="0" lvl="2" indent="-338138" algn="l" defTabSz="914400" rtl="0" eaLnBrk="1" fontAlgn="base" latinLnBrk="0" hangingPunct="1">
              <a:lnSpc>
                <a:spcPct val="100000"/>
              </a:lnSpc>
              <a:spcBef>
                <a:spcPts val="0"/>
              </a:spcBef>
              <a:spcAft>
                <a:spcPct val="0"/>
              </a:spcAft>
              <a:buClr>
                <a:schemeClr val="bg1">
                  <a:lumMod val="50000"/>
                </a:schemeClr>
              </a:buClr>
              <a:buSzPct val="60000"/>
              <a:buFont typeface="Wingdings" pitchFamily="2" charset="2"/>
              <a:buChar char="n"/>
              <a:tabLst/>
              <a:defRPr/>
            </a:pPr>
            <a:r>
              <a:rPr kumimoji="0" lang="en-US" sz="1800" b="0" i="0" u="none" strike="noStrike" kern="0" cap="none" spc="0" normalizeH="0" baseline="0" noProof="0" dirty="0">
                <a:ln>
                  <a:noFill/>
                </a:ln>
                <a:solidFill>
                  <a:srgbClr val="800000"/>
                </a:solidFill>
                <a:effectLst/>
                <a:uLnTx/>
                <a:uFillTx/>
                <a:latin typeface="Lucida Console" pitchFamily="49" charset="0"/>
                <a:cs typeface="+mn-cs"/>
              </a:rPr>
              <a:t>32 = a; </a:t>
            </a:r>
            <a:r>
              <a:rPr kumimoji="0" lang="en-US" sz="1800" b="0" i="0" u="none" strike="noStrike" kern="0" cap="none" spc="0" normalizeH="0" baseline="0" noProof="0" dirty="0">
                <a:ln>
                  <a:noFill/>
                </a:ln>
                <a:solidFill>
                  <a:srgbClr val="006600"/>
                </a:solidFill>
                <a:effectLst/>
                <a:uLnTx/>
                <a:uFillTx/>
                <a:latin typeface="Lucida Console" pitchFamily="49" charset="0"/>
                <a:cs typeface="+mn-cs"/>
              </a:rPr>
              <a:t>// ’32’ is not</a:t>
            </a:r>
            <a:r>
              <a:rPr kumimoji="0" lang="en-US" sz="1800" b="0" i="0" u="none" strike="noStrike" kern="0" cap="none" spc="0" normalizeH="0" noProof="0" dirty="0">
                <a:ln>
                  <a:noFill/>
                </a:ln>
                <a:solidFill>
                  <a:srgbClr val="006600"/>
                </a:solidFill>
                <a:effectLst/>
                <a:uLnTx/>
                <a:uFillTx/>
                <a:latin typeface="Lucida Console" pitchFamily="49" charset="0"/>
                <a:cs typeface="+mn-cs"/>
              </a:rPr>
              <a:t> a variable</a:t>
            </a:r>
            <a:endParaRPr kumimoji="0" lang="en-US" sz="1800" b="0" i="0" u="none" strike="noStrike" kern="0" cap="none" spc="0" normalizeH="0" baseline="0" noProof="0" dirty="0">
              <a:ln>
                <a:noFill/>
              </a:ln>
              <a:solidFill>
                <a:srgbClr val="006600"/>
              </a:solidFill>
              <a:effectLst/>
              <a:uLnTx/>
              <a:uFillTx/>
              <a:latin typeface="Lucida Console" pitchFamily="49" charset="0"/>
              <a:cs typeface="+mn-cs"/>
            </a:endParaRPr>
          </a:p>
          <a:p>
            <a:pPr marL="1143000" marR="0" lvl="2" indent="-338138" algn="l" defTabSz="914400" rtl="0" eaLnBrk="1" fontAlgn="base" latinLnBrk="0" hangingPunct="1">
              <a:lnSpc>
                <a:spcPct val="100000"/>
              </a:lnSpc>
              <a:spcBef>
                <a:spcPts val="0"/>
              </a:spcBef>
              <a:spcAft>
                <a:spcPct val="0"/>
              </a:spcAft>
              <a:buClr>
                <a:schemeClr val="bg1">
                  <a:lumMod val="50000"/>
                </a:schemeClr>
              </a:buClr>
              <a:buSzPct val="60000"/>
              <a:buFont typeface="Wingdings" pitchFamily="2" charset="2"/>
              <a:buChar char="n"/>
              <a:tabLst/>
              <a:defRPr/>
            </a:pPr>
            <a:r>
              <a:rPr lang="en-US" kern="0" dirty="0">
                <a:solidFill>
                  <a:srgbClr val="800000"/>
                </a:solidFill>
                <a:latin typeface="Lucida Console" pitchFamily="49" charset="0"/>
                <a:cs typeface="+mn-cs"/>
              </a:rPr>
              <a:t>a</a:t>
            </a:r>
            <a:r>
              <a:rPr kumimoji="0" lang="en-US" sz="1800" b="0" i="0" u="none" strike="noStrike" kern="0" cap="none" spc="0" normalizeH="0" baseline="0" noProof="0" dirty="0">
                <a:ln>
                  <a:noFill/>
                </a:ln>
                <a:solidFill>
                  <a:srgbClr val="800000"/>
                </a:solidFill>
                <a:effectLst/>
                <a:uLnTx/>
                <a:uFillTx/>
                <a:latin typeface="Lucida Console" pitchFamily="49" charset="0"/>
                <a:cs typeface="+mn-cs"/>
              </a:rPr>
              <a:t> + b = c; </a:t>
            </a:r>
            <a:r>
              <a:rPr kumimoji="0" lang="en-US" sz="1800" b="0" i="0" u="none" strike="noStrike" kern="0" cap="none" spc="0" normalizeH="0" baseline="0" noProof="0" dirty="0">
                <a:ln>
                  <a:noFill/>
                </a:ln>
                <a:solidFill>
                  <a:srgbClr val="006600"/>
                </a:solidFill>
                <a:effectLst/>
                <a:uLnTx/>
                <a:uFillTx/>
                <a:latin typeface="Lucida Console" pitchFamily="49" charset="0"/>
                <a:cs typeface="+mn-cs"/>
              </a:rPr>
              <a:t>// ‘a + b’ is an</a:t>
            </a:r>
            <a:r>
              <a:rPr kumimoji="0" lang="en-US" sz="1800" b="0" i="0" u="none" strike="noStrike" kern="0" cap="none" spc="0" normalizeH="0" noProof="0" dirty="0">
                <a:ln>
                  <a:noFill/>
                </a:ln>
                <a:solidFill>
                  <a:srgbClr val="006600"/>
                </a:solidFill>
                <a:effectLst/>
                <a:uLnTx/>
                <a:uFillTx/>
                <a:latin typeface="Lucida Console" pitchFamily="49" charset="0"/>
                <a:cs typeface="+mn-cs"/>
              </a:rPr>
              <a:t> expression, not variable</a:t>
            </a:r>
            <a:endParaRPr kumimoji="0" lang="en-US" sz="1800" b="0" i="0" u="none" strike="noStrike" kern="0" cap="none" spc="0" normalizeH="0" baseline="0" noProof="0" dirty="0">
              <a:ln>
                <a:noFill/>
              </a:ln>
              <a:solidFill>
                <a:srgbClr val="006600"/>
              </a:solidFill>
              <a:effectLst/>
              <a:uLnTx/>
              <a:uFillTx/>
              <a:latin typeface="Lucida Console" pitchFamily="49" charset="0"/>
              <a:cs typeface="+mn-cs"/>
            </a:endParaRPr>
          </a:p>
          <a:p>
            <a:pPr marL="742950" lvl="1" indent="-292100">
              <a:spcBef>
                <a:spcPts val="600"/>
              </a:spcBef>
              <a:buClr>
                <a:schemeClr val="tx1">
                  <a:lumMod val="90000"/>
                  <a:lumOff val="10000"/>
                </a:schemeClr>
              </a:buClr>
              <a:buSzPct val="60000"/>
              <a:buFont typeface="Wingdings" pitchFamily="2" charset="2"/>
              <a:buChar char="¨"/>
              <a:defRPr/>
            </a:pPr>
            <a:r>
              <a:rPr lang="en-US" sz="2000" kern="0" dirty="0"/>
              <a:t>Assignment can be cascaded, with associativity from </a:t>
            </a:r>
            <a:r>
              <a:rPr lang="en-US" sz="2000" kern="0" dirty="0">
                <a:solidFill>
                  <a:srgbClr val="0000FF"/>
                </a:solidFill>
              </a:rPr>
              <a:t>right to left</a:t>
            </a:r>
            <a:r>
              <a:rPr lang="en-US" sz="2000" kern="0" dirty="0"/>
              <a:t>:</a:t>
            </a:r>
          </a:p>
          <a:p>
            <a:pPr marL="1143000" lvl="2" indent="-338138">
              <a:spcBef>
                <a:spcPts val="0"/>
              </a:spcBef>
              <a:buClr>
                <a:schemeClr val="bg1">
                  <a:lumMod val="50000"/>
                </a:schemeClr>
              </a:buClr>
              <a:buSzPct val="60000"/>
              <a:buFont typeface="Wingdings" pitchFamily="2" charset="2"/>
              <a:buChar char="n"/>
              <a:defRPr/>
            </a:pPr>
            <a:r>
              <a:rPr lang="en-US" kern="0" dirty="0">
                <a:solidFill>
                  <a:srgbClr val="800000"/>
                </a:solidFill>
                <a:latin typeface="Lucida Console" pitchFamily="49" charset="0"/>
              </a:rPr>
              <a:t>a = b = c = 3 + 6; </a:t>
            </a:r>
            <a:r>
              <a:rPr lang="en-US" kern="0" dirty="0"/>
              <a:t>// 9 assigned to variables c, b and a</a:t>
            </a:r>
          </a:p>
          <a:p>
            <a:pPr marL="1143000" lvl="2" indent="-338138">
              <a:spcBef>
                <a:spcPts val="0"/>
              </a:spcBef>
              <a:buClr>
                <a:schemeClr val="bg1">
                  <a:lumMod val="50000"/>
                </a:schemeClr>
              </a:buClr>
              <a:buSzPct val="60000"/>
              <a:buFont typeface="Wingdings" pitchFamily="2" charset="2"/>
              <a:buChar char="n"/>
              <a:defRPr/>
            </a:pPr>
            <a:r>
              <a:rPr lang="en-US" kern="0" dirty="0"/>
              <a:t>The above is equivalent to: </a:t>
            </a:r>
            <a:r>
              <a:rPr lang="en-US" kern="0" dirty="0">
                <a:solidFill>
                  <a:srgbClr val="800000"/>
                </a:solidFill>
                <a:latin typeface="Lucida Console" pitchFamily="49" charset="0"/>
              </a:rPr>
              <a:t>a = (b = (c = 3 + 6));</a:t>
            </a:r>
          </a:p>
          <a:p>
            <a:pPr marL="1143000" lvl="2" indent="-338138">
              <a:spcBef>
                <a:spcPts val="0"/>
              </a:spcBef>
              <a:buClr>
                <a:schemeClr val="bg1">
                  <a:lumMod val="50000"/>
                </a:schemeClr>
              </a:buClr>
              <a:buSzPct val="60000"/>
              <a:defRPr/>
            </a:pPr>
            <a:r>
              <a:rPr lang="en-US" kern="0" dirty="0"/>
              <a:t>	which is also equivalent to:</a:t>
            </a:r>
          </a:p>
          <a:p>
            <a:pPr marL="1143000" lvl="2" indent="-338138">
              <a:spcBef>
                <a:spcPts val="0"/>
              </a:spcBef>
              <a:buClr>
                <a:schemeClr val="bg2"/>
              </a:buClr>
              <a:buSzPct val="60000"/>
              <a:defRPr/>
            </a:pPr>
            <a:r>
              <a:rPr lang="en-US" kern="0" dirty="0">
                <a:solidFill>
                  <a:srgbClr val="800000"/>
                </a:solidFill>
                <a:latin typeface="Lucida Console" pitchFamily="49" charset="0"/>
              </a:rPr>
              <a:t>		c = 3 + 6;</a:t>
            </a:r>
            <a:br>
              <a:rPr lang="en-US" kern="0" dirty="0">
                <a:solidFill>
                  <a:srgbClr val="800000"/>
                </a:solidFill>
                <a:latin typeface="Lucida Console" pitchFamily="49" charset="0"/>
              </a:rPr>
            </a:br>
            <a:r>
              <a:rPr lang="en-US" kern="0" dirty="0">
                <a:solidFill>
                  <a:srgbClr val="800000"/>
                </a:solidFill>
                <a:latin typeface="Lucida Console" pitchFamily="49" charset="0"/>
              </a:rPr>
              <a:t>	b = c;</a:t>
            </a:r>
          </a:p>
          <a:p>
            <a:pPr marL="1143000" lvl="2" indent="-338138">
              <a:spcBef>
                <a:spcPts val="0"/>
              </a:spcBef>
              <a:buClr>
                <a:schemeClr val="bg2"/>
              </a:buClr>
              <a:buSzPct val="60000"/>
              <a:defRPr/>
            </a:pPr>
            <a:r>
              <a:rPr lang="en-US" kern="0" dirty="0">
                <a:solidFill>
                  <a:srgbClr val="800000"/>
                </a:solidFill>
                <a:latin typeface="Lucida Console" pitchFamily="49" charset="0"/>
              </a:rPr>
              <a:t>		a = b;</a:t>
            </a:r>
          </a:p>
          <a:p>
            <a:pPr marL="1143000" marR="0" lvl="2" indent="-338138" algn="l" defTabSz="914400" rtl="0" eaLnBrk="1" fontAlgn="base" latinLnBrk="0" hangingPunct="1">
              <a:lnSpc>
                <a:spcPct val="100000"/>
              </a:lnSpc>
              <a:spcBef>
                <a:spcPts val="0"/>
              </a:spcBef>
              <a:spcAft>
                <a:spcPct val="0"/>
              </a:spcAft>
              <a:buClr>
                <a:schemeClr val="bg2"/>
              </a:buClr>
              <a:buSzPct val="60000"/>
              <a:buFont typeface="Wingdings" pitchFamily="2" charset="2"/>
              <a:buChar char="n"/>
              <a:tabLst/>
              <a:defRPr/>
            </a:pPr>
            <a:endParaRPr kumimoji="0" lang="en-US" sz="1800" b="0" i="0" u="none" strike="noStrike" kern="0" cap="none" spc="0" normalizeH="0" baseline="0" noProof="0" dirty="0">
              <a:ln>
                <a:noFill/>
              </a:ln>
              <a:solidFill>
                <a:srgbClr val="0000FF"/>
              </a:solidFill>
              <a:effectLst/>
              <a:uLnTx/>
              <a:uFillTx/>
              <a:latin typeface="+mn-lt"/>
              <a:cs typeface="+mn-cs"/>
            </a:endParaRPr>
          </a:p>
          <a:p>
            <a:pPr marL="1143000" marR="0" lvl="2" indent="-338138"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US" sz="2000" b="0" i="0" u="none" strike="noStrike" kern="0" cap="none" spc="0" normalizeH="0" baseline="0" noProof="0" dirty="0">
              <a:ln>
                <a:noFill/>
              </a:ln>
              <a:solidFill>
                <a:srgbClr val="0000FF"/>
              </a:solidFill>
              <a:effectLst/>
              <a:uLnTx/>
              <a:uFillTx/>
              <a:latin typeface="+mn-lt"/>
              <a:cs typeface="+mn-cs"/>
            </a:endParaRPr>
          </a:p>
        </p:txBody>
      </p:sp>
      <p:sp>
        <p:nvSpPr>
          <p:cNvPr id="17" name="Content Placeholder 5"/>
          <p:cNvSpPr txBox="1">
            <a:spLocks/>
          </p:cNvSpPr>
          <p:nvPr/>
        </p:nvSpPr>
        <p:spPr bwMode="auto">
          <a:xfrm>
            <a:off x="365760" y="1887157"/>
            <a:ext cx="4255008" cy="856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92100" algn="l" defTabSz="914400" rtl="0" eaLnBrk="1" fontAlgn="base" latinLnBrk="0" hangingPunct="1">
              <a:lnSpc>
                <a:spcPct val="100000"/>
              </a:lnSpc>
              <a:spcBef>
                <a:spcPct val="20000"/>
              </a:spcBef>
              <a:spcAft>
                <a:spcPct val="0"/>
              </a:spcAft>
              <a:buClr>
                <a:schemeClr val="tx1">
                  <a:lumMod val="90000"/>
                  <a:lumOff val="10000"/>
                </a:schemeClr>
              </a:buClr>
              <a:buSzPct val="60000"/>
              <a:buFont typeface="Wingdings" pitchFamily="2" charset="2"/>
              <a:buChar char="¨"/>
              <a:tabLst/>
              <a:defRPr/>
            </a:pPr>
            <a:r>
              <a:rPr kumimoji="0" lang="en-US" sz="2000" i="0" u="none" strike="noStrike" kern="0" cap="none" spc="0" normalizeH="0" baseline="0" noProof="0" dirty="0">
                <a:ln>
                  <a:noFill/>
                </a:ln>
                <a:effectLst/>
                <a:uLnTx/>
                <a:uFillTx/>
                <a:latin typeface="+mn-lt"/>
                <a:cs typeface="+mn-cs"/>
              </a:rPr>
              <a:t>Note: </a:t>
            </a:r>
            <a:r>
              <a:rPr kumimoji="0" lang="en-US" sz="2000" i="0" u="none" strike="noStrike" kern="0" cap="none" spc="0" normalizeH="0" baseline="0" noProof="0" dirty="0" err="1">
                <a:ln>
                  <a:noFill/>
                </a:ln>
                <a:solidFill>
                  <a:srgbClr val="0000FF"/>
                </a:solidFill>
                <a:effectLst/>
                <a:uLnTx/>
                <a:uFillTx/>
                <a:latin typeface="+mn-lt"/>
                <a:cs typeface="+mn-cs"/>
              </a:rPr>
              <a:t>lvalue</a:t>
            </a:r>
            <a:r>
              <a:rPr lang="en-US" sz="2000" kern="0" dirty="0">
                <a:solidFill>
                  <a:srgbClr val="0000FF"/>
                </a:solidFill>
                <a:latin typeface="+mn-lt"/>
                <a:cs typeface="+mn-cs"/>
              </a:rPr>
              <a:t> </a:t>
            </a:r>
            <a:r>
              <a:rPr kumimoji="0" lang="en-US" sz="2000" i="0" u="none" strike="noStrike" kern="0" cap="none" spc="0" normalizeH="0" baseline="0" noProof="0" dirty="0">
                <a:ln>
                  <a:noFill/>
                </a:ln>
                <a:effectLst/>
                <a:uLnTx/>
                <a:uFillTx/>
                <a:latin typeface="+mn-lt"/>
                <a:cs typeface="+mn-cs"/>
              </a:rPr>
              <a:t>must be </a:t>
            </a:r>
            <a:r>
              <a:rPr kumimoji="0" lang="en-US" sz="2000" i="0" u="sng" strike="noStrike" kern="0" cap="none" spc="0" normalizeH="0" baseline="0" noProof="0" dirty="0">
                <a:ln>
                  <a:noFill/>
                </a:ln>
                <a:effectLst/>
                <a:uLnTx/>
                <a:uFillTx/>
                <a:latin typeface="+mn-lt"/>
                <a:cs typeface="+mn-cs"/>
              </a:rPr>
              <a:t>assignable</a:t>
            </a:r>
          </a:p>
        </p:txBody>
      </p:sp>
    </p:spTree>
    <p:extLst>
      <p:ext uri="{BB962C8B-B14F-4D97-AF65-F5344CB8AC3E}">
        <p14:creationId xmlns:p14="http://schemas.microsoft.com/office/powerpoint/2010/main" val="338825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dissolve">
                                      <p:cBhvr>
                                        <p:cTn id="22" dur="500"/>
                                        <p:tgtEl>
                                          <p:spTgt spid="16">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dissolve">
                                      <p:cBhvr>
                                        <p:cTn id="25" dur="500"/>
                                        <p:tgtEl>
                                          <p:spTgt spid="16">
                                            <p:txEl>
                                              <p:pRg st="1" end="1"/>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Effect transition="in" filter="dissolve">
                                      <p:cBhvr>
                                        <p:cTn id="28" dur="500"/>
                                        <p:tgtEl>
                                          <p:spTgt spid="1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
                                            <p:txEl>
                                              <p:pRg st="3" end="3"/>
                                            </p:txEl>
                                          </p:spTgt>
                                        </p:tgtEl>
                                        <p:attrNameLst>
                                          <p:attrName>style.visibility</p:attrName>
                                        </p:attrNameLst>
                                      </p:cBhvr>
                                      <p:to>
                                        <p:strVal val="visible"/>
                                      </p:to>
                                    </p:set>
                                    <p:animEffect transition="in" filter="dissolve">
                                      <p:cBhvr>
                                        <p:cTn id="33" dur="500"/>
                                        <p:tgtEl>
                                          <p:spTgt spid="16">
                                            <p:txEl>
                                              <p:pRg st="3" end="3"/>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
                                            <p:txEl>
                                              <p:pRg st="4" end="4"/>
                                            </p:txEl>
                                          </p:spTgt>
                                        </p:tgtEl>
                                        <p:attrNameLst>
                                          <p:attrName>style.visibility</p:attrName>
                                        </p:attrNameLst>
                                      </p:cBhvr>
                                      <p:to>
                                        <p:strVal val="visible"/>
                                      </p:to>
                                    </p:set>
                                    <p:animEffect transition="in" filter="dissolve">
                                      <p:cBhvr>
                                        <p:cTn id="36" dur="500"/>
                                        <p:tgtEl>
                                          <p:spTgt spid="16">
                                            <p:txEl>
                                              <p:pRg st="4" end="4"/>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xEl>
                                              <p:pRg st="5" end="5"/>
                                            </p:txEl>
                                          </p:spTgt>
                                        </p:tgtEl>
                                        <p:attrNameLst>
                                          <p:attrName>style.visibility</p:attrName>
                                        </p:attrNameLst>
                                      </p:cBhvr>
                                      <p:to>
                                        <p:strVal val="visible"/>
                                      </p:to>
                                    </p:set>
                                    <p:animEffect transition="in" filter="dissolve">
                                      <p:cBhvr>
                                        <p:cTn id="39" dur="500"/>
                                        <p:tgtEl>
                                          <p:spTgt spid="16">
                                            <p:txEl>
                                              <p:pRg st="5" end="5"/>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dissolve">
                                      <p:cBhvr>
                                        <p:cTn id="42" dur="500"/>
                                        <p:tgtEl>
                                          <p:spTgt spid="16">
                                            <p:txEl>
                                              <p:pRg st="6" end="6"/>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6">
                                            <p:txEl>
                                              <p:pRg st="7" end="7"/>
                                            </p:txEl>
                                          </p:spTgt>
                                        </p:tgtEl>
                                        <p:attrNameLst>
                                          <p:attrName>style.visibility</p:attrName>
                                        </p:attrNameLst>
                                      </p:cBhvr>
                                      <p:to>
                                        <p:strVal val="visible"/>
                                      </p:to>
                                    </p:set>
                                    <p:animEffect transition="in" filter="dissolve">
                                      <p:cBhvr>
                                        <p:cTn id="45" dur="500"/>
                                        <p:tgtEl>
                                          <p:spTgt spid="16">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xEl>
                                              <p:pRg st="8" end="8"/>
                                            </p:txEl>
                                          </p:spTgt>
                                        </p:tgtEl>
                                        <p:attrNameLst>
                                          <p:attrName>style.visibility</p:attrName>
                                        </p:attrNameLst>
                                      </p:cBhvr>
                                      <p:to>
                                        <p:strVal val="visible"/>
                                      </p:to>
                                    </p:set>
                                    <p:animEffect transition="in" filter="dissolve">
                                      <p:cBhvr>
                                        <p:cTn id="48"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(6/9)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19" name="Content Placeholder 5"/>
          <p:cNvSpPr txBox="1">
            <a:spLocks/>
          </p:cNvSpPr>
          <p:nvPr/>
        </p:nvSpPr>
        <p:spPr bwMode="auto">
          <a:xfrm>
            <a:off x="263048" y="1352811"/>
            <a:ext cx="8563960" cy="50967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92100">
              <a:spcBef>
                <a:spcPts val="1200"/>
              </a:spcBef>
              <a:buClr>
                <a:schemeClr val="tx1">
                  <a:lumMod val="90000"/>
                  <a:lumOff val="10000"/>
                </a:schemeClr>
              </a:buClr>
              <a:buSzPct val="60000"/>
              <a:buFont typeface="Wingdings" pitchFamily="2" charset="2"/>
              <a:buChar char="¨"/>
              <a:defRPr/>
            </a:pPr>
            <a:r>
              <a:rPr lang="en-US" sz="2400" kern="0" dirty="0">
                <a:solidFill>
                  <a:srgbClr val="0000FF"/>
                </a:solidFill>
              </a:rPr>
              <a:t>Side Effect</a:t>
            </a:r>
            <a:r>
              <a:rPr lang="en-US" sz="2400" kern="0" dirty="0"/>
              <a:t>:</a:t>
            </a:r>
          </a:p>
          <a:p>
            <a:pPr marL="1143000" lvl="2" indent="-338138">
              <a:spcBef>
                <a:spcPts val="300"/>
              </a:spcBef>
              <a:buClr>
                <a:schemeClr val="bg1">
                  <a:lumMod val="50000"/>
                </a:schemeClr>
              </a:buClr>
              <a:buSzPct val="60000"/>
              <a:buFont typeface="Wingdings" pitchFamily="2" charset="2"/>
              <a:buChar char="n"/>
              <a:defRPr/>
            </a:pPr>
            <a:r>
              <a:rPr lang="en-US" sz="2000" kern="0" dirty="0"/>
              <a:t>An assignment statement does not just assigns, it also has the </a:t>
            </a:r>
            <a:r>
              <a:rPr lang="en-US" sz="2000" u="sng" kern="0" dirty="0"/>
              <a:t>side effect </a:t>
            </a:r>
            <a:r>
              <a:rPr lang="en-US" sz="2000" kern="0" dirty="0"/>
              <a:t>of returning the value of its right-hand side expression</a:t>
            </a:r>
          </a:p>
          <a:p>
            <a:pPr marL="1143000" lvl="2" indent="-338138">
              <a:spcBef>
                <a:spcPts val="300"/>
              </a:spcBef>
              <a:buClr>
                <a:schemeClr val="bg1">
                  <a:lumMod val="50000"/>
                </a:schemeClr>
              </a:buClr>
              <a:buSzPct val="60000"/>
              <a:buFont typeface="Wingdings" pitchFamily="2" charset="2"/>
              <a:buChar char="n"/>
              <a:defRPr/>
            </a:pPr>
            <a:r>
              <a:rPr lang="en-US" sz="2000" kern="0" dirty="0"/>
              <a:t>Hence </a:t>
            </a:r>
            <a:r>
              <a:rPr lang="en-US" sz="2000" kern="0" dirty="0">
                <a:solidFill>
                  <a:srgbClr val="800000"/>
                </a:solidFill>
                <a:latin typeface="Lucida Console" pitchFamily="49" charset="0"/>
              </a:rPr>
              <a:t>a = 12; </a:t>
            </a:r>
            <a:r>
              <a:rPr lang="en-US" sz="2000" kern="0" dirty="0"/>
              <a:t>has the side effect of returning the value of 12, besides assigning 12 to </a:t>
            </a:r>
            <a:r>
              <a:rPr lang="en-US" sz="2000" kern="0" dirty="0">
                <a:solidFill>
                  <a:srgbClr val="800000"/>
                </a:solidFill>
                <a:latin typeface="Lucida Console" pitchFamily="49" charset="0"/>
              </a:rPr>
              <a:t>a</a:t>
            </a:r>
            <a:endParaRPr lang="en-US" sz="2000" kern="0" dirty="0"/>
          </a:p>
          <a:p>
            <a:pPr marL="1143000" lvl="2" indent="-338138">
              <a:spcBef>
                <a:spcPts val="300"/>
              </a:spcBef>
              <a:buClr>
                <a:schemeClr val="bg1">
                  <a:lumMod val="50000"/>
                </a:schemeClr>
              </a:buClr>
              <a:buSzPct val="60000"/>
              <a:buFont typeface="Wingdings" pitchFamily="2" charset="2"/>
              <a:buChar char="n"/>
              <a:defRPr/>
            </a:pPr>
            <a:r>
              <a:rPr lang="en-US" sz="2000" kern="0" dirty="0"/>
              <a:t>Usually we don’t make use of its side effect, but sometimes we do, </a:t>
            </a:r>
            <a:r>
              <a:rPr lang="en-US" sz="2000" kern="0" dirty="0" err="1"/>
              <a:t>eg</a:t>
            </a:r>
            <a:r>
              <a:rPr lang="en-US" sz="2000" kern="0" dirty="0"/>
              <a:t>:</a:t>
            </a:r>
          </a:p>
          <a:p>
            <a:pPr marL="1143000" lvl="2" indent="-338138">
              <a:spcBef>
                <a:spcPts val="0"/>
              </a:spcBef>
              <a:buClr>
                <a:schemeClr val="bg1">
                  <a:lumMod val="50000"/>
                </a:schemeClr>
              </a:buClr>
              <a:buSzPct val="60000"/>
              <a:defRPr/>
            </a:pPr>
            <a:r>
              <a:rPr lang="en-US" sz="2000" kern="0" dirty="0">
                <a:solidFill>
                  <a:srgbClr val="800000"/>
                </a:solidFill>
                <a:latin typeface="Lucida Console" pitchFamily="49" charset="0"/>
              </a:rPr>
              <a:t>		z = a = 12; </a:t>
            </a:r>
            <a:r>
              <a:rPr lang="en-US" sz="2000" kern="0" dirty="0">
                <a:solidFill>
                  <a:srgbClr val="006600"/>
                </a:solidFill>
              </a:rPr>
              <a:t>// or z = (a = 12);</a:t>
            </a:r>
          </a:p>
          <a:p>
            <a:pPr marL="1143000" lvl="2" indent="-338138">
              <a:spcBef>
                <a:spcPts val="300"/>
              </a:spcBef>
              <a:buClr>
                <a:schemeClr val="bg1">
                  <a:lumMod val="50000"/>
                </a:schemeClr>
              </a:buClr>
              <a:buSzPct val="60000"/>
              <a:buFont typeface="Wingdings" pitchFamily="2" charset="2"/>
              <a:buChar char="n"/>
              <a:defRPr/>
            </a:pPr>
            <a:r>
              <a:rPr lang="en-US" sz="2000" kern="0" dirty="0"/>
              <a:t>The above makes use of the side effect of the assignment statement </a:t>
            </a:r>
            <a:r>
              <a:rPr lang="en-US" sz="2000" kern="0" dirty="0">
                <a:solidFill>
                  <a:srgbClr val="800000"/>
                </a:solidFill>
                <a:latin typeface="Lucida Console" pitchFamily="49" charset="0"/>
              </a:rPr>
              <a:t>a = 12; </a:t>
            </a:r>
            <a:r>
              <a:rPr lang="en-US" sz="2000" kern="0" dirty="0"/>
              <a:t>(which returns 12) and assigns it to </a:t>
            </a:r>
            <a:r>
              <a:rPr lang="en-US" sz="2000" kern="0" dirty="0">
                <a:solidFill>
                  <a:srgbClr val="800000"/>
                </a:solidFill>
                <a:latin typeface="Lucida Console" pitchFamily="49" charset="0"/>
              </a:rPr>
              <a:t>z</a:t>
            </a:r>
            <a:endParaRPr lang="en-US" sz="2000" kern="0" dirty="0"/>
          </a:p>
          <a:p>
            <a:pPr marL="1143000" lvl="2" indent="-338138">
              <a:spcBef>
                <a:spcPts val="300"/>
              </a:spcBef>
              <a:buClr>
                <a:schemeClr val="bg1">
                  <a:lumMod val="50000"/>
                </a:schemeClr>
              </a:buClr>
              <a:buSzPct val="60000"/>
              <a:buFont typeface="Wingdings" pitchFamily="2" charset="2"/>
              <a:buChar char="n"/>
              <a:defRPr/>
            </a:pPr>
            <a:r>
              <a:rPr lang="en-US" sz="2000" kern="0" dirty="0"/>
              <a:t>Side effects have their use, but </a:t>
            </a:r>
            <a:r>
              <a:rPr lang="en-US" sz="2000" kern="0" dirty="0">
                <a:solidFill>
                  <a:srgbClr val="0000FF"/>
                </a:solidFill>
              </a:rPr>
              <a:t>avoid convoluted codes</a:t>
            </a:r>
            <a:r>
              <a:rPr lang="en-US" sz="2000" kern="0" dirty="0"/>
              <a:t>: </a:t>
            </a:r>
          </a:p>
          <a:p>
            <a:pPr marL="1143000" lvl="2" indent="-338138">
              <a:spcBef>
                <a:spcPts val="300"/>
              </a:spcBef>
              <a:buClr>
                <a:schemeClr val="bg1">
                  <a:lumMod val="50000"/>
                </a:schemeClr>
              </a:buClr>
              <a:buSzPct val="60000"/>
              <a:defRPr/>
            </a:pPr>
            <a:r>
              <a:rPr lang="en-US" sz="2000" kern="0" dirty="0">
                <a:solidFill>
                  <a:srgbClr val="800000"/>
                </a:solidFill>
                <a:latin typeface="Lucida Console" pitchFamily="49" charset="0"/>
              </a:rPr>
              <a:t>		a = 5 + (b = 10); </a:t>
            </a:r>
            <a:r>
              <a:rPr lang="en-US" sz="2000" kern="0" dirty="0"/>
              <a:t>// assign 10 to b, and 15 to a</a:t>
            </a:r>
          </a:p>
          <a:p>
            <a:pPr marL="1143000" lvl="2" indent="-338138">
              <a:spcBef>
                <a:spcPts val="300"/>
              </a:spcBef>
              <a:buClr>
                <a:schemeClr val="bg1">
                  <a:lumMod val="50000"/>
                </a:schemeClr>
              </a:buClr>
              <a:buSzPct val="60000"/>
              <a:buFont typeface="Wingdings" pitchFamily="2" charset="2"/>
              <a:buChar char="n"/>
              <a:defRPr/>
            </a:pPr>
            <a:r>
              <a:rPr lang="en-US" sz="2000" kern="0" dirty="0"/>
              <a:t>Side effects also apply to expressions involving other operators (</a:t>
            </a:r>
            <a:r>
              <a:rPr lang="en-US" sz="2000" kern="0" dirty="0" err="1"/>
              <a:t>eg</a:t>
            </a:r>
            <a:r>
              <a:rPr lang="en-US" sz="2000" kern="0" dirty="0"/>
              <a:t>: logical operators). We will see more of this later.</a:t>
            </a:r>
            <a:endParaRPr kumimoji="0" lang="en-US" sz="1800" b="0" i="0" u="none" strike="noStrike" kern="0" cap="none" spc="0" normalizeH="0" baseline="0" noProof="0" dirty="0">
              <a:ln>
                <a:noFill/>
              </a:ln>
              <a:solidFill>
                <a:srgbClr val="0000FF"/>
              </a:solidFill>
              <a:effectLst/>
              <a:uLnTx/>
              <a:uFillTx/>
              <a:latin typeface="+mn-lt"/>
              <a:cs typeface="+mn-cs"/>
            </a:endParaRPr>
          </a:p>
          <a:p>
            <a:pPr marL="1143000" marR="0" lvl="2" indent="-338138"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US" sz="2000" b="0" i="0" u="none" strike="noStrike" kern="0" cap="none" spc="0" normalizeH="0" baseline="0" noProof="0" dirty="0">
              <a:ln>
                <a:noFill/>
              </a:ln>
              <a:solidFill>
                <a:srgbClr val="0000FF"/>
              </a:solidFill>
              <a:effectLst/>
              <a:uLnTx/>
              <a:uFillTx/>
              <a:latin typeface="+mn-lt"/>
              <a:cs typeface="+mn-cs"/>
            </a:endParaRPr>
          </a:p>
        </p:txBody>
      </p:sp>
    </p:spTree>
    <p:extLst>
      <p:ext uri="{BB962C8B-B14F-4D97-AF65-F5344CB8AC3E}">
        <p14:creationId xmlns:p14="http://schemas.microsoft.com/office/powerpoint/2010/main" val="494502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(7/9)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37</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8" name="Content Placeholder 5"/>
          <p:cNvSpPr>
            <a:spLocks noGrp="1"/>
          </p:cNvSpPr>
          <p:nvPr>
            <p:ph idx="1"/>
          </p:nvPr>
        </p:nvSpPr>
        <p:spPr>
          <a:xfrm>
            <a:off x="587375" y="1280160"/>
            <a:ext cx="8229600" cy="4998403"/>
          </a:xfrm>
        </p:spPr>
        <p:txBody>
          <a:bodyPr/>
          <a:lstStyle/>
          <a:p>
            <a:pPr marL="284163" indent="-284163" eaLnBrk="1" hangingPunct="1">
              <a:buClr>
                <a:schemeClr val="tx1">
                  <a:lumMod val="90000"/>
                  <a:lumOff val="10000"/>
                </a:schemeClr>
              </a:buClr>
              <a:buSzPct val="100000"/>
              <a:buFont typeface="Wingdings" panose="05000000000000000000" pitchFamily="2" charset="2"/>
              <a:buChar char="§"/>
            </a:pPr>
            <a:r>
              <a:rPr lang="en-US" sz="2400" dirty="0">
                <a:solidFill>
                  <a:srgbClr val="0000FF"/>
                </a:solidFill>
              </a:rPr>
              <a:t>Arithmetic operations</a:t>
            </a:r>
            <a:endParaRPr lang="en-US" sz="2000" dirty="0">
              <a:solidFill>
                <a:srgbClr val="0000FF"/>
              </a:solidFill>
            </a:endParaRPr>
          </a:p>
          <a:p>
            <a:pPr marL="627062" lvl="1" indent="-342900" eaLnBrk="1" hangingPunct="1">
              <a:buSzPct val="100000"/>
              <a:buFont typeface="Wingdings" panose="05000000000000000000" pitchFamily="2" charset="2"/>
              <a:buChar char="§"/>
            </a:pPr>
            <a:r>
              <a:rPr lang="en-US" sz="2000" b="1" dirty="0">
                <a:solidFill>
                  <a:srgbClr val="0000FF"/>
                </a:solidFill>
              </a:rPr>
              <a:t>Binary Operators</a:t>
            </a:r>
            <a:r>
              <a:rPr lang="en-US" sz="2000" dirty="0"/>
              <a:t>: </a:t>
            </a:r>
            <a:r>
              <a:rPr lang="en-US" sz="2000" dirty="0">
                <a:solidFill>
                  <a:srgbClr val="C00000"/>
                </a:solidFill>
              </a:rPr>
              <a:t>+</a:t>
            </a:r>
            <a:r>
              <a:rPr lang="en-US" sz="2000" dirty="0"/>
              <a:t>, </a:t>
            </a:r>
            <a:r>
              <a:rPr lang="en-US" sz="2000" dirty="0">
                <a:solidFill>
                  <a:srgbClr val="C00000"/>
                </a:solidFill>
              </a:rPr>
              <a:t>–</a:t>
            </a:r>
            <a:r>
              <a:rPr lang="en-US" sz="2000" dirty="0"/>
              <a:t>, </a:t>
            </a:r>
            <a:r>
              <a:rPr lang="en-US" sz="2000" dirty="0">
                <a:solidFill>
                  <a:srgbClr val="C00000"/>
                </a:solidFill>
              </a:rPr>
              <a:t>*</a:t>
            </a:r>
            <a:r>
              <a:rPr lang="en-US" sz="2000" dirty="0"/>
              <a:t>, </a:t>
            </a:r>
            <a:r>
              <a:rPr lang="en-US" sz="2000" dirty="0">
                <a:solidFill>
                  <a:srgbClr val="C00000"/>
                </a:solidFill>
              </a:rPr>
              <a:t>/</a:t>
            </a:r>
            <a:r>
              <a:rPr lang="en-US" sz="2000" dirty="0"/>
              <a:t>, </a:t>
            </a:r>
            <a:r>
              <a:rPr lang="en-US" sz="2000" dirty="0">
                <a:solidFill>
                  <a:srgbClr val="C00000"/>
                </a:solidFill>
              </a:rPr>
              <a:t>%</a:t>
            </a:r>
            <a:r>
              <a:rPr lang="en-US" sz="2000" dirty="0"/>
              <a:t> (modulo or remainder)</a:t>
            </a:r>
          </a:p>
          <a:p>
            <a:pPr marL="1025525" lvl="2" indent="-395288" eaLnBrk="1" hangingPunct="1">
              <a:buClr>
                <a:schemeClr val="bg1">
                  <a:lumMod val="50000"/>
                </a:schemeClr>
              </a:buClr>
              <a:buSzPct val="100000"/>
              <a:buFont typeface="Wingdings" panose="05000000000000000000" pitchFamily="2" charset="2"/>
              <a:buChar char="§"/>
            </a:pPr>
            <a:r>
              <a:rPr lang="en-US" sz="1800" dirty="0">
                <a:solidFill>
                  <a:srgbClr val="0000FF"/>
                </a:solidFill>
              </a:rPr>
              <a:t>Left Associative </a:t>
            </a:r>
            <a:r>
              <a:rPr lang="en-US" sz="1800" dirty="0"/>
              <a:t>(from left to right)</a:t>
            </a:r>
          </a:p>
          <a:p>
            <a:pPr marL="1371600" lvl="3" indent="-346075" eaLnBrk="1" hangingPunct="1">
              <a:buClr>
                <a:schemeClr val="bg1">
                  <a:lumMod val="50000"/>
                </a:schemeClr>
              </a:buClr>
              <a:buSzPct val="100000"/>
              <a:buFont typeface="Wingdings" panose="05000000000000000000" pitchFamily="2" charset="2"/>
              <a:buChar char="§"/>
            </a:pPr>
            <a:r>
              <a:rPr lang="en-US" sz="1600" dirty="0"/>
              <a:t>46 / 15 / 2  </a:t>
            </a:r>
            <a:r>
              <a:rPr lang="en-US" sz="1600" dirty="0">
                <a:sym typeface="Wingdings" pitchFamily="2" charset="2"/>
              </a:rPr>
              <a:t> 3 / 2 </a:t>
            </a:r>
            <a:r>
              <a:rPr lang="en-US" sz="1600" dirty="0"/>
              <a:t> 1</a:t>
            </a:r>
          </a:p>
          <a:p>
            <a:pPr marL="1371600" lvl="3" indent="-346075" eaLnBrk="1" hangingPunct="1">
              <a:buClr>
                <a:schemeClr val="bg1">
                  <a:lumMod val="50000"/>
                </a:schemeClr>
              </a:buClr>
              <a:buSzPct val="100000"/>
              <a:buFont typeface="Wingdings" panose="05000000000000000000" pitchFamily="2" charset="2"/>
              <a:buChar char="§"/>
            </a:pPr>
            <a:r>
              <a:rPr lang="en-US" sz="1600" dirty="0"/>
              <a:t>19 % 7 % 3 </a:t>
            </a:r>
            <a:r>
              <a:rPr lang="en-US" sz="1600" dirty="0">
                <a:sym typeface="Wingdings" pitchFamily="2" charset="2"/>
              </a:rPr>
              <a:t> 5 % 3  2</a:t>
            </a:r>
            <a:r>
              <a:rPr lang="en-US" sz="1600" dirty="0"/>
              <a:t> </a:t>
            </a:r>
          </a:p>
          <a:p>
            <a:pPr marL="627062" lvl="1" indent="-342900" eaLnBrk="1" hangingPunct="1">
              <a:buClr>
                <a:schemeClr val="bg1">
                  <a:lumMod val="50000"/>
                </a:schemeClr>
              </a:buClr>
              <a:buSzPct val="100000"/>
              <a:buFont typeface="Wingdings" panose="05000000000000000000" pitchFamily="2" charset="2"/>
              <a:buChar char="§"/>
            </a:pPr>
            <a:r>
              <a:rPr lang="en-US" sz="2000" b="1" dirty="0">
                <a:solidFill>
                  <a:srgbClr val="0000FF"/>
                </a:solidFill>
              </a:rPr>
              <a:t>Unary operators</a:t>
            </a:r>
            <a:r>
              <a:rPr lang="en-US" sz="2400" dirty="0"/>
              <a:t>:</a:t>
            </a:r>
            <a:r>
              <a:rPr lang="en-US" sz="2400" dirty="0">
                <a:solidFill>
                  <a:srgbClr val="0000FF"/>
                </a:solidFill>
              </a:rPr>
              <a:t> </a:t>
            </a:r>
            <a:r>
              <a:rPr lang="en-US" sz="2400" dirty="0">
                <a:solidFill>
                  <a:srgbClr val="C00000"/>
                </a:solidFill>
              </a:rPr>
              <a:t>+</a:t>
            </a:r>
            <a:r>
              <a:rPr lang="en-US" sz="2400" dirty="0"/>
              <a:t>,</a:t>
            </a:r>
            <a:r>
              <a:rPr lang="en-US" sz="2400" dirty="0">
                <a:solidFill>
                  <a:srgbClr val="0000FF"/>
                </a:solidFill>
              </a:rPr>
              <a:t> </a:t>
            </a:r>
            <a:r>
              <a:rPr lang="en-US" sz="2400" dirty="0">
                <a:solidFill>
                  <a:srgbClr val="C00000"/>
                </a:solidFill>
              </a:rPr>
              <a:t>–</a:t>
            </a:r>
          </a:p>
          <a:p>
            <a:pPr marL="1025525" lvl="2" indent="-395288" eaLnBrk="1" hangingPunct="1">
              <a:buClr>
                <a:schemeClr val="bg1">
                  <a:lumMod val="50000"/>
                </a:schemeClr>
              </a:buClr>
              <a:buSzPct val="100000"/>
              <a:buFont typeface="Wingdings" panose="05000000000000000000" pitchFamily="2" charset="2"/>
              <a:buChar char="§"/>
            </a:pPr>
            <a:r>
              <a:rPr lang="en-US" sz="1800" dirty="0">
                <a:solidFill>
                  <a:srgbClr val="0000FF"/>
                </a:solidFill>
              </a:rPr>
              <a:t>Right Associative </a:t>
            </a:r>
          </a:p>
          <a:p>
            <a:pPr marL="1371600" lvl="3" indent="-346075" eaLnBrk="1" hangingPunct="1">
              <a:buClr>
                <a:schemeClr val="bg1">
                  <a:lumMod val="50000"/>
                </a:schemeClr>
              </a:buClr>
              <a:buSzPct val="100000"/>
              <a:buFont typeface="Wingdings" panose="05000000000000000000" pitchFamily="2" charset="2"/>
              <a:buChar char="§"/>
            </a:pPr>
            <a:r>
              <a:rPr lang="en-US" sz="1600" dirty="0"/>
              <a:t>x = – 23                          p = +4 * 10 </a:t>
            </a:r>
          </a:p>
          <a:p>
            <a:pPr marL="630238" lvl="1" indent="-346075" eaLnBrk="1" hangingPunct="1">
              <a:buClr>
                <a:schemeClr val="bg1">
                  <a:lumMod val="50000"/>
                </a:schemeClr>
              </a:buClr>
              <a:buSzPct val="100000"/>
              <a:buFont typeface="Wingdings" panose="05000000000000000000" pitchFamily="2" charset="2"/>
              <a:buChar char="§"/>
            </a:pPr>
            <a:r>
              <a:rPr lang="en-US" sz="2000" dirty="0"/>
              <a:t>Execution from left to right, respecting parentheses rule, and then precedence rule, and then associative rule </a:t>
            </a:r>
            <a:r>
              <a:rPr lang="en-US" sz="1800" dirty="0">
                <a:solidFill>
                  <a:srgbClr val="006600"/>
                </a:solidFill>
              </a:rPr>
              <a:t>(next page)</a:t>
            </a:r>
            <a:endParaRPr lang="en-US" sz="2000" dirty="0">
              <a:solidFill>
                <a:srgbClr val="006600"/>
              </a:solidFill>
            </a:endParaRPr>
          </a:p>
          <a:p>
            <a:pPr marL="1025525" lvl="2" indent="-395288" eaLnBrk="1" hangingPunct="1">
              <a:buClr>
                <a:schemeClr val="bg1">
                  <a:lumMod val="50000"/>
                </a:schemeClr>
              </a:buClr>
              <a:buSzPct val="100000"/>
              <a:buFont typeface="Wingdings" panose="05000000000000000000" pitchFamily="2" charset="2"/>
              <a:buChar char="§"/>
            </a:pPr>
            <a:r>
              <a:rPr lang="en-US" sz="1800" dirty="0">
                <a:solidFill>
                  <a:srgbClr val="0000FF"/>
                </a:solidFill>
              </a:rPr>
              <a:t>addition, subtraction are lower in precedence than multiplication, division, and remainder</a:t>
            </a:r>
          </a:p>
          <a:p>
            <a:pPr marL="630238" lvl="1" indent="-346075" eaLnBrk="1" hangingPunct="1">
              <a:buClr>
                <a:schemeClr val="bg1">
                  <a:lumMod val="50000"/>
                </a:schemeClr>
              </a:buClr>
              <a:buSzPct val="100000"/>
              <a:buFont typeface="Wingdings" panose="05000000000000000000" pitchFamily="2" charset="2"/>
              <a:buChar char="§"/>
            </a:pPr>
            <a:r>
              <a:rPr lang="en-US" sz="2000" dirty="0"/>
              <a:t>Truncated result if result can’t be stored </a:t>
            </a:r>
            <a:r>
              <a:rPr lang="en-US" sz="1800" dirty="0">
                <a:solidFill>
                  <a:srgbClr val="006600"/>
                </a:solidFill>
              </a:rPr>
              <a:t>(the page after next)</a:t>
            </a:r>
            <a:endParaRPr lang="en-US" sz="2000" dirty="0">
              <a:solidFill>
                <a:srgbClr val="006600"/>
              </a:solidFill>
            </a:endParaRPr>
          </a:p>
          <a:p>
            <a:pPr marL="1025525" lvl="2" indent="-395288" eaLnBrk="1" hangingPunct="1">
              <a:buClr>
                <a:schemeClr val="bg1">
                  <a:lumMod val="50000"/>
                </a:schemeClr>
              </a:buClr>
              <a:buSzPct val="100000"/>
              <a:buFont typeface="Wingdings" panose="05000000000000000000" pitchFamily="2" charset="2"/>
              <a:buChar char="§"/>
            </a:pPr>
            <a:r>
              <a:rPr lang="en-US" sz="1800" dirty="0">
                <a:solidFill>
                  <a:srgbClr val="0000FF"/>
                </a:solidFill>
              </a:rPr>
              <a:t>int n;     n = 9 * 0.5;       </a:t>
            </a:r>
            <a:r>
              <a:rPr lang="en-US" sz="1800" dirty="0"/>
              <a:t>results in </a:t>
            </a:r>
            <a:r>
              <a:rPr lang="en-US" sz="1800" dirty="0">
                <a:solidFill>
                  <a:srgbClr val="0000FF"/>
                </a:solidFill>
              </a:rPr>
              <a:t>4</a:t>
            </a:r>
            <a:r>
              <a:rPr lang="en-US" sz="1800" dirty="0"/>
              <a:t> being stored in</a:t>
            </a:r>
            <a:r>
              <a:rPr lang="en-US" sz="1800" dirty="0">
                <a:solidFill>
                  <a:srgbClr val="0000FF"/>
                </a:solidFill>
              </a:rPr>
              <a:t> n</a:t>
            </a:r>
            <a:r>
              <a:rPr lang="en-US" sz="1800" dirty="0"/>
              <a:t>.</a:t>
            </a:r>
          </a:p>
          <a:p>
            <a:pPr lvl="1" indent="-388938" eaLnBrk="1" hangingPunct="1">
              <a:buSzPct val="120000"/>
            </a:pPr>
            <a:endParaRPr lang="en-US" sz="2000" dirty="0">
              <a:solidFill>
                <a:srgbClr val="0000FF"/>
              </a:solidFill>
            </a:endParaRPr>
          </a:p>
        </p:txBody>
      </p:sp>
      <p:sp>
        <p:nvSpPr>
          <p:cNvPr id="10" name="[TextBox 9]"/>
          <p:cNvSpPr txBox="1"/>
          <p:nvPr/>
        </p:nvSpPr>
        <p:spPr>
          <a:xfrm>
            <a:off x="3831771" y="6096000"/>
            <a:ext cx="31687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Try out </a:t>
            </a:r>
            <a:r>
              <a:rPr lang="en-US" b="1" dirty="0">
                <a:solidFill>
                  <a:srgbClr val="C00000"/>
                </a:solidFill>
              </a:rPr>
              <a:t>Unit4_ArithOps.c</a:t>
            </a:r>
          </a:p>
        </p:txBody>
      </p:sp>
    </p:spTree>
    <p:extLst>
      <p:ext uri="{BB962C8B-B14F-4D97-AF65-F5344CB8AC3E}">
        <p14:creationId xmlns:p14="http://schemas.microsoft.com/office/powerpoint/2010/main" val="242942531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(8/9)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8" name="Content Placeholder 5"/>
          <p:cNvSpPr>
            <a:spLocks noGrp="1"/>
          </p:cNvSpPr>
          <p:nvPr>
            <p:ph idx="1"/>
          </p:nvPr>
        </p:nvSpPr>
        <p:spPr>
          <a:xfrm>
            <a:off x="587375" y="1280161"/>
            <a:ext cx="8229600" cy="611702"/>
          </a:xfrm>
        </p:spPr>
        <p:txBody>
          <a:bodyPr/>
          <a:lstStyle/>
          <a:p>
            <a:pPr marL="284163" indent="-284163" eaLnBrk="1" hangingPunct="1">
              <a:buClr>
                <a:schemeClr val="tx1">
                  <a:lumMod val="90000"/>
                  <a:lumOff val="10000"/>
                </a:schemeClr>
              </a:buClr>
              <a:buSzPct val="100000"/>
              <a:buFont typeface="Wingdings" panose="05000000000000000000" pitchFamily="2" charset="2"/>
              <a:buChar char="§"/>
            </a:pPr>
            <a:r>
              <a:rPr lang="en-US" sz="2400" dirty="0">
                <a:solidFill>
                  <a:srgbClr val="0000FF"/>
                </a:solidFill>
              </a:rPr>
              <a:t>Arithmetic operators: Associativity &amp; Precedence</a:t>
            </a:r>
            <a:endParaRPr lang="en-US" sz="2000" dirty="0">
              <a:solidFill>
                <a:srgbClr val="0000FF"/>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246578919"/>
              </p:ext>
            </p:extLst>
          </p:nvPr>
        </p:nvGraphicFramePr>
        <p:xfrm>
          <a:off x="754377" y="1957070"/>
          <a:ext cx="7679760" cy="2529840"/>
        </p:xfrm>
        <a:graphic>
          <a:graphicData uri="http://schemas.openxmlformats.org/drawingml/2006/table">
            <a:tbl>
              <a:tblPr firstRow="1" bandRow="1">
                <a:tableStyleId>{5C22544A-7EE6-4342-B048-85BDC9FD1C3A}</a:tableStyleId>
              </a:tblPr>
              <a:tblGrid>
                <a:gridCol w="2024918">
                  <a:extLst>
                    <a:ext uri="{9D8B030D-6E8A-4147-A177-3AD203B41FA5}">
                      <a16:colId xmlns:a16="http://schemas.microsoft.com/office/drawing/2014/main" val="20000"/>
                    </a:ext>
                  </a:extLst>
                </a:gridCol>
                <a:gridCol w="3745267">
                  <a:extLst>
                    <a:ext uri="{9D8B030D-6E8A-4147-A177-3AD203B41FA5}">
                      <a16:colId xmlns:a16="http://schemas.microsoft.com/office/drawing/2014/main" val="20001"/>
                    </a:ext>
                  </a:extLst>
                </a:gridCol>
                <a:gridCol w="1909575">
                  <a:extLst>
                    <a:ext uri="{9D8B030D-6E8A-4147-A177-3AD203B41FA5}">
                      <a16:colId xmlns:a16="http://schemas.microsoft.com/office/drawing/2014/main" val="20002"/>
                    </a:ext>
                  </a:extLst>
                </a:gridCol>
              </a:tblGrid>
              <a:tr h="350940">
                <a:tc>
                  <a:txBody>
                    <a:bodyPr/>
                    <a:lstStyle/>
                    <a:p>
                      <a:r>
                        <a:rPr lang="en-US" dirty="0"/>
                        <a:t>Operator</a:t>
                      </a:r>
                      <a:r>
                        <a:rPr lang="en-US" baseline="0" dirty="0"/>
                        <a:t> Type</a:t>
                      </a:r>
                      <a:endParaRPr lang="en-SG" dirty="0"/>
                    </a:p>
                  </a:txBody>
                  <a:tcPr/>
                </a:tc>
                <a:tc>
                  <a:txBody>
                    <a:bodyPr/>
                    <a:lstStyle/>
                    <a:p>
                      <a:r>
                        <a:rPr lang="en-US" dirty="0"/>
                        <a:t>Operator</a:t>
                      </a:r>
                      <a:endParaRPr lang="en-SG" dirty="0"/>
                    </a:p>
                  </a:txBody>
                  <a:tcPr/>
                </a:tc>
                <a:tc>
                  <a:txBody>
                    <a:bodyPr/>
                    <a:lstStyle/>
                    <a:p>
                      <a:r>
                        <a:rPr lang="en-US" dirty="0" err="1"/>
                        <a:t>Associativity</a:t>
                      </a:r>
                      <a:endParaRPr lang="en-SG" dirty="0"/>
                    </a:p>
                  </a:txBody>
                  <a:tcPr/>
                </a:tc>
                <a:extLst>
                  <a:ext uri="{0D108BD9-81ED-4DB2-BD59-A6C34878D82A}">
                    <a16:rowId xmlns:a16="http://schemas.microsoft.com/office/drawing/2014/main" val="10000"/>
                  </a:ext>
                </a:extLst>
              </a:tr>
              <a:tr h="321695">
                <a:tc>
                  <a:txBody>
                    <a:bodyPr/>
                    <a:lstStyle/>
                    <a:p>
                      <a:r>
                        <a:rPr lang="en-US" sz="1600" dirty="0"/>
                        <a:t>Primary expression operators</a:t>
                      </a:r>
                      <a:endParaRPr lang="en-SG" sz="1600" dirty="0"/>
                    </a:p>
                  </a:txBody>
                  <a:tcPr/>
                </a:tc>
                <a:tc>
                  <a:txBody>
                    <a:bodyPr/>
                    <a:lstStyle/>
                    <a:p>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0" i="1" dirty="0" err="1"/>
                        <a:t>expr</a:t>
                      </a:r>
                      <a:r>
                        <a:rPr lang="en-US" sz="1600" b="1" dirty="0">
                          <a:solidFill>
                            <a:srgbClr val="C00000"/>
                          </a:solidFill>
                          <a:latin typeface="Courier New" panose="02070309020205020404" pitchFamily="49" charset="0"/>
                          <a:cs typeface="Courier New" panose="02070309020205020404" pitchFamily="49" charset="0"/>
                        </a:rPr>
                        <a:t>++</a:t>
                      </a:r>
                      <a:r>
                        <a:rPr lang="en-US" sz="1600" b="1" baseline="0" dirty="0"/>
                        <a:t>   </a:t>
                      </a:r>
                      <a:r>
                        <a:rPr lang="en-US" sz="1600" b="0" i="1" baseline="0" dirty="0" err="1"/>
                        <a:t>expr</a:t>
                      </a:r>
                      <a:r>
                        <a:rPr lang="en-US" sz="1600" b="1" baseline="0" dirty="0">
                          <a:solidFill>
                            <a:srgbClr val="C00000"/>
                          </a:solidFill>
                          <a:latin typeface="Courier New" panose="02070309020205020404" pitchFamily="49" charset="0"/>
                          <a:cs typeface="Courier New" panose="02070309020205020404" pitchFamily="49" charset="0"/>
                        </a:rPr>
                        <a:t>--</a:t>
                      </a:r>
                      <a:endParaRPr lang="en-SG" sz="1600" b="1" dirty="0">
                        <a:solidFill>
                          <a:srgbClr val="C00000"/>
                        </a:solidFill>
                        <a:latin typeface="Courier New" panose="02070309020205020404" pitchFamily="49" charset="0"/>
                        <a:cs typeface="Courier New" panose="02070309020205020404" pitchFamily="49" charset="0"/>
                      </a:endParaRPr>
                    </a:p>
                  </a:txBody>
                  <a:tcPr/>
                </a:tc>
                <a:tc>
                  <a:txBody>
                    <a:bodyPr/>
                    <a:lstStyle/>
                    <a:p>
                      <a:r>
                        <a:rPr lang="en-US" sz="1600" dirty="0"/>
                        <a:t>Left to right</a:t>
                      </a:r>
                      <a:endParaRPr lang="en-SG" sz="1600" dirty="0"/>
                    </a:p>
                  </a:txBody>
                  <a:tcPr/>
                </a:tc>
                <a:extLst>
                  <a:ext uri="{0D108BD9-81ED-4DB2-BD59-A6C34878D82A}">
                    <a16:rowId xmlns:a16="http://schemas.microsoft.com/office/drawing/2014/main" val="10001"/>
                  </a:ext>
                </a:extLst>
              </a:tr>
              <a:tr h="321695">
                <a:tc>
                  <a:txBody>
                    <a:bodyPr/>
                    <a:lstStyle/>
                    <a:p>
                      <a:r>
                        <a:rPr lang="en-US" sz="1600" dirty="0"/>
                        <a:t>Unary operators</a:t>
                      </a:r>
                      <a:endParaRPr lang="en-SG" sz="1600" dirty="0"/>
                    </a:p>
                  </a:txBody>
                  <a:tcPr/>
                </a:tc>
                <a:tc>
                  <a:txBody>
                    <a:bodyPr/>
                    <a:lstStyle/>
                    <a:p>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&amp;</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0" i="1" dirty="0" err="1"/>
                        <a:t>expr</a:t>
                      </a:r>
                      <a:r>
                        <a:rPr lang="en-US" sz="1600" b="1" baseline="0" dirty="0"/>
                        <a:t>  </a:t>
                      </a:r>
                      <a:r>
                        <a:rPr lang="en-US" sz="1600" b="1" baseline="0" dirty="0">
                          <a:solidFill>
                            <a:srgbClr val="C00000"/>
                          </a:solidFill>
                          <a:latin typeface="Courier New" panose="02070309020205020404" pitchFamily="49" charset="0"/>
                          <a:cs typeface="Courier New" panose="02070309020205020404" pitchFamily="49" charset="0"/>
                        </a:rPr>
                        <a:t>--</a:t>
                      </a:r>
                      <a:r>
                        <a:rPr lang="en-US" sz="1600" b="0" i="1" baseline="0" dirty="0" err="1"/>
                        <a:t>expr</a:t>
                      </a:r>
                      <a:r>
                        <a:rPr lang="en-US" sz="1600" b="1" baseline="0" dirty="0"/>
                        <a:t>  </a:t>
                      </a:r>
                      <a:r>
                        <a:rPr lang="en-US" sz="1600" b="1" baseline="0" dirty="0">
                          <a:solidFill>
                            <a:srgbClr val="C00000"/>
                          </a:solidFill>
                          <a:latin typeface="Courier New" panose="02070309020205020404" pitchFamily="49" charset="0"/>
                          <a:cs typeface="Courier New" panose="02070309020205020404" pitchFamily="49" charset="0"/>
                        </a:rPr>
                        <a:t>(</a:t>
                      </a:r>
                      <a:r>
                        <a:rPr lang="en-US" sz="1600" b="0" i="1" baseline="0" dirty="0"/>
                        <a:t>typecast</a:t>
                      </a:r>
                      <a:r>
                        <a:rPr lang="en-US" sz="1600" b="1" baseline="0" dirty="0">
                          <a:solidFill>
                            <a:srgbClr val="C00000"/>
                          </a:solidFill>
                          <a:latin typeface="Courier New" panose="02070309020205020404" pitchFamily="49" charset="0"/>
                          <a:cs typeface="Courier New" panose="02070309020205020404" pitchFamily="49" charset="0"/>
                        </a:rPr>
                        <a:t>)</a:t>
                      </a:r>
                      <a:r>
                        <a:rPr lang="en-US" sz="1600" b="1" baseline="0" dirty="0"/>
                        <a:t> </a:t>
                      </a:r>
                      <a:endParaRPr lang="en-SG" sz="1600" b="1" dirty="0"/>
                    </a:p>
                  </a:txBody>
                  <a:tcPr/>
                </a:tc>
                <a:tc>
                  <a:txBody>
                    <a:bodyPr/>
                    <a:lstStyle/>
                    <a:p>
                      <a:r>
                        <a:rPr lang="en-US" sz="1600" dirty="0"/>
                        <a:t>Right</a:t>
                      </a:r>
                      <a:r>
                        <a:rPr lang="en-US" sz="1600" baseline="0" dirty="0"/>
                        <a:t> to left</a:t>
                      </a:r>
                      <a:endParaRPr lang="en-SG" sz="1600" dirty="0"/>
                    </a:p>
                  </a:txBody>
                  <a:tcPr/>
                </a:tc>
                <a:extLst>
                  <a:ext uri="{0D108BD9-81ED-4DB2-BD59-A6C34878D82A}">
                    <a16:rowId xmlns:a16="http://schemas.microsoft.com/office/drawing/2014/main" val="10002"/>
                  </a:ext>
                </a:extLst>
              </a:tr>
              <a:tr h="321695">
                <a:tc rowSpan="2">
                  <a:txBody>
                    <a:bodyPr/>
                    <a:lstStyle/>
                    <a:p>
                      <a:r>
                        <a:rPr lang="en-US" sz="1600" dirty="0"/>
                        <a:t>Binary operators</a:t>
                      </a:r>
                      <a:endParaRPr lang="en-SG" sz="1600" dirty="0"/>
                    </a:p>
                  </a:txBody>
                  <a:tcPr/>
                </a:tc>
                <a:tc>
                  <a:txBody>
                    <a:bodyPr/>
                    <a:lstStyle/>
                    <a:p>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endParaRPr lang="en-SG" sz="1600" b="1" dirty="0">
                        <a:solidFill>
                          <a:srgbClr val="C00000"/>
                        </a:solidFill>
                        <a:latin typeface="Courier New" panose="02070309020205020404" pitchFamily="49" charset="0"/>
                        <a:cs typeface="Courier New" panose="02070309020205020404" pitchFamily="49" charset="0"/>
                      </a:endParaRPr>
                    </a:p>
                  </a:txBody>
                  <a:tcPr/>
                </a:tc>
                <a:tc rowSpan="2">
                  <a:txBody>
                    <a:bodyPr/>
                    <a:lstStyle/>
                    <a:p>
                      <a:r>
                        <a:rPr lang="en-US" sz="1600" dirty="0"/>
                        <a:t>Left to right</a:t>
                      </a:r>
                      <a:endParaRPr lang="en-SG" sz="1600" dirty="0"/>
                    </a:p>
                  </a:txBody>
                  <a:tcPr/>
                </a:tc>
                <a:extLst>
                  <a:ext uri="{0D108BD9-81ED-4DB2-BD59-A6C34878D82A}">
                    <a16:rowId xmlns:a16="http://schemas.microsoft.com/office/drawing/2014/main" val="10003"/>
                  </a:ext>
                </a:extLst>
              </a:tr>
              <a:tr h="321695">
                <a:tc vMerge="1">
                  <a:txBody>
                    <a:bodyPr/>
                    <a:lstStyle/>
                    <a:p>
                      <a:endParaRPr lang="en-SG" sz="1600" dirty="0"/>
                    </a:p>
                  </a:txBody>
                  <a:tcPr/>
                </a:tc>
                <a:tc>
                  <a:txBody>
                    <a:bodyPr/>
                    <a:lstStyle/>
                    <a:p>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endParaRPr lang="en-SG" sz="1600" b="1" dirty="0">
                        <a:solidFill>
                          <a:srgbClr val="C00000"/>
                        </a:solidFill>
                        <a:latin typeface="Courier New" panose="02070309020205020404" pitchFamily="49" charset="0"/>
                        <a:cs typeface="Courier New" panose="02070309020205020404" pitchFamily="49" charset="0"/>
                      </a:endParaRPr>
                    </a:p>
                  </a:txBody>
                  <a:tcPr/>
                </a:tc>
                <a:tc vMerge="1">
                  <a:txBody>
                    <a:bodyPr/>
                    <a:lstStyle/>
                    <a:p>
                      <a:endParaRPr lang="en-SG" sz="1600" dirty="0"/>
                    </a:p>
                  </a:txBody>
                  <a:tcPr/>
                </a:tc>
                <a:extLst>
                  <a:ext uri="{0D108BD9-81ED-4DB2-BD59-A6C34878D82A}">
                    <a16:rowId xmlns:a16="http://schemas.microsoft.com/office/drawing/2014/main" val="10004"/>
                  </a:ext>
                </a:extLst>
              </a:tr>
              <a:tr h="321695">
                <a:tc>
                  <a:txBody>
                    <a:bodyPr/>
                    <a:lstStyle/>
                    <a:p>
                      <a:r>
                        <a:rPr lang="en-US" sz="1600" dirty="0"/>
                        <a:t>Assignment operators</a:t>
                      </a:r>
                      <a:endParaRPr lang="en-SG" sz="1600" dirty="0"/>
                    </a:p>
                  </a:txBody>
                  <a:tcPr/>
                </a:tc>
                <a:tc>
                  <a:txBody>
                    <a:bodyPr/>
                    <a:lstStyle/>
                    <a:p>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t> </a:t>
                      </a:r>
                      <a:endParaRPr lang="en-SG" sz="1600" b="1" dirty="0"/>
                    </a:p>
                  </a:txBody>
                  <a:tcPr/>
                </a:tc>
                <a:tc>
                  <a:txBody>
                    <a:bodyPr/>
                    <a:lstStyle/>
                    <a:p>
                      <a:r>
                        <a:rPr lang="en-US" sz="1600" dirty="0"/>
                        <a:t>Right to left</a:t>
                      </a:r>
                      <a:endParaRPr lang="en-SG"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34849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3100" dirty="0">
                <a:solidFill>
                  <a:srgbClr val="0070C0"/>
                </a:solidFill>
              </a:rPr>
              <a:t>Program Structure: </a:t>
            </a:r>
            <a:r>
              <a:rPr lang="en-GB" dirty="0">
                <a:solidFill>
                  <a:srgbClr val="0000FF"/>
                </a:solidFill>
              </a:rPr>
              <a:t>Compute (9/9)</a:t>
            </a: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39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8" name="[TextBox 1]"/>
          <p:cNvSpPr txBox="1"/>
          <p:nvPr/>
        </p:nvSpPr>
        <p:spPr>
          <a:xfrm>
            <a:off x="7870370" y="385570"/>
            <a:ext cx="1155086" cy="784830"/>
          </a:xfrm>
          <a:prstGeom prst="rect">
            <a:avLst/>
          </a:prstGeom>
          <a:solidFill>
            <a:srgbClr val="9999FF"/>
          </a:solidFill>
          <a:effectLst>
            <a:outerShdw blurRad="50800" dist="38100" dir="2700000" algn="tl" rotWithShape="0">
              <a:prstClr val="black">
                <a:alpha val="40000"/>
              </a:prstClr>
            </a:outerShdw>
          </a:effectLst>
        </p:spPr>
        <p:txBody>
          <a:bodyPr wrap="square" rtlCol="0">
            <a:spAutoFit/>
          </a:bodyPr>
          <a:lstStyle/>
          <a:p>
            <a:r>
              <a:rPr lang="en-US" sz="1050" dirty="0"/>
              <a:t>Preprocessor </a:t>
            </a:r>
          </a:p>
          <a:p>
            <a:r>
              <a:rPr lang="en-US" sz="1050" dirty="0"/>
              <a:t>Input</a:t>
            </a:r>
          </a:p>
          <a:p>
            <a:r>
              <a:rPr lang="en-US" sz="1200" dirty="0">
                <a:solidFill>
                  <a:srgbClr val="C00000"/>
                </a:solidFill>
              </a:rPr>
              <a:t>Compute</a:t>
            </a:r>
          </a:p>
          <a:p>
            <a:r>
              <a:rPr lang="en-US" sz="1050" dirty="0"/>
              <a:t>Output</a:t>
            </a:r>
          </a:p>
        </p:txBody>
      </p:sp>
      <p:sp>
        <p:nvSpPr>
          <p:cNvPr id="10" name="Content Placeholder 5"/>
          <p:cNvSpPr>
            <a:spLocks noGrp="1"/>
          </p:cNvSpPr>
          <p:nvPr>
            <p:ph idx="1"/>
          </p:nvPr>
        </p:nvSpPr>
        <p:spPr>
          <a:xfrm>
            <a:off x="573088" y="1270000"/>
            <a:ext cx="8229600" cy="2319338"/>
          </a:xfrm>
        </p:spPr>
        <p:txBody>
          <a:bodyPr/>
          <a:lstStyle/>
          <a:p>
            <a:pPr marL="393700" indent="-393700" eaLnBrk="1" hangingPunct="1">
              <a:buClr>
                <a:schemeClr val="tx1">
                  <a:lumMod val="90000"/>
                  <a:lumOff val="10000"/>
                </a:schemeClr>
              </a:buClr>
              <a:buSzPct val="100000"/>
              <a:buFont typeface="Wingdings" panose="05000000000000000000" pitchFamily="2" charset="2"/>
              <a:buChar char="§"/>
            </a:pPr>
            <a:r>
              <a:rPr lang="en-US" sz="2000" dirty="0">
                <a:solidFill>
                  <a:srgbClr val="0000FF"/>
                </a:solidFill>
              </a:rPr>
              <a:t>Mixed-Type Arithmetic Operations</a:t>
            </a:r>
          </a:p>
          <a:p>
            <a:pPr eaLnBrk="1" hangingPunct="1">
              <a:buSzPct val="80000"/>
              <a:buFont typeface="Wingdings" pitchFamily="2" charset="2"/>
              <a:buNone/>
            </a:pPr>
            <a:r>
              <a:rPr lang="en-US" sz="2000" dirty="0">
                <a:solidFill>
                  <a:srgbClr val="0000FF"/>
                </a:solidFill>
              </a:rPr>
              <a:t>	</a:t>
            </a:r>
            <a:r>
              <a:rPr lang="en-US" sz="2000" dirty="0">
                <a:solidFill>
                  <a:srgbClr val="C00000"/>
                </a:solidFill>
              </a:rPr>
              <a:t>      </a:t>
            </a:r>
            <a:r>
              <a:rPr lang="en-US" sz="2000" dirty="0">
                <a:solidFill>
                  <a:srgbClr val="800000"/>
                </a:solidFill>
                <a:latin typeface="Courier New" pitchFamily="49" charset="0"/>
                <a:cs typeface="Courier New" pitchFamily="49" charset="0"/>
              </a:rPr>
              <a:t>int   m = 10/4;  </a:t>
            </a:r>
            <a:r>
              <a:rPr lang="en-US" sz="2000" dirty="0">
                <a:solidFill>
                  <a:srgbClr val="C00000"/>
                </a:solidFill>
              </a:rPr>
              <a:t>	</a:t>
            </a:r>
            <a:r>
              <a:rPr lang="en-US" sz="2000" dirty="0">
                <a:solidFill>
                  <a:srgbClr val="002060"/>
                </a:solidFill>
              </a:rPr>
              <a:t>means </a:t>
            </a:r>
            <a:endParaRPr lang="en-US" sz="2000" dirty="0">
              <a:solidFill>
                <a:srgbClr val="C00000"/>
              </a:solidFill>
            </a:endParaRPr>
          </a:p>
          <a:p>
            <a:pPr eaLnBrk="1" hangingPunct="1">
              <a:buSzPct val="80000"/>
              <a:buFont typeface="Wingdings" pitchFamily="2" charset="2"/>
              <a:buNone/>
            </a:pPr>
            <a:r>
              <a:rPr lang="en-US" sz="2000" dirty="0">
                <a:solidFill>
                  <a:srgbClr val="C00000"/>
                </a:solidFill>
              </a:rPr>
              <a:t>	  </a:t>
            </a:r>
            <a:r>
              <a:rPr lang="en-US" sz="2000" dirty="0">
                <a:solidFill>
                  <a:srgbClr val="800000"/>
                </a:solidFill>
              </a:rPr>
              <a:t>    </a:t>
            </a:r>
            <a:r>
              <a:rPr lang="en-US" sz="2000" dirty="0">
                <a:solidFill>
                  <a:srgbClr val="800000"/>
                </a:solidFill>
                <a:latin typeface="Courier New" pitchFamily="49" charset="0"/>
                <a:cs typeface="Courier New" pitchFamily="49" charset="0"/>
              </a:rPr>
              <a:t>float p = 10/4;</a:t>
            </a:r>
            <a:r>
              <a:rPr lang="en-US" sz="2000" dirty="0">
                <a:solidFill>
                  <a:srgbClr val="C00000"/>
                </a:solidFill>
              </a:rPr>
              <a:t>	</a:t>
            </a:r>
            <a:r>
              <a:rPr lang="en-US" sz="2000" dirty="0">
                <a:solidFill>
                  <a:srgbClr val="002060"/>
                </a:solidFill>
              </a:rPr>
              <a:t>means </a:t>
            </a:r>
            <a:endParaRPr lang="en-US" sz="2000" dirty="0">
              <a:solidFill>
                <a:srgbClr val="C00000"/>
              </a:solidFill>
            </a:endParaRPr>
          </a:p>
          <a:p>
            <a:pPr eaLnBrk="1" hangingPunct="1">
              <a:buSzPct val="80000"/>
              <a:buFont typeface="Wingdings" pitchFamily="2" charset="2"/>
              <a:buNone/>
            </a:pPr>
            <a:r>
              <a:rPr lang="en-US" sz="2000" dirty="0">
                <a:solidFill>
                  <a:srgbClr val="C00000"/>
                </a:solidFill>
              </a:rPr>
              <a:t>	      </a:t>
            </a:r>
            <a:r>
              <a:rPr lang="en-US" sz="2000" dirty="0">
                <a:solidFill>
                  <a:srgbClr val="800000"/>
                </a:solidFill>
                <a:latin typeface="Courier New" pitchFamily="49" charset="0"/>
                <a:cs typeface="Courier New" pitchFamily="49" charset="0"/>
              </a:rPr>
              <a:t>int   n = 10/4.0;  	</a:t>
            </a:r>
            <a:r>
              <a:rPr lang="en-US" sz="2000" dirty="0">
                <a:solidFill>
                  <a:srgbClr val="002060"/>
                </a:solidFill>
              </a:rPr>
              <a:t>means </a:t>
            </a:r>
            <a:endParaRPr lang="en-US" sz="2000" dirty="0">
              <a:solidFill>
                <a:srgbClr val="C00000"/>
              </a:solidFill>
            </a:endParaRPr>
          </a:p>
          <a:p>
            <a:pPr eaLnBrk="1" hangingPunct="1">
              <a:buSzPct val="80000"/>
              <a:buFont typeface="Wingdings" pitchFamily="2" charset="2"/>
              <a:buNone/>
            </a:pPr>
            <a:r>
              <a:rPr lang="en-US" sz="2000" dirty="0">
                <a:solidFill>
                  <a:srgbClr val="C00000"/>
                </a:solidFill>
              </a:rPr>
              <a:t>	      </a:t>
            </a:r>
            <a:r>
              <a:rPr lang="en-US" sz="2000" dirty="0">
                <a:solidFill>
                  <a:srgbClr val="800000"/>
                </a:solidFill>
                <a:latin typeface="Courier New" pitchFamily="49" charset="0"/>
                <a:cs typeface="Courier New" pitchFamily="49" charset="0"/>
              </a:rPr>
              <a:t>float q = 10/4.0; </a:t>
            </a:r>
            <a:r>
              <a:rPr lang="en-US" sz="2000" dirty="0">
                <a:solidFill>
                  <a:srgbClr val="C00000"/>
                </a:solidFill>
              </a:rPr>
              <a:t>	</a:t>
            </a:r>
            <a:r>
              <a:rPr lang="en-US" sz="2000" dirty="0">
                <a:solidFill>
                  <a:srgbClr val="002060"/>
                </a:solidFill>
              </a:rPr>
              <a:t>means</a:t>
            </a:r>
            <a:r>
              <a:rPr lang="en-US" sz="2000" dirty="0">
                <a:solidFill>
                  <a:srgbClr val="C00000"/>
                </a:solidFill>
              </a:rPr>
              <a:t> </a:t>
            </a:r>
          </a:p>
          <a:p>
            <a:pPr eaLnBrk="1" hangingPunct="1">
              <a:buSzPct val="80000"/>
              <a:buFont typeface="Wingdings" pitchFamily="2" charset="2"/>
              <a:buNone/>
            </a:pPr>
            <a:r>
              <a:rPr lang="en-US" sz="2000" dirty="0">
                <a:solidFill>
                  <a:srgbClr val="C00000"/>
                </a:solidFill>
              </a:rPr>
              <a:t>	      </a:t>
            </a:r>
            <a:r>
              <a:rPr lang="en-US" sz="2000" dirty="0">
                <a:solidFill>
                  <a:srgbClr val="800000"/>
                </a:solidFill>
                <a:latin typeface="Courier New" pitchFamily="49" charset="0"/>
                <a:cs typeface="Courier New" pitchFamily="49" charset="0"/>
              </a:rPr>
              <a:t>int   r = -10/4.0;</a:t>
            </a:r>
            <a:r>
              <a:rPr lang="en-US" sz="2000" dirty="0">
                <a:solidFill>
                  <a:srgbClr val="C00000"/>
                </a:solidFill>
                <a:latin typeface="Courier New" pitchFamily="49" charset="0"/>
                <a:cs typeface="Courier New" pitchFamily="49" charset="0"/>
              </a:rPr>
              <a:t>	</a:t>
            </a:r>
            <a:r>
              <a:rPr lang="en-US" sz="2000" dirty="0">
                <a:solidFill>
                  <a:srgbClr val="002060"/>
                </a:solidFill>
              </a:rPr>
              <a:t>means</a:t>
            </a:r>
            <a:r>
              <a:rPr lang="en-US" sz="2000" dirty="0">
                <a:solidFill>
                  <a:srgbClr val="C00000"/>
                </a:solidFill>
              </a:rPr>
              <a:t>  </a:t>
            </a:r>
          </a:p>
        </p:txBody>
      </p:sp>
      <p:sp>
        <p:nvSpPr>
          <p:cNvPr id="12" name="TextBox 11"/>
          <p:cNvSpPr txBox="1">
            <a:spLocks noChangeArrowheads="1"/>
          </p:cNvSpPr>
          <p:nvPr/>
        </p:nvSpPr>
        <p:spPr bwMode="auto">
          <a:xfrm>
            <a:off x="5692775" y="1609725"/>
            <a:ext cx="1174750"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m = 2;</a:t>
            </a:r>
            <a:endParaRPr lang="en-SG" sz="2000" dirty="0">
              <a:solidFill>
                <a:srgbClr val="7030A0"/>
              </a:solidFill>
              <a:latin typeface="Courier New" pitchFamily="49" charset="0"/>
              <a:cs typeface="Courier New" pitchFamily="49" charset="0"/>
            </a:endParaRPr>
          </a:p>
        </p:txBody>
      </p:sp>
      <p:sp>
        <p:nvSpPr>
          <p:cNvPr id="13" name="TextBox 12"/>
          <p:cNvSpPr txBox="1">
            <a:spLocks noChangeArrowheads="1"/>
          </p:cNvSpPr>
          <p:nvPr/>
        </p:nvSpPr>
        <p:spPr bwMode="auto">
          <a:xfrm>
            <a:off x="5692775" y="1981200"/>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p = 2.0;</a:t>
            </a:r>
            <a:endParaRPr lang="en-SG" sz="2000" dirty="0">
              <a:solidFill>
                <a:srgbClr val="7030A0"/>
              </a:solidFill>
              <a:latin typeface="Courier New" pitchFamily="49" charset="0"/>
              <a:cs typeface="Courier New" pitchFamily="49" charset="0"/>
            </a:endParaRPr>
          </a:p>
        </p:txBody>
      </p:sp>
      <p:sp>
        <p:nvSpPr>
          <p:cNvPr id="15" name="TextBox 14"/>
          <p:cNvSpPr txBox="1">
            <a:spLocks noChangeArrowheads="1"/>
          </p:cNvSpPr>
          <p:nvPr/>
        </p:nvSpPr>
        <p:spPr bwMode="auto">
          <a:xfrm>
            <a:off x="5692775" y="2390775"/>
            <a:ext cx="1174750"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n = 2;</a:t>
            </a:r>
            <a:endParaRPr lang="en-SG" sz="2000" dirty="0">
              <a:solidFill>
                <a:srgbClr val="7030A0"/>
              </a:solidFill>
              <a:latin typeface="Courier New" pitchFamily="49" charset="0"/>
              <a:cs typeface="Courier New" pitchFamily="49" charset="0"/>
            </a:endParaRPr>
          </a:p>
        </p:txBody>
      </p:sp>
      <p:sp>
        <p:nvSpPr>
          <p:cNvPr id="16" name="TextBox 15"/>
          <p:cNvSpPr txBox="1">
            <a:spLocks noChangeArrowheads="1"/>
          </p:cNvSpPr>
          <p:nvPr/>
        </p:nvSpPr>
        <p:spPr bwMode="auto">
          <a:xfrm>
            <a:off x="5692775" y="2747963"/>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q = 2.5;</a:t>
            </a:r>
            <a:endParaRPr lang="en-SG" sz="2000" dirty="0">
              <a:solidFill>
                <a:srgbClr val="7030A0"/>
              </a:solidFill>
              <a:latin typeface="Courier New" pitchFamily="49" charset="0"/>
              <a:cs typeface="Courier New" pitchFamily="49" charset="0"/>
            </a:endParaRPr>
          </a:p>
        </p:txBody>
      </p:sp>
      <p:sp>
        <p:nvSpPr>
          <p:cNvPr id="17" name="TextBox 16"/>
          <p:cNvSpPr txBox="1">
            <a:spLocks noChangeArrowheads="1"/>
          </p:cNvSpPr>
          <p:nvPr/>
        </p:nvSpPr>
        <p:spPr bwMode="auto">
          <a:xfrm>
            <a:off x="5692775" y="3117850"/>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r = -2;</a:t>
            </a:r>
            <a:endParaRPr lang="en-SG" sz="2000" dirty="0">
              <a:solidFill>
                <a:srgbClr val="7030A0"/>
              </a:solidFill>
              <a:latin typeface="Courier New" pitchFamily="49" charset="0"/>
              <a:cs typeface="Courier New" pitchFamily="49" charset="0"/>
            </a:endParaRPr>
          </a:p>
        </p:txBody>
      </p:sp>
      <p:grpSp>
        <p:nvGrpSpPr>
          <p:cNvPr id="19" name="Group 20"/>
          <p:cNvGrpSpPr>
            <a:grpSpLocks/>
          </p:cNvGrpSpPr>
          <p:nvPr/>
        </p:nvGrpSpPr>
        <p:grpSpPr bwMode="auto">
          <a:xfrm>
            <a:off x="5667375" y="3103563"/>
            <a:ext cx="2547938" cy="550862"/>
            <a:chOff x="5666873" y="3104147"/>
            <a:chExt cx="2547824" cy="549805"/>
          </a:xfrm>
        </p:grpSpPr>
        <p:sp>
          <p:nvSpPr>
            <p:cNvPr id="20" name="Oval 15"/>
            <p:cNvSpPr>
              <a:spLocks noChangeArrowheads="1"/>
            </p:cNvSpPr>
            <p:nvPr/>
          </p:nvSpPr>
          <p:spPr bwMode="auto">
            <a:xfrm>
              <a:off x="5666873" y="3104147"/>
              <a:ext cx="1431759" cy="409074"/>
            </a:xfrm>
            <a:prstGeom prst="ellipse">
              <a:avLst/>
            </a:prstGeom>
            <a:noFill/>
            <a:ln w="12700" cap="sq" algn="ctr">
              <a:solidFill>
                <a:srgbClr val="993366"/>
              </a:solidFill>
              <a:round/>
              <a:headEnd type="none" w="sm" len="sm"/>
              <a:tailEnd type="none" w="sm" len="sm"/>
            </a:ln>
          </p:spPr>
          <p:txBody>
            <a:bodyPr/>
            <a:lstStyle/>
            <a:p>
              <a:endParaRPr lang="en-US" dirty="0"/>
            </a:p>
          </p:txBody>
        </p:sp>
        <p:sp>
          <p:nvSpPr>
            <p:cNvPr id="21" name="TextBox 17"/>
            <p:cNvSpPr txBox="1">
              <a:spLocks noChangeArrowheads="1"/>
            </p:cNvSpPr>
            <p:nvPr/>
          </p:nvSpPr>
          <p:spPr bwMode="auto">
            <a:xfrm>
              <a:off x="7170821" y="3284620"/>
              <a:ext cx="1043876" cy="369332"/>
            </a:xfrm>
            <a:prstGeom prst="rect">
              <a:avLst/>
            </a:prstGeom>
            <a:noFill/>
            <a:ln w="9525">
              <a:noFill/>
              <a:miter lim="800000"/>
              <a:headEnd/>
              <a:tailEnd/>
            </a:ln>
          </p:spPr>
          <p:txBody>
            <a:bodyPr wrap="none">
              <a:spAutoFit/>
            </a:bodyPr>
            <a:lstStyle/>
            <a:p>
              <a:r>
                <a:rPr lang="en-US" dirty="0"/>
                <a:t>Caution!</a:t>
              </a:r>
            </a:p>
          </p:txBody>
        </p:sp>
      </p:grpSp>
      <p:sp>
        <p:nvSpPr>
          <p:cNvPr id="22" name="Content Placeholder 5"/>
          <p:cNvSpPr txBox="1">
            <a:spLocks/>
          </p:cNvSpPr>
          <p:nvPr/>
        </p:nvSpPr>
        <p:spPr bwMode="auto">
          <a:xfrm>
            <a:off x="573088" y="3603625"/>
            <a:ext cx="8229600" cy="2700338"/>
          </a:xfrm>
          <a:prstGeom prst="rect">
            <a:avLst/>
          </a:prstGeom>
          <a:noFill/>
          <a:ln w="9525">
            <a:noFill/>
            <a:miter lim="800000"/>
            <a:headEnd/>
            <a:tailEnd/>
          </a:ln>
        </p:spPr>
        <p:txBody>
          <a:bodyPr/>
          <a:lstStyle/>
          <a:p>
            <a:pPr marL="342900" indent="-342900">
              <a:spcBef>
                <a:spcPct val="20000"/>
              </a:spcBef>
              <a:buClr>
                <a:schemeClr val="tx1">
                  <a:lumMod val="90000"/>
                  <a:lumOff val="10000"/>
                </a:schemeClr>
              </a:buClr>
              <a:buSzPct val="100000"/>
              <a:buFont typeface="Wingdings" panose="05000000000000000000" pitchFamily="2" charset="2"/>
              <a:buChar char="§"/>
              <a:defRPr/>
            </a:pPr>
            <a:r>
              <a:rPr lang="en-US" sz="2000" kern="0" dirty="0">
                <a:solidFill>
                  <a:srgbClr val="0000FF"/>
                </a:solidFill>
                <a:latin typeface="+mn-lt"/>
                <a:cs typeface="+mn-cs"/>
              </a:rPr>
              <a:t>Type Casting</a:t>
            </a:r>
          </a:p>
          <a:p>
            <a:pPr marL="803275" lvl="1" indent="-346075">
              <a:spcBef>
                <a:spcPct val="20000"/>
              </a:spcBef>
              <a:buClr>
                <a:schemeClr val="accent2"/>
              </a:buClr>
              <a:buSzPct val="60000"/>
              <a:buFont typeface="Wingdings" pitchFamily="2" charset="2"/>
              <a:buChar char="¨"/>
              <a:defRPr/>
            </a:pPr>
            <a:r>
              <a:rPr lang="en-US" sz="2000" kern="0" dirty="0">
                <a:solidFill>
                  <a:srgbClr val="0000FF"/>
                </a:solidFill>
                <a:latin typeface="+mn-lt"/>
                <a:cs typeface="+mn-cs"/>
              </a:rPr>
              <a:t>Use a </a:t>
            </a:r>
            <a:r>
              <a:rPr lang="en-US" sz="2000" kern="0" dirty="0">
                <a:solidFill>
                  <a:srgbClr val="800000"/>
                </a:solidFill>
                <a:latin typeface="+mn-lt"/>
                <a:cs typeface="+mn-cs"/>
              </a:rPr>
              <a:t>cast operator </a:t>
            </a:r>
            <a:r>
              <a:rPr lang="en-US" sz="2000" kern="0" dirty="0">
                <a:solidFill>
                  <a:srgbClr val="0000FF"/>
                </a:solidFill>
                <a:latin typeface="+mn-lt"/>
                <a:cs typeface="+mn-cs"/>
              </a:rPr>
              <a:t>to change the type of an expression</a:t>
            </a:r>
            <a:endParaRPr lang="en-US" sz="2000" kern="0" dirty="0">
              <a:latin typeface="+mn-lt"/>
              <a:cs typeface="+mn-cs"/>
            </a:endParaRPr>
          </a:p>
          <a:p>
            <a:pPr marL="1143000" lvl="2" indent="-338138">
              <a:spcBef>
                <a:spcPct val="20000"/>
              </a:spcBef>
              <a:buClr>
                <a:schemeClr val="bg1">
                  <a:lumMod val="50000"/>
                </a:schemeClr>
              </a:buClr>
              <a:buSzPct val="60000"/>
              <a:buFont typeface="Wingdings" pitchFamily="2" charset="2"/>
              <a:buChar char="n"/>
              <a:defRPr/>
            </a:pPr>
            <a:r>
              <a:rPr lang="en-US" kern="0" dirty="0">
                <a:latin typeface="+mn-lt"/>
                <a:cs typeface="+mn-cs"/>
              </a:rPr>
              <a:t>syntax:     (</a:t>
            </a:r>
            <a:r>
              <a:rPr lang="en-US" i="1" kern="0" dirty="0">
                <a:latin typeface="+mn-lt"/>
                <a:cs typeface="+mn-cs"/>
              </a:rPr>
              <a:t>type</a:t>
            </a:r>
            <a:r>
              <a:rPr lang="en-US" kern="0" dirty="0">
                <a:latin typeface="+mn-lt"/>
                <a:cs typeface="+mn-cs"/>
              </a:rPr>
              <a:t>)  expression </a:t>
            </a:r>
          </a:p>
          <a:p>
            <a:pPr marL="1143000" lvl="2" indent="-338138">
              <a:spcBef>
                <a:spcPct val="20000"/>
              </a:spcBef>
              <a:buClr>
                <a:schemeClr val="bg2"/>
              </a:buClr>
              <a:buSzPct val="60000"/>
              <a:buFont typeface="Wingdings" pitchFamily="2" charset="2"/>
              <a:buNone/>
              <a:defRPr/>
            </a:pPr>
            <a:r>
              <a:rPr lang="en-US" sz="2000" kern="0" dirty="0">
                <a:solidFill>
                  <a:srgbClr val="800000"/>
                </a:solidFill>
                <a:latin typeface="Courier New" pitchFamily="49" charset="0"/>
                <a:cs typeface="Courier New" pitchFamily="49" charset="0"/>
              </a:rPr>
              <a:t>int aa = 6; float ff = 15.8;</a:t>
            </a:r>
            <a:r>
              <a:rPr lang="en-US" sz="2000" kern="0" dirty="0">
                <a:solidFill>
                  <a:srgbClr val="800000"/>
                </a:solidFill>
                <a:latin typeface="+mn-lt"/>
                <a:cs typeface="+mn-cs"/>
              </a:rPr>
              <a:t>                              </a:t>
            </a:r>
          </a:p>
          <a:p>
            <a:pPr marL="1143000" lvl="2" indent="-338138">
              <a:spcBef>
                <a:spcPct val="20000"/>
              </a:spcBef>
              <a:buClr>
                <a:schemeClr val="bg2"/>
              </a:buClr>
              <a:buSzPct val="60000"/>
              <a:buFont typeface="Wingdings" pitchFamily="2" charset="2"/>
              <a:buNone/>
              <a:tabLst>
                <a:tab pos="5295900" algn="l"/>
              </a:tabLst>
              <a:defRPr/>
            </a:pPr>
            <a:r>
              <a:rPr lang="en-US" sz="2000" kern="0" dirty="0">
                <a:solidFill>
                  <a:srgbClr val="800000"/>
                </a:solidFill>
                <a:latin typeface="Courier New" pitchFamily="49" charset="0"/>
                <a:cs typeface="Courier New" pitchFamily="49" charset="0"/>
              </a:rPr>
              <a:t>float pp = (float) aa / 4; </a:t>
            </a:r>
            <a:r>
              <a:rPr lang="en-US" sz="2000" kern="0" dirty="0">
                <a:solidFill>
                  <a:srgbClr val="C00000"/>
                </a:solidFill>
                <a:latin typeface="Courier New" pitchFamily="49" charset="0"/>
                <a:cs typeface="Courier New" pitchFamily="49" charset="0"/>
              </a:rPr>
              <a:t>	</a:t>
            </a:r>
            <a:r>
              <a:rPr lang="en-US" sz="2000" kern="0" dirty="0">
                <a:solidFill>
                  <a:srgbClr val="002060"/>
                </a:solidFill>
                <a:latin typeface="+mn-lt"/>
                <a:cs typeface="+mn-cs"/>
              </a:rPr>
              <a:t>means </a:t>
            </a:r>
          </a:p>
          <a:p>
            <a:pPr marL="1143000" lvl="2" indent="-338138">
              <a:spcBef>
                <a:spcPct val="20000"/>
              </a:spcBef>
              <a:buClr>
                <a:schemeClr val="bg2"/>
              </a:buClr>
              <a:buSzPct val="60000"/>
              <a:tabLst>
                <a:tab pos="5295900" algn="l"/>
              </a:tabLst>
              <a:defRPr/>
            </a:pPr>
            <a:r>
              <a:rPr lang="en-US" sz="2000" kern="0" dirty="0">
                <a:solidFill>
                  <a:srgbClr val="800000"/>
                </a:solidFill>
                <a:latin typeface="Courier New" pitchFamily="49" charset="0"/>
                <a:cs typeface="Courier New" pitchFamily="49" charset="0"/>
              </a:rPr>
              <a:t>int   nn = (int) ff / aa;</a:t>
            </a:r>
            <a:r>
              <a:rPr lang="en-US" sz="2000" kern="0" dirty="0">
                <a:solidFill>
                  <a:srgbClr val="800000"/>
                </a:solidFill>
                <a:latin typeface="+mn-lt"/>
                <a:cs typeface="Courier New" pitchFamily="49" charset="0"/>
              </a:rPr>
              <a:t>       </a:t>
            </a:r>
            <a:r>
              <a:rPr lang="en-US" sz="2000" kern="0" dirty="0">
                <a:solidFill>
                  <a:srgbClr val="C00000"/>
                </a:solidFill>
                <a:latin typeface="+mn-lt"/>
                <a:cs typeface="Courier New" pitchFamily="49" charset="0"/>
              </a:rPr>
              <a:t>	</a:t>
            </a:r>
            <a:r>
              <a:rPr lang="en-US" sz="2000" kern="0" dirty="0">
                <a:solidFill>
                  <a:srgbClr val="002060"/>
                </a:solidFill>
                <a:latin typeface="+mn-lt"/>
                <a:cs typeface="+mn-cs"/>
              </a:rPr>
              <a:t>means </a:t>
            </a:r>
            <a:endParaRPr lang="en-US" sz="2000" kern="0" dirty="0">
              <a:solidFill>
                <a:srgbClr val="C00000"/>
              </a:solidFill>
              <a:latin typeface="+mn-lt"/>
              <a:cs typeface="+mn-cs"/>
            </a:endParaRPr>
          </a:p>
          <a:p>
            <a:pPr marL="1143000" lvl="2" indent="-338138">
              <a:spcBef>
                <a:spcPct val="20000"/>
              </a:spcBef>
              <a:buClr>
                <a:schemeClr val="bg2"/>
              </a:buClr>
              <a:buSzPct val="60000"/>
              <a:tabLst>
                <a:tab pos="5295900" algn="l"/>
              </a:tabLst>
              <a:defRPr/>
            </a:pPr>
            <a:r>
              <a:rPr lang="en-US" sz="2000" kern="0" dirty="0">
                <a:solidFill>
                  <a:srgbClr val="800000"/>
                </a:solidFill>
                <a:latin typeface="Courier New" pitchFamily="49" charset="0"/>
                <a:cs typeface="Courier New" pitchFamily="49" charset="0"/>
              </a:rPr>
              <a:t>float qq = (float) (aa / 4); </a:t>
            </a:r>
            <a:r>
              <a:rPr lang="en-US" sz="2000" kern="0" dirty="0">
                <a:solidFill>
                  <a:srgbClr val="C00000"/>
                </a:solidFill>
                <a:latin typeface="+mn-lt"/>
                <a:cs typeface="Courier New" pitchFamily="49" charset="0"/>
              </a:rPr>
              <a:t>	</a:t>
            </a:r>
            <a:r>
              <a:rPr lang="en-US" sz="2000" kern="0" dirty="0">
                <a:solidFill>
                  <a:srgbClr val="002060"/>
                </a:solidFill>
                <a:latin typeface="+mn-lt"/>
                <a:cs typeface="+mn-cs"/>
              </a:rPr>
              <a:t>means  </a:t>
            </a:r>
            <a:endParaRPr lang="en-US" sz="2000" kern="0" dirty="0">
              <a:solidFill>
                <a:srgbClr val="C00000"/>
              </a:solidFill>
              <a:latin typeface="+mn-lt"/>
              <a:cs typeface="+mn-cs"/>
            </a:endParaRPr>
          </a:p>
        </p:txBody>
      </p:sp>
      <p:sp>
        <p:nvSpPr>
          <p:cNvPr id="23" name="TextBox 22"/>
          <p:cNvSpPr txBox="1">
            <a:spLocks noChangeArrowheads="1"/>
          </p:cNvSpPr>
          <p:nvPr/>
        </p:nvSpPr>
        <p:spPr bwMode="auto">
          <a:xfrm>
            <a:off x="6883400" y="5003800"/>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pp = 1.5;</a:t>
            </a:r>
            <a:endParaRPr lang="en-SG" sz="2000" dirty="0">
              <a:solidFill>
                <a:srgbClr val="7030A0"/>
              </a:solidFill>
              <a:latin typeface="Courier New" pitchFamily="49" charset="0"/>
              <a:cs typeface="Courier New" pitchFamily="49" charset="0"/>
            </a:endParaRPr>
          </a:p>
        </p:txBody>
      </p:sp>
      <p:sp>
        <p:nvSpPr>
          <p:cNvPr id="24" name="TextBox 23"/>
          <p:cNvSpPr txBox="1">
            <a:spLocks noChangeArrowheads="1"/>
          </p:cNvSpPr>
          <p:nvPr/>
        </p:nvSpPr>
        <p:spPr bwMode="auto">
          <a:xfrm>
            <a:off x="6883400" y="5757863"/>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qq = 1.0;</a:t>
            </a:r>
            <a:endParaRPr lang="en-SG" sz="2000" dirty="0">
              <a:solidFill>
                <a:srgbClr val="7030A0"/>
              </a:solidFill>
              <a:latin typeface="Courier New" pitchFamily="49" charset="0"/>
              <a:cs typeface="Courier New" pitchFamily="49" charset="0"/>
            </a:endParaRPr>
          </a:p>
        </p:txBody>
      </p:sp>
      <p:sp>
        <p:nvSpPr>
          <p:cNvPr id="25" name="TextBox 24"/>
          <p:cNvSpPr txBox="1">
            <a:spLocks noChangeArrowheads="1"/>
          </p:cNvSpPr>
          <p:nvPr/>
        </p:nvSpPr>
        <p:spPr bwMode="auto">
          <a:xfrm>
            <a:off x="6883400" y="5364163"/>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nn = 2;</a:t>
            </a:r>
            <a:endParaRPr lang="en-SG" sz="2000" dirty="0">
              <a:solidFill>
                <a:srgbClr val="7030A0"/>
              </a:solidFill>
              <a:latin typeface="Courier New" pitchFamily="49" charset="0"/>
              <a:cs typeface="Courier New" pitchFamily="49" charset="0"/>
            </a:endParaRPr>
          </a:p>
        </p:txBody>
      </p:sp>
      <p:sp>
        <p:nvSpPr>
          <p:cNvPr id="26" name="[TextBox 9]"/>
          <p:cNvSpPr txBox="1"/>
          <p:nvPr/>
        </p:nvSpPr>
        <p:spPr>
          <a:xfrm>
            <a:off x="993978" y="6280666"/>
            <a:ext cx="598692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Try out </a:t>
            </a:r>
            <a:r>
              <a:rPr lang="en-US" b="1" dirty="0">
                <a:solidFill>
                  <a:srgbClr val="C00000"/>
                </a:solidFill>
              </a:rPr>
              <a:t>Unit4_MixedTypes.c</a:t>
            </a:r>
            <a:r>
              <a:rPr lang="en-US" b="1" dirty="0"/>
              <a:t> </a:t>
            </a:r>
            <a:r>
              <a:rPr lang="en-US" dirty="0"/>
              <a:t>and </a:t>
            </a:r>
            <a:r>
              <a:rPr lang="en-US" b="1" dirty="0">
                <a:solidFill>
                  <a:srgbClr val="C00000"/>
                </a:solidFill>
              </a:rPr>
              <a:t>Unit4_TypeCast.c</a:t>
            </a:r>
          </a:p>
        </p:txBody>
      </p:sp>
    </p:spTree>
    <p:extLst>
      <p:ext uri="{BB962C8B-B14F-4D97-AF65-F5344CB8AC3E}">
        <p14:creationId xmlns:p14="http://schemas.microsoft.com/office/powerpoint/2010/main" val="105286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dissolv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dissolv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dissolv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P spid="16" grpId="0"/>
      <p:bldP spid="17" grpId="0"/>
      <p:bldP spid="23" grpId="0"/>
      <p:bldP spid="24" grpId="0"/>
      <p:bldP spid="25" grpId="0"/>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a:solidFill>
                  <a:srgbClr val="0000FF"/>
                </a:solidFill>
              </a:rPr>
              <a:t>Quick Review: Edit, Compile, Execute</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4</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grpSp>
        <p:nvGrpSpPr>
          <p:cNvPr id="9" name="Group 8"/>
          <p:cNvGrpSpPr/>
          <p:nvPr/>
        </p:nvGrpSpPr>
        <p:grpSpPr>
          <a:xfrm>
            <a:off x="775444" y="1989894"/>
            <a:ext cx="5303975" cy="987984"/>
            <a:chOff x="2445608" y="3620107"/>
            <a:chExt cx="5303975" cy="987984"/>
          </a:xfrm>
        </p:grpSpPr>
        <p:grpSp>
          <p:nvGrpSpPr>
            <p:cNvPr id="11" name="Group 38"/>
            <p:cNvGrpSpPr>
              <a:grpSpLocks/>
            </p:cNvGrpSpPr>
            <p:nvPr/>
          </p:nvGrpSpPr>
          <p:grpSpPr bwMode="auto">
            <a:xfrm>
              <a:off x="4416867" y="3887955"/>
              <a:ext cx="1068967" cy="547994"/>
              <a:chOff x="4360415" y="1590583"/>
              <a:chExt cx="1069015" cy="547984"/>
            </a:xfrm>
          </p:grpSpPr>
          <p:sp>
            <p:nvSpPr>
              <p:cNvPr id="20" name="Right Arrow 8"/>
              <p:cNvSpPr>
                <a:spLocks noChangeArrowheads="1"/>
              </p:cNvSpPr>
              <p:nvPr/>
            </p:nvSpPr>
            <p:spPr bwMode="auto">
              <a:xfrm>
                <a:off x="4456719" y="1887080"/>
                <a:ext cx="972711" cy="251487"/>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21" name="TextBox 9"/>
              <p:cNvSpPr txBox="1">
                <a:spLocks noChangeArrowheads="1"/>
              </p:cNvSpPr>
              <p:nvPr/>
            </p:nvSpPr>
            <p:spPr bwMode="auto">
              <a:xfrm>
                <a:off x="4360415" y="1590583"/>
                <a:ext cx="1069015" cy="338548"/>
              </a:xfrm>
              <a:prstGeom prst="rect">
                <a:avLst/>
              </a:prstGeom>
              <a:noFill/>
              <a:ln w="9525">
                <a:noFill/>
                <a:miter lim="800000"/>
                <a:headEnd/>
                <a:tailEnd/>
              </a:ln>
            </p:spPr>
            <p:txBody>
              <a:bodyPr wrap="square">
                <a:spAutoFit/>
              </a:bodyPr>
              <a:lstStyle/>
              <a:p>
                <a:pPr algn="ctr"/>
                <a:r>
                  <a:rPr lang="en-US" sz="1600" i="1" dirty="0"/>
                  <a:t>produces</a:t>
                </a:r>
                <a:endParaRPr lang="en-SG" sz="1600" i="1" dirty="0"/>
              </a:p>
            </p:txBody>
          </p:sp>
        </p:grpSp>
        <p:grpSp>
          <p:nvGrpSpPr>
            <p:cNvPr id="12" name="Group 41"/>
            <p:cNvGrpSpPr>
              <a:grpSpLocks/>
            </p:cNvGrpSpPr>
            <p:nvPr/>
          </p:nvGrpSpPr>
          <p:grpSpPr bwMode="auto">
            <a:xfrm>
              <a:off x="6284850" y="3620107"/>
              <a:ext cx="1464733" cy="987984"/>
              <a:chOff x="5826806" y="1458899"/>
              <a:chExt cx="1464799" cy="987966"/>
            </a:xfrm>
          </p:grpSpPr>
          <p:sp>
            <p:nvSpPr>
              <p:cNvPr id="17" name="Flowchart: Document 11"/>
              <p:cNvSpPr>
                <a:spLocks noChangeArrowheads="1"/>
              </p:cNvSpPr>
              <p:nvPr/>
            </p:nvSpPr>
            <p:spPr bwMode="auto">
              <a:xfrm>
                <a:off x="5903649" y="1744037"/>
                <a:ext cx="1303289" cy="702828"/>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18" name="TextBox 12"/>
              <p:cNvSpPr txBox="1">
                <a:spLocks noChangeArrowheads="1"/>
              </p:cNvSpPr>
              <p:nvPr/>
            </p:nvSpPr>
            <p:spPr bwMode="auto">
              <a:xfrm>
                <a:off x="5826806" y="1458899"/>
                <a:ext cx="1464799" cy="338548"/>
              </a:xfrm>
              <a:prstGeom prst="rect">
                <a:avLst/>
              </a:prstGeom>
              <a:noFill/>
              <a:ln w="9525">
                <a:noFill/>
                <a:miter lim="800000"/>
                <a:headEnd/>
                <a:tailEnd/>
              </a:ln>
            </p:spPr>
            <p:txBody>
              <a:bodyPr wrap="square">
                <a:spAutoFit/>
              </a:bodyPr>
              <a:lstStyle/>
              <a:p>
                <a:pPr algn="ctr"/>
                <a:r>
                  <a:rPr lang="en-US" sz="1600" i="1" dirty="0"/>
                  <a:t>Source code</a:t>
                </a:r>
                <a:endParaRPr lang="en-SG" sz="1600" i="1" dirty="0"/>
              </a:p>
            </p:txBody>
          </p:sp>
          <p:sp>
            <p:nvSpPr>
              <p:cNvPr id="19" name="TextBox 13"/>
              <p:cNvSpPr txBox="1">
                <a:spLocks noChangeArrowheads="1"/>
              </p:cNvSpPr>
              <p:nvPr/>
            </p:nvSpPr>
            <p:spPr bwMode="auto">
              <a:xfrm>
                <a:off x="5907561" y="1838653"/>
                <a:ext cx="1303290" cy="338548"/>
              </a:xfrm>
              <a:prstGeom prst="rect">
                <a:avLst/>
              </a:prstGeom>
              <a:noFill/>
              <a:ln w="9525">
                <a:noFill/>
                <a:miter lim="800000"/>
                <a:headEnd/>
                <a:tailEnd/>
              </a:ln>
            </p:spPr>
            <p:txBody>
              <a:bodyPr wrap="square">
                <a:spAutoFit/>
              </a:bodyPr>
              <a:lstStyle/>
              <a:p>
                <a:pPr algn="ctr"/>
                <a:r>
                  <a:rPr lang="en-US" sz="1600" dirty="0" err="1"/>
                  <a:t>first.c</a:t>
                </a:r>
                <a:r>
                  <a:rPr lang="en-US" sz="1600" dirty="0"/>
                  <a:t> </a:t>
                </a:r>
                <a:endParaRPr lang="en-SG" sz="1600" dirty="0"/>
              </a:p>
            </p:txBody>
          </p:sp>
        </p:grpSp>
        <p:grpSp>
          <p:nvGrpSpPr>
            <p:cNvPr id="13" name="Group 35"/>
            <p:cNvGrpSpPr>
              <a:grpSpLocks/>
            </p:cNvGrpSpPr>
            <p:nvPr/>
          </p:nvGrpSpPr>
          <p:grpSpPr bwMode="auto">
            <a:xfrm>
              <a:off x="2445608" y="3760828"/>
              <a:ext cx="1758590" cy="847263"/>
              <a:chOff x="2533095" y="1562470"/>
              <a:chExt cx="1387903" cy="578917"/>
            </a:xfrm>
          </p:grpSpPr>
          <p:sp>
            <p:nvSpPr>
              <p:cNvPr id="14" name="Rounded Rectangle 5"/>
              <p:cNvSpPr>
                <a:spLocks noChangeArrowheads="1"/>
              </p:cNvSpPr>
              <p:nvPr/>
            </p:nvSpPr>
            <p:spPr bwMode="auto">
              <a:xfrm>
                <a:off x="2533096" y="1562470"/>
                <a:ext cx="1387902" cy="578917"/>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15" name="TextBox 6"/>
              <p:cNvSpPr txBox="1">
                <a:spLocks noChangeArrowheads="1"/>
              </p:cNvSpPr>
              <p:nvPr/>
            </p:nvSpPr>
            <p:spPr bwMode="auto">
              <a:xfrm>
                <a:off x="2533095" y="1615737"/>
                <a:ext cx="1387902" cy="273387"/>
              </a:xfrm>
              <a:prstGeom prst="rect">
                <a:avLst/>
              </a:prstGeom>
              <a:noFill/>
              <a:ln w="9525">
                <a:noFill/>
                <a:miter lim="800000"/>
                <a:headEnd/>
                <a:tailEnd/>
              </a:ln>
            </p:spPr>
            <p:txBody>
              <a:bodyPr wrap="square">
                <a:spAutoFit/>
              </a:bodyPr>
              <a:lstStyle/>
              <a:p>
                <a:pPr algn="ctr"/>
                <a:r>
                  <a:rPr lang="en-US" sz="2000" dirty="0"/>
                  <a:t>Edit</a:t>
                </a:r>
                <a:endParaRPr lang="en-SG" sz="2000" dirty="0"/>
              </a:p>
            </p:txBody>
          </p:sp>
          <p:sp>
            <p:nvSpPr>
              <p:cNvPr id="16" name="TextBox 23"/>
              <p:cNvSpPr txBox="1">
                <a:spLocks noChangeArrowheads="1"/>
              </p:cNvSpPr>
              <p:nvPr/>
            </p:nvSpPr>
            <p:spPr bwMode="auto">
              <a:xfrm>
                <a:off x="2533096" y="1851843"/>
                <a:ext cx="1387902" cy="231327"/>
              </a:xfrm>
              <a:prstGeom prst="rect">
                <a:avLst/>
              </a:prstGeom>
              <a:noFill/>
              <a:ln w="9525">
                <a:noFill/>
                <a:miter lim="800000"/>
                <a:headEnd/>
                <a:tailEnd/>
              </a:ln>
            </p:spPr>
            <p:txBody>
              <a:bodyPr wrap="square">
                <a:spAutoFit/>
              </a:bodyPr>
              <a:lstStyle/>
              <a:p>
                <a:pPr algn="ctr"/>
                <a:r>
                  <a:rPr lang="en-US" sz="1600" dirty="0" err="1"/>
                  <a:t>eg</a:t>
                </a:r>
                <a:r>
                  <a:rPr lang="en-US" sz="1600" dirty="0"/>
                  <a:t>: </a:t>
                </a:r>
                <a:r>
                  <a:rPr lang="en-US" sz="1600" dirty="0">
                    <a:solidFill>
                      <a:srgbClr val="C00000"/>
                    </a:solidFill>
                  </a:rPr>
                  <a:t>vim </a:t>
                </a:r>
                <a:r>
                  <a:rPr lang="en-US" sz="1600" dirty="0" err="1">
                    <a:solidFill>
                      <a:srgbClr val="C00000"/>
                    </a:solidFill>
                  </a:rPr>
                  <a:t>first.c</a:t>
                </a:r>
                <a:endParaRPr lang="en-SG" sz="1600" dirty="0">
                  <a:solidFill>
                    <a:srgbClr val="C00000"/>
                  </a:solidFill>
                </a:endParaRPr>
              </a:p>
            </p:txBody>
          </p:sp>
        </p:grpSp>
      </p:grpSp>
      <p:grpSp>
        <p:nvGrpSpPr>
          <p:cNvPr id="22" name="Group 21"/>
          <p:cNvGrpSpPr/>
          <p:nvPr/>
        </p:nvGrpSpPr>
        <p:grpSpPr>
          <a:xfrm>
            <a:off x="771531" y="3273707"/>
            <a:ext cx="5451821" cy="998670"/>
            <a:chOff x="2441695" y="4608091"/>
            <a:chExt cx="5451821" cy="998670"/>
          </a:xfrm>
        </p:grpSpPr>
        <p:grpSp>
          <p:nvGrpSpPr>
            <p:cNvPr id="23" name="Group 38"/>
            <p:cNvGrpSpPr>
              <a:grpSpLocks/>
            </p:cNvGrpSpPr>
            <p:nvPr/>
          </p:nvGrpSpPr>
          <p:grpSpPr bwMode="auto">
            <a:xfrm>
              <a:off x="4412954" y="4875939"/>
              <a:ext cx="1068967" cy="547994"/>
              <a:chOff x="4360415" y="1590583"/>
              <a:chExt cx="1069015" cy="547984"/>
            </a:xfrm>
          </p:grpSpPr>
          <p:sp>
            <p:nvSpPr>
              <p:cNvPr id="32" name="Right Arrow 8"/>
              <p:cNvSpPr>
                <a:spLocks noChangeArrowheads="1"/>
              </p:cNvSpPr>
              <p:nvPr/>
            </p:nvSpPr>
            <p:spPr bwMode="auto">
              <a:xfrm>
                <a:off x="4456719" y="1887080"/>
                <a:ext cx="972711" cy="251487"/>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33" name="TextBox 9"/>
              <p:cNvSpPr txBox="1">
                <a:spLocks noChangeArrowheads="1"/>
              </p:cNvSpPr>
              <p:nvPr/>
            </p:nvSpPr>
            <p:spPr bwMode="auto">
              <a:xfrm>
                <a:off x="4360415" y="1590583"/>
                <a:ext cx="1069015" cy="338548"/>
              </a:xfrm>
              <a:prstGeom prst="rect">
                <a:avLst/>
              </a:prstGeom>
              <a:noFill/>
              <a:ln w="9525">
                <a:noFill/>
                <a:miter lim="800000"/>
                <a:headEnd/>
                <a:tailEnd/>
              </a:ln>
            </p:spPr>
            <p:txBody>
              <a:bodyPr wrap="square">
                <a:spAutoFit/>
              </a:bodyPr>
              <a:lstStyle/>
              <a:p>
                <a:pPr algn="ctr"/>
                <a:r>
                  <a:rPr lang="en-US" sz="1600" i="1" dirty="0"/>
                  <a:t>produces</a:t>
                </a:r>
                <a:endParaRPr lang="en-SG" sz="1600" i="1" dirty="0"/>
              </a:p>
            </p:txBody>
          </p:sp>
        </p:grpSp>
        <p:grpSp>
          <p:nvGrpSpPr>
            <p:cNvPr id="24" name="Group 41"/>
            <p:cNvGrpSpPr>
              <a:grpSpLocks/>
            </p:cNvGrpSpPr>
            <p:nvPr/>
          </p:nvGrpSpPr>
          <p:grpSpPr bwMode="auto">
            <a:xfrm>
              <a:off x="6140917" y="4608091"/>
              <a:ext cx="1752599" cy="998670"/>
              <a:chOff x="5665113" y="1458899"/>
              <a:chExt cx="1752678" cy="998652"/>
            </a:xfrm>
          </p:grpSpPr>
          <p:sp>
            <p:nvSpPr>
              <p:cNvPr id="29" name="Flowchart: Document 11"/>
              <p:cNvSpPr>
                <a:spLocks noChangeArrowheads="1"/>
              </p:cNvSpPr>
              <p:nvPr/>
            </p:nvSpPr>
            <p:spPr bwMode="auto">
              <a:xfrm>
                <a:off x="5911474" y="1754723"/>
                <a:ext cx="1303289" cy="702828"/>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30" name="TextBox 12"/>
              <p:cNvSpPr txBox="1">
                <a:spLocks noChangeArrowheads="1"/>
              </p:cNvSpPr>
              <p:nvPr/>
            </p:nvSpPr>
            <p:spPr bwMode="auto">
              <a:xfrm>
                <a:off x="5665113" y="1458899"/>
                <a:ext cx="1752678" cy="338548"/>
              </a:xfrm>
              <a:prstGeom prst="rect">
                <a:avLst/>
              </a:prstGeom>
              <a:noFill/>
              <a:ln w="9525">
                <a:noFill/>
                <a:miter lim="800000"/>
                <a:headEnd/>
                <a:tailEnd/>
              </a:ln>
            </p:spPr>
            <p:txBody>
              <a:bodyPr wrap="square">
                <a:spAutoFit/>
              </a:bodyPr>
              <a:lstStyle/>
              <a:p>
                <a:pPr algn="ctr"/>
                <a:r>
                  <a:rPr lang="en-US" sz="1600" i="1" dirty="0"/>
                  <a:t>Executable code</a:t>
                </a:r>
                <a:endParaRPr lang="en-SG" sz="1600" i="1" dirty="0"/>
              </a:p>
            </p:txBody>
          </p:sp>
          <p:sp>
            <p:nvSpPr>
              <p:cNvPr id="31" name="TextBox 13"/>
              <p:cNvSpPr txBox="1">
                <a:spLocks noChangeArrowheads="1"/>
              </p:cNvSpPr>
              <p:nvPr/>
            </p:nvSpPr>
            <p:spPr bwMode="auto">
              <a:xfrm>
                <a:off x="5907560" y="1853842"/>
                <a:ext cx="1303290" cy="338548"/>
              </a:xfrm>
              <a:prstGeom prst="rect">
                <a:avLst/>
              </a:prstGeom>
              <a:noFill/>
              <a:ln w="9525">
                <a:noFill/>
                <a:miter lim="800000"/>
                <a:headEnd/>
                <a:tailEnd/>
              </a:ln>
            </p:spPr>
            <p:txBody>
              <a:bodyPr wrap="square">
                <a:spAutoFit/>
              </a:bodyPr>
              <a:lstStyle/>
              <a:p>
                <a:pPr algn="ctr"/>
                <a:r>
                  <a:rPr lang="en-US" sz="1600" dirty="0" err="1"/>
                  <a:t>a.out</a:t>
                </a:r>
                <a:endParaRPr lang="en-SG" sz="1600" dirty="0"/>
              </a:p>
            </p:txBody>
          </p:sp>
        </p:grpSp>
        <p:grpSp>
          <p:nvGrpSpPr>
            <p:cNvPr id="25" name="Group 35"/>
            <p:cNvGrpSpPr>
              <a:grpSpLocks/>
            </p:cNvGrpSpPr>
            <p:nvPr/>
          </p:nvGrpSpPr>
          <p:grpSpPr bwMode="auto">
            <a:xfrm>
              <a:off x="2441695" y="4748812"/>
              <a:ext cx="1758590" cy="847263"/>
              <a:chOff x="2533095" y="1562470"/>
              <a:chExt cx="1387903" cy="578917"/>
            </a:xfrm>
          </p:grpSpPr>
          <p:sp>
            <p:nvSpPr>
              <p:cNvPr id="26" name="Rounded Rectangle 5"/>
              <p:cNvSpPr>
                <a:spLocks noChangeArrowheads="1"/>
              </p:cNvSpPr>
              <p:nvPr/>
            </p:nvSpPr>
            <p:spPr bwMode="auto">
              <a:xfrm>
                <a:off x="2533096" y="1562470"/>
                <a:ext cx="1387902" cy="578917"/>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27" name="TextBox 6"/>
              <p:cNvSpPr txBox="1">
                <a:spLocks noChangeArrowheads="1"/>
              </p:cNvSpPr>
              <p:nvPr/>
            </p:nvSpPr>
            <p:spPr bwMode="auto">
              <a:xfrm>
                <a:off x="2533095" y="1615737"/>
                <a:ext cx="1387902" cy="273387"/>
              </a:xfrm>
              <a:prstGeom prst="rect">
                <a:avLst/>
              </a:prstGeom>
              <a:noFill/>
              <a:ln w="9525">
                <a:noFill/>
                <a:miter lim="800000"/>
                <a:headEnd/>
                <a:tailEnd/>
              </a:ln>
            </p:spPr>
            <p:txBody>
              <a:bodyPr wrap="square">
                <a:spAutoFit/>
              </a:bodyPr>
              <a:lstStyle/>
              <a:p>
                <a:pPr algn="ctr"/>
                <a:r>
                  <a:rPr lang="en-US" sz="2000" dirty="0"/>
                  <a:t>Compile</a:t>
                </a:r>
                <a:endParaRPr lang="en-SG" sz="2000" dirty="0"/>
              </a:p>
            </p:txBody>
          </p:sp>
          <p:sp>
            <p:nvSpPr>
              <p:cNvPr id="28" name="TextBox 23"/>
              <p:cNvSpPr txBox="1">
                <a:spLocks noChangeArrowheads="1"/>
              </p:cNvSpPr>
              <p:nvPr/>
            </p:nvSpPr>
            <p:spPr bwMode="auto">
              <a:xfrm>
                <a:off x="2533096" y="1851843"/>
                <a:ext cx="1387902" cy="231327"/>
              </a:xfrm>
              <a:prstGeom prst="rect">
                <a:avLst/>
              </a:prstGeom>
              <a:noFill/>
              <a:ln w="9525">
                <a:noFill/>
                <a:miter lim="800000"/>
                <a:headEnd/>
                <a:tailEnd/>
              </a:ln>
            </p:spPr>
            <p:txBody>
              <a:bodyPr wrap="square">
                <a:spAutoFit/>
              </a:bodyPr>
              <a:lstStyle/>
              <a:p>
                <a:pPr algn="ctr"/>
                <a:r>
                  <a:rPr lang="en-US" sz="1600" dirty="0" err="1"/>
                  <a:t>eg</a:t>
                </a:r>
                <a:r>
                  <a:rPr lang="en-US" sz="1600" dirty="0"/>
                  <a:t>: </a:t>
                </a:r>
                <a:r>
                  <a:rPr lang="en-US" sz="1600" dirty="0" err="1">
                    <a:solidFill>
                      <a:srgbClr val="C00000"/>
                    </a:solidFill>
                  </a:rPr>
                  <a:t>gcc</a:t>
                </a:r>
                <a:r>
                  <a:rPr lang="en-US" sz="1600" dirty="0">
                    <a:solidFill>
                      <a:srgbClr val="C00000"/>
                    </a:solidFill>
                  </a:rPr>
                  <a:t> </a:t>
                </a:r>
                <a:r>
                  <a:rPr lang="en-US" sz="1600" dirty="0" err="1">
                    <a:solidFill>
                      <a:srgbClr val="C00000"/>
                    </a:solidFill>
                  </a:rPr>
                  <a:t>first.c</a:t>
                </a:r>
                <a:endParaRPr lang="en-SG" sz="1600" dirty="0">
                  <a:solidFill>
                    <a:srgbClr val="C00000"/>
                  </a:solidFill>
                </a:endParaRPr>
              </a:p>
            </p:txBody>
          </p:sp>
        </p:grpSp>
      </p:grpSp>
      <p:grpSp>
        <p:nvGrpSpPr>
          <p:cNvPr id="34" name="Group 33"/>
          <p:cNvGrpSpPr/>
          <p:nvPr/>
        </p:nvGrpSpPr>
        <p:grpSpPr>
          <a:xfrm>
            <a:off x="775444" y="4760239"/>
            <a:ext cx="5877559" cy="931874"/>
            <a:chOff x="2445608" y="5644984"/>
            <a:chExt cx="5877559" cy="931874"/>
          </a:xfrm>
        </p:grpSpPr>
        <p:grpSp>
          <p:nvGrpSpPr>
            <p:cNvPr id="35" name="Group 38"/>
            <p:cNvGrpSpPr>
              <a:grpSpLocks/>
            </p:cNvGrpSpPr>
            <p:nvPr/>
          </p:nvGrpSpPr>
          <p:grpSpPr bwMode="auto">
            <a:xfrm>
              <a:off x="4416867" y="5856722"/>
              <a:ext cx="1068967" cy="547994"/>
              <a:chOff x="4360415" y="1590583"/>
              <a:chExt cx="1069015" cy="547984"/>
            </a:xfrm>
          </p:grpSpPr>
          <p:sp>
            <p:nvSpPr>
              <p:cNvPr id="46" name="Right Arrow 8"/>
              <p:cNvSpPr>
                <a:spLocks noChangeArrowheads="1"/>
              </p:cNvSpPr>
              <p:nvPr/>
            </p:nvSpPr>
            <p:spPr bwMode="auto">
              <a:xfrm>
                <a:off x="4456719" y="1887080"/>
                <a:ext cx="972711" cy="251487"/>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47" name="TextBox 9"/>
              <p:cNvSpPr txBox="1">
                <a:spLocks noChangeArrowheads="1"/>
              </p:cNvSpPr>
              <p:nvPr/>
            </p:nvSpPr>
            <p:spPr bwMode="auto">
              <a:xfrm>
                <a:off x="4360415" y="1590583"/>
                <a:ext cx="1069015" cy="338548"/>
              </a:xfrm>
              <a:prstGeom prst="rect">
                <a:avLst/>
              </a:prstGeom>
              <a:noFill/>
              <a:ln w="9525">
                <a:noFill/>
                <a:miter lim="800000"/>
                <a:headEnd/>
                <a:tailEnd/>
              </a:ln>
            </p:spPr>
            <p:txBody>
              <a:bodyPr wrap="square">
                <a:spAutoFit/>
              </a:bodyPr>
              <a:lstStyle/>
              <a:p>
                <a:pPr algn="ctr"/>
                <a:r>
                  <a:rPr lang="en-US" sz="1600" i="1" dirty="0"/>
                  <a:t>produces</a:t>
                </a:r>
                <a:endParaRPr lang="en-SG" sz="1600" i="1" dirty="0"/>
              </a:p>
            </p:txBody>
          </p:sp>
        </p:grpSp>
        <p:grpSp>
          <p:nvGrpSpPr>
            <p:cNvPr id="36" name="Group 35"/>
            <p:cNvGrpSpPr>
              <a:grpSpLocks/>
            </p:cNvGrpSpPr>
            <p:nvPr/>
          </p:nvGrpSpPr>
          <p:grpSpPr bwMode="auto">
            <a:xfrm>
              <a:off x="2445608" y="5729595"/>
              <a:ext cx="1758590" cy="847263"/>
              <a:chOff x="2533095" y="1562470"/>
              <a:chExt cx="1387903" cy="578917"/>
            </a:xfrm>
          </p:grpSpPr>
          <p:sp>
            <p:nvSpPr>
              <p:cNvPr id="42" name="Rounded Rectangle 5"/>
              <p:cNvSpPr>
                <a:spLocks noChangeArrowheads="1"/>
              </p:cNvSpPr>
              <p:nvPr/>
            </p:nvSpPr>
            <p:spPr bwMode="auto">
              <a:xfrm>
                <a:off x="2533096" y="1562470"/>
                <a:ext cx="1387902" cy="578917"/>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44" name="TextBox 6"/>
              <p:cNvSpPr txBox="1">
                <a:spLocks noChangeArrowheads="1"/>
              </p:cNvSpPr>
              <p:nvPr/>
            </p:nvSpPr>
            <p:spPr bwMode="auto">
              <a:xfrm>
                <a:off x="2533095" y="1615737"/>
                <a:ext cx="1387902" cy="273387"/>
              </a:xfrm>
              <a:prstGeom prst="rect">
                <a:avLst/>
              </a:prstGeom>
              <a:noFill/>
              <a:ln w="9525">
                <a:noFill/>
                <a:miter lim="800000"/>
                <a:headEnd/>
                <a:tailEnd/>
              </a:ln>
            </p:spPr>
            <p:txBody>
              <a:bodyPr wrap="square">
                <a:spAutoFit/>
              </a:bodyPr>
              <a:lstStyle/>
              <a:p>
                <a:pPr algn="ctr"/>
                <a:r>
                  <a:rPr lang="en-US" sz="2000" dirty="0"/>
                  <a:t>Execute</a:t>
                </a:r>
                <a:endParaRPr lang="en-SG" sz="2000" dirty="0"/>
              </a:p>
            </p:txBody>
          </p:sp>
          <p:sp>
            <p:nvSpPr>
              <p:cNvPr id="45" name="TextBox 23"/>
              <p:cNvSpPr txBox="1">
                <a:spLocks noChangeArrowheads="1"/>
              </p:cNvSpPr>
              <p:nvPr/>
            </p:nvSpPr>
            <p:spPr bwMode="auto">
              <a:xfrm>
                <a:off x="2533096" y="1851843"/>
                <a:ext cx="1387902" cy="231327"/>
              </a:xfrm>
              <a:prstGeom prst="rect">
                <a:avLst/>
              </a:prstGeom>
              <a:noFill/>
              <a:ln w="9525">
                <a:noFill/>
                <a:miter lim="800000"/>
                <a:headEnd/>
                <a:tailEnd/>
              </a:ln>
            </p:spPr>
            <p:txBody>
              <a:bodyPr wrap="square">
                <a:spAutoFit/>
              </a:bodyPr>
              <a:lstStyle/>
              <a:p>
                <a:pPr algn="ctr"/>
                <a:r>
                  <a:rPr lang="en-US" sz="1600" dirty="0" err="1"/>
                  <a:t>eg</a:t>
                </a:r>
                <a:r>
                  <a:rPr lang="en-US" sz="1600" dirty="0"/>
                  <a:t>: </a:t>
                </a:r>
                <a:r>
                  <a:rPr lang="en-US" sz="1600" dirty="0" err="1">
                    <a:solidFill>
                      <a:srgbClr val="C00000"/>
                    </a:solidFill>
                  </a:rPr>
                  <a:t>a.out</a:t>
                </a:r>
                <a:endParaRPr lang="en-SG" sz="1600" dirty="0">
                  <a:solidFill>
                    <a:srgbClr val="C00000"/>
                  </a:solidFill>
                </a:endParaRPr>
              </a:p>
            </p:txBody>
          </p:sp>
        </p:grpSp>
        <p:grpSp>
          <p:nvGrpSpPr>
            <p:cNvPr id="37" name="Group 36"/>
            <p:cNvGrpSpPr/>
            <p:nvPr/>
          </p:nvGrpSpPr>
          <p:grpSpPr>
            <a:xfrm>
              <a:off x="5711266" y="5644984"/>
              <a:ext cx="2611901" cy="902727"/>
              <a:chOff x="5711266" y="5703278"/>
              <a:chExt cx="2611901" cy="902727"/>
            </a:xfrm>
          </p:grpSpPr>
          <p:grpSp>
            <p:nvGrpSpPr>
              <p:cNvPr id="38" name="Group 37"/>
              <p:cNvGrpSpPr/>
              <p:nvPr/>
            </p:nvGrpSpPr>
            <p:grpSpPr>
              <a:xfrm>
                <a:off x="5711266" y="6007608"/>
                <a:ext cx="2611901" cy="598397"/>
                <a:chOff x="7958667" y="5008364"/>
                <a:chExt cx="2611901" cy="598397"/>
              </a:xfrm>
            </p:grpSpPr>
            <p:sp>
              <p:nvSpPr>
                <p:cNvPr id="40" name="Rounded Rectangle 32"/>
                <p:cNvSpPr>
                  <a:spLocks noChangeArrowheads="1"/>
                </p:cNvSpPr>
                <p:nvPr/>
              </p:nvSpPr>
              <p:spPr bwMode="auto">
                <a:xfrm>
                  <a:off x="7958667" y="5008364"/>
                  <a:ext cx="2611901" cy="598397"/>
                </a:xfrm>
                <a:prstGeom prst="roundRect">
                  <a:avLst>
                    <a:gd name="adj" fmla="val 16667"/>
                  </a:avLst>
                </a:prstGeom>
                <a:solidFill>
                  <a:srgbClr val="000000"/>
                </a:solidFill>
                <a:ln w="12700" cap="sq" algn="ctr">
                  <a:solidFill>
                    <a:schemeClr val="tx1"/>
                  </a:solidFill>
                  <a:round/>
                  <a:headEnd type="none" w="sm" len="sm"/>
                  <a:tailEnd type="none" w="sm" len="sm"/>
                </a:ln>
              </p:spPr>
              <p:txBody>
                <a:bodyPr/>
                <a:lstStyle/>
                <a:p>
                  <a:endParaRPr lang="en-SG"/>
                </a:p>
              </p:txBody>
            </p:sp>
            <p:sp>
              <p:nvSpPr>
                <p:cNvPr id="41" name="TextBox 40"/>
                <p:cNvSpPr txBox="1"/>
                <p:nvPr/>
              </p:nvSpPr>
              <p:spPr bwMode="auto">
                <a:xfrm>
                  <a:off x="8034867" y="5153673"/>
                  <a:ext cx="2463800" cy="307777"/>
                </a:xfrm>
                <a:prstGeom prst="rect">
                  <a:avLst/>
                </a:prstGeom>
                <a:noFill/>
              </p:spPr>
              <p:txBody>
                <a:bodyPr wrap="square">
                  <a:spAutoFit/>
                </a:bodyPr>
                <a:lstStyle/>
                <a:p>
                  <a:pPr>
                    <a:defRPr/>
                  </a:pPr>
                  <a:r>
                    <a:rPr lang="en-US" sz="1400" b="1" dirty="0">
                      <a:solidFill>
                        <a:schemeClr val="bg1">
                          <a:lumMod val="95000"/>
                        </a:schemeClr>
                      </a:solidFill>
                      <a:latin typeface="Courier New" panose="02070309020205020404" pitchFamily="49" charset="0"/>
                      <a:cs typeface="Courier New" panose="02070309020205020404" pitchFamily="49" charset="0"/>
                    </a:rPr>
                    <a:t>The value of c is 3.</a:t>
                  </a:r>
                  <a:endParaRPr lang="en-SG" sz="1400" b="1" dirty="0">
                    <a:solidFill>
                      <a:schemeClr val="bg1">
                        <a:lumMod val="95000"/>
                      </a:schemeClr>
                    </a:solidFill>
                    <a:latin typeface="Courier New" panose="02070309020205020404" pitchFamily="49" charset="0"/>
                    <a:cs typeface="Courier New" panose="02070309020205020404" pitchFamily="49" charset="0"/>
                  </a:endParaRPr>
                </a:p>
              </p:txBody>
            </p:sp>
          </p:grpSp>
          <p:sp>
            <p:nvSpPr>
              <p:cNvPr id="39" name="TextBox 12"/>
              <p:cNvSpPr txBox="1">
                <a:spLocks noChangeArrowheads="1"/>
              </p:cNvSpPr>
              <p:nvPr/>
            </p:nvSpPr>
            <p:spPr bwMode="auto">
              <a:xfrm>
                <a:off x="6140917" y="5703278"/>
                <a:ext cx="1752599" cy="338554"/>
              </a:xfrm>
              <a:prstGeom prst="rect">
                <a:avLst/>
              </a:prstGeom>
              <a:noFill/>
              <a:ln w="9525">
                <a:noFill/>
                <a:miter lim="800000"/>
                <a:headEnd/>
                <a:tailEnd/>
              </a:ln>
            </p:spPr>
            <p:txBody>
              <a:bodyPr wrap="square">
                <a:spAutoFit/>
              </a:bodyPr>
              <a:lstStyle/>
              <a:p>
                <a:pPr algn="ctr"/>
                <a:r>
                  <a:rPr lang="en-US" sz="1600" i="1" dirty="0"/>
                  <a:t>Program output</a:t>
                </a:r>
                <a:endParaRPr lang="en-SG" sz="1600" i="1" dirty="0"/>
              </a:p>
            </p:txBody>
          </p:sp>
        </p:grpSp>
      </p:grpSp>
      <p:graphicFrame>
        <p:nvGraphicFramePr>
          <p:cNvPr id="48" name="[Diagram 1]"/>
          <p:cNvGraphicFramePr/>
          <p:nvPr>
            <p:extLst>
              <p:ext uri="{D42A27DB-BD31-4B8C-83A1-F6EECF244321}">
                <p14:modId xmlns:p14="http://schemas.microsoft.com/office/powerpoint/2010/main" val="238061865"/>
              </p:ext>
            </p:extLst>
          </p:nvPr>
        </p:nvGraphicFramePr>
        <p:xfrm>
          <a:off x="7508827" y="859709"/>
          <a:ext cx="1513489" cy="1415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9" name="Group 48"/>
          <p:cNvGrpSpPr/>
          <p:nvPr/>
        </p:nvGrpSpPr>
        <p:grpSpPr>
          <a:xfrm>
            <a:off x="4986764" y="2308197"/>
            <a:ext cx="3711667" cy="3059723"/>
            <a:chOff x="4825247" y="1676398"/>
            <a:chExt cx="3711667" cy="3059723"/>
          </a:xfrm>
        </p:grpSpPr>
        <p:sp>
          <p:nvSpPr>
            <p:cNvPr id="50" name="Circular Arrow 49"/>
            <p:cNvSpPr/>
            <p:nvPr/>
          </p:nvSpPr>
          <p:spPr bwMode="auto">
            <a:xfrm rot="16200000" flipV="1">
              <a:off x="4889723" y="1611922"/>
              <a:ext cx="3059723" cy="3188676"/>
            </a:xfrm>
            <a:prstGeom prst="circularArrow">
              <a:avLst>
                <a:gd name="adj1" fmla="val 4505"/>
                <a:gd name="adj2" fmla="val 1015956"/>
                <a:gd name="adj3" fmla="val 20408151"/>
                <a:gd name="adj4" fmla="val 11528215"/>
                <a:gd name="adj5" fmla="val 6875"/>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sp>
          <p:nvSpPr>
            <p:cNvPr id="51" name="TextBox 50"/>
            <p:cNvSpPr txBox="1"/>
            <p:nvPr/>
          </p:nvSpPr>
          <p:spPr>
            <a:xfrm>
              <a:off x="7490931" y="4093957"/>
              <a:ext cx="1045983" cy="584775"/>
            </a:xfrm>
            <a:prstGeom prst="rect">
              <a:avLst/>
            </a:prstGeom>
            <a:noFill/>
          </p:spPr>
          <p:txBody>
            <a:bodyPr wrap="square" rtlCol="0">
              <a:spAutoFit/>
            </a:bodyPr>
            <a:lstStyle/>
            <a:p>
              <a:r>
                <a:rPr lang="en-US" sz="1600" dirty="0">
                  <a:solidFill>
                    <a:srgbClr val="C00000"/>
                  </a:solidFill>
                </a:rPr>
                <a:t>Incorrect result?</a:t>
              </a:r>
              <a:endParaRPr lang="en-SG" sz="1600" dirty="0">
                <a:solidFill>
                  <a:srgbClr val="C00000"/>
                </a:solidFill>
              </a:endParaRPr>
            </a:p>
          </p:txBody>
        </p:sp>
      </p:grpSp>
      <p:grpSp>
        <p:nvGrpSpPr>
          <p:cNvPr id="52" name="Group 51"/>
          <p:cNvGrpSpPr/>
          <p:nvPr/>
        </p:nvGrpSpPr>
        <p:grpSpPr>
          <a:xfrm>
            <a:off x="5735490" y="2823816"/>
            <a:ext cx="1773337" cy="1493312"/>
            <a:chOff x="5926017" y="2162908"/>
            <a:chExt cx="1773337" cy="1493312"/>
          </a:xfrm>
        </p:grpSpPr>
        <p:sp>
          <p:nvSpPr>
            <p:cNvPr id="53" name="Circular Arrow 52"/>
            <p:cNvSpPr/>
            <p:nvPr/>
          </p:nvSpPr>
          <p:spPr bwMode="auto">
            <a:xfrm rot="16200000" flipV="1">
              <a:off x="5890847" y="2198078"/>
              <a:ext cx="1107830" cy="1037490"/>
            </a:xfrm>
            <a:prstGeom prst="circular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sp>
          <p:nvSpPr>
            <p:cNvPr id="54" name="TextBox 53"/>
            <p:cNvSpPr txBox="1"/>
            <p:nvPr/>
          </p:nvSpPr>
          <p:spPr>
            <a:xfrm>
              <a:off x="6673194" y="3071445"/>
              <a:ext cx="1026160" cy="584775"/>
            </a:xfrm>
            <a:prstGeom prst="rect">
              <a:avLst/>
            </a:prstGeom>
            <a:noFill/>
          </p:spPr>
          <p:txBody>
            <a:bodyPr wrap="square" rtlCol="0">
              <a:spAutoFit/>
            </a:bodyPr>
            <a:lstStyle/>
            <a:p>
              <a:r>
                <a:rPr lang="en-US" sz="1600" dirty="0">
                  <a:solidFill>
                    <a:srgbClr val="C00000"/>
                  </a:solidFill>
                </a:rPr>
                <a:t>Cannot compile?</a:t>
              </a:r>
              <a:endParaRPr lang="en-SG" sz="1600" dirty="0">
                <a:solidFill>
                  <a:srgbClr val="C00000"/>
                </a:solidFill>
              </a:endParaRPr>
            </a:p>
          </p:txBody>
        </p:sp>
      </p:grpSp>
      <p:sp>
        <p:nvSpPr>
          <p:cNvPr id="61" name="TextBox 60"/>
          <p:cNvSpPr txBox="1"/>
          <p:nvPr/>
        </p:nvSpPr>
        <p:spPr>
          <a:xfrm>
            <a:off x="1476916" y="1263065"/>
            <a:ext cx="4677508" cy="646331"/>
          </a:xfrm>
          <a:prstGeom prst="rect">
            <a:avLst/>
          </a:prstGeom>
          <a:solidFill>
            <a:srgbClr val="CCFFFF"/>
          </a:solidFill>
          <a:ln>
            <a:solidFill>
              <a:srgbClr val="800000"/>
            </a:solidFill>
          </a:ln>
        </p:spPr>
        <p:txBody>
          <a:bodyPr wrap="square" rtlCol="0">
            <a:spAutoFit/>
          </a:bodyPr>
          <a:lstStyle/>
          <a:p>
            <a:pPr algn="ctr"/>
            <a:r>
              <a:rPr lang="en-US" sz="3600" i="1" dirty="0">
                <a:latin typeface="Arial" pitchFamily="34" charset="0"/>
                <a:cs typeface="Arial" pitchFamily="34" charset="0"/>
              </a:rPr>
              <a:t>Test, test, and test!</a:t>
            </a:r>
            <a:endParaRPr lang="en-SG" sz="3600" i="1" dirty="0">
              <a:latin typeface="Arial" pitchFamily="34" charset="0"/>
              <a:cs typeface="Arial" pitchFamily="34" charset="0"/>
            </a:endParaRPr>
          </a:p>
        </p:txBody>
      </p:sp>
    </p:spTree>
    <p:extLst>
      <p:ext uri="{BB962C8B-B14F-4D97-AF65-F5344CB8AC3E}">
        <p14:creationId xmlns:p14="http://schemas.microsoft.com/office/powerpoint/2010/main" val="346006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Exercise #5: Freezer (1/2)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42647"/>
            <a:ext cx="8183932" cy="517573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000" dirty="0"/>
              <a:t>Write a program </a:t>
            </a:r>
            <a:r>
              <a:rPr lang="en-US" sz="2000" dirty="0" err="1">
                <a:solidFill>
                  <a:srgbClr val="C00000"/>
                </a:solidFill>
              </a:rPr>
              <a:t>freezer.c</a:t>
            </a:r>
            <a:r>
              <a:rPr lang="en-US" sz="2000" dirty="0"/>
              <a:t> that estimates the temperature in a freezer (in </a:t>
            </a:r>
            <a:r>
              <a:rPr lang="en-US" sz="2000" baseline="30000" dirty="0" err="1"/>
              <a:t>o</a:t>
            </a:r>
            <a:r>
              <a:rPr lang="en-US" sz="2000" dirty="0" err="1"/>
              <a:t>C</a:t>
            </a:r>
            <a:r>
              <a:rPr lang="en-US" sz="2000" dirty="0"/>
              <a:t>) given the elapsed time (hours) since a power failure. Assume this temperature (</a:t>
            </a:r>
            <a:r>
              <a:rPr lang="en-US" sz="2000" i="1" dirty="0">
                <a:solidFill>
                  <a:srgbClr val="0000FF"/>
                </a:solidFill>
              </a:rPr>
              <a:t>T</a:t>
            </a:r>
            <a:r>
              <a:rPr lang="en-US" sz="2000" dirty="0"/>
              <a:t>) is given by</a:t>
            </a:r>
          </a:p>
          <a:p>
            <a:pPr marL="342900" indent="-342900">
              <a:spcBef>
                <a:spcPts val="1200"/>
              </a:spcBef>
              <a:buClr>
                <a:schemeClr val="accent4">
                  <a:lumMod val="60000"/>
                  <a:lumOff val="40000"/>
                </a:schemeClr>
              </a:buClr>
              <a:buSzPct val="75000"/>
              <a:buFont typeface="Wingdings" pitchFamily="2" charset="2"/>
              <a:buChar char="n"/>
            </a:pPr>
            <a:endParaRPr lang="en-US" sz="2000" dirty="0"/>
          </a:p>
          <a:p>
            <a:pPr marL="342900" indent="-342900">
              <a:spcBef>
                <a:spcPts val="1200"/>
              </a:spcBef>
              <a:buClr>
                <a:schemeClr val="accent4">
                  <a:lumMod val="60000"/>
                  <a:lumOff val="40000"/>
                </a:schemeClr>
              </a:buClr>
              <a:buSzPct val="75000"/>
              <a:buFont typeface="Wingdings" pitchFamily="2" charset="2"/>
              <a:buChar char="n"/>
            </a:pPr>
            <a:endParaRPr lang="en-US" sz="2000" dirty="0"/>
          </a:p>
          <a:p>
            <a:pPr>
              <a:spcBef>
                <a:spcPts val="1200"/>
              </a:spcBef>
              <a:buClr>
                <a:schemeClr val="accent4">
                  <a:lumMod val="60000"/>
                  <a:lumOff val="40000"/>
                </a:schemeClr>
              </a:buClr>
              <a:buSzPct val="75000"/>
              <a:tabLst>
                <a:tab pos="352425" algn="l"/>
              </a:tabLst>
            </a:pPr>
            <a:r>
              <a:rPr lang="en-US" sz="2000" dirty="0"/>
              <a:t>	where </a:t>
            </a:r>
            <a:r>
              <a:rPr lang="en-US" sz="2000" i="1" dirty="0">
                <a:solidFill>
                  <a:srgbClr val="0000FF"/>
                </a:solidFill>
              </a:rPr>
              <a:t>t</a:t>
            </a:r>
            <a:r>
              <a:rPr lang="en-US" sz="2000" dirty="0"/>
              <a:t> is the time since the power failure.</a:t>
            </a:r>
          </a:p>
          <a:p>
            <a:pPr marL="342900" indent="-342900">
              <a:spcBef>
                <a:spcPts val="1200"/>
              </a:spcBef>
              <a:buClr>
                <a:schemeClr val="accent4">
                  <a:lumMod val="60000"/>
                  <a:lumOff val="40000"/>
                </a:schemeClr>
              </a:buClr>
              <a:buSzPct val="75000"/>
              <a:buFont typeface="Wingdings" pitchFamily="2" charset="2"/>
              <a:buChar char="n"/>
            </a:pPr>
            <a:r>
              <a:rPr lang="en-US" sz="2000" dirty="0"/>
              <a:t>Your program should prompt the user to enter how long it has been since the start of the power failure in hours and minutes, both values in integers.</a:t>
            </a:r>
          </a:p>
          <a:p>
            <a:pPr marL="342900" indent="-342900">
              <a:spcBef>
                <a:spcPts val="1200"/>
              </a:spcBef>
              <a:buClr>
                <a:schemeClr val="accent4">
                  <a:lumMod val="60000"/>
                  <a:lumOff val="40000"/>
                </a:schemeClr>
              </a:buClr>
              <a:buSzPct val="75000"/>
              <a:buFont typeface="Wingdings" pitchFamily="2" charset="2"/>
              <a:buChar char="n"/>
            </a:pPr>
            <a:r>
              <a:rPr lang="en-US" sz="2000" dirty="0"/>
              <a:t>Note that you need to convert the elapsed time into hours in real number (use type </a:t>
            </a:r>
            <a:r>
              <a:rPr lang="en-US" sz="2000" dirty="0">
                <a:solidFill>
                  <a:srgbClr val="0000FF"/>
                </a:solidFill>
              </a:rPr>
              <a:t>float</a:t>
            </a:r>
            <a:r>
              <a:rPr lang="en-US" sz="2000" dirty="0"/>
              <a:t>)</a:t>
            </a:r>
          </a:p>
          <a:p>
            <a:pPr marL="800100" lvl="1" indent="-342900">
              <a:spcBef>
                <a:spcPts val="600"/>
              </a:spcBef>
              <a:buClr>
                <a:schemeClr val="accent4">
                  <a:lumMod val="60000"/>
                  <a:lumOff val="40000"/>
                </a:schemeClr>
              </a:buClr>
              <a:buSzPct val="75000"/>
              <a:buFont typeface="Wingdings" pitchFamily="2" charset="2"/>
              <a:buChar char="n"/>
            </a:pPr>
            <a:r>
              <a:rPr lang="en-US" dirty="0"/>
              <a:t>For example, if the user entered </a:t>
            </a:r>
            <a:r>
              <a:rPr lang="en-US" dirty="0">
                <a:solidFill>
                  <a:srgbClr val="C00000"/>
                </a:solidFill>
                <a:latin typeface="Lucida Console" pitchFamily="49" charset="0"/>
                <a:cs typeface="Courier New" pitchFamily="49" charset="0"/>
              </a:rPr>
              <a:t>2 30</a:t>
            </a:r>
            <a:r>
              <a:rPr lang="en-US" dirty="0">
                <a:solidFill>
                  <a:srgbClr val="C00000"/>
                </a:solidFill>
                <a:latin typeface="Arial" pitchFamily="34" charset="0"/>
                <a:cs typeface="Arial" pitchFamily="34" charset="0"/>
              </a:rPr>
              <a:t> </a:t>
            </a:r>
            <a:r>
              <a:rPr lang="en-US" dirty="0"/>
              <a:t>(2 hours 30 minutes), you need to convert this to </a:t>
            </a:r>
            <a:r>
              <a:rPr lang="en-US" dirty="0">
                <a:solidFill>
                  <a:srgbClr val="C00000"/>
                </a:solidFill>
              </a:rPr>
              <a:t>2.5 hours</a:t>
            </a:r>
            <a:r>
              <a:rPr lang="en-US" dirty="0"/>
              <a:t> before applying the above formula.</a:t>
            </a:r>
          </a:p>
        </p:txBody>
      </p:sp>
      <p:graphicFrame>
        <p:nvGraphicFramePr>
          <p:cNvPr id="3" name="Object 2"/>
          <p:cNvGraphicFramePr>
            <a:graphicFrameLocks noChangeAspect="1"/>
          </p:cNvGraphicFramePr>
          <p:nvPr>
            <p:extLst>
              <p:ext uri="{D42A27DB-BD31-4B8C-83A1-F6EECF244321}">
                <p14:modId xmlns:p14="http://schemas.microsoft.com/office/powerpoint/2010/main" val="3087854459"/>
              </p:ext>
            </p:extLst>
          </p:nvPr>
        </p:nvGraphicFramePr>
        <p:xfrm>
          <a:off x="3401646" y="2301020"/>
          <a:ext cx="1695450" cy="820737"/>
        </p:xfrm>
        <a:graphic>
          <a:graphicData uri="http://schemas.openxmlformats.org/presentationml/2006/ole">
            <mc:AlternateContent xmlns:mc="http://schemas.openxmlformats.org/markup-compatibility/2006">
              <mc:Choice xmlns:v="urn:schemas-microsoft-com:vml" Requires="v">
                <p:oleObj spid="_x0000_s1142" name="Equation" r:id="rId4" imgW="863225" imgH="418918" progId="Equation.3">
                  <p:embed/>
                </p:oleObj>
              </mc:Choice>
              <mc:Fallback>
                <p:oleObj name="Equation" r:id="rId4" imgW="863225" imgH="41891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646" y="2301020"/>
                        <a:ext cx="169545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966740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Exercise #5: Freezer (2/2)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42647"/>
            <a:ext cx="8183932" cy="533399"/>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a:t>Refer to the sample run below. Follow the output format.</a:t>
            </a:r>
            <a:endParaRPr lang="en-US" sz="2400" dirty="0"/>
          </a:p>
        </p:txBody>
      </p:sp>
      <p:sp>
        <p:nvSpPr>
          <p:cNvPr id="8" name="TextBox 7"/>
          <p:cNvSpPr txBox="1"/>
          <p:nvPr/>
        </p:nvSpPr>
        <p:spPr>
          <a:xfrm>
            <a:off x="1067103" y="1776901"/>
            <a:ext cx="7196137"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latin typeface="Courier New" pitchFamily="49" charset="0"/>
                <a:cs typeface="Courier New" pitchFamily="49" charset="0"/>
              </a:rPr>
              <a:t>Enter hours and minutes since power failure: </a:t>
            </a:r>
            <a:r>
              <a:rPr lang="en-US" b="1" dirty="0">
                <a:solidFill>
                  <a:srgbClr val="C00000"/>
                </a:solidFill>
                <a:latin typeface="Courier New" pitchFamily="49" charset="0"/>
                <a:cs typeface="Courier New" pitchFamily="49" charset="0"/>
              </a:rPr>
              <a:t>2 45</a:t>
            </a:r>
          </a:p>
          <a:p>
            <a:pPr>
              <a:defRPr/>
            </a:pPr>
            <a:r>
              <a:rPr lang="en-US" b="1" dirty="0">
                <a:latin typeface="Courier New" pitchFamily="49" charset="0"/>
                <a:cs typeface="Courier New" pitchFamily="49" charset="0"/>
              </a:rPr>
              <a:t>Temperature in freezer = -13.63</a:t>
            </a:r>
            <a:endParaRPr lang="en-SG" b="1" dirty="0">
              <a:latin typeface="Courier New" pitchFamily="49" charset="0"/>
              <a:cs typeface="Courier New" pitchFamily="49" charset="0"/>
            </a:endParaRPr>
          </a:p>
        </p:txBody>
      </p:sp>
      <p:sp>
        <p:nvSpPr>
          <p:cNvPr id="10" name="HighlightTextShape201406241503265130"/>
          <p:cNvSpPr>
            <a:spLocks noChangeArrowheads="1"/>
          </p:cNvSpPr>
          <p:nvPr/>
        </p:nvSpPr>
        <p:spPr bwMode="auto">
          <a:xfrm>
            <a:off x="573206" y="2661139"/>
            <a:ext cx="8183932" cy="3835913"/>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kern="0" dirty="0"/>
              <a:t>How long does it take the freezer to get to zero degree?  Which of the following is the closest answer?</a:t>
            </a:r>
            <a:endParaRPr lang="en-US" sz="2400" dirty="0"/>
          </a:p>
          <a:p>
            <a:pPr marL="914400" lvl="1" indent="-457200">
              <a:spcBef>
                <a:spcPts val="0"/>
              </a:spcBef>
              <a:buSzPct val="100000"/>
              <a:buFont typeface="+mj-lt"/>
              <a:buAutoNum type="alphaLcParenR"/>
            </a:pPr>
            <a:r>
              <a:rPr lang="en-US" sz="2000" dirty="0"/>
              <a:t>3 hours</a:t>
            </a:r>
          </a:p>
          <a:p>
            <a:pPr marL="914400" lvl="1" indent="-457200">
              <a:spcBef>
                <a:spcPts val="0"/>
              </a:spcBef>
              <a:buSzPct val="100000"/>
              <a:buFont typeface="+mj-lt"/>
              <a:buAutoNum type="alphaLcParenR"/>
            </a:pPr>
            <a:r>
              <a:rPr lang="en-US" sz="2000" dirty="0"/>
              <a:t>4 hours 10 minutes</a:t>
            </a:r>
          </a:p>
          <a:p>
            <a:pPr marL="914400" lvl="1" indent="-457200">
              <a:spcBef>
                <a:spcPts val="0"/>
              </a:spcBef>
              <a:buSzPct val="100000"/>
              <a:buFont typeface="+mj-lt"/>
              <a:buAutoNum type="alphaLcParenR"/>
            </a:pPr>
            <a:r>
              <a:rPr lang="en-US" sz="2000" dirty="0"/>
              <a:t>6 hours 30 minutes</a:t>
            </a:r>
          </a:p>
          <a:p>
            <a:pPr marL="914400" lvl="1" indent="-457200">
              <a:spcBef>
                <a:spcPts val="0"/>
              </a:spcBef>
              <a:buSzPct val="100000"/>
              <a:buFont typeface="+mj-lt"/>
              <a:buAutoNum type="alphaLcParenR"/>
            </a:pPr>
            <a:r>
              <a:rPr lang="en-US" sz="2000" dirty="0"/>
              <a:t>8 hours</a:t>
            </a:r>
          </a:p>
          <a:p>
            <a:pPr marL="342900" indent="-342900">
              <a:spcBef>
                <a:spcPts val="1200"/>
              </a:spcBef>
              <a:buClr>
                <a:schemeClr val="accent4">
                  <a:lumMod val="60000"/>
                  <a:lumOff val="40000"/>
                </a:schemeClr>
              </a:buClr>
              <a:buSzPct val="75000"/>
              <a:buFont typeface="Wingdings" pitchFamily="2" charset="2"/>
              <a:buChar char="n"/>
            </a:pPr>
            <a:r>
              <a:rPr lang="en-US" sz="2400" kern="0" dirty="0">
                <a:solidFill>
                  <a:srgbClr val="C00000"/>
                </a:solidFill>
              </a:rPr>
              <a:t>This exercise is mounted on </a:t>
            </a:r>
            <a:r>
              <a:rPr lang="en-US" sz="2400" kern="0" dirty="0" err="1">
                <a:solidFill>
                  <a:srgbClr val="C00000"/>
                </a:solidFill>
              </a:rPr>
              <a:t>CodeCrunch</a:t>
            </a:r>
            <a:r>
              <a:rPr lang="en-US" sz="2400" kern="0" dirty="0">
                <a:solidFill>
                  <a:srgbClr val="C00000"/>
                </a:solidFill>
              </a:rPr>
              <a:t> as a practice exercise.</a:t>
            </a:r>
          </a:p>
          <a:p>
            <a:pPr marL="342900" indent="-342900">
              <a:spcBef>
                <a:spcPts val="1200"/>
              </a:spcBef>
              <a:buClr>
                <a:schemeClr val="accent4">
                  <a:lumMod val="60000"/>
                  <a:lumOff val="40000"/>
                </a:schemeClr>
              </a:buClr>
              <a:buSzPct val="75000"/>
              <a:buFont typeface="Wingdings" pitchFamily="2" charset="2"/>
              <a:buChar char="n"/>
            </a:pPr>
            <a:r>
              <a:rPr lang="en-SG" sz="2400" kern="0" dirty="0">
                <a:solidFill>
                  <a:srgbClr val="C00000"/>
                </a:solidFill>
              </a:rPr>
              <a:t>Please work on it on your own and discuss it on the IVLE forum if you have any queries.</a:t>
            </a:r>
            <a:endParaRPr lang="en-US" sz="2400" dirty="0">
              <a:solidFill>
                <a:srgbClr val="C00000"/>
              </a:solidFill>
            </a:endParaRPr>
          </a:p>
        </p:txBody>
      </p:sp>
    </p:spTree>
    <p:extLst>
      <p:ext uri="{BB962C8B-B14F-4D97-AF65-F5344CB8AC3E}">
        <p14:creationId xmlns:p14="http://schemas.microsoft.com/office/powerpoint/2010/main" val="29538383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Math Functions (1/2)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42</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42647"/>
            <a:ext cx="8183932" cy="498230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t>In C, there are many libraries offering functions for you to use.</a:t>
            </a:r>
          </a:p>
          <a:p>
            <a:pPr marL="342900" indent="-342900">
              <a:spcBef>
                <a:spcPts val="1200"/>
              </a:spcBef>
              <a:buClr>
                <a:schemeClr val="accent4">
                  <a:lumMod val="60000"/>
                  <a:lumOff val="40000"/>
                </a:schemeClr>
              </a:buClr>
              <a:buSzPct val="75000"/>
              <a:buFont typeface="Wingdings" pitchFamily="2" charset="2"/>
              <a:buChar char="n"/>
            </a:pPr>
            <a:r>
              <a:rPr lang="en-US" sz="2400" dirty="0" err="1"/>
              <a:t>Eg</a:t>
            </a:r>
            <a:r>
              <a:rPr lang="en-US" sz="2400" dirty="0"/>
              <a:t>: </a:t>
            </a:r>
            <a:r>
              <a:rPr lang="en-US" sz="2400" dirty="0" err="1">
                <a:solidFill>
                  <a:srgbClr val="800000"/>
                </a:solidFill>
              </a:rPr>
              <a:t>scanf</a:t>
            </a:r>
            <a:r>
              <a:rPr lang="en-US" sz="2400" dirty="0">
                <a:solidFill>
                  <a:srgbClr val="800000"/>
                </a:solidFill>
              </a:rPr>
              <a:t>() </a:t>
            </a:r>
            <a:r>
              <a:rPr lang="en-US" sz="2400" dirty="0"/>
              <a:t>and </a:t>
            </a:r>
            <a:r>
              <a:rPr lang="en-US" sz="2400" dirty="0" err="1">
                <a:solidFill>
                  <a:srgbClr val="800000"/>
                </a:solidFill>
              </a:rPr>
              <a:t>printf</a:t>
            </a:r>
            <a:r>
              <a:rPr lang="en-US" sz="2400" dirty="0">
                <a:solidFill>
                  <a:srgbClr val="800000"/>
                </a:solidFill>
              </a:rPr>
              <a:t>() </a:t>
            </a:r>
            <a:r>
              <a:rPr lang="en-US" sz="2400" dirty="0"/>
              <a:t>– requires to include </a:t>
            </a:r>
            <a:r>
              <a:rPr lang="en-US" sz="2400" dirty="0">
                <a:solidFill>
                  <a:srgbClr val="800000"/>
                </a:solidFill>
              </a:rPr>
              <a:t>&lt;</a:t>
            </a:r>
            <a:r>
              <a:rPr lang="en-US" sz="2400" dirty="0" err="1">
                <a:solidFill>
                  <a:srgbClr val="800000"/>
                </a:solidFill>
              </a:rPr>
              <a:t>stdio.h</a:t>
            </a:r>
            <a:r>
              <a:rPr lang="en-US" sz="2400" dirty="0">
                <a:solidFill>
                  <a:srgbClr val="800000"/>
                </a:solidFill>
              </a:rPr>
              <a:t>&gt;</a:t>
            </a:r>
          </a:p>
          <a:p>
            <a:pPr marL="342900" indent="-342900">
              <a:spcBef>
                <a:spcPts val="1200"/>
              </a:spcBef>
              <a:buClr>
                <a:schemeClr val="accent4">
                  <a:lumMod val="60000"/>
                  <a:lumOff val="40000"/>
                </a:schemeClr>
              </a:buClr>
              <a:buSzPct val="75000"/>
              <a:buFont typeface="Wingdings" pitchFamily="2" charset="2"/>
              <a:buChar char="n"/>
            </a:pPr>
            <a:r>
              <a:rPr lang="en-US" sz="2400" dirty="0"/>
              <a:t>In Exercise #5, for </a:t>
            </a:r>
            <a:r>
              <a:rPr lang="en-US" sz="2400" i="1" dirty="0"/>
              <a:t>t</a:t>
            </a:r>
            <a:r>
              <a:rPr lang="en-US" sz="2400" baseline="30000" dirty="0"/>
              <a:t>2</a:t>
            </a:r>
            <a:r>
              <a:rPr lang="en-US" sz="2400" dirty="0"/>
              <a:t> you may use t*t, or the </a:t>
            </a:r>
            <a:r>
              <a:rPr lang="en-US" sz="2400" dirty="0">
                <a:solidFill>
                  <a:srgbClr val="800000"/>
                </a:solidFill>
              </a:rPr>
              <a:t>pow()</a:t>
            </a:r>
            <a:r>
              <a:rPr lang="en-US" sz="2400" dirty="0"/>
              <a:t> function in the math library: pow(t, 2)</a:t>
            </a:r>
          </a:p>
          <a:p>
            <a:pPr marL="800100" lvl="1" indent="-342900">
              <a:spcBef>
                <a:spcPts val="600"/>
              </a:spcBef>
              <a:buClr>
                <a:schemeClr val="accent4">
                  <a:lumMod val="60000"/>
                  <a:lumOff val="40000"/>
                </a:schemeClr>
              </a:buClr>
              <a:buSzPct val="75000"/>
              <a:buFont typeface="Wingdings" pitchFamily="2" charset="2"/>
              <a:buChar char="n"/>
            </a:pPr>
            <a:r>
              <a:rPr lang="en-US" sz="2000" dirty="0">
                <a:latin typeface="Arial" pitchFamily="34" charset="0"/>
                <a:cs typeface="Arial" pitchFamily="34" charset="0"/>
              </a:rPr>
              <a:t>pow(x, y) </a:t>
            </a:r>
            <a:r>
              <a:rPr lang="en-US" sz="2000" dirty="0">
                <a:solidFill>
                  <a:srgbClr val="006600"/>
                </a:solidFill>
                <a:latin typeface="Arial" pitchFamily="34" charset="0"/>
                <a:cs typeface="Arial" pitchFamily="34" charset="0"/>
              </a:rPr>
              <a:t>// computes x raised to the power of </a:t>
            </a:r>
            <a:r>
              <a:rPr lang="en-US" sz="2000" dirty="0">
                <a:solidFill>
                  <a:srgbClr val="006600"/>
                </a:solidFill>
              </a:rPr>
              <a:t>y</a:t>
            </a:r>
          </a:p>
          <a:p>
            <a:pPr marL="342900" indent="-342900">
              <a:spcBef>
                <a:spcPts val="1200"/>
              </a:spcBef>
              <a:buClr>
                <a:schemeClr val="accent4">
                  <a:lumMod val="60000"/>
                  <a:lumOff val="40000"/>
                </a:schemeClr>
              </a:buClr>
              <a:buSzPct val="75000"/>
              <a:buFont typeface="Wingdings" pitchFamily="2" charset="2"/>
              <a:buChar char="n"/>
            </a:pPr>
            <a:r>
              <a:rPr lang="en-US" sz="2400" dirty="0"/>
              <a:t>To use math functions, you need to</a:t>
            </a:r>
          </a:p>
          <a:p>
            <a:pPr marL="800100" lvl="1" indent="-342900">
              <a:spcBef>
                <a:spcPts val="600"/>
              </a:spcBef>
              <a:buClr>
                <a:schemeClr val="accent4">
                  <a:lumMod val="60000"/>
                  <a:lumOff val="40000"/>
                </a:schemeClr>
              </a:buClr>
              <a:buSzPct val="75000"/>
              <a:buFont typeface="Wingdings" pitchFamily="2" charset="2"/>
              <a:buChar char="n"/>
            </a:pPr>
            <a:r>
              <a:rPr lang="en-US" sz="2000" dirty="0"/>
              <a:t>Include </a:t>
            </a:r>
            <a:r>
              <a:rPr lang="en-US" sz="2000" dirty="0">
                <a:solidFill>
                  <a:srgbClr val="800000"/>
                </a:solidFill>
              </a:rPr>
              <a:t>&lt;</a:t>
            </a:r>
            <a:r>
              <a:rPr lang="en-US" sz="2000" dirty="0" err="1">
                <a:solidFill>
                  <a:srgbClr val="800000"/>
                </a:solidFill>
              </a:rPr>
              <a:t>math.h</a:t>
            </a:r>
            <a:r>
              <a:rPr lang="en-US" sz="2000" dirty="0">
                <a:solidFill>
                  <a:srgbClr val="800000"/>
                </a:solidFill>
              </a:rPr>
              <a:t>&gt; </a:t>
            </a:r>
            <a:r>
              <a:rPr lang="en-US" sz="2000" dirty="0"/>
              <a:t>AND</a:t>
            </a:r>
          </a:p>
          <a:p>
            <a:pPr marL="800100" lvl="1" indent="-342900">
              <a:spcBef>
                <a:spcPts val="600"/>
              </a:spcBef>
              <a:buClr>
                <a:schemeClr val="accent4">
                  <a:lumMod val="60000"/>
                  <a:lumOff val="40000"/>
                </a:schemeClr>
              </a:buClr>
              <a:buSzPct val="75000"/>
              <a:buFont typeface="Wingdings" pitchFamily="2" charset="2"/>
              <a:buChar char="n"/>
            </a:pPr>
            <a:r>
              <a:rPr lang="en-US" sz="2000" dirty="0"/>
              <a:t>Compile your program with </a:t>
            </a:r>
            <a:r>
              <a:rPr lang="en-US" sz="2000" dirty="0">
                <a:solidFill>
                  <a:srgbClr val="C00000"/>
                </a:solidFill>
              </a:rPr>
              <a:t>–lm </a:t>
            </a:r>
            <a:r>
              <a:rPr lang="en-US" sz="2000" dirty="0"/>
              <a:t>option (i.e. </a:t>
            </a:r>
            <a:r>
              <a:rPr lang="en-US" sz="2000" dirty="0" err="1">
                <a:solidFill>
                  <a:srgbClr val="C00000"/>
                </a:solidFill>
              </a:rPr>
              <a:t>gcc</a:t>
            </a:r>
            <a:r>
              <a:rPr lang="en-US" sz="2000" dirty="0">
                <a:solidFill>
                  <a:srgbClr val="C00000"/>
                </a:solidFill>
              </a:rPr>
              <a:t> –lm </a:t>
            </a:r>
            <a:r>
              <a:rPr lang="en-US" sz="2000" dirty="0"/>
              <a:t>…)</a:t>
            </a:r>
          </a:p>
          <a:p>
            <a:pPr marL="342900" indent="-342900">
              <a:spcBef>
                <a:spcPts val="1200"/>
              </a:spcBef>
              <a:buClr>
                <a:schemeClr val="accent4">
                  <a:lumMod val="60000"/>
                  <a:lumOff val="40000"/>
                </a:schemeClr>
              </a:buClr>
              <a:buSzPct val="75000"/>
              <a:buFont typeface="Wingdings" pitchFamily="2" charset="2"/>
              <a:buChar char="n"/>
            </a:pPr>
            <a:r>
              <a:rPr lang="en-US" sz="2400" dirty="0"/>
              <a:t>See Table 3.1 (page 141) for some math functions</a:t>
            </a:r>
          </a:p>
        </p:txBody>
      </p:sp>
    </p:spTree>
    <p:extLst>
      <p:ext uri="{BB962C8B-B14F-4D97-AF65-F5344CB8AC3E}">
        <p14:creationId xmlns:p14="http://schemas.microsoft.com/office/powerpoint/2010/main" val="49788212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Math Functions (2/2)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43</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42648"/>
            <a:ext cx="8183932" cy="95543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a:t>Some useful math functions</a:t>
            </a:r>
          </a:p>
          <a:p>
            <a:pPr marL="800100" lvl="1" indent="-342900">
              <a:spcBef>
                <a:spcPts val="600"/>
              </a:spcBef>
              <a:buClr>
                <a:schemeClr val="accent4">
                  <a:lumMod val="60000"/>
                  <a:lumOff val="40000"/>
                </a:schemeClr>
              </a:buClr>
              <a:buSzPct val="75000"/>
              <a:buFont typeface="Wingdings" pitchFamily="2" charset="2"/>
              <a:buChar char="n"/>
            </a:pPr>
            <a:r>
              <a:rPr lang="en-US" sz="2000"/>
              <a:t>Function </a:t>
            </a:r>
            <a:r>
              <a:rPr lang="en-US" sz="2000">
                <a:solidFill>
                  <a:srgbClr val="C00000"/>
                </a:solidFill>
              </a:rPr>
              <a:t>abs(x)</a:t>
            </a:r>
            <a:r>
              <a:rPr lang="en-US" sz="2000"/>
              <a:t> from </a:t>
            </a:r>
            <a:r>
              <a:rPr lang="en-US" sz="2000">
                <a:solidFill>
                  <a:srgbClr val="C00000"/>
                </a:solidFill>
              </a:rPr>
              <a:t>&lt;stdlib.h&gt;</a:t>
            </a:r>
            <a:r>
              <a:rPr lang="en-US" sz="2000"/>
              <a:t>; the rest from </a:t>
            </a:r>
            <a:r>
              <a:rPr lang="en-US" sz="2000">
                <a:solidFill>
                  <a:srgbClr val="C00000"/>
                </a:solidFill>
              </a:rPr>
              <a:t>&lt;math.h&gt;</a:t>
            </a:r>
          </a:p>
        </p:txBody>
      </p:sp>
      <p:pic>
        <p:nvPicPr>
          <p:cNvPr id="7" name="Picture 2"/>
          <p:cNvPicPr>
            <a:picLocks noChangeAspect="1" noChangeArrowheads="1"/>
          </p:cNvPicPr>
          <p:nvPr/>
        </p:nvPicPr>
        <p:blipFill>
          <a:blip r:embed="rId3" cstate="print"/>
          <a:srcRect/>
          <a:stretch>
            <a:fillRect/>
          </a:stretch>
        </p:blipFill>
        <p:spPr bwMode="auto">
          <a:xfrm>
            <a:off x="409530" y="2159953"/>
            <a:ext cx="4629150" cy="3932237"/>
          </a:xfrm>
          <a:prstGeom prst="rect">
            <a:avLst/>
          </a:prstGeom>
          <a:noFill/>
          <a:ln w="9525">
            <a:noFill/>
            <a:miter lim="800000"/>
            <a:headEnd/>
            <a:tailEnd/>
          </a:ln>
        </p:spPr>
      </p:pic>
      <p:sp>
        <p:nvSpPr>
          <p:cNvPr id="8" name="TextBox 7"/>
          <p:cNvSpPr txBox="1"/>
          <p:nvPr/>
        </p:nvSpPr>
        <p:spPr>
          <a:xfrm>
            <a:off x="5703570" y="3944616"/>
            <a:ext cx="3188970" cy="1200329"/>
          </a:xfrm>
          <a:prstGeom prst="rect">
            <a:avLst/>
          </a:prstGeom>
          <a:noFill/>
        </p:spPr>
        <p:txBody>
          <a:bodyPr wrap="square" rtlCol="0">
            <a:spAutoFit/>
          </a:bodyPr>
          <a:lstStyle/>
          <a:p>
            <a:r>
              <a:rPr lang="en-US" dirty="0"/>
              <a:t>Q: Since the parameters </a:t>
            </a:r>
            <a:r>
              <a:rPr lang="en-US" dirty="0">
                <a:solidFill>
                  <a:srgbClr val="800000"/>
                </a:solidFill>
              </a:rPr>
              <a:t>x</a:t>
            </a:r>
            <a:r>
              <a:rPr lang="en-US" dirty="0"/>
              <a:t> and </a:t>
            </a:r>
            <a:r>
              <a:rPr lang="en-US" dirty="0">
                <a:solidFill>
                  <a:srgbClr val="800000"/>
                </a:solidFill>
              </a:rPr>
              <a:t>y</a:t>
            </a:r>
            <a:r>
              <a:rPr lang="en-US" dirty="0"/>
              <a:t> in </a:t>
            </a:r>
            <a:r>
              <a:rPr lang="en-US" dirty="0" err="1">
                <a:solidFill>
                  <a:srgbClr val="800000"/>
                </a:solidFill>
              </a:rPr>
              <a:t>pow</a:t>
            </a:r>
            <a:r>
              <a:rPr lang="en-US" dirty="0">
                <a:solidFill>
                  <a:srgbClr val="800000"/>
                </a:solidFill>
              </a:rPr>
              <a:t>() </a:t>
            </a:r>
            <a:r>
              <a:rPr lang="en-US" dirty="0"/>
              <a:t>function are of double type, why can we call the function with </a:t>
            </a:r>
            <a:r>
              <a:rPr lang="en-US" dirty="0" err="1">
                <a:solidFill>
                  <a:srgbClr val="800000"/>
                </a:solidFill>
              </a:rPr>
              <a:t>pow</a:t>
            </a:r>
            <a:r>
              <a:rPr lang="en-US" dirty="0">
                <a:solidFill>
                  <a:srgbClr val="800000"/>
                </a:solidFill>
              </a:rPr>
              <a:t>(t, 2)</a:t>
            </a:r>
            <a:r>
              <a:rPr lang="en-US" dirty="0"/>
              <a:t>?</a:t>
            </a:r>
          </a:p>
        </p:txBody>
      </p:sp>
      <p:sp>
        <p:nvSpPr>
          <p:cNvPr id="10" name="TextBox 9"/>
          <p:cNvSpPr txBox="1"/>
          <p:nvPr/>
        </p:nvSpPr>
        <p:spPr>
          <a:xfrm>
            <a:off x="5703570" y="5276728"/>
            <a:ext cx="3053568" cy="923330"/>
          </a:xfrm>
          <a:prstGeom prst="rect">
            <a:avLst/>
          </a:prstGeom>
          <a:solidFill>
            <a:srgbClr val="CCFFCC"/>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 Integer value can be assigned to a double variable/parameter.</a:t>
            </a:r>
          </a:p>
        </p:txBody>
      </p:sp>
      <p:sp>
        <p:nvSpPr>
          <p:cNvPr id="11" name="Oval 10"/>
          <p:cNvSpPr/>
          <p:nvPr/>
        </p:nvSpPr>
        <p:spPr bwMode="auto">
          <a:xfrm>
            <a:off x="312190" y="5000262"/>
            <a:ext cx="1018573" cy="289367"/>
          </a:xfrm>
          <a:prstGeom prst="ellipse">
            <a:avLst/>
          </a:prstGeom>
          <a:noFill/>
          <a:ln w="1905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grpSp>
        <p:nvGrpSpPr>
          <p:cNvPr id="2" name="Group 1"/>
          <p:cNvGrpSpPr/>
          <p:nvPr/>
        </p:nvGrpSpPr>
        <p:grpSpPr>
          <a:xfrm>
            <a:off x="5143165" y="2205660"/>
            <a:ext cx="3749375" cy="738664"/>
            <a:chOff x="5143165" y="2205660"/>
            <a:chExt cx="3749375" cy="738664"/>
          </a:xfrm>
        </p:grpSpPr>
        <p:sp>
          <p:nvSpPr>
            <p:cNvPr id="12" name="TextBox 11"/>
            <p:cNvSpPr txBox="1"/>
            <p:nvPr/>
          </p:nvSpPr>
          <p:spPr>
            <a:xfrm>
              <a:off x="5143165" y="2205660"/>
              <a:ext cx="2313703" cy="369332"/>
            </a:xfrm>
            <a:prstGeom prst="rect">
              <a:avLst/>
            </a:prstGeom>
            <a:noFill/>
          </p:spPr>
          <p:txBody>
            <a:bodyPr wrap="square" rtlCol="0">
              <a:spAutoFit/>
            </a:bodyPr>
            <a:lstStyle/>
            <a:p>
              <a:r>
                <a:rPr lang="en-US" i="1" dirty="0"/>
                <a:t>Function prototype:</a:t>
              </a:r>
            </a:p>
          </p:txBody>
        </p:sp>
        <p:sp>
          <p:nvSpPr>
            <p:cNvPr id="13" name="TextBox 12"/>
            <p:cNvSpPr txBox="1"/>
            <p:nvPr/>
          </p:nvSpPr>
          <p:spPr>
            <a:xfrm>
              <a:off x="5389982" y="2574992"/>
              <a:ext cx="3502558" cy="369332"/>
            </a:xfrm>
            <a:prstGeom prst="rect">
              <a:avLst/>
            </a:prstGeom>
            <a:noFill/>
          </p:spPr>
          <p:txBody>
            <a:bodyPr wrap="square" rtlCol="0">
              <a:spAutoFit/>
            </a:bodyPr>
            <a:lstStyle/>
            <a:p>
              <a:r>
                <a:rPr lang="en-US" dirty="0">
                  <a:solidFill>
                    <a:srgbClr val="7030A0"/>
                  </a:solidFill>
                </a:rPr>
                <a:t>double pow(double x, double y)</a:t>
              </a:r>
            </a:p>
          </p:txBody>
        </p:sp>
      </p:grpSp>
      <p:grpSp>
        <p:nvGrpSpPr>
          <p:cNvPr id="17" name="Group 16"/>
          <p:cNvGrpSpPr/>
          <p:nvPr/>
        </p:nvGrpSpPr>
        <p:grpSpPr>
          <a:xfrm>
            <a:off x="6039448" y="2943099"/>
            <a:ext cx="2834839" cy="495916"/>
            <a:chOff x="6022268" y="2944324"/>
            <a:chExt cx="2834839" cy="495916"/>
          </a:xfrm>
        </p:grpSpPr>
        <p:sp>
          <p:nvSpPr>
            <p:cNvPr id="16" name="TextBox 15"/>
            <p:cNvSpPr txBox="1"/>
            <p:nvPr/>
          </p:nvSpPr>
          <p:spPr>
            <a:xfrm>
              <a:off x="6511265" y="3070908"/>
              <a:ext cx="2345842" cy="369332"/>
            </a:xfrm>
            <a:prstGeom prst="rect">
              <a:avLst/>
            </a:prstGeom>
            <a:noFill/>
          </p:spPr>
          <p:txBody>
            <a:bodyPr wrap="square" rtlCol="0">
              <a:spAutoFit/>
            </a:bodyPr>
            <a:lstStyle/>
            <a:p>
              <a:r>
                <a:rPr lang="en-US" dirty="0">
                  <a:solidFill>
                    <a:srgbClr val="0000FF"/>
                  </a:solidFill>
                </a:rPr>
                <a:t>function return type</a:t>
              </a:r>
            </a:p>
          </p:txBody>
        </p:sp>
        <p:cxnSp>
          <p:nvCxnSpPr>
            <p:cNvPr id="4" name="Straight Arrow Connector 3"/>
            <p:cNvCxnSpPr/>
            <p:nvPr/>
          </p:nvCxnSpPr>
          <p:spPr>
            <a:xfrm flipH="1" flipV="1">
              <a:off x="6022268" y="2944324"/>
              <a:ext cx="424052" cy="24673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6160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Math Functions: Example (1/2)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44</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42647"/>
            <a:ext cx="8183932" cy="1447799"/>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a:t>Program </a:t>
            </a:r>
            <a:r>
              <a:rPr lang="en-US" sz="2400" dirty="0">
                <a:solidFill>
                  <a:srgbClr val="C00000"/>
                </a:solidFill>
              </a:rPr>
              <a:t>Unit4_Hypotenuse.c</a:t>
            </a:r>
            <a:r>
              <a:rPr lang="en-US" sz="2400" dirty="0"/>
              <a:t> computes the hypotenuse of a right-angled triangle given the lengths of its two perpendicular sides</a:t>
            </a:r>
            <a:endParaRPr lang="en-US" sz="2000" dirty="0">
              <a:solidFill>
                <a:srgbClr val="C0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1764317" y="3317314"/>
                <a:ext cx="2900855" cy="614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h</m:t>
                      </m:r>
                      <m:r>
                        <a:rPr lang="en-US" sz="2800" b="0" i="1" smtClean="0">
                          <a:latin typeface="Cambria Math"/>
                        </a:rPr>
                        <m:t>= </m:t>
                      </m:r>
                      <m:rad>
                        <m:radPr>
                          <m:degHide m:val="on"/>
                          <m:ctrlPr>
                            <a:rPr lang="en-US" sz="2800" b="0" i="1" smtClean="0">
                              <a:latin typeface="Cambria Math" panose="02040503050406030204" pitchFamily="18" charset="0"/>
                            </a:rPr>
                          </m:ctrlPr>
                        </m:radPr>
                        <m:deg/>
                        <m:e>
                          <m:r>
                            <a:rPr lang="en-US" sz="2800" b="0" i="1" smtClean="0">
                              <a:latin typeface="Cambria Math"/>
                            </a:rPr>
                            <m:t>(</m:t>
                          </m:r>
                          <m:sSup>
                            <m:sSupPr>
                              <m:ctrlPr>
                                <a:rPr lang="en-US" sz="2800" b="0" i="1" smtClean="0">
                                  <a:latin typeface="Cambria Math" panose="02040503050406030204" pitchFamily="18" charset="0"/>
                                </a:rPr>
                              </m:ctrlPr>
                            </m:sSupPr>
                            <m:e>
                              <m:r>
                                <a:rPr lang="en-US" sz="2800" b="0" i="1" smtClean="0">
                                  <a:latin typeface="Cambria Math"/>
                                </a:rPr>
                                <m:t>𝑎</m:t>
                              </m:r>
                            </m:e>
                            <m:sup>
                              <m:r>
                                <a:rPr lang="en-US" sz="2800" b="0" i="1" smtClean="0">
                                  <a:latin typeface="Cambria Math"/>
                                </a:rPr>
                                <m:t>2</m:t>
                              </m:r>
                            </m:sup>
                          </m:sSup>
                          <m:r>
                            <a:rPr lang="en-US" sz="2800" b="0" i="1" smtClean="0">
                              <a:latin typeface="Cambria Math"/>
                            </a:rPr>
                            <m:t>+</m:t>
                          </m:r>
                          <m:sSup>
                            <m:sSupPr>
                              <m:ctrlPr>
                                <a:rPr lang="en-US" sz="2800" b="0" i="1" smtClean="0">
                                  <a:latin typeface="Cambria Math" panose="02040503050406030204" pitchFamily="18" charset="0"/>
                                </a:rPr>
                              </m:ctrlPr>
                            </m:sSupPr>
                            <m:e>
                              <m:r>
                                <a:rPr lang="en-US" sz="2800" b="0" i="1" smtClean="0">
                                  <a:latin typeface="Cambria Math"/>
                                </a:rPr>
                                <m:t>𝑏</m:t>
                              </m:r>
                            </m:e>
                            <m:sup>
                              <m:r>
                                <a:rPr lang="en-US" sz="2800" b="0" i="1" smtClean="0">
                                  <a:latin typeface="Cambria Math"/>
                                </a:rPr>
                                <m:t>2</m:t>
                              </m:r>
                            </m:sup>
                          </m:sSup>
                          <m:r>
                            <a:rPr lang="en-US" sz="2800" b="0" i="1" smtClean="0">
                              <a:latin typeface="Cambria Math"/>
                            </a:rPr>
                            <m:t>)</m:t>
                          </m:r>
                        </m:e>
                      </m:rad>
                    </m:oMath>
                  </m:oMathPara>
                </a14:m>
                <a:endParaRPr lang="en-US" sz="2800"/>
              </a:p>
            </p:txBody>
          </p:sp>
        </mc:Choice>
        <mc:Fallback xmlns="">
          <p:sp>
            <p:nvSpPr>
              <p:cNvPr id="5" name="TextBox 4"/>
              <p:cNvSpPr txBox="1">
                <a:spLocks noRot="1" noChangeAspect="1" noMove="1" noResize="1" noEditPoints="1" noAdjustHandles="1" noChangeArrowheads="1" noChangeShapeType="1" noTextEdit="1"/>
              </p:cNvSpPr>
              <p:nvPr/>
            </p:nvSpPr>
            <p:spPr>
              <a:xfrm>
                <a:off x="1764317" y="3317314"/>
                <a:ext cx="2900855" cy="614142"/>
              </a:xfrm>
              <a:prstGeom prst="rect">
                <a:avLst/>
              </a:prstGeom>
              <a:blipFill rotWithShape="1">
                <a:blip r:embed="rId3"/>
                <a:stretch>
                  <a:fillRect/>
                </a:stretch>
              </a:blipFill>
            </p:spPr>
            <p:txBody>
              <a:bodyPr/>
              <a:lstStyle/>
              <a:p>
                <a:r>
                  <a:rPr lang="en-US">
                    <a:noFill/>
                  </a:rPr>
                  <a:t> </a:t>
                </a:r>
              </a:p>
            </p:txBody>
          </p:sp>
        </mc:Fallback>
      </mc:AlternateContent>
      <p:grpSp>
        <p:nvGrpSpPr>
          <p:cNvPr id="12" name="Group 11"/>
          <p:cNvGrpSpPr/>
          <p:nvPr/>
        </p:nvGrpSpPr>
        <p:grpSpPr>
          <a:xfrm>
            <a:off x="5186855" y="2736694"/>
            <a:ext cx="2711670" cy="1927858"/>
            <a:chOff x="5186855" y="3135298"/>
            <a:chExt cx="2711670" cy="1927858"/>
          </a:xfrm>
        </p:grpSpPr>
        <p:sp>
          <p:nvSpPr>
            <p:cNvPr id="2" name="Right Triangle 1"/>
            <p:cNvSpPr/>
            <p:nvPr/>
          </p:nvSpPr>
          <p:spPr>
            <a:xfrm flipH="1">
              <a:off x="5186855" y="3135298"/>
              <a:ext cx="2254469" cy="1466193"/>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817477" y="3469791"/>
              <a:ext cx="630621" cy="461665"/>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h</a:t>
              </a:r>
            </a:p>
          </p:txBody>
        </p:sp>
        <p:sp>
          <p:nvSpPr>
            <p:cNvPr id="13" name="TextBox 12"/>
            <p:cNvSpPr txBox="1"/>
            <p:nvPr/>
          </p:nvSpPr>
          <p:spPr>
            <a:xfrm>
              <a:off x="7267904" y="3700623"/>
              <a:ext cx="630621" cy="461665"/>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a</a:t>
              </a:r>
            </a:p>
          </p:txBody>
        </p:sp>
        <p:sp>
          <p:nvSpPr>
            <p:cNvPr id="16" name="TextBox 15"/>
            <p:cNvSpPr txBox="1"/>
            <p:nvPr/>
          </p:nvSpPr>
          <p:spPr>
            <a:xfrm>
              <a:off x="6132787" y="4601491"/>
              <a:ext cx="630621" cy="461665"/>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b</a:t>
              </a:r>
            </a:p>
          </p:txBody>
        </p:sp>
        <p:sp>
          <p:nvSpPr>
            <p:cNvPr id="6" name="Rectangle 5"/>
            <p:cNvSpPr/>
            <p:nvPr/>
          </p:nvSpPr>
          <p:spPr>
            <a:xfrm>
              <a:off x="7267904" y="4461641"/>
              <a:ext cx="173420" cy="139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618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Math Functions: Example (2/2)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45</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7" name="[TextBox 1]"/>
          <p:cNvSpPr txBox="1"/>
          <p:nvPr/>
        </p:nvSpPr>
        <p:spPr>
          <a:xfrm>
            <a:off x="472966" y="1271997"/>
            <a:ext cx="8213833" cy="5078313"/>
          </a:xfrm>
          <a:prstGeom prst="rect">
            <a:avLst/>
          </a:prstGeom>
          <a:solidFill>
            <a:srgbClr val="FFFFCC"/>
          </a:solidFill>
          <a:ln w="12700">
            <a:solidFill>
              <a:schemeClr val="accent6"/>
            </a:solidFill>
          </a:ln>
        </p:spPr>
        <p:txBody>
          <a:bodyPr wrap="square" rtlCol="0">
            <a:spAutoFit/>
          </a:bodyPr>
          <a:lstStyle/>
          <a:p>
            <a:pPr>
              <a:tabLst>
                <a:tab pos="288925" algn="l"/>
                <a:tab pos="566738" algn="l"/>
                <a:tab pos="857250" algn="l"/>
              </a:tabLst>
            </a:pPr>
            <a:r>
              <a:rPr lang="en-US" b="1" dirty="0">
                <a:solidFill>
                  <a:srgbClr val="663300"/>
                </a:solidFill>
                <a:latin typeface="Courier New" panose="02070309020205020404" pitchFamily="49" charset="0"/>
                <a:cs typeface="Courier New" panose="02070309020205020404" pitchFamily="49" charset="0"/>
              </a:rPr>
              <a:t>// Unit4_Hypotenuse.c</a:t>
            </a:r>
          </a:p>
          <a:p>
            <a:pPr>
              <a:tabLst>
                <a:tab pos="288925" algn="l"/>
                <a:tab pos="566738" algn="l"/>
                <a:tab pos="857250" algn="l"/>
              </a:tabLst>
            </a:pPr>
            <a:r>
              <a:rPr lang="en-US" b="1" dirty="0">
                <a:solidFill>
                  <a:srgbClr val="663300"/>
                </a:solidFill>
                <a:latin typeface="Courier New" panose="02070309020205020404" pitchFamily="49" charset="0"/>
                <a:cs typeface="Courier New" panose="02070309020205020404" pitchFamily="49" charset="0"/>
              </a:rPr>
              <a:t>// Compute the hypotenuse of a right-angled triangle.</a:t>
            </a:r>
          </a:p>
          <a:p>
            <a:pPr>
              <a:tabLst>
                <a:tab pos="288925" algn="l"/>
                <a:tab pos="566738" algn="l"/>
                <a:tab pos="857250"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    </a:t>
            </a:r>
          </a:p>
          <a:p>
            <a:pPr>
              <a:tabLst>
                <a:tab pos="288925" algn="l"/>
                <a:tab pos="566738" algn="l"/>
                <a:tab pos="857250"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math.h</a:t>
            </a:r>
            <a:r>
              <a:rPr lang="en-US" b="1" dirty="0">
                <a:solidFill>
                  <a:srgbClr val="006600"/>
                </a:solidFill>
                <a:latin typeface="Courier New" panose="02070309020205020404" pitchFamily="49" charset="0"/>
                <a:cs typeface="Courier New" panose="02070309020205020404" pitchFamily="49" charset="0"/>
              </a:rPr>
              <a:t>&gt;    </a:t>
            </a: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float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hypot</a:t>
            </a:r>
            <a:r>
              <a:rPr lang="en-US" b="1" dirty="0">
                <a:latin typeface="Courier New" panose="02070309020205020404" pitchFamily="49" charset="0"/>
                <a:cs typeface="Courier New" panose="02070309020205020404" pitchFamily="49" charset="0"/>
              </a:rPr>
              <a:t>, side1, side2;</a:t>
            </a:r>
            <a:endParaRPr lang="en-US" b="1" dirty="0">
              <a:solidFill>
                <a:srgbClr val="663300"/>
              </a:solidFill>
              <a:latin typeface="Courier New" panose="02070309020205020404" pitchFamily="49" charset="0"/>
              <a:cs typeface="Courier New" panose="02070309020205020404" pitchFamily="49" charset="0"/>
            </a:endParaRP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"Enter lengths of the 2 perpendicular sides: "</a:t>
            </a:r>
            <a:r>
              <a:rPr lang="en-US"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%f %f</a:t>
            </a:r>
            <a:r>
              <a:rPr lang="en-US" b="1" dirty="0">
                <a:solidFill>
                  <a:srgbClr val="0066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&amp;side1, &amp;side2);</a:t>
            </a: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hypot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sqrt</a:t>
            </a:r>
            <a:r>
              <a:rPr lang="en-US" b="1" dirty="0">
                <a:latin typeface="Courier New" panose="02070309020205020404" pitchFamily="49" charset="0"/>
                <a:cs typeface="Courier New" panose="02070309020205020404" pitchFamily="49" charset="0"/>
              </a:rPr>
              <a:t>(side1*side1 + side2*side2);</a:t>
            </a: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 or </a:t>
            </a:r>
            <a:r>
              <a:rPr lang="en-US" b="1" dirty="0" err="1">
                <a:latin typeface="Courier New" panose="02070309020205020404" pitchFamily="49" charset="0"/>
                <a:cs typeface="Courier New" panose="02070309020205020404" pitchFamily="49" charset="0"/>
              </a:rPr>
              <a:t>hypot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sqrt</a:t>
            </a:r>
            <a:r>
              <a:rPr lang="en-US" b="1" dirty="0">
                <a:latin typeface="Courier New" panose="02070309020205020404" pitchFamily="49" charset="0"/>
                <a:cs typeface="Courier New" panose="02070309020205020404" pitchFamily="49" charset="0"/>
              </a:rPr>
              <a:t>(pow(side1, 2) + pow(side2, 2));</a:t>
            </a: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"Hypotenuse = </a:t>
            </a:r>
            <a:r>
              <a:rPr lang="en-US" b="1" dirty="0">
                <a:solidFill>
                  <a:srgbClr val="FF0000"/>
                </a:solidFill>
                <a:latin typeface="Courier New" panose="02070309020205020404" pitchFamily="49" charset="0"/>
                <a:cs typeface="Courier New" panose="02070309020205020404" pitchFamily="49" charset="0"/>
              </a:rPr>
              <a:t>%6.2f\n</a:t>
            </a:r>
            <a:r>
              <a:rPr lang="en-US" b="1" dirty="0">
                <a:solidFill>
                  <a:srgbClr val="0066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hypot</a:t>
            </a:r>
            <a:r>
              <a:rPr lang="en-US" b="1" dirty="0">
                <a:latin typeface="Courier New" panose="02070309020205020404" pitchFamily="49" charset="0"/>
                <a:cs typeface="Courier New" panose="02070309020205020404" pitchFamily="49" charset="0"/>
              </a:rPr>
              <a:t>);</a:t>
            </a:r>
          </a:p>
          <a:p>
            <a:pPr>
              <a:tabLst>
                <a:tab pos="288925" algn="l"/>
                <a:tab pos="566738" algn="l"/>
                <a:tab pos="857250" algn="l"/>
              </a:tabLst>
            </a:pPr>
            <a:endParaRPr lang="en-US" b="1" dirty="0">
              <a:latin typeface="Courier New" panose="02070309020205020404" pitchFamily="49" charset="0"/>
              <a:cs typeface="Courier New" panose="02070309020205020404" pitchFamily="49" charset="0"/>
            </a:endParaRP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288925" algn="l"/>
                <a:tab pos="566738" algn="l"/>
                <a:tab pos="857250" algn="l"/>
              </a:tabLst>
            </a:pPr>
            <a:r>
              <a:rPr lang="en-US" b="1" dirty="0">
                <a:latin typeface="Courier New" panose="02070309020205020404" pitchFamily="49" charset="0"/>
                <a:cs typeface="Courier New" panose="02070309020205020404" pitchFamily="49" charset="0"/>
              </a:rPr>
              <a:t>}</a:t>
            </a:r>
          </a:p>
        </p:txBody>
      </p:sp>
      <p:sp>
        <p:nvSpPr>
          <p:cNvPr id="18" name="[Group 22]"/>
          <p:cNvSpPr txBox="1"/>
          <p:nvPr/>
        </p:nvSpPr>
        <p:spPr>
          <a:xfrm>
            <a:off x="6574821" y="1102720"/>
            <a:ext cx="2270240" cy="338554"/>
          </a:xfrm>
          <a:prstGeom prst="rect">
            <a:avLst/>
          </a:prstGeom>
          <a:solidFill>
            <a:srgbClr val="FFFF99"/>
          </a:solidFill>
          <a:ln>
            <a:solidFill>
              <a:schemeClr val="tx1"/>
            </a:solidFill>
          </a:ln>
        </p:spPr>
        <p:txBody>
          <a:bodyPr wrap="square" rtlCol="0">
            <a:spAutoFit/>
          </a:bodyPr>
          <a:lstStyle/>
          <a:p>
            <a:r>
              <a:rPr lang="en-US" sz="1600" dirty="0"/>
              <a:t>Unit4_Hypotenuse.c</a:t>
            </a:r>
            <a:endParaRPr lang="en-SG" sz="1600" dirty="0"/>
          </a:p>
        </p:txBody>
      </p:sp>
      <p:grpSp>
        <p:nvGrpSpPr>
          <p:cNvPr id="10" name="Group 9"/>
          <p:cNvGrpSpPr/>
          <p:nvPr/>
        </p:nvGrpSpPr>
        <p:grpSpPr>
          <a:xfrm>
            <a:off x="3074276" y="2081048"/>
            <a:ext cx="4792717" cy="369332"/>
            <a:chOff x="3216166" y="2081048"/>
            <a:chExt cx="4792717" cy="369332"/>
          </a:xfrm>
        </p:grpSpPr>
        <p:cxnSp>
          <p:nvCxnSpPr>
            <p:cNvPr id="7" name="Straight Arrow Connector 6"/>
            <p:cNvCxnSpPr/>
            <p:nvPr/>
          </p:nvCxnSpPr>
          <p:spPr>
            <a:xfrm flipH="1">
              <a:off x="3216166" y="2265714"/>
              <a:ext cx="551793"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7959" y="2081048"/>
              <a:ext cx="4240924" cy="369332"/>
            </a:xfrm>
            <a:prstGeom prst="rect">
              <a:avLst/>
            </a:prstGeom>
            <a:solidFill>
              <a:srgbClr val="CCFFFF"/>
            </a:solidFill>
            <a:ln>
              <a:solidFill>
                <a:schemeClr val="tx1"/>
              </a:solidFill>
            </a:ln>
          </p:spPr>
          <p:txBody>
            <a:bodyPr wrap="square" rtlCol="0">
              <a:spAutoFit/>
            </a:bodyPr>
            <a:lstStyle/>
            <a:p>
              <a:r>
                <a:rPr lang="en-US"/>
                <a:t>Remember to compile with </a:t>
              </a:r>
              <a:r>
                <a:rPr lang="en-US">
                  <a:solidFill>
                    <a:srgbClr val="C00000"/>
                  </a:solidFill>
                </a:rPr>
                <a:t>–lm </a:t>
              </a:r>
              <a:r>
                <a:rPr lang="en-US"/>
                <a:t>option!</a:t>
              </a:r>
            </a:p>
          </p:txBody>
        </p:sp>
      </p:grpSp>
    </p:spTree>
    <p:extLst>
      <p:ext uri="{BB962C8B-B14F-4D97-AF65-F5344CB8AC3E}">
        <p14:creationId xmlns:p14="http://schemas.microsoft.com/office/powerpoint/2010/main" val="2124345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a:bodyPr>
          <a:lstStyle/>
          <a:p>
            <a:pPr eaLnBrk="1" hangingPunct="1"/>
            <a:r>
              <a:rPr lang="en-GB" sz="3600">
                <a:solidFill>
                  <a:srgbClr val="0000FF"/>
                </a:solidFill>
              </a:rPr>
              <a:t>Exercise #6: Freezer (version 2)</a:t>
            </a:r>
            <a:endParaRPr lang="en-GB" sz="3600"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46</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HighlightTextShape201406241503265130"/>
          <p:cNvSpPr>
            <a:spLocks noChangeArrowheads="1"/>
          </p:cNvSpPr>
          <p:nvPr/>
        </p:nvSpPr>
        <p:spPr bwMode="auto">
          <a:xfrm>
            <a:off x="573206" y="1540042"/>
            <a:ext cx="8183932" cy="2057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kern="0" dirty="0">
                <a:solidFill>
                  <a:srgbClr val="C00000"/>
                </a:solidFill>
              </a:rPr>
              <a:t>This exercise is mounted on </a:t>
            </a:r>
            <a:r>
              <a:rPr lang="en-US" sz="2400" kern="0" dirty="0" err="1">
                <a:solidFill>
                  <a:srgbClr val="C00000"/>
                </a:solidFill>
              </a:rPr>
              <a:t>CodeCrunch</a:t>
            </a:r>
            <a:r>
              <a:rPr lang="en-US" sz="2400" kern="0" dirty="0">
                <a:solidFill>
                  <a:srgbClr val="C00000"/>
                </a:solidFill>
              </a:rPr>
              <a:t> as a practice exercise.</a:t>
            </a:r>
          </a:p>
          <a:p>
            <a:pPr marL="342900" indent="-342900">
              <a:spcBef>
                <a:spcPts val="1200"/>
              </a:spcBef>
              <a:buClr>
                <a:schemeClr val="accent4">
                  <a:lumMod val="60000"/>
                  <a:lumOff val="40000"/>
                </a:schemeClr>
              </a:buClr>
              <a:buSzPct val="75000"/>
              <a:buFont typeface="Wingdings" pitchFamily="2" charset="2"/>
              <a:buChar char="n"/>
            </a:pPr>
            <a:r>
              <a:rPr lang="en-SG" sz="2400" kern="0" dirty="0">
                <a:solidFill>
                  <a:srgbClr val="C00000"/>
                </a:solidFill>
              </a:rPr>
              <a:t>Please work on it on your own and discuss it on the </a:t>
            </a:r>
            <a:r>
              <a:rPr lang="en-US" altLang="zh-CN" sz="2400" kern="0" dirty="0" err="1">
                <a:solidFill>
                  <a:srgbClr val="C00000"/>
                </a:solidFill>
              </a:rPr>
              <a:t>LumiNUS</a:t>
            </a:r>
            <a:r>
              <a:rPr lang="en-SG" sz="2400" kern="0" dirty="0">
                <a:solidFill>
                  <a:srgbClr val="C00000"/>
                </a:solidFill>
              </a:rPr>
              <a:t> or Telegram group forum if you have any queries.</a:t>
            </a:r>
            <a:endParaRPr lang="en-US" sz="2400" dirty="0">
              <a:solidFill>
                <a:srgbClr val="C00000"/>
              </a:solidFill>
            </a:endParaRPr>
          </a:p>
        </p:txBody>
      </p:sp>
    </p:spTree>
    <p:extLst>
      <p:ext uri="{BB962C8B-B14F-4D97-AF65-F5344CB8AC3E}">
        <p14:creationId xmlns:p14="http://schemas.microsoft.com/office/powerpoint/2010/main" val="80961642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a:solidFill>
                  <a:srgbClr val="0000FF"/>
                </a:solidFill>
              </a:rPr>
              <a:t>Programming Style (1/2)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47</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8050532" cy="5323491"/>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Programming style is just as important as writing a correct program</a:t>
            </a:r>
          </a:p>
          <a:p>
            <a:pPr marL="342900" indent="-342900">
              <a:spcBef>
                <a:spcPts val="1200"/>
              </a:spcBef>
              <a:buClr>
                <a:schemeClr val="accent4">
                  <a:lumMod val="60000"/>
                  <a:lumOff val="40000"/>
                </a:schemeClr>
              </a:buClr>
              <a:buSzPct val="75000"/>
              <a:buFont typeface="Wingdings" pitchFamily="2" charset="2"/>
              <a:buChar char="n"/>
            </a:pPr>
            <a:r>
              <a:rPr lang="en-US" sz="2800" dirty="0"/>
              <a:t>Refer to some C Style Guides on the CS1010 website</a:t>
            </a:r>
          </a:p>
          <a:p>
            <a:pPr lvl="1">
              <a:spcBef>
                <a:spcPts val="1200"/>
              </a:spcBef>
              <a:buClr>
                <a:schemeClr val="accent4">
                  <a:lumMod val="60000"/>
                  <a:lumOff val="40000"/>
                </a:schemeClr>
              </a:buClr>
              <a:buSzPct val="75000"/>
            </a:pPr>
            <a:r>
              <a:rPr lang="en-US" sz="2000" dirty="0">
                <a:solidFill>
                  <a:srgbClr val="0000FF"/>
                </a:solidFill>
                <a:hlinkClick r:id="rId3"/>
              </a:rPr>
              <a:t>http://www.comp.nus.edu.sg/~cs1010/2_resources/online.html</a:t>
            </a:r>
            <a:endParaRPr lang="en-US" sz="2000" dirty="0">
              <a:solidFill>
                <a:srgbClr val="0000FF"/>
              </a:solidFill>
            </a:endParaRPr>
          </a:p>
          <a:p>
            <a:pPr marL="342900" indent="-342900">
              <a:spcBef>
                <a:spcPts val="1200"/>
              </a:spcBef>
              <a:buClr>
                <a:schemeClr val="accent4">
                  <a:lumMod val="60000"/>
                  <a:lumOff val="40000"/>
                </a:schemeClr>
              </a:buClr>
              <a:buSzPct val="75000"/>
              <a:buFont typeface="Wingdings" pitchFamily="2" charset="2"/>
              <a:buChar char="n"/>
            </a:pPr>
            <a:r>
              <a:rPr lang="en-US" sz="2800" dirty="0"/>
              <a:t>In your lab assignments, marks will be awarded to style besides program correctness</a:t>
            </a:r>
          </a:p>
          <a:p>
            <a:pPr marL="800100" lvl="1" indent="-342900">
              <a:spcBef>
                <a:spcPts val="600"/>
              </a:spcBef>
              <a:buClr>
                <a:schemeClr val="accent4">
                  <a:lumMod val="60000"/>
                  <a:lumOff val="40000"/>
                </a:schemeClr>
              </a:buClr>
              <a:buSzPct val="75000"/>
              <a:buFont typeface="Wingdings" pitchFamily="2" charset="2"/>
              <a:buChar char="n"/>
            </a:pPr>
            <a:r>
              <a:rPr lang="en-US" sz="2400" dirty="0"/>
              <a:t>Correctness: 60%</a:t>
            </a:r>
          </a:p>
          <a:p>
            <a:pPr marL="800100" lvl="1" indent="-342900">
              <a:spcBef>
                <a:spcPts val="600"/>
              </a:spcBef>
              <a:buClr>
                <a:schemeClr val="accent4">
                  <a:lumMod val="60000"/>
                  <a:lumOff val="40000"/>
                </a:schemeClr>
              </a:buClr>
              <a:buSzPct val="75000"/>
              <a:buFont typeface="Wingdings" pitchFamily="2" charset="2"/>
              <a:buChar char="n"/>
            </a:pPr>
            <a:r>
              <a:rPr lang="en-US" sz="2400" dirty="0">
                <a:solidFill>
                  <a:srgbClr val="C00000"/>
                </a:solidFill>
              </a:rPr>
              <a:t>Style: 20%</a:t>
            </a:r>
          </a:p>
          <a:p>
            <a:pPr marL="800100" lvl="1" indent="-342900">
              <a:spcBef>
                <a:spcPts val="600"/>
              </a:spcBef>
              <a:buClr>
                <a:schemeClr val="accent4">
                  <a:lumMod val="60000"/>
                  <a:lumOff val="40000"/>
                </a:schemeClr>
              </a:buClr>
              <a:buSzPct val="75000"/>
              <a:buFont typeface="Wingdings" pitchFamily="2" charset="2"/>
              <a:buChar char="n"/>
            </a:pPr>
            <a:r>
              <a:rPr lang="en-US" sz="2400" dirty="0"/>
              <a:t>Design: 20%</a:t>
            </a:r>
            <a:endParaRPr lang="en-GB" sz="2400" dirty="0"/>
          </a:p>
        </p:txBody>
      </p:sp>
    </p:spTree>
    <p:extLst>
      <p:ext uri="{BB962C8B-B14F-4D97-AF65-F5344CB8AC3E}">
        <p14:creationId xmlns:p14="http://schemas.microsoft.com/office/powerpoint/2010/main" val="2277989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dissolve">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dissolve">
                                      <p:cBhvr>
                                        <p:cTn id="21" dur="500"/>
                                        <p:tgtEl>
                                          <p:spTgt spid="15">
                                            <p:txEl>
                                              <p:pRg st="3" end="3"/>
                                            </p:txEl>
                                          </p:spTgt>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dissolve">
                                      <p:cBhvr>
                                        <p:cTn id="25" dur="500"/>
                                        <p:tgtEl>
                                          <p:spTgt spid="15">
                                            <p:txEl>
                                              <p:pRg st="4" end="4"/>
                                            </p:txEl>
                                          </p:spTgt>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dissolve">
                                      <p:cBhvr>
                                        <p:cTn id="29" dur="500"/>
                                        <p:tgtEl>
                                          <p:spTgt spid="15">
                                            <p:txEl>
                                              <p:pRg st="5" end="5"/>
                                            </p:txEl>
                                          </p:spTgt>
                                        </p:tgtEl>
                                      </p:cBhvr>
                                    </p:animEffect>
                                  </p:childTnLst>
                                </p:cTn>
                              </p:par>
                            </p:childTnLst>
                          </p:cTn>
                        </p:par>
                        <p:par>
                          <p:cTn id="30" fill="hold">
                            <p:stCondLst>
                              <p:cond delay="1500"/>
                            </p:stCondLst>
                            <p:childTnLst>
                              <p:par>
                                <p:cTn id="31" presetID="9" presetClass="entr" presetSubtype="0" fill="hold" grpId="0" nodeType="after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dissolve">
                                      <p:cBhvr>
                                        <p:cTn id="33"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a:solidFill>
                  <a:srgbClr val="0000FF"/>
                </a:solidFill>
              </a:rPr>
              <a:t>Programming Style (2/2)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48</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7808794" cy="5135301"/>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r>
              <a:rPr lang="en-US" sz="2400"/>
              <a:t>Identifier naming for variables and functions</a:t>
            </a:r>
          </a:p>
          <a:p>
            <a:pPr marL="800100" lvl="1" indent="-342900">
              <a:spcBef>
                <a:spcPts val="600"/>
              </a:spcBef>
              <a:buClr>
                <a:schemeClr val="accent4">
                  <a:lumMod val="60000"/>
                  <a:lumOff val="40000"/>
                </a:schemeClr>
              </a:buClr>
              <a:buSzPct val="75000"/>
              <a:buFont typeface="Wingdings" pitchFamily="2" charset="2"/>
              <a:buChar char="n"/>
            </a:pPr>
            <a:r>
              <a:rPr lang="en-US" sz="2000"/>
              <a:t>Use lower-case with underscore or capitalise first character of every subsequent word (Eg: </a:t>
            </a:r>
            <a:r>
              <a:rPr lang="en-US" sz="2000">
                <a:solidFill>
                  <a:srgbClr val="800000"/>
                </a:solidFill>
              </a:rPr>
              <a:t>celsius</a:t>
            </a:r>
            <a:r>
              <a:rPr lang="en-US" sz="2000"/>
              <a:t>, </a:t>
            </a:r>
            <a:r>
              <a:rPr lang="en-US" sz="2000">
                <a:solidFill>
                  <a:srgbClr val="800000"/>
                </a:solidFill>
              </a:rPr>
              <a:t>sum</a:t>
            </a:r>
            <a:r>
              <a:rPr lang="en-US" sz="2000"/>
              <a:t>, </a:t>
            </a:r>
            <a:r>
              <a:rPr lang="en-US" sz="2000">
                <a:solidFill>
                  <a:srgbClr val="800000"/>
                </a:solidFill>
              </a:rPr>
              <a:t>second_max</a:t>
            </a:r>
            <a:r>
              <a:rPr lang="en-US" sz="2000"/>
              <a:t>, </a:t>
            </a:r>
            <a:r>
              <a:rPr lang="en-US" sz="2000">
                <a:solidFill>
                  <a:srgbClr val="800000"/>
                </a:solidFill>
              </a:rPr>
              <a:t>secondMax</a:t>
            </a:r>
            <a:r>
              <a:rPr lang="en-US" sz="2000"/>
              <a:t>; NOT </a:t>
            </a:r>
            <a:r>
              <a:rPr lang="en-US" sz="2000">
                <a:solidFill>
                  <a:srgbClr val="C00000"/>
                </a:solidFill>
              </a:rPr>
              <a:t>Celsius</a:t>
            </a:r>
            <a:r>
              <a:rPr lang="en-US" sz="2000"/>
              <a:t>, </a:t>
            </a:r>
            <a:r>
              <a:rPr lang="en-US" sz="2000">
                <a:solidFill>
                  <a:srgbClr val="C00000"/>
                </a:solidFill>
              </a:rPr>
              <a:t>SUM</a:t>
            </a:r>
            <a:r>
              <a:rPr lang="en-US" sz="2000"/>
              <a:t>, </a:t>
            </a:r>
            <a:r>
              <a:rPr lang="en-US" sz="2000">
                <a:solidFill>
                  <a:srgbClr val="C00000"/>
                </a:solidFill>
              </a:rPr>
              <a:t>SecondMax</a:t>
            </a:r>
            <a:r>
              <a:rPr lang="en-US" sz="2000"/>
              <a:t>)</a:t>
            </a:r>
          </a:p>
          <a:p>
            <a:pPr marL="800100" lvl="1" indent="-342900">
              <a:spcBef>
                <a:spcPts val="600"/>
              </a:spcBef>
              <a:buClr>
                <a:schemeClr val="accent4">
                  <a:lumMod val="60000"/>
                  <a:lumOff val="40000"/>
                </a:schemeClr>
              </a:buClr>
              <a:buSzPct val="75000"/>
              <a:buFont typeface="Wingdings" pitchFamily="2" charset="2"/>
              <a:buChar char="n"/>
            </a:pPr>
            <a:r>
              <a:rPr lang="en-US" sz="2000"/>
              <a:t>Must be descriptive (Eg: </a:t>
            </a:r>
            <a:r>
              <a:rPr lang="en-US" sz="2000">
                <a:solidFill>
                  <a:srgbClr val="C00000"/>
                </a:solidFill>
              </a:rPr>
              <a:t>numYears</a:t>
            </a:r>
            <a:r>
              <a:rPr lang="en-US" sz="2000"/>
              <a:t> instead of </a:t>
            </a:r>
            <a:r>
              <a:rPr lang="en-US" sz="2000">
                <a:solidFill>
                  <a:srgbClr val="C00000"/>
                </a:solidFill>
              </a:rPr>
              <a:t>ny</a:t>
            </a:r>
            <a:r>
              <a:rPr lang="en-US" sz="2000"/>
              <a:t>, </a:t>
            </a:r>
            <a:r>
              <a:rPr lang="en-US" sz="2000">
                <a:solidFill>
                  <a:srgbClr val="C00000"/>
                </a:solidFill>
              </a:rPr>
              <a:t>abc</a:t>
            </a:r>
            <a:r>
              <a:rPr lang="en-US" sz="2000"/>
              <a:t>, </a:t>
            </a:r>
            <a:r>
              <a:rPr lang="en-US" sz="2000">
                <a:solidFill>
                  <a:srgbClr val="C00000"/>
                </a:solidFill>
              </a:rPr>
              <a:t>xbrt</a:t>
            </a:r>
            <a:r>
              <a:rPr lang="en-US" sz="2000"/>
              <a:t>)</a:t>
            </a:r>
            <a:endParaRPr lang="en-US" sz="2000" dirty="0"/>
          </a:p>
          <a:p>
            <a:pPr marL="342900" indent="-342900">
              <a:spcBef>
                <a:spcPts val="600"/>
              </a:spcBef>
              <a:buClr>
                <a:schemeClr val="accent4">
                  <a:lumMod val="60000"/>
                  <a:lumOff val="40000"/>
                </a:schemeClr>
              </a:buClr>
              <a:buSzPct val="75000"/>
              <a:buFont typeface="Wingdings" pitchFamily="2" charset="2"/>
              <a:buChar char="n"/>
            </a:pPr>
            <a:r>
              <a:rPr lang="en-US" sz="2400"/>
              <a:t>User-defined constants</a:t>
            </a:r>
          </a:p>
          <a:p>
            <a:pPr marL="800100" lvl="1" indent="-342900">
              <a:spcBef>
                <a:spcPts val="600"/>
              </a:spcBef>
              <a:buClr>
                <a:schemeClr val="accent4">
                  <a:lumMod val="60000"/>
                  <a:lumOff val="40000"/>
                </a:schemeClr>
              </a:buClr>
              <a:buSzPct val="75000"/>
              <a:buFont typeface="Wingdings" pitchFamily="2" charset="2"/>
              <a:buChar char="n"/>
            </a:pPr>
            <a:r>
              <a:rPr lang="en-US" sz="2000"/>
              <a:t>Use upper-case with underscore (Eg: </a:t>
            </a:r>
            <a:r>
              <a:rPr lang="en-US" sz="2000">
                <a:solidFill>
                  <a:srgbClr val="C00000"/>
                </a:solidFill>
              </a:rPr>
              <a:t>KMS_PER_MILE</a:t>
            </a:r>
            <a:r>
              <a:rPr lang="en-US" sz="2000"/>
              <a:t>, </a:t>
            </a:r>
            <a:r>
              <a:rPr lang="en-US" sz="2000">
                <a:solidFill>
                  <a:srgbClr val="C00000"/>
                </a:solidFill>
              </a:rPr>
              <a:t>DAYS_IN_YEAR</a:t>
            </a:r>
            <a:r>
              <a:rPr lang="en-US" sz="2000"/>
              <a:t>)</a:t>
            </a:r>
          </a:p>
          <a:p>
            <a:pPr marL="342900" indent="-342900">
              <a:spcBef>
                <a:spcPts val="600"/>
              </a:spcBef>
              <a:buClr>
                <a:schemeClr val="accent4">
                  <a:lumMod val="60000"/>
                  <a:lumOff val="40000"/>
                </a:schemeClr>
              </a:buClr>
              <a:buSzPct val="75000"/>
              <a:buFont typeface="Wingdings" pitchFamily="2" charset="2"/>
              <a:buChar char="n"/>
            </a:pPr>
            <a:r>
              <a:rPr lang="en-US" sz="2400"/>
              <a:t>Consistent indentation</a:t>
            </a:r>
          </a:p>
          <a:p>
            <a:pPr marL="342900" indent="-342900">
              <a:spcBef>
                <a:spcPts val="600"/>
              </a:spcBef>
              <a:buClr>
                <a:schemeClr val="accent4">
                  <a:lumMod val="60000"/>
                  <a:lumOff val="40000"/>
                </a:schemeClr>
              </a:buClr>
              <a:buSzPct val="75000"/>
              <a:buFont typeface="Wingdings" pitchFamily="2" charset="2"/>
              <a:buChar char="n"/>
            </a:pPr>
            <a:r>
              <a:rPr lang="en-US" sz="2400"/>
              <a:t>Appropriate comments</a:t>
            </a:r>
          </a:p>
          <a:p>
            <a:pPr marL="342900" indent="-342900">
              <a:spcBef>
                <a:spcPts val="600"/>
              </a:spcBef>
              <a:buClr>
                <a:schemeClr val="accent4">
                  <a:lumMod val="60000"/>
                  <a:lumOff val="40000"/>
                </a:schemeClr>
              </a:buClr>
              <a:buSzPct val="75000"/>
              <a:buFont typeface="Wingdings" pitchFamily="2" charset="2"/>
              <a:buChar char="n"/>
            </a:pPr>
            <a:r>
              <a:rPr lang="en-US" sz="2400"/>
              <a:t>Spacing and blank lines</a:t>
            </a:r>
          </a:p>
          <a:p>
            <a:pPr marL="342900" indent="-342900">
              <a:spcBef>
                <a:spcPts val="600"/>
              </a:spcBef>
              <a:buClr>
                <a:schemeClr val="accent4">
                  <a:lumMod val="60000"/>
                  <a:lumOff val="40000"/>
                </a:schemeClr>
              </a:buClr>
              <a:buSzPct val="75000"/>
              <a:buFont typeface="Wingdings" pitchFamily="2" charset="2"/>
              <a:buChar char="n"/>
            </a:pPr>
            <a:r>
              <a:rPr lang="en-US" sz="2400"/>
              <a:t>And many others</a:t>
            </a:r>
            <a:endParaRPr lang="en-GB" sz="2400" dirty="0"/>
          </a:p>
        </p:txBody>
      </p:sp>
      <p:sp>
        <p:nvSpPr>
          <p:cNvPr id="7" name="[TextBox 3]"/>
          <p:cNvSpPr txBox="1"/>
          <p:nvPr/>
        </p:nvSpPr>
        <p:spPr>
          <a:xfrm>
            <a:off x="5060731" y="4740741"/>
            <a:ext cx="3468127" cy="1631216"/>
          </a:xfrm>
          <a:prstGeom prst="rect">
            <a:avLst/>
          </a:prstGeom>
          <a:solidFill>
            <a:srgbClr val="99FF99"/>
          </a:solidFill>
          <a:ln>
            <a:solidFill>
              <a:schemeClr val="tx1"/>
            </a:solidFill>
            <a:prstDash val="dash"/>
          </a:ln>
        </p:spPr>
        <p:txBody>
          <a:bodyPr wrap="square" rtlCol="0">
            <a:spAutoFit/>
          </a:bodyPr>
          <a:lstStyle/>
          <a:p>
            <a:r>
              <a:rPr lang="en-US" sz="2400" kern="0" dirty="0"/>
              <a:t>In vim, typing </a:t>
            </a:r>
          </a:p>
          <a:p>
            <a:pPr>
              <a:tabLst>
                <a:tab pos="865188" algn="l"/>
              </a:tabLst>
            </a:pPr>
            <a:r>
              <a:rPr lang="en-US" sz="2400" kern="0" dirty="0"/>
              <a:t>	</a:t>
            </a:r>
            <a:r>
              <a:rPr lang="en-US" sz="2800" kern="0" dirty="0">
                <a:solidFill>
                  <a:srgbClr val="C00000"/>
                </a:solidFill>
              </a:rPr>
              <a:t>gg=G</a:t>
            </a:r>
          </a:p>
          <a:p>
            <a:pPr>
              <a:tabLst>
                <a:tab pos="515938" algn="l"/>
              </a:tabLst>
            </a:pPr>
            <a:r>
              <a:rPr lang="en-US" sz="2400" dirty="0"/>
              <a:t>would auto-indent your program nicely!</a:t>
            </a:r>
          </a:p>
        </p:txBody>
      </p:sp>
      <p:pic>
        <p:nvPicPr>
          <p:cNvPr id="8"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3210" y="4274181"/>
            <a:ext cx="811961" cy="576920"/>
          </a:xfrm>
          <a:prstGeom prst="rect">
            <a:avLst/>
          </a:prstGeom>
        </p:spPr>
      </p:pic>
    </p:spTree>
    <p:extLst>
      <p:ext uri="{BB962C8B-B14F-4D97-AF65-F5344CB8AC3E}">
        <p14:creationId xmlns:p14="http://schemas.microsoft.com/office/powerpoint/2010/main" val="1457808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dissolve">
                                      <p:cBhvr>
                                        <p:cTn id="11" dur="500"/>
                                        <p:tgtEl>
                                          <p:spTgt spid="15">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dissolve">
                                      <p:cBhvr>
                                        <p:cTn id="20" dur="500"/>
                                        <p:tgtEl>
                                          <p:spTgt spid="15">
                                            <p:txEl>
                                              <p:pRg st="3" end="3"/>
                                            </p:txEl>
                                          </p:spTgt>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animEffect transition="in" filter="dissolve">
                                      <p:cBhvr>
                                        <p:cTn id="24" dur="500"/>
                                        <p:tgtEl>
                                          <p:spTgt spid="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dissolve">
                                      <p:cBhvr>
                                        <p:cTn id="29" dur="500"/>
                                        <p:tgtEl>
                                          <p:spTgt spid="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dissolve">
                                      <p:cBhvr>
                                        <p:cTn id="34" dur="500"/>
                                        <p:tgtEl>
                                          <p:spTgt spid="1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dissolve">
                                      <p:cBhvr>
                                        <p:cTn id="39" dur="500"/>
                                        <p:tgtEl>
                                          <p:spTgt spid="15">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5">
                                            <p:txEl>
                                              <p:pRg st="8" end="8"/>
                                            </p:txEl>
                                          </p:spTgt>
                                        </p:tgtEl>
                                        <p:attrNameLst>
                                          <p:attrName>style.visibility</p:attrName>
                                        </p:attrNameLst>
                                      </p:cBhvr>
                                      <p:to>
                                        <p:strVal val="visible"/>
                                      </p:to>
                                    </p:set>
                                    <p:animEffect transition="in" filter="dissolve">
                                      <p:cBhvr>
                                        <p:cTn id="44" dur="500"/>
                                        <p:tgtEl>
                                          <p:spTgt spid="15">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name="PPTLabsHighlightBulletsSlide201406251204389967">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C00000"/>
                </a:solidFill>
              </a:rPr>
              <a:t>Very</a:t>
            </a:r>
            <a:r>
              <a:rPr lang="en-GB" sz="4000" dirty="0">
                <a:solidFill>
                  <a:srgbClr val="0000FF"/>
                </a:solidFill>
              </a:rPr>
              <a:t> Common Mistakes (1/2)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49</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Content Placeholder 5"/>
          <p:cNvSpPr>
            <a:spLocks noGrp="1"/>
          </p:cNvSpPr>
          <p:nvPr>
            <p:ph idx="1"/>
          </p:nvPr>
        </p:nvSpPr>
        <p:spPr>
          <a:xfrm>
            <a:off x="587375" y="1208691"/>
            <a:ext cx="8229600" cy="1000970"/>
          </a:xfrm>
        </p:spPr>
        <p:txBody>
          <a:bodyPr>
            <a:noAutofit/>
          </a:bodyPr>
          <a:lstStyle/>
          <a:p>
            <a:pPr marL="352425" indent="-352425" eaLnBrk="1" hangingPunct="1">
              <a:buClr>
                <a:schemeClr val="tx1">
                  <a:lumMod val="90000"/>
                  <a:lumOff val="10000"/>
                </a:schemeClr>
              </a:buClr>
              <a:buSzPct val="100000"/>
              <a:buFont typeface="Wingdings" panose="05000000000000000000" pitchFamily="2" charset="2"/>
              <a:buChar char="§"/>
              <a:defRPr/>
            </a:pPr>
            <a:r>
              <a:rPr lang="en-US" dirty="0"/>
              <a:t>Not </a:t>
            </a:r>
            <a:r>
              <a:rPr lang="en-US" err="1"/>
              <a:t>initialising</a:t>
            </a:r>
            <a:r>
              <a:rPr lang="en-US"/>
              <a:t> variables</a:t>
            </a:r>
          </a:p>
          <a:p>
            <a:pPr marL="626745" lvl="1" indent="-352425">
              <a:buClr>
                <a:schemeClr val="tx1">
                  <a:lumMod val="90000"/>
                  <a:lumOff val="10000"/>
                </a:schemeClr>
              </a:buClr>
              <a:buSzPct val="100000"/>
              <a:buFont typeface="Wingdings" panose="05000000000000000000" pitchFamily="2" charset="2"/>
              <a:buChar char="§"/>
              <a:defRPr/>
            </a:pPr>
            <a:r>
              <a:rPr lang="en-US"/>
              <a:t>Program may work on some machine but not on another! </a:t>
            </a:r>
            <a:endParaRPr lang="en-US" dirty="0"/>
          </a:p>
        </p:txBody>
      </p:sp>
      <p:sp>
        <p:nvSpPr>
          <p:cNvPr id="8" name="TextBox 7"/>
          <p:cNvSpPr txBox="1"/>
          <p:nvPr/>
        </p:nvSpPr>
        <p:spPr>
          <a:xfrm>
            <a:off x="1781503" y="2532826"/>
            <a:ext cx="6064469"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a, b;</a:t>
            </a:r>
          </a:p>
          <a:p>
            <a:r>
              <a:rPr lang="en-US" b="1" dirty="0">
                <a:latin typeface="Courier New" pitchFamily="49" charset="0"/>
                <a:cs typeface="Courier New" pitchFamily="49" charset="0"/>
              </a:rPr>
              <a:t>a = b + </a:t>
            </a:r>
            <a:r>
              <a:rPr lang="en-US" b="1" dirty="0">
                <a:solidFill>
                  <a:srgbClr val="006600"/>
                </a:solidFill>
                <a:latin typeface="Courier New" pitchFamily="49" charset="0"/>
                <a:cs typeface="Courier New" pitchFamily="49" charset="0"/>
              </a:rPr>
              <a:t>3</a:t>
            </a:r>
            <a:r>
              <a:rPr lang="en-US" b="1" dirty="0">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but what is the value of b?</a:t>
            </a:r>
          </a:p>
        </p:txBody>
      </p:sp>
      <p:sp>
        <p:nvSpPr>
          <p:cNvPr id="10" name="TextBox 9"/>
          <p:cNvSpPr txBox="1"/>
          <p:nvPr/>
        </p:nvSpPr>
        <p:spPr>
          <a:xfrm>
            <a:off x="1781503" y="3909618"/>
            <a:ext cx="2769476"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a:solidFill>
                  <a:srgbClr val="006600"/>
                </a:solidFill>
                <a:latin typeface="Courier New" pitchFamily="49" charset="0"/>
                <a:cs typeface="Courier New" pitchFamily="49" charset="0"/>
              </a:rPr>
              <a:t>0</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x = </a:t>
            </a:r>
            <a:r>
              <a:rPr lang="en-US" b="1" dirty="0">
                <a:solidFill>
                  <a:srgbClr val="006600"/>
                </a:solidFill>
                <a:latin typeface="Courier New" pitchFamily="49" charset="0"/>
                <a:cs typeface="Courier New" pitchFamily="49" charset="0"/>
              </a:rPr>
              <a:t>531</a:t>
            </a:r>
            <a:r>
              <a:rPr lang="en-US" b="1" dirty="0">
                <a:latin typeface="Courier New" pitchFamily="49" charset="0"/>
                <a:cs typeface="Courier New" pitchFamily="49" charset="0"/>
              </a:rPr>
              <a:t>; </a:t>
            </a:r>
            <a:endParaRPr lang="en-US" b="1" dirty="0">
              <a:solidFill>
                <a:srgbClr val="800000"/>
              </a:solidFill>
              <a:latin typeface="Courier New" pitchFamily="49" charset="0"/>
              <a:cs typeface="Courier New" pitchFamily="49" charset="0"/>
            </a:endParaRPr>
          </a:p>
        </p:txBody>
      </p:sp>
      <p:sp>
        <p:nvSpPr>
          <p:cNvPr id="11" name="Content Placeholder 5"/>
          <p:cNvSpPr txBox="1">
            <a:spLocks/>
          </p:cNvSpPr>
          <p:nvPr/>
        </p:nvSpPr>
        <p:spPr bwMode="auto">
          <a:xfrm>
            <a:off x="587375" y="3331322"/>
            <a:ext cx="8229600" cy="5782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a:ln>
                  <a:noFill/>
                </a:ln>
                <a:effectLst/>
                <a:uLnTx/>
                <a:uFillTx/>
                <a:latin typeface="+mn-lt"/>
                <a:ea typeface="+mn-ea"/>
                <a:cs typeface="+mn-cs"/>
              </a:rPr>
              <a:t>Unnecessary </a:t>
            </a:r>
            <a:r>
              <a:rPr kumimoji="0" lang="en-US" sz="2400" b="0" i="0" u="none" strike="noStrike" kern="0" cap="none" spc="0" normalizeH="0" baseline="0" noProof="0" dirty="0" err="1">
                <a:ln>
                  <a:noFill/>
                </a:ln>
                <a:effectLst/>
                <a:uLnTx/>
                <a:uFillTx/>
                <a:latin typeface="+mn-lt"/>
                <a:ea typeface="+mn-ea"/>
                <a:cs typeface="+mn-cs"/>
              </a:rPr>
              <a:t>initialisation</a:t>
            </a:r>
            <a:r>
              <a:rPr kumimoji="0" lang="en-US" sz="2400" b="0" i="0" u="none" strike="noStrike" kern="0" cap="none" spc="0" normalizeH="0" baseline="0" noProof="0" dirty="0">
                <a:ln>
                  <a:noFill/>
                </a:ln>
                <a:effectLst/>
                <a:uLnTx/>
                <a:uFillTx/>
                <a:latin typeface="+mn-lt"/>
                <a:ea typeface="+mn-ea"/>
                <a:cs typeface="+mn-cs"/>
              </a:rPr>
              <a:t> of variables</a:t>
            </a:r>
          </a:p>
        </p:txBody>
      </p:sp>
      <p:sp>
        <p:nvSpPr>
          <p:cNvPr id="12" name="TextBox 11"/>
          <p:cNvSpPr txBox="1"/>
          <p:nvPr/>
        </p:nvSpPr>
        <p:spPr>
          <a:xfrm>
            <a:off x="5150068" y="3909618"/>
            <a:ext cx="2596055"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a:solidFill>
                  <a:srgbClr val="006600"/>
                </a:solidFill>
                <a:latin typeface="Courier New" pitchFamily="49" charset="0"/>
                <a:cs typeface="Courier New" pitchFamily="49" charset="0"/>
              </a:rPr>
              <a:t>0</a:t>
            </a:r>
            <a:r>
              <a:rPr lang="en-US" b="1" dirty="0">
                <a:latin typeface="Courier New" pitchFamily="49" charset="0"/>
                <a:cs typeface="Courier New" pitchFamily="49" charset="0"/>
              </a:rPr>
              <a:t>;</a:t>
            </a:r>
          </a:p>
          <a:p>
            <a:r>
              <a:rPr lang="en-US" b="1" dirty="0" err="1">
                <a:latin typeface="Courier New" pitchFamily="49" charset="0"/>
                <a:cs typeface="Courier New" pitchFamily="49" charset="0"/>
              </a:rPr>
              <a:t>scanf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&amp;x);</a:t>
            </a:r>
            <a:endParaRPr lang="en-US" b="1" dirty="0">
              <a:solidFill>
                <a:srgbClr val="800000"/>
              </a:solidFill>
              <a:latin typeface="Courier New" pitchFamily="49" charset="0"/>
              <a:cs typeface="Courier New" pitchFamily="49" charset="0"/>
            </a:endParaRPr>
          </a:p>
        </p:txBody>
      </p:sp>
      <p:sp>
        <p:nvSpPr>
          <p:cNvPr id="13" name="Content Placeholder 5"/>
          <p:cNvSpPr txBox="1">
            <a:spLocks/>
          </p:cNvSpPr>
          <p:nvPr/>
        </p:nvSpPr>
        <p:spPr bwMode="auto">
          <a:xfrm>
            <a:off x="587375" y="4873973"/>
            <a:ext cx="8229600" cy="492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a:ln>
                  <a:noFill/>
                </a:ln>
                <a:effectLst/>
                <a:uLnTx/>
                <a:uFillTx/>
                <a:latin typeface="+mn-lt"/>
                <a:ea typeface="+mn-ea"/>
                <a:cs typeface="+mn-cs"/>
              </a:rPr>
              <a:t>Forgetting</a:t>
            </a:r>
            <a:r>
              <a:rPr kumimoji="0" lang="en-US" sz="2400" b="0" i="0" u="none" strike="noStrike" kern="0" cap="none" spc="0" normalizeH="0" noProof="0" dirty="0">
                <a:ln>
                  <a:noFill/>
                </a:ln>
                <a:effectLst/>
                <a:uLnTx/>
                <a:uFillTx/>
                <a:latin typeface="+mn-lt"/>
                <a:ea typeface="+mn-ea"/>
                <a:cs typeface="+mn-cs"/>
              </a:rPr>
              <a:t> </a:t>
            </a:r>
            <a:r>
              <a:rPr kumimoji="0" lang="en-US" sz="2400" b="0" i="0" u="none" strike="noStrike" kern="0" cap="none" spc="0" normalizeH="0" noProof="0" dirty="0">
                <a:ln>
                  <a:noFill/>
                </a:ln>
                <a:solidFill>
                  <a:srgbClr val="C00000"/>
                </a:solidFill>
                <a:effectLst/>
                <a:uLnTx/>
                <a:uFillTx/>
                <a:latin typeface="+mn-lt"/>
                <a:ea typeface="+mn-ea"/>
                <a:cs typeface="+mn-cs"/>
              </a:rPr>
              <a:t>&amp;</a:t>
            </a:r>
            <a:r>
              <a:rPr kumimoji="0" lang="en-US" sz="2400" b="0" i="0" u="none" strike="noStrike" kern="0" cap="none" spc="0" normalizeH="0" noProof="0" dirty="0">
                <a:ln>
                  <a:noFill/>
                </a:ln>
                <a:effectLst/>
                <a:uLnTx/>
                <a:uFillTx/>
                <a:latin typeface="+mn-lt"/>
                <a:ea typeface="+mn-ea"/>
                <a:cs typeface="+mn-cs"/>
              </a:rPr>
              <a:t> in a </a:t>
            </a:r>
            <a:r>
              <a:rPr kumimoji="0" lang="en-US" sz="2400" b="0" i="0" u="none" strike="noStrike" kern="0" cap="none" spc="0" normalizeH="0" noProof="0" dirty="0" err="1">
                <a:ln>
                  <a:noFill/>
                </a:ln>
                <a:effectLst/>
                <a:uLnTx/>
                <a:uFillTx/>
                <a:latin typeface="+mn-lt"/>
                <a:ea typeface="+mn-ea"/>
                <a:cs typeface="+mn-cs"/>
              </a:rPr>
              <a:t>scanf</a:t>
            </a:r>
            <a:r>
              <a:rPr kumimoji="0" lang="en-US" sz="2400" b="0" i="0" u="none" strike="noStrike" kern="0" cap="none" spc="0" normalizeH="0" noProof="0" dirty="0">
                <a:ln>
                  <a:noFill/>
                </a:ln>
                <a:effectLst/>
                <a:uLnTx/>
                <a:uFillTx/>
                <a:latin typeface="+mn-lt"/>
                <a:ea typeface="+mn-ea"/>
                <a:cs typeface="+mn-cs"/>
              </a:rPr>
              <a:t>() statement</a:t>
            </a:r>
            <a:endParaRPr kumimoji="0" lang="en-US" sz="2400" b="0" i="0" u="none" strike="noStrike" kern="0" cap="none" spc="0" normalizeH="0" baseline="0" noProof="0" dirty="0">
              <a:ln>
                <a:noFill/>
              </a:ln>
              <a:effectLst/>
              <a:uLnTx/>
              <a:uFillTx/>
              <a:latin typeface="+mn-lt"/>
              <a:ea typeface="+mn-ea"/>
              <a:cs typeface="+mn-cs"/>
            </a:endParaRPr>
          </a:p>
        </p:txBody>
      </p:sp>
      <p:sp>
        <p:nvSpPr>
          <p:cNvPr id="16" name="TextBox 15"/>
          <p:cNvSpPr txBox="1"/>
          <p:nvPr/>
        </p:nvSpPr>
        <p:spPr>
          <a:xfrm>
            <a:off x="5223641" y="2070371"/>
            <a:ext cx="3016469" cy="646331"/>
          </a:xfrm>
          <a:prstGeom prst="rect">
            <a:avLst/>
          </a:prstGeom>
          <a:solidFill>
            <a:srgbClr val="CCFFFF"/>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u="sng" dirty="0"/>
              <a:t>Cannot</a:t>
            </a:r>
            <a:r>
              <a:rPr lang="en-US" dirty="0"/>
              <a:t> assume that the initial value of b is zero!</a:t>
            </a:r>
          </a:p>
        </p:txBody>
      </p:sp>
      <p:sp>
        <p:nvSpPr>
          <p:cNvPr id="17" name="TextBox 16"/>
          <p:cNvSpPr txBox="1"/>
          <p:nvPr/>
        </p:nvSpPr>
        <p:spPr>
          <a:xfrm>
            <a:off x="1781503" y="5360938"/>
            <a:ext cx="2596055"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x;</a:t>
            </a:r>
          </a:p>
          <a:p>
            <a:r>
              <a:rPr lang="en-US" b="1" dirty="0" err="1">
                <a:latin typeface="Courier New" pitchFamily="49" charset="0"/>
                <a:cs typeface="Courier New" pitchFamily="49" charset="0"/>
              </a:rPr>
              <a:t>scanf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x);</a:t>
            </a:r>
            <a:endParaRPr lang="en-US" b="1" dirty="0">
              <a:solidFill>
                <a:srgbClr val="800000"/>
              </a:solidFill>
              <a:latin typeface="Courier New" pitchFamily="49" charset="0"/>
              <a:cs typeface="Courier New" pitchFamily="49" charset="0"/>
            </a:endParaRPr>
          </a:p>
        </p:txBody>
      </p:sp>
      <p:sp>
        <p:nvSpPr>
          <p:cNvPr id="19" name="TextBox 18"/>
          <p:cNvSpPr txBox="1"/>
          <p:nvPr/>
        </p:nvSpPr>
        <p:spPr>
          <a:xfrm>
            <a:off x="5223641" y="5366137"/>
            <a:ext cx="2596055"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x;</a:t>
            </a:r>
          </a:p>
          <a:p>
            <a:r>
              <a:rPr lang="en-US" b="1" dirty="0" err="1">
                <a:latin typeface="Courier New" pitchFamily="49" charset="0"/>
                <a:cs typeface="Courier New" pitchFamily="49" charset="0"/>
              </a:rPr>
              <a:t>scanf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a:solidFill>
                  <a:srgbClr val="006600"/>
                </a:solidFill>
                <a:latin typeface="Courier New" pitchFamily="49" charset="0"/>
                <a:cs typeface="Courier New" pitchFamily="49" charset="0"/>
              </a:rPr>
              <a:t>"</a:t>
            </a:r>
            <a:r>
              <a:rPr lang="en-US" b="1">
                <a:latin typeface="Courier New" pitchFamily="49" charset="0"/>
                <a:cs typeface="Courier New" pitchFamily="49" charset="0"/>
              </a:rPr>
              <a:t>, &amp;x</a:t>
            </a:r>
            <a:r>
              <a:rPr lang="en-US" b="1" dirty="0">
                <a:latin typeface="Courier New" pitchFamily="49" charset="0"/>
                <a:cs typeface="Courier New" pitchFamily="49" charset="0"/>
              </a:rPr>
              <a:t>);</a:t>
            </a:r>
            <a:endParaRPr lang="en-US" b="1" dirty="0">
              <a:solidFill>
                <a:srgbClr val="800000"/>
              </a:solidFill>
              <a:latin typeface="Courier New" pitchFamily="49" charset="0"/>
              <a:cs typeface="Courier New" pitchFamily="49"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4589" y="5704333"/>
            <a:ext cx="362361" cy="49003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5972" y="5704334"/>
            <a:ext cx="415645" cy="523714"/>
          </a:xfrm>
          <a:prstGeom prst="rect">
            <a:avLst/>
          </a:prstGeom>
        </p:spPr>
      </p:pic>
      <p:sp>
        <p:nvSpPr>
          <p:cNvPr id="4" name="TextBox 3"/>
          <p:cNvSpPr txBox="1"/>
          <p:nvPr/>
        </p:nvSpPr>
        <p:spPr>
          <a:xfrm>
            <a:off x="4414589" y="1270199"/>
            <a:ext cx="2397366" cy="369332"/>
          </a:xfrm>
          <a:prstGeom prst="rect">
            <a:avLst/>
          </a:prstGeom>
          <a:noFill/>
          <a:ln>
            <a:solidFill>
              <a:schemeClr val="tx1"/>
            </a:solidFill>
            <a:prstDash val="dash"/>
          </a:ln>
        </p:spPr>
        <p:txBody>
          <a:bodyPr wrap="square" rtlCol="0">
            <a:spAutoFit/>
          </a:bodyPr>
          <a:lstStyle/>
          <a:p>
            <a:r>
              <a:rPr lang="en-US" b="1" dirty="0">
                <a:solidFill>
                  <a:srgbClr val="C00000"/>
                </a:solidFill>
              </a:rPr>
              <a:t>PAINFUL MISTAKE!</a:t>
            </a:r>
          </a:p>
        </p:txBody>
      </p:sp>
    </p:spTree>
    <p:extLst>
      <p:ext uri="{BB962C8B-B14F-4D97-AF65-F5344CB8AC3E}">
        <p14:creationId xmlns:p14="http://schemas.microsoft.com/office/powerpoint/2010/main" val="1311126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0.70"/>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dissolve">
                                      <p:cBhvr>
                                        <p:cTn id="45" dur="500"/>
                                        <p:tgtEl>
                                          <p:spTgt spid="17"/>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dissolv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ssolve">
                                      <p:cBhvr>
                                        <p:cTn id="54" dur="500"/>
                                        <p:tgtEl>
                                          <p:spTgt spid="19"/>
                                        </p:tgtEl>
                                      </p:cBhvr>
                                    </p:animEffect>
                                  </p:childTnLst>
                                </p:cTn>
                              </p:par>
                            </p:childTnLst>
                          </p:cTn>
                        </p:par>
                        <p:par>
                          <p:cTn id="55" fill="hold">
                            <p:stCondLst>
                              <p:cond delay="500"/>
                            </p:stCondLst>
                            <p:childTnLst>
                              <p:par>
                                <p:cTn id="56" presetID="9" presetClass="entr" presetSubtype="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0" grpId="0" animBg="1"/>
      <p:bldP spid="11" grpId="0"/>
      <p:bldP spid="12" grpId="0" animBg="1"/>
      <p:bldP spid="13" grpId="0"/>
      <p:bldP spid="16" grpId="0" animBg="1"/>
      <p:bldP spid="17" grpId="0" animBg="1"/>
      <p:bldP spid="19"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6242104495517">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A Simple C Program (1/3)</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5</a:t>
            </a:fld>
            <a:endParaRPr dirty="0"/>
          </a:p>
        </p:txBody>
      </p:sp>
      <p:sp>
        <p:nvSpPr>
          <p:cNvPr id="10" name="HighlightTextShape201406241503265130"/>
          <p:cNvSpPr>
            <a:spLocks noChangeArrowheads="1"/>
          </p:cNvSpPr>
          <p:nvPr/>
        </p:nvSpPr>
        <p:spPr bwMode="auto">
          <a:xfrm>
            <a:off x="491319" y="1219200"/>
            <a:ext cx="7890681" cy="75027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a:t>General form of a simple C program</a:t>
            </a:r>
            <a:endParaRPr lang="en-US" sz="2800"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TextBox 6"/>
          <p:cNvSpPr txBox="1"/>
          <p:nvPr/>
        </p:nvSpPr>
        <p:spPr>
          <a:xfrm>
            <a:off x="1011627" y="1969477"/>
            <a:ext cx="4979269" cy="2677656"/>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tabLst>
                <a:tab pos="561975" algn="l"/>
              </a:tabLst>
              <a:defRPr/>
            </a:pPr>
            <a:r>
              <a:rPr lang="en-US" sz="2800" i="1" dirty="0">
                <a:solidFill>
                  <a:schemeClr val="tx1"/>
                </a:solidFill>
                <a:latin typeface="Calibri" pitchFamily="34" charset="0"/>
              </a:rPr>
              <a:t>preprocessor directives</a:t>
            </a:r>
          </a:p>
          <a:p>
            <a:pPr>
              <a:buFont typeface="Wingdings" pitchFamily="2" charset="2"/>
              <a:buNone/>
              <a:tabLst>
                <a:tab pos="561975" algn="l"/>
              </a:tabLst>
              <a:defRPr/>
            </a:pPr>
            <a:r>
              <a:rPr lang="en-US" sz="2800" i="1" dirty="0">
                <a:solidFill>
                  <a:schemeClr val="tx1"/>
                </a:solidFill>
                <a:latin typeface="Calibri" pitchFamily="34" charset="0"/>
              </a:rPr>
              <a:t>main </a:t>
            </a:r>
            <a:r>
              <a:rPr lang="en-US" sz="2800" i="1">
                <a:solidFill>
                  <a:schemeClr val="tx1"/>
                </a:solidFill>
                <a:latin typeface="Calibri" pitchFamily="34" charset="0"/>
              </a:rPr>
              <a:t>function header</a:t>
            </a:r>
            <a:endParaRPr lang="en-US" sz="2800" i="1" dirty="0">
              <a:solidFill>
                <a:schemeClr val="tx1"/>
              </a:solidFill>
              <a:latin typeface="Calibri" pitchFamily="34" charset="0"/>
            </a:endParaRPr>
          </a:p>
          <a:p>
            <a:pPr>
              <a:buFont typeface="Wingdings" pitchFamily="2" charset="2"/>
              <a:buNone/>
              <a:tabLst>
                <a:tab pos="561975" algn="l"/>
              </a:tabLst>
              <a:defRPr/>
            </a:pPr>
            <a:r>
              <a:rPr lang="en-US" sz="2800" dirty="0">
                <a:solidFill>
                  <a:schemeClr val="tx1"/>
                </a:solidFill>
                <a:latin typeface="Calibri" pitchFamily="34" charset="0"/>
              </a:rPr>
              <a:t>{</a:t>
            </a:r>
          </a:p>
          <a:p>
            <a:pPr>
              <a:buFont typeface="Wingdings" pitchFamily="2" charset="2"/>
              <a:buNone/>
              <a:tabLst>
                <a:tab pos="561975" algn="l"/>
              </a:tabLst>
              <a:defRPr/>
            </a:pPr>
            <a:r>
              <a:rPr lang="en-US" sz="2800" i="1">
                <a:solidFill>
                  <a:schemeClr val="tx1"/>
                </a:solidFill>
                <a:latin typeface="Calibri" pitchFamily="34" charset="0"/>
              </a:rPr>
              <a:t>	declaration of variables</a:t>
            </a:r>
            <a:endParaRPr lang="en-US" sz="2800" i="1" dirty="0">
              <a:solidFill>
                <a:schemeClr val="tx1"/>
              </a:solidFill>
              <a:latin typeface="Calibri" pitchFamily="34" charset="0"/>
            </a:endParaRPr>
          </a:p>
          <a:p>
            <a:pPr>
              <a:buFont typeface="Wingdings" pitchFamily="2" charset="2"/>
              <a:buNone/>
              <a:tabLst>
                <a:tab pos="561975" algn="l"/>
              </a:tabLst>
              <a:defRPr/>
            </a:pPr>
            <a:r>
              <a:rPr lang="en-US" sz="2800" i="1" dirty="0">
                <a:solidFill>
                  <a:schemeClr val="tx1"/>
                </a:solidFill>
                <a:latin typeface="Calibri" pitchFamily="34" charset="0"/>
              </a:rPr>
              <a:t>	executable statements</a:t>
            </a:r>
          </a:p>
          <a:p>
            <a:pPr>
              <a:buFont typeface="Wingdings" pitchFamily="2" charset="2"/>
              <a:buNone/>
              <a:tabLst>
                <a:tab pos="561975" algn="l"/>
              </a:tabLst>
              <a:defRPr/>
            </a:pPr>
            <a:r>
              <a:rPr lang="en-US" sz="2800" dirty="0">
                <a:solidFill>
                  <a:schemeClr val="tx1"/>
                </a:solidFill>
                <a:latin typeface="Calibri" pitchFamily="34" charset="0"/>
              </a:rPr>
              <a:t>}</a:t>
            </a:r>
          </a:p>
        </p:txBody>
      </p:sp>
      <p:sp>
        <p:nvSpPr>
          <p:cNvPr id="8" name="TextBox 7"/>
          <p:cNvSpPr txBox="1"/>
          <p:nvPr/>
        </p:nvSpPr>
        <p:spPr>
          <a:xfrm>
            <a:off x="4212837" y="4280512"/>
            <a:ext cx="4379370" cy="2062103"/>
          </a:xfrm>
          <a:prstGeom prst="rect">
            <a:avLst/>
          </a:prstGeom>
          <a:solidFill>
            <a:srgbClr val="CCFFFF"/>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tabLst>
                <a:tab pos="561975" algn="l"/>
              </a:tabLst>
              <a:defRPr/>
            </a:pPr>
            <a:r>
              <a:rPr lang="en-US" sz="2800" i="1">
                <a:solidFill>
                  <a:schemeClr val="tx1"/>
                </a:solidFill>
                <a:latin typeface="Calibri" pitchFamily="34" charset="0"/>
              </a:rPr>
              <a:t>“Executable statements” </a:t>
            </a:r>
            <a:r>
              <a:rPr lang="en-US" sz="2800">
                <a:solidFill>
                  <a:schemeClr val="tx1"/>
                </a:solidFill>
                <a:latin typeface="Calibri" pitchFamily="34" charset="0"/>
              </a:rPr>
              <a:t>usually consists of 3 parts:</a:t>
            </a:r>
          </a:p>
          <a:p>
            <a:pPr marL="803275" indent="-457200">
              <a:buFont typeface="Wingdings" panose="05000000000000000000" pitchFamily="2" charset="2"/>
              <a:buChar char="§"/>
              <a:tabLst>
                <a:tab pos="803275" algn="l"/>
              </a:tabLst>
              <a:defRPr/>
            </a:pPr>
            <a:r>
              <a:rPr lang="en-US" sz="2400">
                <a:solidFill>
                  <a:srgbClr val="002060"/>
                </a:solidFill>
                <a:latin typeface="Calibri" pitchFamily="34" charset="0"/>
              </a:rPr>
              <a:t>Input data</a:t>
            </a:r>
          </a:p>
          <a:p>
            <a:pPr marL="803275" indent="-457200">
              <a:buFont typeface="Wingdings" panose="05000000000000000000" pitchFamily="2" charset="2"/>
              <a:buChar char="§"/>
              <a:tabLst>
                <a:tab pos="803275" algn="l"/>
              </a:tabLst>
              <a:defRPr/>
            </a:pPr>
            <a:r>
              <a:rPr lang="en-US" sz="2400">
                <a:solidFill>
                  <a:srgbClr val="002060"/>
                </a:solidFill>
                <a:latin typeface="Calibri" pitchFamily="34" charset="0"/>
              </a:rPr>
              <a:t>Computation</a:t>
            </a:r>
          </a:p>
          <a:p>
            <a:pPr marL="803275" indent="-457200">
              <a:buFont typeface="Wingdings" panose="05000000000000000000" pitchFamily="2" charset="2"/>
              <a:buChar char="§"/>
              <a:tabLst>
                <a:tab pos="803275" algn="l"/>
              </a:tabLst>
              <a:defRPr/>
            </a:pPr>
            <a:r>
              <a:rPr lang="en-US" sz="2400">
                <a:solidFill>
                  <a:srgbClr val="002060"/>
                </a:solidFill>
                <a:latin typeface="Calibri" pitchFamily="34" charset="0"/>
              </a:rPr>
              <a:t>Output results</a:t>
            </a:r>
            <a:endParaRPr lang="en-US" sz="2400" dirty="0">
              <a:solidFill>
                <a:srgbClr val="002060"/>
              </a:solidFill>
              <a:latin typeface="Calibri" pitchFamily="34" charset="0"/>
            </a:endParaRPr>
          </a:p>
        </p:txBody>
      </p:sp>
    </p:spTree>
    <p:extLst>
      <p:ext uri="{BB962C8B-B14F-4D97-AF65-F5344CB8AC3E}">
        <p14:creationId xmlns:p14="http://schemas.microsoft.com/office/powerpoint/2010/main" val="3829974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C00000"/>
                </a:solidFill>
              </a:rPr>
              <a:t>Very</a:t>
            </a:r>
            <a:r>
              <a:rPr lang="en-GB" sz="4000" dirty="0">
                <a:solidFill>
                  <a:srgbClr val="0000FF"/>
                </a:solidFill>
              </a:rPr>
              <a:t> Common Mistakes (2/2)</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50</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Content Placeholder 5"/>
          <p:cNvSpPr>
            <a:spLocks noGrp="1"/>
          </p:cNvSpPr>
          <p:nvPr>
            <p:ph idx="1"/>
          </p:nvPr>
        </p:nvSpPr>
        <p:spPr>
          <a:xfrm>
            <a:off x="587375" y="1301261"/>
            <a:ext cx="8229600" cy="3617580"/>
          </a:xfrm>
        </p:spPr>
        <p:txBody>
          <a:bodyPr>
            <a:normAutofit/>
          </a:bodyPr>
          <a:lstStyle/>
          <a:p>
            <a:pPr marL="352425" indent="-352425" eaLnBrk="1" hangingPunct="1">
              <a:spcBef>
                <a:spcPts val="1200"/>
              </a:spcBef>
              <a:buClr>
                <a:schemeClr val="tx1">
                  <a:lumMod val="90000"/>
                  <a:lumOff val="10000"/>
                </a:schemeClr>
              </a:buClr>
              <a:buSzPct val="100000"/>
              <a:buFont typeface="Wingdings" panose="05000000000000000000" pitchFamily="2" charset="2"/>
              <a:buChar char="§"/>
              <a:defRPr/>
            </a:pPr>
            <a:r>
              <a:rPr lang="en-US"/>
              <a:t>Forgetting to compile with </a:t>
            </a:r>
            <a:r>
              <a:rPr lang="en-US">
                <a:solidFill>
                  <a:srgbClr val="C00000"/>
                </a:solidFill>
              </a:rPr>
              <a:t>–lm </a:t>
            </a:r>
            <a:r>
              <a:rPr lang="en-US"/>
              <a:t>option when the program uses math functions.</a:t>
            </a:r>
          </a:p>
          <a:p>
            <a:pPr marL="352425" lvl="0" indent="-352425">
              <a:spcBef>
                <a:spcPts val="1200"/>
              </a:spcBef>
              <a:buClr>
                <a:schemeClr val="tx1">
                  <a:lumMod val="90000"/>
                  <a:lumOff val="10000"/>
                </a:schemeClr>
              </a:buClr>
              <a:buSzPct val="100000"/>
              <a:buFont typeface="Wingdings" panose="05000000000000000000" pitchFamily="2" charset="2"/>
              <a:buChar char="§"/>
              <a:defRPr/>
            </a:pPr>
            <a:r>
              <a:rPr lang="en-US" kern="0"/>
              <a:t>Forgetting to recompile after modifying the source code.</a:t>
            </a:r>
            <a:endParaRPr lang="en-US" sz="2000" dirty="0"/>
          </a:p>
        </p:txBody>
      </p:sp>
      <p:sp>
        <p:nvSpPr>
          <p:cNvPr id="4" name="[TextBox 3]"/>
          <p:cNvSpPr txBox="1"/>
          <p:nvPr/>
        </p:nvSpPr>
        <p:spPr>
          <a:xfrm>
            <a:off x="709448" y="4539279"/>
            <a:ext cx="7725104" cy="1569660"/>
          </a:xfrm>
          <a:prstGeom prst="rect">
            <a:avLst/>
          </a:prstGeom>
          <a:solidFill>
            <a:srgbClr val="99FF99"/>
          </a:solidFill>
          <a:ln>
            <a:solidFill>
              <a:schemeClr val="tx1"/>
            </a:solidFill>
            <a:prstDash val="dash"/>
          </a:ln>
        </p:spPr>
        <p:txBody>
          <a:bodyPr wrap="square" rtlCol="0">
            <a:spAutoFit/>
          </a:bodyPr>
          <a:lstStyle/>
          <a:p>
            <a:r>
              <a:rPr lang="en-US" sz="2400" kern="0" dirty="0"/>
              <a:t>Sometimes when your program crashes, a “core dump” may happen. Remove the file “core” (UNIX command: </a:t>
            </a:r>
            <a:r>
              <a:rPr lang="en-US" sz="2400" kern="0" dirty="0" err="1">
                <a:solidFill>
                  <a:srgbClr val="800000"/>
                </a:solidFill>
              </a:rPr>
              <a:t>rm</a:t>
            </a:r>
            <a:r>
              <a:rPr lang="en-US" sz="2400" kern="0" dirty="0">
                <a:solidFill>
                  <a:srgbClr val="800000"/>
                </a:solidFill>
              </a:rPr>
              <a:t> core</a:t>
            </a:r>
            <a:r>
              <a:rPr lang="en-US" sz="2400" kern="0" dirty="0"/>
              <a:t>) from your directory as it takes up </a:t>
            </a:r>
            <a:r>
              <a:rPr lang="en-US" sz="2400" u="sng" kern="0" dirty="0"/>
              <a:t>a lot of </a:t>
            </a:r>
            <a:r>
              <a:rPr lang="en-US" sz="2400" kern="0" dirty="0"/>
              <a:t>space.</a:t>
            </a:r>
            <a:r>
              <a:rPr lang="en-US" sz="2400" dirty="0"/>
              <a:t>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27" y="4072719"/>
            <a:ext cx="811961" cy="576920"/>
          </a:xfrm>
          <a:prstGeom prst="rect">
            <a:avLst/>
          </a:prstGeom>
        </p:spPr>
      </p:pic>
    </p:spTree>
    <p:extLst>
      <p:ext uri="{BB962C8B-B14F-4D97-AF65-F5344CB8AC3E}">
        <p14:creationId xmlns:p14="http://schemas.microsoft.com/office/powerpoint/2010/main" val="2139878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b="1" dirty="0">
                <a:solidFill>
                  <a:srgbClr val="0000FF"/>
                </a:solidFill>
              </a:rPr>
              <a:t>FAQs</a:t>
            </a:r>
            <a:endParaRPr lang="en-GB" b="1"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Overview of C Programming</a:t>
            </a:r>
            <a:endParaRPr lang="en-US" dirty="0"/>
          </a:p>
        </p:txBody>
      </p:sp>
      <p:sp>
        <p:nvSpPr>
          <p:cNvPr id="9" name="Slide Number Placeholder 8"/>
          <p:cNvSpPr>
            <a:spLocks noGrp="1"/>
          </p:cNvSpPr>
          <p:nvPr>
            <p:ph type="sldNum" sz="quarter" idx="12"/>
          </p:nvPr>
        </p:nvSpPr>
        <p:spPr/>
        <p:txBody>
          <a:bodyPr>
            <a:normAutofit/>
          </a:bodyPr>
          <a:lstStyle/>
          <a:p>
            <a:pPr>
              <a:defRPr/>
            </a:pPr>
            <a:r>
              <a:rPr lang="en-US" dirty="0"/>
              <a:t>Unit4</a:t>
            </a:r>
            <a:r>
              <a:rPr dirty="0"/>
              <a:t> - </a:t>
            </a:r>
            <a:fld id="{24D17162-63A3-49DC-92B1-933428BCC85F}" type="slidenum">
              <a:rPr smtClean="0"/>
              <a:pPr>
                <a:defRPr/>
              </a:pPr>
              <a:t>51</a:t>
            </a:fld>
            <a:endParaRPr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Content Placeholder 5"/>
          <p:cNvSpPr>
            <a:spLocks noGrp="1"/>
          </p:cNvSpPr>
          <p:nvPr>
            <p:ph idx="1"/>
          </p:nvPr>
        </p:nvSpPr>
        <p:spPr>
          <a:xfrm>
            <a:off x="767032" y="1729769"/>
            <a:ext cx="7919768" cy="1867403"/>
          </a:xfrm>
          <a:ln>
            <a:solidFill>
              <a:schemeClr val="tx1">
                <a:lumMod val="75000"/>
                <a:lumOff val="25000"/>
              </a:schemeClr>
            </a:solidFill>
          </a:ln>
        </p:spPr>
        <p:txBody>
          <a:bodyPr>
            <a:noAutofit/>
          </a:bodyPr>
          <a:lstStyle/>
          <a:p>
            <a:pPr marL="0" lvl="0" indent="0">
              <a:spcBef>
                <a:spcPts val="1200"/>
              </a:spcBef>
              <a:buClr>
                <a:schemeClr val="tx1">
                  <a:lumMod val="90000"/>
                  <a:lumOff val="10000"/>
                </a:schemeClr>
              </a:buClr>
              <a:buSzPct val="100000"/>
              <a:buNone/>
              <a:defRPr/>
            </a:pPr>
            <a:r>
              <a:rPr lang="en-US" sz="2000" kern="0" dirty="0"/>
              <a:t>Our program is a function (the ‘main’ function), and it is defined as ‘</a:t>
            </a:r>
            <a:r>
              <a:rPr lang="en-US" sz="2000" kern="0" dirty="0" err="1">
                <a:solidFill>
                  <a:srgbClr val="C00000"/>
                </a:solidFill>
              </a:rPr>
              <a:t>int</a:t>
            </a:r>
            <a:r>
              <a:rPr lang="en-US" sz="2000" kern="0" dirty="0">
                <a:solidFill>
                  <a:srgbClr val="C00000"/>
                </a:solidFill>
              </a:rPr>
              <a:t> main(void)</a:t>
            </a:r>
            <a:r>
              <a:rPr lang="en-US" sz="2000" kern="0" dirty="0"/>
              <a:t>’ – it has no parameters and it returns an integer value. Hence we add </a:t>
            </a:r>
            <a:r>
              <a:rPr lang="en-SG" sz="2000" dirty="0"/>
              <a:t>‘</a:t>
            </a:r>
            <a:r>
              <a:rPr lang="en-SG" sz="2000" dirty="0">
                <a:solidFill>
                  <a:srgbClr val="C00000"/>
                </a:solidFill>
              </a:rPr>
              <a:t>return 0;</a:t>
            </a:r>
            <a:r>
              <a:rPr lang="en-SG" sz="2000" dirty="0"/>
              <a:t>’ at the end of the function to return 0. Return to where? Return to the operation system in which the program is run. In our case it is UNIX. UNIX takes the return value of 0 to mean a successful run.</a:t>
            </a:r>
            <a:endParaRPr lang="en-US" sz="2000" dirty="0"/>
          </a:p>
        </p:txBody>
      </p:sp>
      <p:sp>
        <p:nvSpPr>
          <p:cNvPr id="2" name="TextBox 1"/>
          <p:cNvSpPr txBox="1"/>
          <p:nvPr/>
        </p:nvSpPr>
        <p:spPr>
          <a:xfrm>
            <a:off x="396097" y="1230642"/>
            <a:ext cx="8058570" cy="461665"/>
          </a:xfrm>
          <a:prstGeom prst="rect">
            <a:avLst/>
          </a:prstGeom>
          <a:solidFill>
            <a:schemeClr val="bg2">
              <a:lumMod val="90000"/>
            </a:schemeClr>
          </a:solidFill>
        </p:spPr>
        <p:txBody>
          <a:bodyPr wrap="square" rtlCol="0">
            <a:spAutoFit/>
          </a:bodyPr>
          <a:lstStyle/>
          <a:p>
            <a:r>
              <a:rPr lang="en-SG" sz="2400" dirty="0"/>
              <a:t>Why is there a ‘</a:t>
            </a:r>
            <a:r>
              <a:rPr lang="en-SG" sz="2400" dirty="0">
                <a:solidFill>
                  <a:srgbClr val="C00000"/>
                </a:solidFill>
              </a:rPr>
              <a:t>return 0;</a:t>
            </a:r>
            <a:r>
              <a:rPr lang="en-SG" sz="2400" dirty="0"/>
              <a:t>’ at the end of every program?</a:t>
            </a:r>
            <a:endParaRPr lang="en-US" sz="2400" dirty="0"/>
          </a:p>
        </p:txBody>
      </p:sp>
      <p:sp>
        <p:nvSpPr>
          <p:cNvPr id="10" name="Content Placeholder 5"/>
          <p:cNvSpPr txBox="1">
            <a:spLocks/>
          </p:cNvSpPr>
          <p:nvPr/>
        </p:nvSpPr>
        <p:spPr>
          <a:xfrm>
            <a:off x="767032" y="4704090"/>
            <a:ext cx="8229600" cy="1838755"/>
          </a:xfrm>
          <a:prstGeom prst="rect">
            <a:avLst/>
          </a:prstGeom>
          <a:ln>
            <a:solidFill>
              <a:schemeClr val="tx1">
                <a:lumMod val="75000"/>
                <a:lumOff val="25000"/>
              </a:schemeClr>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Bef>
                <a:spcPts val="600"/>
              </a:spcBef>
              <a:spcAft>
                <a:spcPts val="0"/>
              </a:spcAft>
              <a:buClr>
                <a:schemeClr val="tx1">
                  <a:lumMod val="90000"/>
                  <a:lumOff val="10000"/>
                </a:schemeClr>
              </a:buClr>
              <a:buSzPct val="100000"/>
              <a:buNone/>
              <a:defRPr/>
            </a:pPr>
            <a:r>
              <a:rPr lang="en-SG" sz="2000" kern="0" dirty="0"/>
              <a:t>You will use the basic ones like </a:t>
            </a:r>
            <a:r>
              <a:rPr lang="en-SG" sz="2000" kern="0" dirty="0">
                <a:solidFill>
                  <a:srgbClr val="C00000"/>
                </a:solidFill>
              </a:rPr>
              <a:t>%d </a:t>
            </a:r>
            <a:r>
              <a:rPr lang="en-SG" sz="2000" kern="0" dirty="0"/>
              <a:t>for integers, </a:t>
            </a:r>
            <a:r>
              <a:rPr lang="en-SG" sz="2000" kern="0" dirty="0">
                <a:solidFill>
                  <a:srgbClr val="C00000"/>
                </a:solidFill>
              </a:rPr>
              <a:t>%f </a:t>
            </a:r>
            <a:r>
              <a:rPr lang="en-SG" sz="2000" kern="0" dirty="0"/>
              <a:t>for float and double, and </a:t>
            </a:r>
            <a:r>
              <a:rPr lang="en-SG" sz="2000" kern="0" dirty="0">
                <a:solidFill>
                  <a:srgbClr val="C00000"/>
                </a:solidFill>
              </a:rPr>
              <a:t>%c </a:t>
            </a:r>
            <a:r>
              <a:rPr lang="en-SG" sz="2000" kern="0" dirty="0"/>
              <a:t>for characters for now, and simple formatting such as the number of decimal places to be displayed.</a:t>
            </a:r>
          </a:p>
          <a:p>
            <a:pPr marL="0" indent="0" fontAlgn="auto">
              <a:spcBef>
                <a:spcPts val="600"/>
              </a:spcBef>
              <a:spcAft>
                <a:spcPts val="0"/>
              </a:spcAft>
              <a:buClr>
                <a:schemeClr val="tx1">
                  <a:lumMod val="90000"/>
                  <a:lumOff val="10000"/>
                </a:schemeClr>
              </a:buClr>
              <a:buSzPct val="100000"/>
              <a:buNone/>
              <a:defRPr/>
            </a:pPr>
            <a:r>
              <a:rPr lang="en-SG" sz="2000" kern="0" dirty="0"/>
              <a:t>We will focus more on the </a:t>
            </a:r>
            <a:r>
              <a:rPr lang="en-SG" sz="2000" kern="0" dirty="0">
                <a:solidFill>
                  <a:srgbClr val="0000FF"/>
                </a:solidFill>
              </a:rPr>
              <a:t>problem solving aspects </a:t>
            </a:r>
            <a:r>
              <a:rPr lang="en-SG" sz="2000" kern="0" dirty="0"/>
              <a:t>in this module than on complex output formatting.</a:t>
            </a:r>
            <a:endParaRPr lang="en-US" sz="1800" dirty="0"/>
          </a:p>
        </p:txBody>
      </p:sp>
      <p:sp>
        <p:nvSpPr>
          <p:cNvPr id="11" name="TextBox 10"/>
          <p:cNvSpPr txBox="1"/>
          <p:nvPr/>
        </p:nvSpPr>
        <p:spPr>
          <a:xfrm>
            <a:off x="533400" y="3779166"/>
            <a:ext cx="7921268" cy="830997"/>
          </a:xfrm>
          <a:prstGeom prst="rect">
            <a:avLst/>
          </a:prstGeom>
          <a:solidFill>
            <a:schemeClr val="accent6">
              <a:lumMod val="20000"/>
              <a:lumOff val="80000"/>
            </a:schemeClr>
          </a:solidFill>
        </p:spPr>
        <p:txBody>
          <a:bodyPr wrap="square" rtlCol="0">
            <a:spAutoFit/>
          </a:bodyPr>
          <a:lstStyle/>
          <a:p>
            <a:r>
              <a:rPr lang="en-SG" sz="2400" dirty="0"/>
              <a:t>There are so many ways to format outputs in </a:t>
            </a:r>
            <a:r>
              <a:rPr lang="en-SG" sz="2400" dirty="0" err="1">
                <a:solidFill>
                  <a:srgbClr val="C00000"/>
                </a:solidFill>
              </a:rPr>
              <a:t>printf</a:t>
            </a:r>
            <a:r>
              <a:rPr lang="en-SG" sz="2400" dirty="0">
                <a:solidFill>
                  <a:srgbClr val="C00000"/>
                </a:solidFill>
              </a:rPr>
              <a:t>()</a:t>
            </a:r>
            <a:r>
              <a:rPr lang="en-SG" sz="2400" dirty="0"/>
              <a:t>, do I have to know them all?</a:t>
            </a:r>
            <a:endParaRPr lang="en-US" sz="2400" dirty="0"/>
          </a:p>
        </p:txBody>
      </p:sp>
    </p:spTree>
    <p:extLst>
      <p:ext uri="{BB962C8B-B14F-4D97-AF65-F5344CB8AC3E}">
        <p14:creationId xmlns:p14="http://schemas.microsoft.com/office/powerpoint/2010/main" val="3879472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Footer Placeholder 41]"/>
          <p:cNvSpPr>
            <a:spLocks noGrp="1"/>
          </p:cNvSpPr>
          <p:nvPr>
            <p:ph type="ftr" sz="quarter" idx="11"/>
          </p:nvPr>
        </p:nvSpPr>
        <p:spPr>
          <a:noFill/>
        </p:spPr>
        <p:txBody>
          <a:bodyPr/>
          <a:lstStyle/>
          <a:p>
            <a:pPr algn="l"/>
            <a:r>
              <a:rPr lang="en-US"/>
              <a:t>Overview of C Programming</a:t>
            </a:r>
            <a:endParaRPr lang="en-US" dirty="0"/>
          </a:p>
        </p:txBody>
      </p:sp>
      <p:sp>
        <p:nvSpPr>
          <p:cNvPr id="43" name="[Slide Number Placeholder 42]"/>
          <p:cNvSpPr>
            <a:spLocks noGrp="1"/>
          </p:cNvSpPr>
          <p:nvPr>
            <p:ph type="sldNum" sz="quarter" idx="12"/>
          </p:nvPr>
        </p:nvSpPr>
        <p:spPr/>
        <p:txBody>
          <a:bodyPr>
            <a:normAutofit/>
          </a:bodyPr>
          <a:lstStyle/>
          <a:p>
            <a:pPr>
              <a:defRPr/>
            </a:pPr>
            <a:r>
              <a:rPr lang="en-US" dirty="0"/>
              <a:t>Unit4</a:t>
            </a:r>
            <a:r>
              <a:rPr dirty="0"/>
              <a:t> - </a:t>
            </a:r>
            <a:fld id="{628B8346-B709-406B-887E-3E0CC6DA1327}" type="slidenum">
              <a:rPr smtClean="0"/>
              <a:pPr>
                <a:defRPr/>
              </a:pPr>
              <a:t>52</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7" name="Picture 6">
            <a:extLst>
              <a:ext uri="{FF2B5EF4-FFF2-40B4-BE49-F238E27FC236}">
                <a16:creationId xmlns:a16="http://schemas.microsoft.com/office/drawing/2014/main" id="{90EE4D09-2529-4945-BE5A-D3AF47E583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6302" y="445851"/>
            <a:ext cx="1874196" cy="1874196"/>
          </a:xfrm>
          <a:prstGeom prst="rect">
            <a:avLst/>
          </a:prstGeom>
        </p:spPr>
      </p:pic>
      <p:pic>
        <p:nvPicPr>
          <p:cNvPr id="8" name="Picture 7">
            <a:extLst>
              <a:ext uri="{FF2B5EF4-FFF2-40B4-BE49-F238E27FC236}">
                <a16:creationId xmlns:a16="http://schemas.microsoft.com/office/drawing/2014/main" id="{E7A4D3E7-D7F0-43E4-A8A0-0B4966C67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99481"/>
            <a:ext cx="2981325" cy="1533525"/>
          </a:xfrm>
          <a:prstGeom prst="rect">
            <a:avLst/>
          </a:prstGeom>
        </p:spPr>
      </p:pic>
      <p:sp>
        <p:nvSpPr>
          <p:cNvPr id="9" name="TextBox 8">
            <a:extLst>
              <a:ext uri="{FF2B5EF4-FFF2-40B4-BE49-F238E27FC236}">
                <a16:creationId xmlns:a16="http://schemas.microsoft.com/office/drawing/2014/main" id="{6A758C91-8942-4764-A5EF-E1FE1DF84CD1}"/>
              </a:ext>
            </a:extLst>
          </p:cNvPr>
          <p:cNvSpPr txBox="1"/>
          <p:nvPr/>
        </p:nvSpPr>
        <p:spPr>
          <a:xfrm>
            <a:off x="542610" y="2002927"/>
            <a:ext cx="6889322" cy="830997"/>
          </a:xfrm>
          <a:prstGeom prst="rect">
            <a:avLst/>
          </a:prstGeom>
          <a:solidFill>
            <a:schemeClr val="accent2">
              <a:lumMod val="40000"/>
              <a:lumOff val="60000"/>
            </a:schemeClr>
          </a:solidFill>
        </p:spPr>
        <p:txBody>
          <a:bodyPr wrap="square" rtlCol="0">
            <a:spAutoFit/>
          </a:bodyPr>
          <a:lstStyle/>
          <a:p>
            <a:r>
              <a:rPr lang="en-SG" sz="2400" dirty="0"/>
              <a:t>Knowing the basic </a:t>
            </a:r>
            <a:r>
              <a:rPr lang="en-SG" sz="2400" dirty="0">
                <a:solidFill>
                  <a:srgbClr val="C00000"/>
                </a:solidFill>
              </a:rPr>
              <a:t>C constructs</a:t>
            </a:r>
            <a:r>
              <a:rPr lang="en-SG" sz="2400" dirty="0"/>
              <a:t>, </a:t>
            </a:r>
            <a:r>
              <a:rPr lang="en-SG" sz="2400" dirty="0">
                <a:solidFill>
                  <a:srgbClr val="C00000"/>
                </a:solidFill>
              </a:rPr>
              <a:t>interactive input, output</a:t>
            </a:r>
            <a:r>
              <a:rPr lang="en-SG" sz="2400" dirty="0"/>
              <a:t>, and </a:t>
            </a:r>
            <a:r>
              <a:rPr lang="en-SG" sz="2400" dirty="0">
                <a:solidFill>
                  <a:srgbClr val="C00000"/>
                </a:solidFill>
              </a:rPr>
              <a:t>arithmetic operations</a:t>
            </a:r>
          </a:p>
        </p:txBody>
      </p:sp>
      <p:sp>
        <p:nvSpPr>
          <p:cNvPr id="11" name="TextBox 10">
            <a:extLst>
              <a:ext uri="{FF2B5EF4-FFF2-40B4-BE49-F238E27FC236}">
                <a16:creationId xmlns:a16="http://schemas.microsoft.com/office/drawing/2014/main" id="{6A80CAD5-784C-4EA4-835D-FE6C8837FA74}"/>
              </a:ext>
            </a:extLst>
          </p:cNvPr>
          <p:cNvSpPr txBox="1"/>
          <p:nvPr/>
        </p:nvSpPr>
        <p:spPr>
          <a:xfrm>
            <a:off x="3510950" y="3095167"/>
            <a:ext cx="5175849" cy="830997"/>
          </a:xfrm>
          <a:prstGeom prst="rect">
            <a:avLst/>
          </a:prstGeom>
          <a:solidFill>
            <a:schemeClr val="bg2">
              <a:lumMod val="75000"/>
            </a:schemeClr>
          </a:solidFill>
        </p:spPr>
        <p:txBody>
          <a:bodyPr wrap="square" rtlCol="0">
            <a:spAutoFit/>
          </a:bodyPr>
          <a:lstStyle/>
          <a:p>
            <a:r>
              <a:rPr lang="en-SG" sz="2400" dirty="0"/>
              <a:t>Knowing some </a:t>
            </a:r>
            <a:r>
              <a:rPr lang="en-SG" sz="2400" dirty="0">
                <a:solidFill>
                  <a:srgbClr val="C00000"/>
                </a:solidFill>
              </a:rPr>
              <a:t>data types </a:t>
            </a:r>
            <a:r>
              <a:rPr lang="en-SG" sz="2400" dirty="0"/>
              <a:t>and the use of </a:t>
            </a:r>
            <a:r>
              <a:rPr lang="en-SG" sz="2400" dirty="0">
                <a:solidFill>
                  <a:srgbClr val="C00000"/>
                </a:solidFill>
              </a:rPr>
              <a:t>variables</a:t>
            </a:r>
            <a:r>
              <a:rPr lang="en-SG" sz="2400" dirty="0"/>
              <a:t> to hold data</a:t>
            </a:r>
          </a:p>
        </p:txBody>
      </p:sp>
      <p:sp>
        <p:nvSpPr>
          <p:cNvPr id="12" name="TextBox 11">
            <a:extLst>
              <a:ext uri="{FF2B5EF4-FFF2-40B4-BE49-F238E27FC236}">
                <a16:creationId xmlns:a16="http://schemas.microsoft.com/office/drawing/2014/main" id="{2B22C306-FFFD-42B2-B192-7CEEAB3FD974}"/>
              </a:ext>
            </a:extLst>
          </p:cNvPr>
          <p:cNvSpPr txBox="1"/>
          <p:nvPr/>
        </p:nvSpPr>
        <p:spPr>
          <a:xfrm>
            <a:off x="457200" y="4203892"/>
            <a:ext cx="6443932" cy="461665"/>
          </a:xfrm>
          <a:prstGeom prst="rect">
            <a:avLst/>
          </a:prstGeom>
          <a:solidFill>
            <a:schemeClr val="tx2">
              <a:lumMod val="20000"/>
              <a:lumOff val="80000"/>
            </a:schemeClr>
          </a:solidFill>
        </p:spPr>
        <p:txBody>
          <a:bodyPr wrap="square" rtlCol="0">
            <a:spAutoFit/>
          </a:bodyPr>
          <a:lstStyle/>
          <a:p>
            <a:r>
              <a:rPr lang="en-SG" sz="2400" dirty="0"/>
              <a:t>Be aware of some basic </a:t>
            </a:r>
            <a:r>
              <a:rPr lang="en-SG" sz="2400" dirty="0">
                <a:solidFill>
                  <a:srgbClr val="C00000"/>
                </a:solidFill>
              </a:rPr>
              <a:t>common mistakes</a:t>
            </a:r>
          </a:p>
        </p:txBody>
      </p:sp>
      <p:sp>
        <p:nvSpPr>
          <p:cNvPr id="13" name="TextBox 12">
            <a:extLst>
              <a:ext uri="{FF2B5EF4-FFF2-40B4-BE49-F238E27FC236}">
                <a16:creationId xmlns:a16="http://schemas.microsoft.com/office/drawing/2014/main" id="{D978D6A5-A71C-46D2-8A65-2754773CF04B}"/>
              </a:ext>
            </a:extLst>
          </p:cNvPr>
          <p:cNvSpPr txBox="1"/>
          <p:nvPr/>
        </p:nvSpPr>
        <p:spPr>
          <a:xfrm>
            <a:off x="4606506" y="5003996"/>
            <a:ext cx="4230914" cy="461665"/>
          </a:xfrm>
          <a:prstGeom prst="rect">
            <a:avLst/>
          </a:prstGeom>
          <a:solidFill>
            <a:schemeClr val="accent5">
              <a:lumMod val="40000"/>
              <a:lumOff val="60000"/>
            </a:schemeClr>
          </a:solidFill>
        </p:spPr>
        <p:txBody>
          <a:bodyPr wrap="square" rtlCol="0">
            <a:spAutoFit/>
          </a:bodyPr>
          <a:lstStyle/>
          <a:p>
            <a:r>
              <a:rPr lang="en-SG" sz="2400" dirty="0"/>
              <a:t>Using some </a:t>
            </a:r>
            <a:r>
              <a:rPr lang="en-SG" sz="2400" dirty="0">
                <a:solidFill>
                  <a:srgbClr val="C00000"/>
                </a:solidFill>
              </a:rPr>
              <a:t>math functions</a:t>
            </a:r>
          </a:p>
        </p:txBody>
      </p:sp>
      <p:sp>
        <p:nvSpPr>
          <p:cNvPr id="16" name="TextBox 15">
            <a:extLst>
              <a:ext uri="{FF2B5EF4-FFF2-40B4-BE49-F238E27FC236}">
                <a16:creationId xmlns:a16="http://schemas.microsoft.com/office/drawing/2014/main" id="{D978D6A5-A71C-46D2-8A65-2754773CF04B}"/>
              </a:ext>
            </a:extLst>
          </p:cNvPr>
          <p:cNvSpPr txBox="1"/>
          <p:nvPr/>
        </p:nvSpPr>
        <p:spPr>
          <a:xfrm>
            <a:off x="568275" y="5743389"/>
            <a:ext cx="5885349" cy="461665"/>
          </a:xfrm>
          <a:prstGeom prst="rect">
            <a:avLst/>
          </a:prstGeom>
          <a:solidFill>
            <a:schemeClr val="bg2">
              <a:lumMod val="90000"/>
            </a:schemeClr>
          </a:solidFill>
        </p:spPr>
        <p:txBody>
          <a:bodyPr wrap="square" rtlCol="0">
            <a:spAutoFit/>
          </a:bodyPr>
          <a:lstStyle/>
          <a:p>
            <a:r>
              <a:rPr lang="en-SG" sz="2400" dirty="0"/>
              <a:t>Understanding good </a:t>
            </a:r>
            <a:r>
              <a:rPr lang="en-SG" sz="2400" dirty="0">
                <a:solidFill>
                  <a:srgbClr val="C00000"/>
                </a:solidFill>
              </a:rPr>
              <a:t>programming style</a:t>
            </a:r>
          </a:p>
        </p:txBody>
      </p:sp>
    </p:spTree>
    <p:extLst>
      <p:ext uri="{BB962C8B-B14F-4D97-AF65-F5344CB8AC3E}">
        <p14:creationId xmlns:p14="http://schemas.microsoft.com/office/powerpoint/2010/main" val="3672734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ftr" sz="quarter" idx="11"/>
          </p:nvPr>
        </p:nvSpPr>
        <p:spPr>
          <a:xfrm>
            <a:off x="3429000" y="18288"/>
            <a:ext cx="4114800" cy="329184"/>
          </a:xfrm>
          <a:noFill/>
        </p:spPr>
        <p:txBody>
          <a:bodyPr/>
          <a:lstStyle/>
          <a:p>
            <a:pPr algn="l"/>
            <a:r>
              <a:rPr lang="en-US"/>
              <a:t>Overview of C Programming</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Unit4</a:t>
            </a:r>
            <a:r>
              <a:rPr dirty="0"/>
              <a:t> - </a:t>
            </a:r>
            <a:fld id="{24D17162-63A3-49DC-92B1-933428BCC85F}" type="slidenum">
              <a:rPr smtClean="0"/>
              <a:pPr>
                <a:defRPr/>
              </a:pPr>
              <a:t>53</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793" y="1133026"/>
            <a:ext cx="4901242" cy="4647428"/>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A Super Simple C Program</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a:t>Unit</a:t>
            </a:r>
            <a:r>
              <a:t>1 - </a:t>
            </a:r>
            <a:fld id="{24D17162-63A3-49DC-92B1-933428BCC85F}" type="slidenum">
              <a:rPr smtClean="0"/>
              <a:pPr>
                <a:defRPr/>
              </a:pPr>
              <a:t>6</a:t>
            </a:fld>
            <a:endParaRPr/>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6522075" cy="685802"/>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r>
              <a:rPr lang="en-US" sz="2400" dirty="0"/>
              <a:t>Use vim to create this C program </a:t>
            </a:r>
            <a:r>
              <a:rPr lang="en-US" sz="2400" dirty="0" err="1">
                <a:solidFill>
                  <a:srgbClr val="C00000"/>
                </a:solidFill>
              </a:rPr>
              <a:t>first.c</a:t>
            </a: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p:txBody>
      </p:sp>
      <p:graphicFrame>
        <p:nvGraphicFramePr>
          <p:cNvPr id="11" name="[Diagram 1]"/>
          <p:cNvGraphicFramePr/>
          <p:nvPr>
            <p:extLst>
              <p:ext uri="{D42A27DB-BD31-4B8C-83A1-F6EECF244321}">
                <p14:modId xmlns:p14="http://schemas.microsoft.com/office/powerpoint/2010/main" val="408636811"/>
              </p:ext>
            </p:extLst>
          </p:nvPr>
        </p:nvGraphicFramePr>
        <p:xfrm>
          <a:off x="6891866" y="431801"/>
          <a:ext cx="2082800" cy="1735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467948" y="2091803"/>
            <a:ext cx="5787342" cy="2031325"/>
          </a:xfrm>
          <a:prstGeom prst="rect">
            <a:avLst/>
          </a:prstGeom>
          <a:solidFill>
            <a:srgbClr val="FFFFCC"/>
          </a:solidFill>
          <a:ln>
            <a:solidFill>
              <a:schemeClr val="tx1"/>
            </a:solidFill>
          </a:ln>
        </p:spPr>
        <p:txBody>
          <a:bodyPr wrap="square" rtlCol="0">
            <a:spAutoFit/>
          </a:bodyPr>
          <a:lstStyle/>
          <a:p>
            <a:pPr>
              <a:tabLst>
                <a:tab pos="347663"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a:t>
            </a: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printf</a:t>
            </a:r>
            <a:r>
              <a:rPr lang="en-US" b="1" dirty="0">
                <a:solidFill>
                  <a:srgbClr val="0000FF"/>
                </a:solidFill>
                <a:latin typeface="Courier New" panose="02070309020205020404" pitchFamily="49" charset="0"/>
                <a:cs typeface="Courier New" panose="02070309020205020404" pitchFamily="49" charset="0"/>
              </a:rPr>
              <a:t>(“ @..@\n”);</a:t>
            </a:r>
            <a:endParaRPr lang="en-US" b="1" dirty="0">
              <a:latin typeface="Courier New" panose="02070309020205020404" pitchFamily="49" charset="0"/>
              <a:cs typeface="Courier New" panose="02070309020205020404" pitchFamily="49" charset="0"/>
            </a:endParaRP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a:t>
            </a:r>
          </a:p>
        </p:txBody>
      </p:sp>
      <p:sp>
        <p:nvSpPr>
          <p:cNvPr id="12" name="TextBox 11"/>
          <p:cNvSpPr txBox="1"/>
          <p:nvPr/>
        </p:nvSpPr>
        <p:spPr>
          <a:xfrm>
            <a:off x="4813065" y="1830193"/>
            <a:ext cx="3682599"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preprocessor directives</a:t>
            </a:r>
          </a:p>
        </p:txBody>
      </p:sp>
      <p:sp>
        <p:nvSpPr>
          <p:cNvPr id="13" name="TextBox 12"/>
          <p:cNvSpPr txBox="1"/>
          <p:nvPr/>
        </p:nvSpPr>
        <p:spPr>
          <a:xfrm>
            <a:off x="3776424" y="5469149"/>
            <a:ext cx="4190130"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executable statements</a:t>
            </a:r>
          </a:p>
        </p:txBody>
      </p:sp>
      <p:sp>
        <p:nvSpPr>
          <p:cNvPr id="16" name="TextBox 15"/>
          <p:cNvSpPr txBox="1"/>
          <p:nvPr/>
        </p:nvSpPr>
        <p:spPr>
          <a:xfrm>
            <a:off x="5573584" y="2359332"/>
            <a:ext cx="3363411"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main function header</a:t>
            </a:r>
            <a:endParaRPr lang="en-US" sz="2800" dirty="0">
              <a:solidFill>
                <a:schemeClr val="tx1"/>
              </a:solidFill>
              <a:latin typeface="Calibri" pitchFamily="34" charset="0"/>
            </a:endParaRPr>
          </a:p>
        </p:txBody>
      </p:sp>
      <p:cxnSp>
        <p:nvCxnSpPr>
          <p:cNvPr id="17" name="Straight Arrow Connector 16"/>
          <p:cNvCxnSpPr/>
          <p:nvPr/>
        </p:nvCxnSpPr>
        <p:spPr>
          <a:xfrm flipH="1">
            <a:off x="4164731" y="2091803"/>
            <a:ext cx="648334" cy="150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p:cNvCxnSpPr>
          <p:nvPr/>
        </p:nvCxnSpPr>
        <p:spPr>
          <a:xfrm flipH="1">
            <a:off x="3521676" y="2620942"/>
            <a:ext cx="2051908" cy="26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578280" y="3044454"/>
            <a:ext cx="4933732" cy="761428"/>
          </a:xfrm>
          <a:prstGeom prst="roundRect">
            <a:avLst/>
          </a:prstGeom>
          <a:solidFill>
            <a:srgbClr val="99FF99">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3" idx="0"/>
            <a:endCxn id="19" idx="2"/>
          </p:cNvCxnSpPr>
          <p:nvPr/>
        </p:nvCxnSpPr>
        <p:spPr>
          <a:xfrm flipH="1" flipV="1">
            <a:off x="4045146" y="3805882"/>
            <a:ext cx="1826343" cy="1663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39250" y="4308480"/>
            <a:ext cx="4330933"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strike="sngStrike" dirty="0">
                <a:solidFill>
                  <a:schemeClr val="tx1"/>
                </a:solidFill>
                <a:latin typeface="Calibri" pitchFamily="34" charset="0"/>
              </a:rPr>
              <a:t>declaration of variables</a:t>
            </a:r>
          </a:p>
        </p:txBody>
      </p:sp>
    </p:spTree>
    <p:extLst>
      <p:ext uri="{BB962C8B-B14F-4D97-AF65-F5344CB8AC3E}">
        <p14:creationId xmlns:p14="http://schemas.microsoft.com/office/powerpoint/2010/main" val="3916276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The Less Simple C Program</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a:t>Unit</a:t>
            </a:r>
            <a:r>
              <a:t>1 - </a:t>
            </a:r>
            <a:fld id="{24D17162-63A3-49DC-92B1-933428BCC85F}" type="slidenum">
              <a:rPr smtClean="0"/>
              <a:pPr>
                <a:defRPr/>
              </a:pPr>
              <a:t>7</a:t>
            </a:fld>
            <a:endParaRPr/>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6522075" cy="685802"/>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p:txBody>
      </p:sp>
      <p:graphicFrame>
        <p:nvGraphicFramePr>
          <p:cNvPr id="11" name="[Diagram 1]"/>
          <p:cNvGraphicFramePr/>
          <p:nvPr>
            <p:extLst>
              <p:ext uri="{D42A27DB-BD31-4B8C-83A1-F6EECF244321}">
                <p14:modId xmlns:p14="http://schemas.microsoft.com/office/powerpoint/2010/main" val="2905571275"/>
              </p:ext>
            </p:extLst>
          </p:nvPr>
        </p:nvGraphicFramePr>
        <p:xfrm>
          <a:off x="6891866" y="431801"/>
          <a:ext cx="2082800" cy="1735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467947" y="2818312"/>
            <a:ext cx="7287745" cy="2862322"/>
          </a:xfrm>
          <a:prstGeom prst="rect">
            <a:avLst/>
          </a:prstGeom>
          <a:solidFill>
            <a:srgbClr val="FFFFCC"/>
          </a:solidFill>
          <a:ln>
            <a:solidFill>
              <a:schemeClr val="tx1"/>
            </a:solidFill>
          </a:ln>
        </p:spPr>
        <p:txBody>
          <a:bodyPr wrap="square" rtlCol="0">
            <a:spAutoFit/>
          </a:bodyPr>
          <a:lstStyle/>
          <a:p>
            <a:pPr>
              <a:tabLst>
                <a:tab pos="347663"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a:t>
            </a: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	a = 2001;</a:t>
            </a:r>
          </a:p>
          <a:p>
            <a:pPr>
              <a:tabLst>
                <a:tab pos="347663" algn="l"/>
              </a:tabLst>
            </a:pPr>
            <a:r>
              <a:rPr lang="en-US" b="1" dirty="0">
                <a:latin typeface="Courier New" panose="02070309020205020404" pitchFamily="49" charset="0"/>
                <a:cs typeface="Courier New" panose="02070309020205020404" pitchFamily="49" charset="0"/>
              </a:rPr>
              <a:t>	b = 4002;</a:t>
            </a:r>
          </a:p>
          <a:p>
            <a:pPr>
              <a:tabLst>
                <a:tab pos="347663" algn="l"/>
              </a:tabLst>
            </a:pPr>
            <a:r>
              <a:rPr lang="en-US" b="1" dirty="0">
                <a:latin typeface="Courier New" panose="02070309020205020404" pitchFamily="49" charset="0"/>
                <a:cs typeface="Courier New" panose="02070309020205020404" pitchFamily="49" charset="0"/>
              </a:rPr>
              <a:t>	c = a + b;</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printf</a:t>
            </a:r>
            <a:r>
              <a:rPr lang="en-US" b="1" dirty="0">
                <a:solidFill>
                  <a:srgbClr val="0000FF"/>
                </a:solidFill>
                <a:latin typeface="Courier New" panose="02070309020205020404" pitchFamily="49" charset="0"/>
                <a:cs typeface="Courier New" panose="02070309020205020404" pitchFamily="49" charset="0"/>
              </a:rPr>
              <a:t>(“ The value of %d + %d = %d\n”,</a:t>
            </a:r>
            <a:r>
              <a:rPr lang="en-US" b="1" dirty="0" err="1">
                <a:solidFill>
                  <a:srgbClr val="0000FF"/>
                </a:solidFill>
                <a:latin typeface="Courier New" panose="02070309020205020404" pitchFamily="49" charset="0"/>
                <a:cs typeface="Courier New" panose="02070309020205020404" pitchFamily="49" charset="0"/>
              </a:rPr>
              <a:t>a,b,c</a:t>
            </a:r>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347663"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19854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A Simple C Program (1/3)</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dirty="0"/>
              <a:t>CS1010 (AY2017/8 Semester 4)</a:t>
            </a:r>
          </a:p>
        </p:txBody>
      </p:sp>
      <p:sp>
        <p:nvSpPr>
          <p:cNvPr id="43" name="Slide Number Placeholder 42"/>
          <p:cNvSpPr>
            <a:spLocks noGrp="1"/>
          </p:cNvSpPr>
          <p:nvPr>
            <p:ph type="sldNum" sz="quarter" idx="12"/>
          </p:nvPr>
        </p:nvSpPr>
        <p:spPr/>
        <p:txBody>
          <a:bodyPr>
            <a:normAutofit/>
          </a:bodyPr>
          <a:lstStyle/>
          <a:p>
            <a:pPr>
              <a:defRPr/>
            </a:pPr>
            <a:r>
              <a:rPr lang="en-US" dirty="0"/>
              <a:t>Unit3</a:t>
            </a:r>
            <a:r>
              <a:rPr dirty="0"/>
              <a:t> - </a:t>
            </a:r>
            <a:fld id="{628B8346-B709-406B-887E-3E0CC6DA1327}" type="slidenum">
              <a:rPr smtClean="0"/>
              <a:pPr>
                <a:defRPr/>
              </a:pPr>
              <a:t>8</a:t>
            </a:fld>
            <a:endParaRPr dirty="0"/>
          </a:p>
        </p:txBody>
      </p:sp>
      <p:sp>
        <p:nvSpPr>
          <p:cNvPr id="10" name="HighlightTextShape201406241503265130"/>
          <p:cNvSpPr>
            <a:spLocks noChangeArrowheads="1"/>
          </p:cNvSpPr>
          <p:nvPr/>
        </p:nvSpPr>
        <p:spPr bwMode="auto">
          <a:xfrm>
            <a:off x="491319" y="1219200"/>
            <a:ext cx="7890681" cy="750277"/>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a:t>General form of a simple C program</a:t>
            </a:r>
            <a:endParaRPr lang="en-US" sz="2800"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7" name="TextBox 6"/>
          <p:cNvSpPr txBox="1"/>
          <p:nvPr/>
        </p:nvSpPr>
        <p:spPr>
          <a:xfrm>
            <a:off x="1011627" y="1969477"/>
            <a:ext cx="4979269" cy="2677656"/>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tabLst>
                <a:tab pos="561975" algn="l"/>
              </a:tabLst>
              <a:defRPr/>
            </a:pPr>
            <a:r>
              <a:rPr lang="en-US" sz="2800" i="1" dirty="0">
                <a:solidFill>
                  <a:schemeClr val="tx1"/>
                </a:solidFill>
                <a:latin typeface="Calibri" pitchFamily="34" charset="0"/>
              </a:rPr>
              <a:t>preprocessor directives</a:t>
            </a:r>
          </a:p>
          <a:p>
            <a:pPr>
              <a:buFont typeface="Wingdings" pitchFamily="2" charset="2"/>
              <a:buNone/>
              <a:tabLst>
                <a:tab pos="561975" algn="l"/>
              </a:tabLst>
              <a:defRPr/>
            </a:pPr>
            <a:r>
              <a:rPr lang="en-US" sz="2800" i="1" dirty="0">
                <a:solidFill>
                  <a:schemeClr val="tx1"/>
                </a:solidFill>
                <a:latin typeface="Calibri" pitchFamily="34" charset="0"/>
              </a:rPr>
              <a:t>main </a:t>
            </a:r>
            <a:r>
              <a:rPr lang="en-US" sz="2800" i="1">
                <a:solidFill>
                  <a:schemeClr val="tx1"/>
                </a:solidFill>
                <a:latin typeface="Calibri" pitchFamily="34" charset="0"/>
              </a:rPr>
              <a:t>function header</a:t>
            </a:r>
            <a:endParaRPr lang="en-US" sz="2800" i="1" dirty="0">
              <a:solidFill>
                <a:schemeClr val="tx1"/>
              </a:solidFill>
              <a:latin typeface="Calibri" pitchFamily="34" charset="0"/>
            </a:endParaRPr>
          </a:p>
          <a:p>
            <a:pPr>
              <a:buFont typeface="Wingdings" pitchFamily="2" charset="2"/>
              <a:buNone/>
              <a:tabLst>
                <a:tab pos="561975" algn="l"/>
              </a:tabLst>
              <a:defRPr/>
            </a:pPr>
            <a:r>
              <a:rPr lang="en-US" sz="2800" dirty="0">
                <a:solidFill>
                  <a:schemeClr val="tx1"/>
                </a:solidFill>
                <a:latin typeface="Calibri" pitchFamily="34" charset="0"/>
              </a:rPr>
              <a:t>{</a:t>
            </a:r>
          </a:p>
          <a:p>
            <a:pPr>
              <a:buFont typeface="Wingdings" pitchFamily="2" charset="2"/>
              <a:buNone/>
              <a:tabLst>
                <a:tab pos="561975" algn="l"/>
              </a:tabLst>
              <a:defRPr/>
            </a:pPr>
            <a:r>
              <a:rPr lang="en-US" sz="2800" i="1">
                <a:solidFill>
                  <a:schemeClr val="tx1"/>
                </a:solidFill>
                <a:latin typeface="Calibri" pitchFamily="34" charset="0"/>
              </a:rPr>
              <a:t>	declaration of variables</a:t>
            </a:r>
            <a:endParaRPr lang="en-US" sz="2800" i="1" dirty="0">
              <a:solidFill>
                <a:schemeClr val="tx1"/>
              </a:solidFill>
              <a:latin typeface="Calibri" pitchFamily="34" charset="0"/>
            </a:endParaRPr>
          </a:p>
          <a:p>
            <a:pPr>
              <a:buFont typeface="Wingdings" pitchFamily="2" charset="2"/>
              <a:buNone/>
              <a:tabLst>
                <a:tab pos="561975" algn="l"/>
              </a:tabLst>
              <a:defRPr/>
            </a:pPr>
            <a:r>
              <a:rPr lang="en-US" sz="2800" i="1" dirty="0">
                <a:solidFill>
                  <a:schemeClr val="tx1"/>
                </a:solidFill>
                <a:latin typeface="Calibri" pitchFamily="34" charset="0"/>
              </a:rPr>
              <a:t>	executable statements</a:t>
            </a:r>
          </a:p>
          <a:p>
            <a:pPr>
              <a:buFont typeface="Wingdings" pitchFamily="2" charset="2"/>
              <a:buNone/>
              <a:tabLst>
                <a:tab pos="561975" algn="l"/>
              </a:tabLst>
              <a:defRPr/>
            </a:pPr>
            <a:r>
              <a:rPr lang="en-US" sz="2800" dirty="0">
                <a:solidFill>
                  <a:schemeClr val="tx1"/>
                </a:solidFill>
                <a:latin typeface="Calibri" pitchFamily="34" charset="0"/>
              </a:rPr>
              <a:t>}</a:t>
            </a:r>
          </a:p>
        </p:txBody>
      </p:sp>
      <p:sp>
        <p:nvSpPr>
          <p:cNvPr id="8" name="TextBox 7"/>
          <p:cNvSpPr txBox="1"/>
          <p:nvPr/>
        </p:nvSpPr>
        <p:spPr>
          <a:xfrm>
            <a:off x="4212837" y="4280512"/>
            <a:ext cx="4379370" cy="2062103"/>
          </a:xfrm>
          <a:prstGeom prst="rect">
            <a:avLst/>
          </a:prstGeom>
          <a:solidFill>
            <a:srgbClr val="CCFFFF"/>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tabLst>
                <a:tab pos="561975" algn="l"/>
              </a:tabLst>
              <a:defRPr/>
            </a:pPr>
            <a:r>
              <a:rPr lang="en-US" sz="2800" i="1">
                <a:solidFill>
                  <a:schemeClr val="tx1"/>
                </a:solidFill>
                <a:latin typeface="Calibri" pitchFamily="34" charset="0"/>
              </a:rPr>
              <a:t>“Executable statements” </a:t>
            </a:r>
            <a:r>
              <a:rPr lang="en-US" sz="2800">
                <a:solidFill>
                  <a:schemeClr val="tx1"/>
                </a:solidFill>
                <a:latin typeface="Calibri" pitchFamily="34" charset="0"/>
              </a:rPr>
              <a:t>usually consists of 3 parts:</a:t>
            </a:r>
          </a:p>
          <a:p>
            <a:pPr marL="803275" indent="-457200">
              <a:buFont typeface="Wingdings" panose="05000000000000000000" pitchFamily="2" charset="2"/>
              <a:buChar char="§"/>
              <a:tabLst>
                <a:tab pos="803275" algn="l"/>
              </a:tabLst>
              <a:defRPr/>
            </a:pPr>
            <a:r>
              <a:rPr lang="en-US" sz="2400">
                <a:solidFill>
                  <a:srgbClr val="002060"/>
                </a:solidFill>
                <a:latin typeface="Calibri" pitchFamily="34" charset="0"/>
              </a:rPr>
              <a:t>Input data</a:t>
            </a:r>
          </a:p>
          <a:p>
            <a:pPr marL="803275" indent="-457200">
              <a:buFont typeface="Wingdings" panose="05000000000000000000" pitchFamily="2" charset="2"/>
              <a:buChar char="§"/>
              <a:tabLst>
                <a:tab pos="803275" algn="l"/>
              </a:tabLst>
              <a:defRPr/>
            </a:pPr>
            <a:r>
              <a:rPr lang="en-US" sz="2400">
                <a:solidFill>
                  <a:srgbClr val="002060"/>
                </a:solidFill>
                <a:latin typeface="Calibri" pitchFamily="34" charset="0"/>
              </a:rPr>
              <a:t>Computation</a:t>
            </a:r>
          </a:p>
          <a:p>
            <a:pPr marL="803275" indent="-457200">
              <a:buFont typeface="Wingdings" panose="05000000000000000000" pitchFamily="2" charset="2"/>
              <a:buChar char="§"/>
              <a:tabLst>
                <a:tab pos="803275" algn="l"/>
              </a:tabLst>
              <a:defRPr/>
            </a:pPr>
            <a:r>
              <a:rPr lang="en-US" sz="2400">
                <a:solidFill>
                  <a:srgbClr val="002060"/>
                </a:solidFill>
                <a:latin typeface="Calibri" pitchFamily="34" charset="0"/>
              </a:rPr>
              <a:t>Output results</a:t>
            </a:r>
            <a:endParaRPr lang="en-US" sz="2400" dirty="0">
              <a:solidFill>
                <a:srgbClr val="002060"/>
              </a:solidFill>
              <a:latin typeface="Calibri" pitchFamily="34" charset="0"/>
            </a:endParaRPr>
          </a:p>
        </p:txBody>
      </p:sp>
      <p:sp>
        <p:nvSpPr>
          <p:cNvPr id="2" name="Rectangle 1"/>
          <p:cNvSpPr/>
          <p:nvPr/>
        </p:nvSpPr>
        <p:spPr>
          <a:xfrm>
            <a:off x="1583871" y="3755571"/>
            <a:ext cx="3461658" cy="391886"/>
          </a:xfrm>
          <a:prstGeom prst="rect">
            <a:avLst/>
          </a:prstGeom>
          <a:solidFill>
            <a:srgbClr val="CCFFFF">
              <a:alpha val="2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138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The Less Simple C Program</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a:t>Unit</a:t>
            </a:r>
            <a:r>
              <a:t>1 - </a:t>
            </a:r>
            <a:fld id="{24D17162-63A3-49DC-92B1-933428BCC85F}" type="slidenum">
              <a:rPr smtClean="0"/>
              <a:pPr>
                <a:defRPr/>
              </a:pPr>
              <a:t>9</a:t>
            </a:fld>
            <a:endParaRPr/>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5" name="HighlightTextShape201406241503265130"/>
          <p:cNvSpPr>
            <a:spLocks noChangeArrowheads="1"/>
          </p:cNvSpPr>
          <p:nvPr/>
        </p:nvSpPr>
        <p:spPr bwMode="auto">
          <a:xfrm>
            <a:off x="573206" y="1219199"/>
            <a:ext cx="6522075" cy="685802"/>
          </a:xfrm>
          <a:prstGeom prst="rect">
            <a:avLst/>
          </a:prstGeom>
          <a:noFill/>
          <a:ln w="9525">
            <a:noFill/>
            <a:miter lim="800000"/>
            <a:headEnd/>
            <a:tailEnd/>
          </a:ln>
        </p:spPr>
        <p:txBody>
          <a:bodyPr/>
          <a:lstStyle/>
          <a:p>
            <a:pPr marL="342900" indent="-342900">
              <a:spcBef>
                <a:spcPts val="600"/>
              </a:spcBef>
              <a:buClr>
                <a:schemeClr val="accent4">
                  <a:lumMod val="60000"/>
                  <a:lumOff val="40000"/>
                </a:schemeClr>
              </a:buClr>
              <a:buSzPct val="75000"/>
              <a:buFont typeface="Wingdings" pitchFamily="2" charset="2"/>
              <a:buChar char="n"/>
            </a:pPr>
            <a:r>
              <a:rPr lang="en-US" sz="2400" dirty="0"/>
              <a:t>Use vim to create this C program </a:t>
            </a:r>
            <a:r>
              <a:rPr lang="en-US" sz="2400" dirty="0" err="1">
                <a:solidFill>
                  <a:srgbClr val="C00000"/>
                </a:solidFill>
              </a:rPr>
              <a:t>first.c</a:t>
            </a: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a:p>
            <a:pPr marL="342900" indent="-342900">
              <a:spcBef>
                <a:spcPts val="600"/>
              </a:spcBef>
              <a:buClr>
                <a:schemeClr val="accent4">
                  <a:lumMod val="60000"/>
                  <a:lumOff val="40000"/>
                </a:schemeClr>
              </a:buClr>
              <a:buSzPct val="75000"/>
              <a:buFont typeface="Wingdings" pitchFamily="2" charset="2"/>
              <a:buChar char="n"/>
            </a:pPr>
            <a:endParaRPr lang="en-US" sz="2400" dirty="0">
              <a:solidFill>
                <a:srgbClr val="C00000"/>
              </a:solidFill>
            </a:endParaRPr>
          </a:p>
        </p:txBody>
      </p:sp>
      <p:graphicFrame>
        <p:nvGraphicFramePr>
          <p:cNvPr id="11" name="[Diagram 1]"/>
          <p:cNvGraphicFramePr/>
          <p:nvPr>
            <p:extLst>
              <p:ext uri="{D42A27DB-BD31-4B8C-83A1-F6EECF244321}">
                <p14:modId xmlns:p14="http://schemas.microsoft.com/office/powerpoint/2010/main" val="1723467857"/>
              </p:ext>
            </p:extLst>
          </p:nvPr>
        </p:nvGraphicFramePr>
        <p:xfrm>
          <a:off x="6891866" y="431801"/>
          <a:ext cx="2082800" cy="1735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467947" y="2091803"/>
            <a:ext cx="7287745" cy="2862322"/>
          </a:xfrm>
          <a:prstGeom prst="rect">
            <a:avLst/>
          </a:prstGeom>
          <a:solidFill>
            <a:srgbClr val="FFFFCC"/>
          </a:solidFill>
          <a:ln>
            <a:solidFill>
              <a:schemeClr val="tx1"/>
            </a:solidFill>
          </a:ln>
        </p:spPr>
        <p:txBody>
          <a:bodyPr wrap="square" rtlCol="0">
            <a:spAutoFit/>
          </a:bodyPr>
          <a:lstStyle/>
          <a:p>
            <a:pPr>
              <a:tabLst>
                <a:tab pos="347663" algn="l"/>
              </a:tabLst>
            </a:pPr>
            <a:r>
              <a:rPr lang="en-US" b="1" dirty="0">
                <a:solidFill>
                  <a:srgbClr val="7030A0"/>
                </a:solidFill>
                <a:latin typeface="Courier New" panose="02070309020205020404" pitchFamily="49" charset="0"/>
                <a:cs typeface="Courier New" panose="02070309020205020404" pitchFamily="49" charset="0"/>
              </a:rPr>
              <a:t>#include </a:t>
            </a:r>
            <a:r>
              <a:rPr lang="en-US" b="1" dirty="0">
                <a:solidFill>
                  <a:srgbClr val="006600"/>
                </a:solidFill>
                <a:latin typeface="Courier New" panose="02070309020205020404" pitchFamily="49" charset="0"/>
                <a:cs typeface="Courier New" panose="02070309020205020404" pitchFamily="49" charset="0"/>
              </a:rPr>
              <a:t>&lt;</a:t>
            </a:r>
            <a:r>
              <a:rPr lang="en-US" b="1" dirty="0" err="1">
                <a:solidFill>
                  <a:srgbClr val="006600"/>
                </a:solidFill>
                <a:latin typeface="Courier New" panose="02070309020205020404" pitchFamily="49" charset="0"/>
                <a:cs typeface="Courier New" panose="02070309020205020404" pitchFamily="49" charset="0"/>
              </a:rPr>
              <a:t>stdio.h</a:t>
            </a:r>
            <a:r>
              <a:rPr lang="en-US" b="1" dirty="0">
                <a:solidFill>
                  <a:srgbClr val="006600"/>
                </a:solidFill>
                <a:latin typeface="Courier New" panose="02070309020205020404" pitchFamily="49" charset="0"/>
                <a:cs typeface="Courier New" panose="02070309020205020404" pitchFamily="49" charset="0"/>
              </a:rPr>
              <a:t>&gt;</a:t>
            </a:r>
          </a:p>
          <a:p>
            <a:pPr>
              <a:tabLst>
                <a:tab pos="347663" algn="l"/>
              </a:tabLst>
            </a:pPr>
            <a:endParaRPr lang="en-US" b="1" dirty="0">
              <a:latin typeface="Courier New" panose="02070309020205020404" pitchFamily="49" charset="0"/>
              <a:cs typeface="Courier New" panose="02070309020205020404" pitchFamily="49" charset="0"/>
            </a:endParaRPr>
          </a:p>
          <a:p>
            <a:pPr>
              <a:tabLst>
                <a:tab pos="347663" algn="l"/>
              </a:tabLst>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main(</a:t>
            </a:r>
            <a:r>
              <a:rPr lang="en-US" b="1" dirty="0">
                <a:solidFill>
                  <a:srgbClr val="0000FF"/>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	a = 2001;</a:t>
            </a:r>
          </a:p>
          <a:p>
            <a:pPr>
              <a:tabLst>
                <a:tab pos="347663" algn="l"/>
              </a:tabLst>
            </a:pPr>
            <a:r>
              <a:rPr lang="en-US" b="1" dirty="0">
                <a:latin typeface="Courier New" panose="02070309020205020404" pitchFamily="49" charset="0"/>
                <a:cs typeface="Courier New" panose="02070309020205020404" pitchFamily="49" charset="0"/>
              </a:rPr>
              <a:t>	b = 4002;</a:t>
            </a:r>
          </a:p>
          <a:p>
            <a:pPr>
              <a:tabLst>
                <a:tab pos="347663" algn="l"/>
              </a:tabLst>
            </a:pPr>
            <a:r>
              <a:rPr lang="en-US" b="1" dirty="0">
                <a:latin typeface="Courier New" panose="02070309020205020404" pitchFamily="49" charset="0"/>
                <a:cs typeface="Courier New" panose="02070309020205020404" pitchFamily="49" charset="0"/>
              </a:rPr>
              <a:t>	c = a + b;</a:t>
            </a:r>
          </a:p>
          <a:p>
            <a:pPr>
              <a:tabLst>
                <a:tab pos="347663" algn="l"/>
              </a:tabLst>
            </a:pPr>
            <a:r>
              <a:rPr lang="en-US" b="1" dirty="0">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printf</a:t>
            </a:r>
            <a:r>
              <a:rPr lang="en-US" b="1" dirty="0">
                <a:solidFill>
                  <a:srgbClr val="0000FF"/>
                </a:solidFill>
                <a:latin typeface="Courier New" panose="02070309020205020404" pitchFamily="49" charset="0"/>
                <a:cs typeface="Courier New" panose="02070309020205020404" pitchFamily="49" charset="0"/>
              </a:rPr>
              <a:t>(“ The value of %d + %d = %d\n”,</a:t>
            </a:r>
            <a:r>
              <a:rPr lang="en-US" b="1" dirty="0" err="1">
                <a:solidFill>
                  <a:srgbClr val="0000FF"/>
                </a:solidFill>
                <a:latin typeface="Courier New" panose="02070309020205020404" pitchFamily="49" charset="0"/>
                <a:cs typeface="Courier New" panose="02070309020205020404" pitchFamily="49" charset="0"/>
              </a:rPr>
              <a:t>a,b,c</a:t>
            </a:r>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tabLst>
                <a:tab pos="347663" algn="l"/>
              </a:tabLst>
            </a:pP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a:tabLst>
                <a:tab pos="347663" algn="l"/>
              </a:tabLst>
            </a:pPr>
            <a:r>
              <a:rPr lang="en-US" b="1" dirty="0">
                <a:latin typeface="Courier New" panose="02070309020205020404" pitchFamily="49" charset="0"/>
                <a:cs typeface="Courier New" panose="02070309020205020404" pitchFamily="49" charset="0"/>
              </a:rPr>
              <a:t>}</a:t>
            </a:r>
          </a:p>
        </p:txBody>
      </p:sp>
      <p:sp>
        <p:nvSpPr>
          <p:cNvPr id="10" name="TextBox 9"/>
          <p:cNvSpPr txBox="1"/>
          <p:nvPr/>
        </p:nvSpPr>
        <p:spPr>
          <a:xfrm>
            <a:off x="4813065" y="1830193"/>
            <a:ext cx="3682599"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preprocessor directives</a:t>
            </a:r>
          </a:p>
        </p:txBody>
      </p:sp>
      <p:sp>
        <p:nvSpPr>
          <p:cNvPr id="12" name="TextBox 11"/>
          <p:cNvSpPr txBox="1"/>
          <p:nvPr/>
        </p:nvSpPr>
        <p:spPr>
          <a:xfrm>
            <a:off x="3776424" y="5469149"/>
            <a:ext cx="4190130"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executable statements</a:t>
            </a:r>
          </a:p>
        </p:txBody>
      </p:sp>
      <p:sp>
        <p:nvSpPr>
          <p:cNvPr id="13" name="TextBox 12"/>
          <p:cNvSpPr txBox="1"/>
          <p:nvPr/>
        </p:nvSpPr>
        <p:spPr>
          <a:xfrm>
            <a:off x="4164731" y="2601061"/>
            <a:ext cx="3363411"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main function header</a:t>
            </a:r>
            <a:endParaRPr lang="en-US" sz="2800" dirty="0">
              <a:solidFill>
                <a:schemeClr val="tx1"/>
              </a:solidFill>
              <a:latin typeface="Calibri" pitchFamily="34" charset="0"/>
            </a:endParaRPr>
          </a:p>
        </p:txBody>
      </p:sp>
      <p:cxnSp>
        <p:nvCxnSpPr>
          <p:cNvPr id="4" name="Straight Arrow Connector 3"/>
          <p:cNvCxnSpPr/>
          <p:nvPr/>
        </p:nvCxnSpPr>
        <p:spPr>
          <a:xfrm flipH="1">
            <a:off x="4164731" y="2091803"/>
            <a:ext cx="648334" cy="150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3" idx="1"/>
          </p:cNvCxnSpPr>
          <p:nvPr/>
        </p:nvCxnSpPr>
        <p:spPr>
          <a:xfrm flipH="1">
            <a:off x="3776423" y="2862671"/>
            <a:ext cx="3883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578279" y="3256767"/>
            <a:ext cx="6688899" cy="1340285"/>
          </a:xfrm>
          <a:prstGeom prst="roundRect">
            <a:avLst/>
          </a:prstGeom>
          <a:solidFill>
            <a:srgbClr val="99FF99">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2" idx="0"/>
            <a:endCxn id="17" idx="2"/>
          </p:cNvCxnSpPr>
          <p:nvPr/>
        </p:nvCxnSpPr>
        <p:spPr>
          <a:xfrm flipH="1" flipV="1">
            <a:off x="4922729" y="4597052"/>
            <a:ext cx="948760" cy="872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4731" y="3522964"/>
            <a:ext cx="4330933" cy="52322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Wingdings" pitchFamily="2" charset="2"/>
              <a:buNone/>
              <a:tabLst>
                <a:tab pos="561975" algn="l"/>
              </a:tabLst>
              <a:defRPr/>
            </a:pPr>
            <a:r>
              <a:rPr lang="en-US" sz="2800" i="1" dirty="0">
                <a:solidFill>
                  <a:schemeClr val="tx1"/>
                </a:solidFill>
                <a:latin typeface="Calibri" pitchFamily="34" charset="0"/>
              </a:rPr>
              <a:t>declaration of variables</a:t>
            </a:r>
          </a:p>
        </p:txBody>
      </p:sp>
      <p:cxnSp>
        <p:nvCxnSpPr>
          <p:cNvPr id="8" name="Straight Arrow Connector 7"/>
          <p:cNvCxnSpPr>
            <a:stCxn id="16" idx="1"/>
          </p:cNvCxnSpPr>
          <p:nvPr/>
        </p:nvCxnSpPr>
        <p:spPr>
          <a:xfrm flipH="1" flipV="1">
            <a:off x="3407079" y="3124282"/>
            <a:ext cx="757652" cy="660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55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17474</TotalTime>
  <Words>4601</Words>
  <Application>Microsoft Office PowerPoint</Application>
  <PresentationFormat>On-screen Show (4:3)</PresentationFormat>
  <Paragraphs>994</Paragraphs>
  <Slides>53</Slides>
  <Notes>53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Arial</vt:lpstr>
      <vt:lpstr>Calibri</vt:lpstr>
      <vt:lpstr>Cambria Math</vt:lpstr>
      <vt:lpstr>Courier New</vt:lpstr>
      <vt:lpstr>Lucida Console</vt:lpstr>
      <vt:lpstr>Times New Roman</vt:lpstr>
      <vt:lpstr>Wingdings</vt:lpstr>
      <vt:lpstr>Clarity</vt:lpstr>
      <vt:lpstr>Equation</vt:lpstr>
      <vt:lpstr>http://www.comp.nus.edu.sg/~cs1010/</vt:lpstr>
      <vt:lpstr>Unit 4: Overview of C Programming</vt:lpstr>
      <vt:lpstr>Introduction</vt:lpstr>
      <vt:lpstr>Quick Review: Edit, Compile, Execute</vt:lpstr>
      <vt:lpstr>A Simple C Program (1/3)</vt:lpstr>
      <vt:lpstr>A Super Simple C Program</vt:lpstr>
      <vt:lpstr>The Less Simple C Program</vt:lpstr>
      <vt:lpstr>A Simple C Program (1/3)</vt:lpstr>
      <vt:lpstr>The Less Simple C Program</vt:lpstr>
      <vt:lpstr>The Less Simple C Program</vt:lpstr>
      <vt:lpstr>A Simple C Program (2/3)</vt:lpstr>
      <vt:lpstr>A Simple C Program (3/3)</vt:lpstr>
      <vt:lpstr>What Happens in the Computer Memory</vt:lpstr>
      <vt:lpstr>Variables</vt:lpstr>
      <vt:lpstr>What if</vt:lpstr>
      <vt:lpstr>Variables: Mistakes in Initialization</vt:lpstr>
      <vt:lpstr>The Less Simple C Program</vt:lpstr>
      <vt:lpstr>Data Types</vt:lpstr>
      <vt:lpstr>Notes (1/2)</vt:lpstr>
      <vt:lpstr>Notes (2/2)</vt:lpstr>
      <vt:lpstr>Type of Errors</vt:lpstr>
      <vt:lpstr>Program Structure</vt:lpstr>
      <vt:lpstr>Program Structure: Preprocessor Directives (1/2)</vt:lpstr>
      <vt:lpstr>Program Structure: Preprocessor Directives (2/2)</vt:lpstr>
      <vt:lpstr>Program Structure: Input/Output (1/3)</vt:lpstr>
      <vt:lpstr>Program Structure: Input/Output (2/3)</vt:lpstr>
      <vt:lpstr>Program Structure: Input/Output (3/3)</vt:lpstr>
      <vt:lpstr>Exercise #2: Testing scanf() and printf()</vt:lpstr>
      <vt:lpstr>Exercise #3: Distance Conversion (1/2)</vt:lpstr>
      <vt:lpstr>Exercise #3: Distance Conversion (2/2)</vt:lpstr>
      <vt:lpstr>Program Structure: Compute (1/9)</vt:lpstr>
      <vt:lpstr>Program Structure: Compute (2/9)</vt:lpstr>
      <vt:lpstr>Program Structure: Compute (3/9)</vt:lpstr>
      <vt:lpstr>Program Structure: Compute (4/9)</vt:lpstr>
      <vt:lpstr>Program Structure: Compute (5/9)</vt:lpstr>
      <vt:lpstr>Program Structure: Compute (6/9)</vt:lpstr>
      <vt:lpstr>Program Structure: Compute (7/9)</vt:lpstr>
      <vt:lpstr>Program Structure: Compute (8/9)</vt:lpstr>
      <vt:lpstr>Program Structure: Compute (9/9)</vt:lpstr>
      <vt:lpstr>Exercise #5: Freezer (1/2)</vt:lpstr>
      <vt:lpstr>Exercise #5: Freezer (2/2)</vt:lpstr>
      <vt:lpstr>Math Functions (1/2)</vt:lpstr>
      <vt:lpstr>Math Functions (2/2)</vt:lpstr>
      <vt:lpstr>Math Functions: Example (1/2)</vt:lpstr>
      <vt:lpstr>Math Functions: Example (2/2)</vt:lpstr>
      <vt:lpstr>Exercise #6: Freezer (version 2)</vt:lpstr>
      <vt:lpstr>Programming Style (1/2)</vt:lpstr>
      <vt:lpstr>Programming Style (2/2)</vt:lpstr>
      <vt:lpstr>Very Common Mistakes (1/2)</vt:lpstr>
      <vt:lpstr>Very Common Mistakes (2/2)</vt:lpstr>
      <vt:lpstr>FAQs</vt:lpstr>
      <vt:lpstr>PowerPoint Presentation</vt:lpstr>
      <vt:lpstr>PowerPoint Presentation</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Tung Kum Hoe Anthony</cp:lastModifiedBy>
  <cp:revision>1204</cp:revision>
  <cp:lastPrinted>2018-06-21T10:03:34Z</cp:lastPrinted>
  <dcterms:created xsi:type="dcterms:W3CDTF">1998-09-05T15:03:32Z</dcterms:created>
  <dcterms:modified xsi:type="dcterms:W3CDTF">2019-08-20T09:10:46Z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