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6"/>
  </p:notesMasterIdLst>
  <p:handoutMasterIdLst>
    <p:handoutMasterId r:id="rId67"/>
  </p:handoutMasterIdLst>
  <p:sldIdLst>
    <p:sldId id="256" r:id="rId2"/>
    <p:sldId id="468" r:id="rId3"/>
    <p:sldId id="509" r:id="rId4"/>
    <p:sldId id="583" r:id="rId5"/>
    <p:sldId id="576" r:id="rId6"/>
    <p:sldId id="504" r:id="rId7"/>
    <p:sldId id="546" r:id="rId8"/>
    <p:sldId id="547" r:id="rId9"/>
    <p:sldId id="548" r:id="rId10"/>
    <p:sldId id="549" r:id="rId11"/>
    <p:sldId id="550" r:id="rId12"/>
    <p:sldId id="602" r:id="rId13"/>
    <p:sldId id="552" r:id="rId14"/>
    <p:sldId id="553" r:id="rId15"/>
    <p:sldId id="554" r:id="rId16"/>
    <p:sldId id="551" r:id="rId17"/>
    <p:sldId id="575" r:id="rId18"/>
    <p:sldId id="555" r:id="rId19"/>
    <p:sldId id="563" r:id="rId20"/>
    <p:sldId id="564" r:id="rId21"/>
    <p:sldId id="561" r:id="rId22"/>
    <p:sldId id="562" r:id="rId23"/>
    <p:sldId id="556" r:id="rId24"/>
    <p:sldId id="557" r:id="rId25"/>
    <p:sldId id="558" r:id="rId26"/>
    <p:sldId id="559" r:id="rId27"/>
    <p:sldId id="570" r:id="rId28"/>
    <p:sldId id="571" r:id="rId29"/>
    <p:sldId id="560" r:id="rId30"/>
    <p:sldId id="568" r:id="rId31"/>
    <p:sldId id="565" r:id="rId32"/>
    <p:sldId id="566" r:id="rId33"/>
    <p:sldId id="567" r:id="rId34"/>
    <p:sldId id="545" r:id="rId35"/>
    <p:sldId id="572" r:id="rId36"/>
    <p:sldId id="573" r:id="rId37"/>
    <p:sldId id="577" r:id="rId38"/>
    <p:sldId id="578" r:id="rId39"/>
    <p:sldId id="579" r:id="rId40"/>
    <p:sldId id="580" r:id="rId41"/>
    <p:sldId id="581" r:id="rId42"/>
    <p:sldId id="582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604" r:id="rId57"/>
    <p:sldId id="606" r:id="rId58"/>
    <p:sldId id="597" r:id="rId59"/>
    <p:sldId id="598" r:id="rId60"/>
    <p:sldId id="599" r:id="rId61"/>
    <p:sldId id="600" r:id="rId62"/>
    <p:sldId id="601" r:id="rId63"/>
    <p:sldId id="506" r:id="rId64"/>
    <p:sldId id="308" r:id="rId6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  <p15:guide id="3" orient="horz" pos="3225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06600"/>
    <a:srgbClr val="CCFFFF"/>
    <a:srgbClr val="CC6600"/>
    <a:srgbClr val="FFFF99"/>
    <a:srgbClr val="99CCFF"/>
    <a:srgbClr val="66FF99"/>
    <a:srgbClr val="9900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 autoAdjust="0"/>
    <p:restoredTop sz="83797" autoAdjust="0"/>
  </p:normalViewPr>
  <p:slideViewPr>
    <p:cSldViewPr snapToGrid="0">
      <p:cViewPr varScale="1">
        <p:scale>
          <a:sx n="55" d="100"/>
          <a:sy n="55" d="100"/>
        </p:scale>
        <p:origin x="16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232" d="100"/>
          <a:sy n="232" d="100"/>
        </p:scale>
        <p:origin x="522" y="168"/>
      </p:cViewPr>
      <p:guideLst>
        <p:guide orient="horz" pos="2929"/>
        <p:guide pos="2209"/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8/11/2019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0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99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9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5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87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7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11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9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4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55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3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5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4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6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1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41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5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135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18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3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7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4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4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126435" y="3462867"/>
            <a:ext cx="71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Problem Solving with </a:t>
            </a:r>
            <a:b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Selection and Repetition Statements</a:t>
            </a:r>
          </a:p>
        </p:txBody>
      </p:sp>
      <p:pic>
        <p:nvPicPr>
          <p:cNvPr id="9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2.2 Condition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 </a:t>
            </a:r>
            <a:r>
              <a:rPr lang="en-SG">
                <a:solidFill>
                  <a:srgbClr val="0000FF"/>
                </a:solidFill>
              </a:rPr>
              <a:t>condition</a:t>
            </a:r>
            <a:r>
              <a:rPr lang="en-SG"/>
              <a:t> is an expression evaluated to </a:t>
            </a:r>
            <a:r>
              <a:rPr lang="en-SG" i="1" u="sng">
                <a:solidFill>
                  <a:srgbClr val="0000FF"/>
                </a:solidFill>
              </a:rPr>
              <a:t>true</a:t>
            </a:r>
            <a:r>
              <a:rPr lang="en-SG"/>
              <a:t> or </a:t>
            </a:r>
            <a:r>
              <a:rPr lang="en-SG" i="1" u="sng">
                <a:solidFill>
                  <a:srgbClr val="0000FF"/>
                </a:solidFill>
              </a:rPr>
              <a:t>false</a:t>
            </a:r>
            <a:r>
              <a:rPr lang="en-SG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It is composed of expressions combined with </a:t>
            </a:r>
            <a:r>
              <a:rPr lang="en-SG">
                <a:solidFill>
                  <a:srgbClr val="C00000"/>
                </a:solidFill>
              </a:rPr>
              <a:t>relational operators</a:t>
            </a:r>
            <a:r>
              <a:rPr lang="en-SG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Examples: </a:t>
            </a:r>
            <a:r>
              <a:rPr lang="en-US">
                <a:solidFill>
                  <a:srgbClr val="9900CC"/>
                </a:solidFill>
              </a:rPr>
              <a:t>(a &lt;= 10)</a:t>
            </a:r>
            <a:r>
              <a:rPr lang="en-US"/>
              <a:t>, </a:t>
            </a:r>
            <a:r>
              <a:rPr lang="en-US">
                <a:solidFill>
                  <a:srgbClr val="9900CC"/>
                </a:solidFill>
              </a:rPr>
              <a:t>(count &gt; max)</a:t>
            </a:r>
            <a:r>
              <a:rPr lang="en-US"/>
              <a:t>, </a:t>
            </a:r>
            <a:r>
              <a:rPr lang="en-US">
                <a:solidFill>
                  <a:srgbClr val="9900CC"/>
                </a:solidFill>
              </a:rPr>
              <a:t>(value != -9)</a:t>
            </a:r>
            <a:endParaRPr lang="en-SG" dirty="0">
              <a:solidFill>
                <a:srgbClr val="9900CC"/>
              </a:solidFill>
            </a:endParaRPr>
          </a:p>
        </p:txBody>
      </p:sp>
      <p:graphicFrame>
        <p:nvGraphicFramePr>
          <p:cNvPr id="50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26195666"/>
              </p:ext>
            </p:extLst>
          </p:nvPr>
        </p:nvGraphicFramePr>
        <p:xfrm>
          <a:off x="15257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1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2.3 Truth Values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Originally, there is </a:t>
            </a:r>
            <a:r>
              <a:rPr lang="en-SG" u="sng" dirty="0"/>
              <a:t>no</a:t>
            </a:r>
            <a:r>
              <a:rPr lang="en-SG" dirty="0"/>
              <a:t> </a:t>
            </a:r>
            <a:r>
              <a:rPr lang="en-SG" dirty="0" err="1"/>
              <a:t>boolean</a:t>
            </a:r>
            <a:r>
              <a:rPr lang="en-SG" dirty="0"/>
              <a:t> type in ANSI C. Instead, we use integers: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138041" y="5110163"/>
            <a:ext cx="2009775" cy="3683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 = 0; b = 1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[Group 8]"/>
          <p:cNvGrpSpPr/>
          <p:nvPr/>
        </p:nvGrpSpPr>
        <p:grpSpPr>
          <a:xfrm>
            <a:off x="1000125" y="4045582"/>
            <a:ext cx="5137916" cy="1432881"/>
            <a:chOff x="1000125" y="4045582"/>
            <a:chExt cx="5137916" cy="1432881"/>
          </a:xfrm>
        </p:grpSpPr>
        <p:sp>
          <p:nvSpPr>
            <p:cNvPr id="10" name="TextBox 9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8060" y="4045582"/>
              <a:ext cx="256998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Unit6_TruthValues.c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2.3 Truth Values(II)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Recent version of C allow</a:t>
            </a:r>
            <a:r>
              <a:rPr lang="en-US" altLang="zh-CN" dirty="0"/>
              <a:t> </a:t>
            </a:r>
            <a:r>
              <a:rPr lang="en-US" altLang="zh-CN" b="1" dirty="0"/>
              <a:t>bool</a:t>
            </a:r>
            <a:r>
              <a:rPr lang="en-US" altLang="zh-CN" dirty="0"/>
              <a:t> data type which can take two values: </a:t>
            </a:r>
            <a:r>
              <a:rPr lang="en-US" altLang="zh-CN" b="1" dirty="0"/>
              <a:t>true</a:t>
            </a:r>
            <a:r>
              <a:rPr lang="en-US" altLang="zh-CN" dirty="0"/>
              <a:t> or </a:t>
            </a:r>
            <a:r>
              <a:rPr lang="en-US" altLang="zh-CN" b="1" dirty="0"/>
              <a:t>false</a:t>
            </a:r>
            <a:r>
              <a:rPr lang="en-US" altLang="zh-CN" dirty="0"/>
              <a:t> 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E0B8D-564F-4DC8-96DA-6EBD7117FE58}"/>
              </a:ext>
            </a:extLst>
          </p:cNvPr>
          <p:cNvSpPr txBox="1"/>
          <p:nvPr/>
        </p:nvSpPr>
        <p:spPr>
          <a:xfrm>
            <a:off x="1750996" y="2779834"/>
            <a:ext cx="5124589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  <a:defRPr/>
            </a:pPr>
            <a:r>
              <a:rPr lang="en-SG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= (2 &gt; 3);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 = false;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 b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7290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2.4 Logical Operators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>
                <a:solidFill>
                  <a:srgbClr val="C00000"/>
                </a:solidFill>
              </a:rPr>
              <a:t>Complex condition</a:t>
            </a:r>
            <a:r>
              <a:rPr lang="en-SG" sz="2000"/>
              <a:t>: combining two or more boolean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/>
              <a:t>If </a:t>
            </a:r>
            <a:r>
              <a:rPr lang="en-US" sz="1800"/>
              <a:t>temperature is greater than 40C </a:t>
            </a:r>
            <a:r>
              <a:rPr lang="en-US" sz="1800">
                <a:solidFill>
                  <a:srgbClr val="0000FF"/>
                </a:solidFill>
              </a:rPr>
              <a:t>or</a:t>
            </a:r>
            <a:r>
              <a:rPr lang="en-US" sz="180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/>
              <a:t>If all the three subject scores (English, Maths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Science) are greater than 85 </a:t>
            </a:r>
            <a:r>
              <a:rPr lang="en-US" sz="1800">
                <a:solidFill>
                  <a:srgbClr val="0000FF"/>
                </a:solidFill>
              </a:rPr>
              <a:t>and</a:t>
            </a:r>
            <a:r>
              <a:rPr lang="en-US" sz="1800"/>
              <a:t> mother tongue score is at least 80, recommend takinf Higher Mother Tongue.</a:t>
            </a:r>
            <a:endParaRPr lang="en-SG" sz="180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>
                <a:solidFill>
                  <a:srgbClr val="C00000"/>
                </a:solidFill>
              </a:rPr>
              <a:t>Logical operators </a:t>
            </a:r>
            <a:r>
              <a:rPr lang="en-SG" sz="2000"/>
              <a:t>are needed: </a:t>
            </a:r>
            <a:r>
              <a:rPr lang="en-US" sz="2000">
                <a:solidFill>
                  <a:srgbClr val="C00000"/>
                </a:solidFill>
              </a:rPr>
              <a:t>&amp;&amp;</a:t>
            </a:r>
            <a:r>
              <a:rPr lang="en-US" sz="2000"/>
              <a:t> (and), </a:t>
            </a:r>
            <a:r>
              <a:rPr lang="en-US" sz="2000">
                <a:solidFill>
                  <a:srgbClr val="C00000"/>
                </a:solidFill>
              </a:rPr>
              <a:t>||</a:t>
            </a:r>
            <a:r>
              <a:rPr lang="en-US" sz="2000"/>
              <a:t> (or), </a:t>
            </a:r>
            <a:r>
              <a:rPr lang="en-US" sz="2000">
                <a:solidFill>
                  <a:srgbClr val="C00000"/>
                </a:solidFill>
              </a:rPr>
              <a:t>!</a:t>
            </a:r>
            <a:r>
              <a:rPr lang="en-US" sz="200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1994538"/>
              </p:ext>
            </p:extLst>
          </p:nvPr>
        </p:nvGraphicFramePr>
        <p:xfrm>
          <a:off x="1236498" y="416200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734" y="4676627"/>
            <a:ext cx="2606566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Note: There are </a:t>
            </a:r>
            <a:r>
              <a:rPr lang="en-US" sz="1600" dirty="0">
                <a:solidFill>
                  <a:srgbClr val="0000FF"/>
                </a:solidFill>
              </a:rPr>
              <a:t>bitwise operators</a:t>
            </a:r>
            <a:r>
              <a:rPr lang="en-US" sz="1600" dirty="0"/>
              <a:t> such as </a:t>
            </a:r>
            <a:r>
              <a:rPr lang="en-US" sz="1600" dirty="0">
                <a:solidFill>
                  <a:srgbClr val="C00000"/>
                </a:solidFill>
              </a:rPr>
              <a:t>&amp;</a:t>
            </a:r>
            <a:r>
              <a:rPr lang="en-US" sz="1600" dirty="0"/>
              <a:t> , </a:t>
            </a:r>
            <a:r>
              <a:rPr lang="en-US" sz="1600" dirty="0">
                <a:solidFill>
                  <a:srgbClr val="C00000"/>
                </a:solidFill>
              </a:rPr>
              <a:t>|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/>
              <a:t>, but we are </a:t>
            </a:r>
            <a:r>
              <a:rPr lang="en-US" sz="1600" u="sng" dirty="0"/>
              <a:t>not</a:t>
            </a:r>
            <a:r>
              <a:rPr lang="en-US" sz="1600" dirty="0"/>
              <a:t> covering these in CS1010.</a:t>
            </a:r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400">
                <a:solidFill>
                  <a:srgbClr val="0000FF"/>
                </a:solidFill>
              </a:rPr>
              <a:t>2.5 Evaluation of Boolean Expressions (1/2)</a:t>
            </a:r>
            <a:endParaRPr lang="en-GB" sz="34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evaluation of a boolean expression is done according to the </a:t>
            </a:r>
            <a:r>
              <a:rPr lang="en-US">
                <a:solidFill>
                  <a:srgbClr val="C00000"/>
                </a:solidFill>
              </a:rPr>
              <a:t>precedence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associativity</a:t>
            </a:r>
            <a:r>
              <a:rPr lang="en-US"/>
              <a:t> of the operators</a:t>
            </a:r>
            <a:r>
              <a:rPr lang="en-SG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3520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  <a:r>
                        <a:rPr lang="en-US" baseline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9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400">
                <a:solidFill>
                  <a:srgbClr val="0000FF"/>
                </a:solidFill>
              </a:rPr>
              <a:t>2.5 Evaluation of Boolean Expressions (2/2)</a:t>
            </a:r>
            <a:endParaRPr lang="en-GB" sz="34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602452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1411" y="2240285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762657" y="2249243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802474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475842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z</a:t>
            </a:r>
            <a:r>
              <a:rPr lang="en-SG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057" y="5379209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1411" y="5379209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9" name="[TextBox 18]"/>
          <p:cNvSpPr txBox="1"/>
          <p:nvPr/>
        </p:nvSpPr>
        <p:spPr>
          <a:xfrm>
            <a:off x="5711411" y="1273132"/>
            <a:ext cx="292650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See Unit6_EvalBoolean.c</a:t>
            </a:r>
            <a:endParaRPr lang="en-SG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52425" y="3369300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Always good to add parentheses for readability.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128" y="3990109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1411" y="3974750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959311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/>
      <p:bldP spid="17" grpId="0" animBg="1"/>
      <p:bldP spid="18" grpId="0" animBg="1"/>
      <p:bldP spid="20" grpId="0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2.6 Caution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87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Since the values </a:t>
            </a:r>
            <a:r>
              <a:rPr lang="en-SG">
                <a:solidFill>
                  <a:srgbClr val="0000FF"/>
                </a:solidFill>
              </a:rPr>
              <a:t>0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1</a:t>
            </a:r>
            <a:r>
              <a:rPr lang="en-SG"/>
              <a:t> are the returned values for </a:t>
            </a:r>
            <a:r>
              <a:rPr lang="en-SG">
                <a:solidFill>
                  <a:srgbClr val="0000FF"/>
                </a:solidFill>
              </a:rPr>
              <a:t>false</a:t>
            </a:r>
            <a:r>
              <a:rPr lang="en-SG"/>
              <a:t> and </a:t>
            </a:r>
            <a:r>
              <a:rPr lang="en-SG">
                <a:solidFill>
                  <a:srgbClr val="0000FF"/>
                </a:solidFill>
              </a:rPr>
              <a:t>true</a:t>
            </a:r>
            <a:r>
              <a:rPr lang="en-SG"/>
              <a:t> respectively, we can have codes like these: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4825" y="2129105"/>
            <a:ext cx="790692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12 + (5 &gt;= 2); </a:t>
            </a:r>
            <a:r>
              <a:rPr lang="en-SG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 is assigned to 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9124" y="5680130"/>
            <a:ext cx="8397875" cy="88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you are certainly </a:t>
            </a:r>
            <a:r>
              <a:rPr lang="en-US" u="sng" dirty="0">
                <a:solidFill>
                  <a:srgbClr val="C00000"/>
                </a:solidFill>
              </a:rPr>
              <a:t>not encouraged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write such convoluted codes!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617850" y="2451719"/>
            <a:ext cx="4581256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( 5 &gt;= 2) evaluates to 1; hence a = 12 + 1;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4825" y="2935023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= (4 &gt; 5) &lt; (3 &gt; 2) * 6;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assigned to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2890" y="3320911"/>
            <a:ext cx="5916216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* has higher precedence than &lt;.</a:t>
            </a:r>
          </a:p>
          <a:p>
            <a:r>
              <a:rPr lang="en-US"/>
              <a:t>(3 &gt; 2) evaluates to 1, hence (3 &gt; 2) * 6 evaluates to 6.</a:t>
            </a:r>
          </a:p>
          <a:p>
            <a:r>
              <a:rPr lang="en-US"/>
              <a:t>(4 &gt; 5) evaluates to 0, hence 0 &lt; 6 evaluates to 1.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4825" y="4347276"/>
            <a:ext cx="8472173" cy="449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lvl="1" indent="0">
              <a:spcBef>
                <a:spcPts val="600"/>
              </a:spcBef>
              <a:buNone/>
              <a:tabLst>
                <a:tab pos="4519613" algn="l"/>
              </a:tabLst>
            </a:pPr>
            <a:r>
              <a:rPr lang="en-SG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 = ((4 &gt; 5) &lt; (3 &gt; 2)) * 6; </a:t>
            </a:r>
            <a:r>
              <a:rPr lang="en-SG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 assigned to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2889" y="4722220"/>
            <a:ext cx="6523629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/>
              <a:t>(4 &gt; 5) evaluates to 0, (3 &gt; 2) evaluates to 1, hence</a:t>
            </a:r>
          </a:p>
          <a:p>
            <a:r>
              <a:rPr lang="en-US"/>
              <a:t>(4 &gt; 5) &lt; (3 &gt; 2) is equivalent to (0 &lt; 1) which evaluates to 1.</a:t>
            </a:r>
          </a:p>
          <a:p>
            <a:r>
              <a:rPr lang="en-US"/>
              <a:t>Hence 1 * 6 evaluates to 6.</a:t>
            </a:r>
          </a:p>
        </p:txBody>
      </p:sp>
    </p:spTree>
    <p:extLst>
      <p:ext uri="{BB962C8B-B14F-4D97-AF65-F5344CB8AC3E}">
        <p14:creationId xmlns:p14="http://schemas.microsoft.com/office/powerpoint/2010/main" val="335808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4" grpId="0"/>
      <p:bldP spid="15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2.6 Caution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10"/>
            <a:ext cx="8397875" cy="63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Very</a:t>
            </a:r>
            <a:r>
              <a:rPr lang="en-SG" dirty="0"/>
              <a:t> common mistake:</a:t>
            </a:r>
          </a:p>
        </p:txBody>
      </p:sp>
      <p:pic>
        <p:nvPicPr>
          <p:cNvPr id="8" name="Picture 7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9206" y="567415"/>
            <a:ext cx="681094" cy="681094"/>
          </a:xfrm>
          <a:prstGeom prst="rect">
            <a:avLst/>
          </a:prstGeom>
        </p:spPr>
      </p:pic>
      <p:sp>
        <p:nvSpPr>
          <p:cNvPr id="18" name="[TextBox 12]"/>
          <p:cNvSpPr txBox="1"/>
          <p:nvPr/>
        </p:nvSpPr>
        <p:spPr>
          <a:xfrm>
            <a:off x="804992" y="2127590"/>
            <a:ext cx="448667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an integer: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value is 3.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3786" y="2259168"/>
            <a:ext cx="2865967" cy="7232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What if user enters 7?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Correct the error.</a:t>
            </a:r>
          </a:p>
        </p:txBody>
      </p:sp>
    </p:spTree>
    <p:extLst>
      <p:ext uri="{BB962C8B-B14F-4D97-AF65-F5344CB8AC3E}">
        <p14:creationId xmlns:p14="http://schemas.microsoft.com/office/powerpoint/2010/main" val="1514102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2.7 Short-Circuit Evaluation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583087" y="1813302"/>
            <a:ext cx="4710113" cy="646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2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2.8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Statements: Examples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33891" y="3718755"/>
            <a:ext cx="5209607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(a %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even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odd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33891" y="1319024"/>
            <a:ext cx="5209607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a, b, t;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(a &gt; b)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Swap a with b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= a; a = b; b = t;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After above, a is the smaller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511" y="1319024"/>
            <a:ext cx="2156347" cy="707886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>
                <a:latin typeface="Garamond" panose="02020404030301010803" pitchFamily="18" charset="0"/>
              </a:rPr>
              <a:t>if</a:t>
            </a:r>
            <a:r>
              <a:rPr lang="en-US" sz="2000"/>
              <a:t> statement without </a:t>
            </a:r>
            <a:r>
              <a:rPr lang="en-US" sz="2000" i="1">
                <a:latin typeface="Garamond" panose="02020404030301010803" pitchFamily="18" charset="0"/>
              </a:rPr>
              <a:t>else</a:t>
            </a:r>
            <a:r>
              <a:rPr lang="en-US" sz="2000"/>
              <a:t> part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2512" y="3721029"/>
            <a:ext cx="2156347" cy="40011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sz="2000" i="1">
                <a:latin typeface="Garamond" panose="02020404030301010803" pitchFamily="18" charset="0"/>
              </a:rPr>
              <a:t>if</a:t>
            </a:r>
            <a:r>
              <a:rPr lang="en-US" sz="2000"/>
              <a:t>-</a:t>
            </a:r>
            <a:r>
              <a:rPr lang="en-US" sz="2000" i="1">
                <a:latin typeface="Garamond" panose="02020404030301010803" pitchFamily="18" charset="0"/>
              </a:rPr>
              <a:t>else</a:t>
            </a:r>
            <a:r>
              <a:rPr lang="en-US" sz="200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023913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738489"/>
            <a:ext cx="8242300" cy="262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relational and logical operators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selection statements to choose between two or more execution paths in a program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Using repetition statements to repeat a segment of code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4730543"/>
            <a:ext cx="7620000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/>
              <a:t>Chapter 4 Selection Structures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/>
              <a:t>Chapter 5 Repetition and Loop Statements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2.8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Statements: Examples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52" name="[TextBox 51]"/>
          <p:cNvSpPr txBox="1"/>
          <p:nvPr/>
        </p:nvSpPr>
        <p:spPr>
          <a:xfrm>
            <a:off x="1109307" y="1976535"/>
            <a:ext cx="2944080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statement-j;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statement-b;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statement-y;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Move common statements out of the 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/>
              <a:t> construct.</a:t>
            </a:r>
            <a:endParaRPr lang="en-SG" dirty="0"/>
          </a:p>
        </p:txBody>
      </p:sp>
      <p:sp>
        <p:nvSpPr>
          <p:cNvPr id="3" name="Right Arrow 2"/>
          <p:cNvSpPr/>
          <p:nvPr/>
        </p:nvSpPr>
        <p:spPr>
          <a:xfrm>
            <a:off x="4312693" y="3193576"/>
            <a:ext cx="620807" cy="518615"/>
          </a:xfrm>
          <a:prstGeom prst="rightArrow">
            <a:avLst/>
          </a:prstGeom>
          <a:solidFill>
            <a:srgbClr val="99CC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60501" y="1976534"/>
            <a:ext cx="294408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statement-a;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statement-b;</a:t>
            </a:r>
          </a:p>
          <a:p>
            <a:pPr>
              <a:tabLst>
                <a:tab pos="3413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statement-j;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statement-k;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13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statement-x;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statement-y;</a:t>
            </a:r>
          </a:p>
        </p:txBody>
      </p:sp>
    </p:spTree>
    <p:extLst>
      <p:ext uri="{BB962C8B-B14F-4D97-AF65-F5344CB8AC3E}">
        <p14:creationId xmlns:p14="http://schemas.microsoft.com/office/powerpoint/2010/main" val="2090631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Nested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249134" cy="325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Nested </a:t>
            </a:r>
            <a:r>
              <a:rPr lang="en-US" i="1">
                <a:solidFill>
                  <a:srgbClr val="0000FF"/>
                </a:solidFill>
              </a:rPr>
              <a:t>if</a:t>
            </a:r>
            <a:r>
              <a:rPr lang="en-US">
                <a:solidFill>
                  <a:srgbClr val="0000FF"/>
                </a:solidFill>
              </a:rPr>
              <a:t> (</a:t>
            </a:r>
            <a:r>
              <a:rPr lang="en-US" i="1">
                <a:solidFill>
                  <a:srgbClr val="0000FF"/>
                </a:solidFill>
              </a:rPr>
              <a:t>if-else</a:t>
            </a:r>
            <a:r>
              <a:rPr lang="en-US">
                <a:solidFill>
                  <a:srgbClr val="0000FF"/>
                </a:solidFill>
              </a:rPr>
              <a:t>) structures </a:t>
            </a:r>
            <a:r>
              <a:rPr lang="en-US"/>
              <a:t>refer to the containment of an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 within another </a:t>
            </a:r>
            <a:r>
              <a:rPr lang="en-US" i="1"/>
              <a:t>if</a:t>
            </a:r>
            <a:r>
              <a:rPr lang="en-US"/>
              <a:t> (</a:t>
            </a:r>
            <a:r>
              <a:rPr lang="en-US" i="1"/>
              <a:t>if-else</a:t>
            </a:r>
            <a:r>
              <a:rPr lang="en-US"/>
              <a:t>) structure.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it is a weekday, you will be in school from 8 am to 6 pm, do revision from 6 pm to 12 midnight, and sleep from 12 midnight to 8 am.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it is a weekend, then you will sleep from 12 midnight to 10 am and have fun from 10 am to 12 midnight.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544564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Nested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Drawing task in Unit 5</a:t>
            </a:r>
          </a:p>
        </p:txBody>
      </p:sp>
      <p:sp>
        <p:nvSpPr>
          <p:cNvPr id="8" name="[TextBox 51]"/>
          <p:cNvSpPr txBox="1"/>
          <p:nvPr/>
        </p:nvSpPr>
        <p:spPr>
          <a:xfrm>
            <a:off x="723831" y="1681690"/>
            <a:ext cx="3096933" cy="30239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draw_rocket();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draw_male();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draw_female();</a:t>
            </a: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13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[Rectangle 3]"/>
          <p:cNvSpPr txBox="1">
            <a:spLocks noChangeArrowheads="1"/>
          </p:cNvSpPr>
          <p:nvPr/>
        </p:nvSpPr>
        <p:spPr>
          <a:xfrm>
            <a:off x="4421523" y="1255364"/>
            <a:ext cx="3839747" cy="54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Draw only 1 figure</a:t>
            </a:r>
          </a:p>
        </p:txBody>
      </p:sp>
      <p:sp>
        <p:nvSpPr>
          <p:cNvPr id="10" name="[TextBox 51]"/>
          <p:cNvSpPr txBox="1"/>
          <p:nvPr/>
        </p:nvSpPr>
        <p:spPr>
          <a:xfrm>
            <a:off x="4719861" y="1681689"/>
            <a:ext cx="4087319" cy="4862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"(R)ocket, 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"(M)ale, or 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"(F)emale?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&amp;resp);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draw_rocket();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'M'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(resp ==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draw_female();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endParaRPr lang="en-US" sz="1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8138" algn="l"/>
                <a:tab pos="688975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444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 Style Issues: Indentation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397875" cy="929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Once we write non-sequential control structures, we need to pay attention to indentation.</a:t>
            </a:r>
            <a:endParaRPr lang="en-SG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758235" y="1982016"/>
            <a:ext cx="0" cy="4380416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2024" y="2030742"/>
            <a:ext cx="1898542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Acceptable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49860"/>
            <a:ext cx="1715208" cy="175432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3387" y="2449860"/>
            <a:ext cx="1757975" cy="230832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557" y="4415820"/>
            <a:ext cx="1745689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8006" y="2030742"/>
            <a:ext cx="2129648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Non-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acceptable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49860"/>
            <a:ext cx="1964766" cy="230832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statements;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2070" y="4911120"/>
            <a:ext cx="1964766" cy="120032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 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 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0790" y="3576667"/>
            <a:ext cx="181737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No indentation!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709410" y="521115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1790" y="5775037"/>
            <a:ext cx="160020" cy="331470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9475" y="4901518"/>
            <a:ext cx="18161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Closing braces not aligned with </a:t>
            </a:r>
            <a:r>
              <a:rPr lang="en-US" i="1">
                <a:latin typeface="Arial" pitchFamily="34" charset="0"/>
                <a:cs typeface="Arial" pitchFamily="34" charset="0"/>
              </a:rPr>
              <a:t>if/else keyword!</a:t>
            </a:r>
            <a:endParaRPr lang="en-SG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616" y="4942462"/>
            <a:ext cx="2164390" cy="1631216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 you remember which </a:t>
            </a:r>
            <a:r>
              <a:rPr lang="en-US" sz="2000" dirty="0">
                <a:solidFill>
                  <a:srgbClr val="C00000"/>
                </a:solidFill>
              </a:rPr>
              <a:t>vim</a:t>
            </a:r>
            <a:r>
              <a:rPr lang="en-US" sz="2000" dirty="0"/>
              <a:t> command to auto-indent your program?</a:t>
            </a:r>
          </a:p>
        </p:txBody>
      </p:sp>
    </p:spTree>
    <p:extLst>
      <p:ext uri="{BB962C8B-B14F-4D97-AF65-F5344CB8AC3E}">
        <p14:creationId xmlns:p14="http://schemas.microsoft.com/office/powerpoint/2010/main" val="2445355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appropriate indentation of comments is just as important.</a:t>
            </a:r>
            <a:endParaRPr lang="en-SG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3528" y="2169059"/>
            <a:ext cx="0" cy="4555262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55038" y="2057886"/>
            <a:ext cx="1155649" cy="35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000"/>
              <a:t>Correct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38" y="2477004"/>
            <a:ext cx="3796324" cy="424731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Comment on the whole if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construct should be aligned with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the ‘if’ keyword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cond</a:t>
            </a:r>
            <a:r>
              <a:rPr lang="en-US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Comment on the statements in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this block should be aligned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	// with the statements below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Likewise, comment for this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block should be indented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like this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statements;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7" name="[Rectangle 3]"/>
          <p:cNvSpPr txBox="1">
            <a:spLocks noChangeArrowheads="1"/>
          </p:cNvSpPr>
          <p:nvPr/>
        </p:nvSpPr>
        <p:spPr bwMode="auto">
          <a:xfrm>
            <a:off x="5132070" y="2057886"/>
            <a:ext cx="1364264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Incorrect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2070" y="2477004"/>
            <a:ext cx="3302246" cy="258532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// Compute the fare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err="1">
                <a:latin typeface="Arial" pitchFamily="34" charset="0"/>
                <a:cs typeface="Arial" pitchFamily="34" charset="0"/>
              </a:rPr>
              <a:t>cond</a:t>
            </a:r>
            <a:r>
              <a:rPr lang="en-US">
                <a:latin typeface="Arial" pitchFamily="34" charset="0"/>
                <a:cs typeface="Arial" pitchFamily="34" charset="0"/>
              </a:rPr>
              <a:t>) {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 For peak hours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// For non-peak hours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	statements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tabLst>
                <a:tab pos="263525" algn="l"/>
                <a:tab pos="536575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7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9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Sometimes we may have a deeply nested </a:t>
            </a:r>
            <a:r>
              <a:rPr lang="en-US" i="1">
                <a:solidFill>
                  <a:srgbClr val="C00000"/>
                </a:solidFill>
              </a:rPr>
              <a:t>if-else-if</a:t>
            </a:r>
            <a:r>
              <a:rPr lang="en-US" i="1">
                <a:latin typeface="Garamond" panose="02020404030301010803" pitchFamily="18" charset="0"/>
              </a:rPr>
              <a:t> </a:t>
            </a:r>
            <a:r>
              <a:rPr lang="en-US"/>
              <a:t>construct:</a:t>
            </a:r>
            <a:endParaRPr lang="en-SG" dirty="0"/>
          </a:p>
        </p:txBody>
      </p:sp>
      <p:sp>
        <p:nvSpPr>
          <p:cNvPr id="15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90)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grade = 'A';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75)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'B';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60)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'C';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50)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'D';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	grade = 'F';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66326" y="2296204"/>
            <a:ext cx="4090215" cy="26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This follows the indentation guideline,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but in this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code tends to be long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and it skews too much to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right.</a:t>
            </a:r>
          </a:p>
        </p:txBody>
      </p:sp>
    </p:spTree>
    <p:extLst>
      <p:ext uri="{BB962C8B-B14F-4D97-AF65-F5344CB8AC3E}">
        <p14:creationId xmlns:p14="http://schemas.microsoft.com/office/powerpoint/2010/main" val="738730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Indentation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115879"/>
            <a:ext cx="8627802" cy="85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Alternative (and preferred) indentation style for deeply nested </a:t>
            </a:r>
            <a:r>
              <a:rPr lang="en-US" i="1">
                <a:solidFill>
                  <a:srgbClr val="C00000"/>
                </a:solidFill>
              </a:rPr>
              <a:t>if-else-if</a:t>
            </a:r>
            <a:r>
              <a:rPr lang="en-US" i="1">
                <a:latin typeface="Garamond" panose="02020404030301010803" pitchFamily="18" charset="0"/>
              </a:rPr>
              <a:t> </a:t>
            </a:r>
            <a:r>
              <a:rPr lang="en-US"/>
              <a:t>construct:</a:t>
            </a:r>
            <a:endParaRPr lang="en-SG" dirty="0"/>
          </a:p>
        </p:txBody>
      </p:sp>
      <p:sp>
        <p:nvSpPr>
          <p:cNvPr id="9" name="[TextBox 14]"/>
          <p:cNvSpPr txBox="1"/>
          <p:nvPr/>
        </p:nvSpPr>
        <p:spPr>
          <a:xfrm>
            <a:off x="779282" y="2107425"/>
            <a:ext cx="3529248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'A';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[Rectangle 3]"/>
          <p:cNvSpPr txBox="1">
            <a:spLocks noChangeArrowheads="1"/>
          </p:cNvSpPr>
          <p:nvPr/>
        </p:nvSpPr>
        <p:spPr bwMode="auto">
          <a:xfrm>
            <a:off x="4666326" y="1968285"/>
            <a:ext cx="2307822" cy="35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lang="en-US" sz="2000" kern="0">
                <a:latin typeface="+mn-lt"/>
                <a:cs typeface="+mn-cs"/>
              </a:rPr>
              <a:t>Alternative style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[TextBox 14]"/>
          <p:cNvSpPr txBox="1"/>
          <p:nvPr/>
        </p:nvSpPr>
        <p:spPr>
          <a:xfrm>
            <a:off x="5083345" y="2411488"/>
            <a:ext cx="304234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'B'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(marks &gt;=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'D'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grade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'F'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6795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Naming ‘</a:t>
            </a:r>
            <a:r>
              <a:rPr lang="en-GB" sz="3600" dirty="0" err="1">
                <a:solidFill>
                  <a:srgbClr val="0000FF"/>
                </a:solidFill>
              </a:rPr>
              <a:t>boolean</a:t>
            </a:r>
            <a:r>
              <a:rPr lang="en-GB" sz="3600" dirty="0">
                <a:solidFill>
                  <a:srgbClr val="0000FF"/>
                </a:solidFill>
              </a:rPr>
              <a:t>’ variables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346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‘</a:t>
            </a:r>
            <a:r>
              <a:rPr lang="en-US" dirty="0" err="1"/>
              <a:t>boolean</a:t>
            </a:r>
            <a:r>
              <a:rPr lang="en-US" dirty="0"/>
              <a:t>’ variables refer to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variables which are used to hold 1 or 0 to represent true or false respectively.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also known as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flags</a:t>
            </a:r>
            <a:r>
              <a:rPr lang="en-US" dirty="0"/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improve readability, </a:t>
            </a:r>
            <a:r>
              <a:rPr lang="en-US" dirty="0" err="1"/>
              <a:t>boolean</a:t>
            </a:r>
            <a:r>
              <a:rPr lang="en-US" dirty="0"/>
              <a:t> flags should be given descriptive names just like any other variables.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add suffices such as “is” or “has” to names of </a:t>
            </a:r>
            <a:r>
              <a:rPr lang="en-US" dirty="0" err="1"/>
              <a:t>boolean</a:t>
            </a:r>
            <a:r>
              <a:rPr lang="en-US" dirty="0"/>
              <a:t> flags (instead of just calling them “flag”!)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/>
              <a:t>isEven</a:t>
            </a:r>
            <a:r>
              <a:rPr lang="en-US" dirty="0"/>
              <a:t>, </a:t>
            </a:r>
            <a:r>
              <a:rPr lang="en-US" dirty="0" err="1"/>
              <a:t>isPrime</a:t>
            </a:r>
            <a:r>
              <a:rPr lang="en-US" dirty="0"/>
              <a:t>, </a:t>
            </a:r>
            <a:r>
              <a:rPr lang="en-US" dirty="0" err="1"/>
              <a:t>hasError</a:t>
            </a:r>
            <a:r>
              <a:rPr lang="en-US" dirty="0"/>
              <a:t>, </a:t>
            </a:r>
            <a:r>
              <a:rPr lang="en-US" dirty="0" err="1"/>
              <a:t>hasDuplicates</a:t>
            </a:r>
            <a:endParaRPr lang="en-SG" dirty="0"/>
          </a:p>
        </p:txBody>
      </p:sp>
      <p:sp>
        <p:nvSpPr>
          <p:cNvPr id="13" name="[TextBox 14]"/>
          <p:cNvSpPr txBox="1"/>
          <p:nvPr/>
        </p:nvSpPr>
        <p:spPr>
          <a:xfrm>
            <a:off x="944448" y="4802831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[TextBox 14]">
            <a:extLst>
              <a:ext uri="{FF2B5EF4-FFF2-40B4-BE49-F238E27FC236}">
                <a16:creationId xmlns:a16="http://schemas.microsoft.com/office/drawing/2014/main" id="{F4557F90-BD49-4132-8A1C-A4F84B6A5205}"/>
              </a:ext>
            </a:extLst>
          </p:cNvPr>
          <p:cNvSpPr txBox="1"/>
          <p:nvPr/>
        </p:nvSpPr>
        <p:spPr>
          <a:xfrm>
            <a:off x="4572000" y="4802831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516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4. Style Issues: Removing ‘if’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36133"/>
            <a:ext cx="8627802" cy="6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code pattern is commonly encountered:</a:t>
            </a:r>
            <a:endParaRPr lang="en-SG" dirty="0"/>
          </a:p>
        </p:txBody>
      </p:sp>
      <p:sp>
        <p:nvSpPr>
          <p:cNvPr id="13" name="[TextBox 14]"/>
          <p:cNvSpPr txBox="1"/>
          <p:nvPr/>
        </p:nvSpPr>
        <p:spPr>
          <a:xfrm>
            <a:off x="3145153" y="1744134"/>
            <a:ext cx="3042346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3606799"/>
            <a:ext cx="8627802" cy="1531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the </a:t>
            </a:r>
            <a:r>
              <a:rPr lang="en-US" i="1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 can be rewritten into a single assignment statement, since (</a:t>
            </a:r>
            <a:r>
              <a:rPr lang="en-US" dirty="0" err="1"/>
              <a:t>num</a:t>
            </a:r>
            <a:r>
              <a:rPr lang="en-US" dirty="0"/>
              <a:t> % 2 == 0) evaluates to either 0 or 1.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coding style is common and the code is shorter.</a:t>
            </a:r>
            <a:endParaRPr lang="en-SG" dirty="0"/>
          </a:p>
        </p:txBody>
      </p:sp>
      <p:sp>
        <p:nvSpPr>
          <p:cNvPr id="9" name="[TextBox 14]"/>
          <p:cNvSpPr txBox="1"/>
          <p:nvPr/>
        </p:nvSpPr>
        <p:spPr>
          <a:xfrm>
            <a:off x="2968546" y="5197354"/>
            <a:ext cx="3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571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Common Errors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code fragments below contain some very common errors. One is caught by the compiler but the other is not (which makes it very hard to detect). </a:t>
            </a:r>
            <a:r>
              <a:rPr lang="en-US">
                <a:solidFill>
                  <a:srgbClr val="C00000"/>
                </a:solidFill>
              </a:rPr>
              <a:t>Spot the errors.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1233386" y="2529161"/>
            <a:ext cx="6626611" cy="1422756"/>
            <a:chOff x="1233386" y="2417858"/>
            <a:chExt cx="6626611" cy="1422756"/>
          </a:xfrm>
        </p:grpSpPr>
        <p:sp>
          <p:nvSpPr>
            <p:cNvPr id="13" name="TextBox 12"/>
            <p:cNvSpPr txBox="1"/>
            <p:nvPr/>
          </p:nvSpPr>
          <p:spPr>
            <a:xfrm>
              <a:off x="1233386" y="2640464"/>
              <a:ext cx="6402387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"Next line.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[TextBox 18]"/>
            <p:cNvSpPr txBox="1"/>
            <p:nvPr/>
          </p:nvSpPr>
          <p:spPr>
            <a:xfrm>
              <a:off x="4933489" y="2417858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Unit6_CommonErrors1.c</a:t>
              </a:r>
              <a:endParaRPr lang="en-S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68413" y="4210037"/>
            <a:ext cx="6591584" cy="1938854"/>
            <a:chOff x="1268413" y="4117704"/>
            <a:chExt cx="6591584" cy="1938854"/>
          </a:xfrm>
        </p:grpSpPr>
        <p:sp>
          <p:nvSpPr>
            <p:cNvPr id="14" name="TextBox 13"/>
            <p:cNvSpPr txBox="1"/>
            <p:nvPr/>
          </p:nvSpPr>
          <p:spPr>
            <a:xfrm>
              <a:off x="1268413" y="4302370"/>
              <a:ext cx="6402387" cy="17541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is not larger than 10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Next line.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4933489" y="4117704"/>
              <a:ext cx="292650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533400" y="1903956"/>
            <a:ext cx="8305800" cy="4584765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Sequential vs Non-Sequential Control Flow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Selection Structures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Nested </a:t>
            </a:r>
            <a:r>
              <a:rPr lang="en-GB" sz="2800" i="1" dirty="0">
                <a:latin typeface="Garamond" panose="02020404030301010803" pitchFamily="18" charset="0"/>
              </a:rPr>
              <a:t>if</a:t>
            </a:r>
            <a:r>
              <a:rPr lang="en-GB" sz="2800" dirty="0"/>
              <a:t> and </a:t>
            </a:r>
            <a:r>
              <a:rPr lang="en-GB" sz="2800" i="1" dirty="0">
                <a:latin typeface="Garamond" panose="02020404030301010803" pitchFamily="18" charset="0"/>
              </a:rPr>
              <a:t>if-else</a:t>
            </a:r>
            <a:r>
              <a:rPr lang="en-GB" sz="2800" dirty="0"/>
              <a:t> Statements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Style Issues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Common Errors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switch</a:t>
            </a:r>
            <a:r>
              <a:rPr lang="en-GB" sz="2800" dirty="0"/>
              <a:t> Statement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Common Errors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4"/>
            <a:ext cx="8627802" cy="13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Proper indentation is important. In the following code, the indentation does not convey the intended purpose of the code. Why? Which </a:t>
            </a:r>
            <a:r>
              <a:rPr lang="en-US" i="1" dirty="0">
                <a:solidFill>
                  <a:srgbClr val="0000FF"/>
                </a:solidFill>
              </a:rPr>
              <a:t>if</a:t>
            </a:r>
            <a:r>
              <a:rPr lang="en-US" dirty="0"/>
              <a:t> is the </a:t>
            </a:r>
            <a:r>
              <a:rPr lang="en-US" i="1" dirty="0">
                <a:solidFill>
                  <a:srgbClr val="0000FF"/>
                </a:solidFill>
              </a:rPr>
              <a:t>else</a:t>
            </a:r>
            <a:r>
              <a:rPr lang="en-US" dirty="0"/>
              <a:t> matched to?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2491702"/>
            <a:ext cx="4041493" cy="2159822"/>
            <a:chOff x="1268414" y="2727524"/>
            <a:chExt cx="4041493" cy="2159822"/>
          </a:xfrm>
        </p:grpSpPr>
        <p:sp>
          <p:nvSpPr>
            <p:cNvPr id="14" name="TextBox 13"/>
            <p:cNvSpPr txBox="1"/>
            <p:nvPr/>
          </p:nvSpPr>
          <p:spPr>
            <a:xfrm>
              <a:off x="1268414" y="2948354"/>
              <a:ext cx="3225577" cy="19389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  <a:defRPr/>
              </a:pP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a, b;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. . .</a:t>
              </a:r>
            </a:p>
            <a:p>
              <a:pPr>
                <a:tabLst>
                  <a:tab pos="457200" algn="l"/>
                </a:tabLst>
                <a:defRPr/>
              </a:pPr>
              <a:endParaRPr lang="en-US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(a &gt;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(b &lt;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"Hello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57200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"Goodbye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0" name="[TextBox 18]"/>
            <p:cNvSpPr txBox="1"/>
            <p:nvPr/>
          </p:nvSpPr>
          <p:spPr>
            <a:xfrm>
              <a:off x="2549632" y="2727524"/>
              <a:ext cx="276027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Unit6_CommonErrors3.c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88761" y="2491702"/>
            <a:ext cx="3598040" cy="193899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15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457200" algn="l"/>
              </a:tabLst>
              <a:defRPr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(b &lt;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"Goodbye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81186" y="3338807"/>
            <a:ext cx="899378" cy="573932"/>
            <a:chOff x="4081186" y="3725694"/>
            <a:chExt cx="899378" cy="573932"/>
          </a:xfrm>
        </p:grpSpPr>
        <p:sp>
          <p:nvSpPr>
            <p:cNvPr id="3" name="Right Arrow 2"/>
            <p:cNvSpPr/>
            <p:nvPr/>
          </p:nvSpPr>
          <p:spPr>
            <a:xfrm>
              <a:off x="4114801" y="3725694"/>
              <a:ext cx="865762" cy="57393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81186" y="3849019"/>
              <a:ext cx="899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Same as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28825" y="5222955"/>
            <a:ext cx="275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 braces if you want to make it more readable: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88761" y="4582119"/>
            <a:ext cx="3598040" cy="21698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15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tabLst>
                <a:tab pos="457200" algn="l"/>
              </a:tabLst>
              <a:defRPr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(b &lt;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"Goodbye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457200" algn="l"/>
              </a:tabLst>
              <a:defRPr/>
            </a:pPr>
            <a:r>
              <a:rPr lang="en-SG" sz="15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6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108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alternative to </a:t>
            </a:r>
            <a:r>
              <a:rPr lang="en-US" i="1" dirty="0">
                <a:solidFill>
                  <a:srgbClr val="0000FF"/>
                </a:solidFill>
              </a:rPr>
              <a:t>if-else-if</a:t>
            </a:r>
            <a:r>
              <a:rPr lang="en-US" i="1" dirty="0"/>
              <a:t> </a:t>
            </a:r>
            <a:r>
              <a:rPr lang="en-US" dirty="0"/>
              <a:t>is to use the </a:t>
            </a:r>
            <a:r>
              <a:rPr lang="en-US" i="1" dirty="0">
                <a:solidFill>
                  <a:srgbClr val="0000FF"/>
                </a:solidFill>
              </a:rPr>
              <a:t>switch</a:t>
            </a:r>
            <a:r>
              <a:rPr lang="en-US" dirty="0"/>
              <a:t> statement.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Restriction: Value must be of </a:t>
            </a:r>
            <a:r>
              <a:rPr lang="en-US" dirty="0">
                <a:solidFill>
                  <a:srgbClr val="C00000"/>
                </a:solidFill>
              </a:rPr>
              <a:t>discrete type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09954" y="2338754"/>
            <a:ext cx="8053754" cy="42473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switch (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&lt;variable or expression&gt;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case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 value1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case </a:t>
            </a:r>
            <a:r>
              <a:rPr lang="en-SG" dirty="0">
                <a:solidFill>
                  <a:srgbClr val="0000FF"/>
                </a:solidFill>
                <a:latin typeface="Lucida Console" pitchFamily="49" charset="0"/>
                <a:cs typeface="Courier New" pitchFamily="49" charset="0"/>
              </a:rPr>
              <a:t>value2</a:t>
            </a:r>
            <a:r>
              <a:rPr lang="en-SG" dirty="0">
                <a:latin typeface="Lucida Console" pitchFamily="49" charset="0"/>
                <a:cs typeface="Courier New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chemeClr val="hlink"/>
                </a:solidFill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dirty="0">
              <a:latin typeface="Lucida Console" pitchFamily="49" charset="0"/>
              <a:cs typeface="Courier New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solidFill>
                  <a:srgbClr val="006600"/>
                </a:solidFill>
                <a:latin typeface="Lucida Console" pitchFamily="49" charset="0"/>
                <a:cs typeface="Courier New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dirty="0">
                <a:latin typeface="Lucida Console" pitchFamily="49" charset="0"/>
                <a:cs typeface="Courier New" pitchFamily="49" charset="0"/>
              </a:rPr>
              <a:t>}</a:t>
            </a:r>
            <a:endParaRPr lang="en-SG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8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411747" cy="87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that reads in a </a:t>
            </a:r>
            <a:r>
              <a:rPr lang="en-US">
                <a:solidFill>
                  <a:srgbClr val="C00000"/>
                </a:solidFill>
              </a:rPr>
              <a:t>6-digit zip code </a:t>
            </a:r>
            <a:r>
              <a:rPr lang="en-US"/>
              <a:t>and uses its first digit to print the associated geographic area.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28295"/>
              </p:ext>
            </p:extLst>
          </p:nvPr>
        </p:nvGraphicFramePr>
        <p:xfrm>
          <a:off x="668216" y="2338754"/>
          <a:ext cx="7965830" cy="327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If zip code</a:t>
                      </a:r>
                      <a:r>
                        <a:rPr lang="en-US" sz="2400" baseline="0"/>
                        <a:t> begins with</a:t>
                      </a:r>
                      <a:endParaRPr lang="en-US" sz="2400"/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Print this message</a:t>
                      </a:r>
                    </a:p>
                  </a:txBody>
                  <a:tcPr anchor="ctr"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0, 2 or 3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on the East Coast.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4 – 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</a:t>
                      </a:r>
                      <a:r>
                        <a:rPr lang="en-US" sz="2400" baseline="0"/>
                        <a:t> is in the Central Plains.</a:t>
                      </a:r>
                      <a:endParaRPr lang="en-US" sz="2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</a:t>
                      </a:r>
                      <a:r>
                        <a:rPr lang="en-US" sz="2400" baseline="0"/>
                        <a:t> code&gt; is in the South.</a:t>
                      </a:r>
                      <a:endParaRPr lang="en-US" sz="2400"/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8 or 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in the West.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88">
                <a:tc>
                  <a:txBody>
                    <a:bodyPr/>
                    <a:lstStyle/>
                    <a:p>
                      <a:r>
                        <a:rPr lang="en-US" sz="2400"/>
                        <a:t>others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&lt;zip code&gt; is invalid.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058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3600">
                <a:solidFill>
                  <a:srgbClr val="0000FF"/>
                </a:solidFill>
              </a:rPr>
              <a:t> Statement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grpSp>
        <p:nvGrpSpPr>
          <p:cNvPr id="8" name="[Group 7]"/>
          <p:cNvGrpSpPr/>
          <p:nvPr/>
        </p:nvGrpSpPr>
        <p:grpSpPr>
          <a:xfrm>
            <a:off x="1749507" y="991901"/>
            <a:ext cx="6411329" cy="5755147"/>
            <a:chOff x="2101947" y="2769404"/>
            <a:chExt cx="6411329" cy="5755147"/>
          </a:xfrm>
        </p:grpSpPr>
        <p:sp>
          <p:nvSpPr>
            <p:cNvPr id="9" name="TextBox 8"/>
            <p:cNvSpPr txBox="1"/>
            <p:nvPr/>
          </p:nvSpPr>
          <p:spPr>
            <a:xfrm>
              <a:off x="2101947" y="2846073"/>
              <a:ext cx="6138897" cy="567847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    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zip;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 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(zip/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nl-NL" sz="1400" b="1" dirty="0">
                  <a:latin typeface="Courier New" pitchFamily="49" charset="0"/>
                  <a:cs typeface="Courier New" pitchFamily="49" charset="0"/>
                </a:rPr>
                <a:t>			printf(</a:t>
              </a:r>
              <a:r>
                <a:rPr lang="nl-NL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nl-NL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invalid.</a:t>
              </a:r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nl-NL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l-NL" sz="1400" b="1" dirty="0"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SG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endParaRPr lang="en-SG" sz="8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3525" algn="l"/>
                  <a:tab pos="536575" algn="l"/>
                  <a:tab pos="811213" algn="l"/>
                  <a:tab pos="1074738" algn="l"/>
                  <a:tab pos="1349375" algn="l"/>
                </a:tabLst>
              </a:pPr>
              <a:r>
                <a:rPr lang="en-SG" sz="14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0406" y="2769404"/>
              <a:ext cx="213287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Unit6_ZipCode.c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6916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Testing </a:t>
            </a:r>
            <a:r>
              <a:rPr lang="en-GB" sz="3600" dirty="0">
                <a:solidFill>
                  <a:srgbClr val="0000FF"/>
                </a:solidFill>
              </a:rPr>
              <a:t>and Debugging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Finding the maximum value among 3 variables: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33026"/>
            <a:ext cx="8229600" cy="2108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the code? Did you test it with the correct test data?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test data would expose the flaw of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How do you correct the code?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After correcting the code, would replacing the 3 </a:t>
            </a:r>
            <a:r>
              <a:rPr lang="en-US" sz="2000" i="1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statements with a nested </a:t>
            </a:r>
            <a:r>
              <a:rPr lang="en-US" sz="2000" i="1" dirty="0"/>
              <a:t>if-else</a:t>
            </a:r>
            <a:r>
              <a:rPr lang="en-US" sz="2000" dirty="0"/>
              <a:t> statement work? If it works, which method is better?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89899" y="1685296"/>
            <a:ext cx="5895163" cy="2839310"/>
            <a:chOff x="1650670" y="1732258"/>
            <a:chExt cx="5895163" cy="2839310"/>
          </a:xfrm>
        </p:grpSpPr>
        <p:sp>
          <p:nvSpPr>
            <p:cNvPr id="9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latin typeface="Courier New" pitchFamily="49" charset="0"/>
                </a:rPr>
                <a:t> 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((num1 &gt; num2) &amp;&amp; (num1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((num2 &gt; num1) &amp;&amp; (num2 &gt; num3))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((num3 &gt; num1) &amp;&amp; (num3 &gt; num2))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		max = num3;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Unit6_FindMax_v1.c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77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Testing </a:t>
            </a:r>
            <a:r>
              <a:rPr lang="en-GB" sz="3600" dirty="0">
                <a:solidFill>
                  <a:srgbClr val="0000FF"/>
                </a:solidFill>
              </a:rPr>
              <a:t>and Debugging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364120" cy="157179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With selection structures (and next time, repetition structures), you are now open to many alternative ways of solving a problem.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Alternative approach to finding maximum among 3 values:</a:t>
            </a:r>
          </a:p>
        </p:txBody>
      </p:sp>
      <p:grpSp>
        <p:nvGrpSpPr>
          <p:cNvPr id="9" name="[Group 1]"/>
          <p:cNvGrpSpPr/>
          <p:nvPr/>
        </p:nvGrpSpPr>
        <p:grpSpPr>
          <a:xfrm>
            <a:off x="1489899" y="2366287"/>
            <a:ext cx="5895163" cy="2839310"/>
            <a:chOff x="1650670" y="1732258"/>
            <a:chExt cx="5895163" cy="2839310"/>
          </a:xfrm>
        </p:grpSpPr>
        <p:sp>
          <p:nvSpPr>
            <p:cNvPr id="10" name="[TextBox 14]"/>
            <p:cNvSpPr txBox="1"/>
            <p:nvPr/>
          </p:nvSpPr>
          <p:spPr>
            <a:xfrm>
              <a:off x="1650670" y="1732258"/>
              <a:ext cx="5510151" cy="28007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// Returns largest among num1, num2, num3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GB" sz="1600" b="1" dirty="0" err="1">
                  <a:solidFill>
                    <a:schemeClr val="tx1"/>
                  </a:solidFill>
                  <a:latin typeface="Courier New" pitchFamily="49" charset="0"/>
                </a:rPr>
                <a:t>getMax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num1,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num2, 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solidFill>
                    <a:schemeClr val="tx1"/>
                  </a:solidFill>
                  <a:latin typeface="Courier New" pitchFamily="49" charset="0"/>
                </a:rPr>
                <a:t> num3) {</a:t>
              </a:r>
              <a:b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</a:br>
              <a:r>
                <a:rPr lang="en-GB" sz="1600" b="1" dirty="0">
                  <a:solidFill>
                    <a:srgbClr val="C00000"/>
                  </a:solidFill>
                  <a:latin typeface="Courier New" pitchFamily="49" charset="0"/>
                </a:rPr>
                <a:t>	</a:t>
              </a:r>
              <a:r>
                <a:rPr lang="en-GB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GB" sz="1600" b="1" dirty="0">
                  <a:latin typeface="Courier New" pitchFamily="49" charset="0"/>
                </a:rPr>
                <a:t> max = </a:t>
              </a:r>
              <a:r>
                <a:rPr lang="en-GB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GB" sz="1600" b="1" dirty="0">
                  <a:latin typeface="Courier New" pitchFamily="49" charset="0"/>
                </a:rPr>
                <a:t>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GB" sz="1600" b="1" dirty="0">
                  <a:latin typeface="Courier New" pitchFamily="49" charset="0"/>
                </a:rPr>
                <a:t> (num1 &gt; max)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	max = num1;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>
                  <a:latin typeface="Courier New" pitchFamily="49" charset="0"/>
                </a:rPr>
                <a:t> (num2 &gt; max)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	max = num2;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else if</a:t>
              </a:r>
              <a:r>
                <a:rPr lang="en-GB" sz="1600" b="1" dirty="0">
                  <a:latin typeface="Courier New" pitchFamily="49" charset="0"/>
                </a:rPr>
                <a:t> (num3 &gt; max)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  		max = num3;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	</a:t>
              </a:r>
              <a:r>
                <a:rPr lang="en-GB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GB" sz="1600" b="1" dirty="0">
                  <a:latin typeface="Courier New" pitchFamily="49" charset="0"/>
                </a:rPr>
                <a:t> max;</a:t>
              </a:r>
            </a:p>
            <a:p>
              <a:pPr marL="0" lvl="1">
                <a:spcBef>
                  <a:spcPts val="0"/>
                </a:spcBef>
                <a:buClr>
                  <a:schemeClr val="accent2"/>
                </a:buClr>
                <a:buSzPct val="120000"/>
                <a:buFont typeface="Wingdings" pitchFamily="2" charset="2"/>
                <a:buNone/>
                <a:tabLst>
                  <a:tab pos="344488" algn="l"/>
                  <a:tab pos="688975" algn="l"/>
                </a:tabLst>
                <a:defRPr/>
              </a:pPr>
              <a:r>
                <a:rPr lang="en-GB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[Group 7]"/>
            <p:cNvSpPr txBox="1"/>
            <p:nvPr/>
          </p:nvSpPr>
          <p:spPr>
            <a:xfrm>
              <a:off x="5213569" y="4202236"/>
              <a:ext cx="233226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Unit6_FindMax_v2.c</a:t>
              </a:r>
              <a:endParaRPr lang="en-SG" dirty="0"/>
            </a:p>
          </p:txBody>
        </p:sp>
      </p:grpSp>
      <p:sp>
        <p:nvSpPr>
          <p:cNvPr id="13" name="Content Placeholder 5"/>
          <p:cNvSpPr txBox="1">
            <a:spLocks/>
          </p:cNvSpPr>
          <p:nvPr/>
        </p:nvSpPr>
        <p:spPr>
          <a:xfrm>
            <a:off x="587375" y="5325979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code? (There are more than one error.)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test data should you use to expose its flaw?</a:t>
            </a:r>
          </a:p>
        </p:txBody>
      </p:sp>
    </p:spTree>
    <p:extLst>
      <p:ext uri="{BB962C8B-B14F-4D97-AF65-F5344CB8AC3E}">
        <p14:creationId xmlns:p14="http://schemas.microsoft.com/office/powerpoint/2010/main" val="3302621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7. Testing and Debugging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67326"/>
            <a:ext cx="8364120" cy="14758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preceding examples will be discussed in class.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Remember: Test your programs thoroughly with your own data.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7346" y="2999874"/>
            <a:ext cx="4636169" cy="1384995"/>
          </a:xfrm>
          <a:prstGeom prst="rect">
            <a:avLst/>
          </a:prstGeom>
          <a:solidFill>
            <a:srgbClr val="CC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 NOT rely on </a:t>
            </a:r>
            <a:r>
              <a:rPr lang="en-US" sz="2800" dirty="0" err="1">
                <a:solidFill>
                  <a:schemeClr val="bg1"/>
                </a:solidFill>
              </a:rPr>
              <a:t>CodeCrunch</a:t>
            </a:r>
            <a:r>
              <a:rPr lang="en-US" sz="2800" dirty="0">
                <a:solidFill>
                  <a:schemeClr val="bg1"/>
                </a:solidFill>
              </a:rPr>
              <a:t> to test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354404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22945" y="4668104"/>
            <a:ext cx="3207895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Each round of the loop is called an </a:t>
            </a:r>
            <a:r>
              <a:rPr lang="en-US" sz="2800" i="1" dirty="0">
                <a:solidFill>
                  <a:srgbClr val="0000FF"/>
                </a:solidFill>
              </a:rPr>
              <a:t>iteration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7150" y="1656596"/>
            <a:ext cx="3799486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800" dirty="0"/>
              <a:t>    	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85492" y="1147557"/>
            <a:ext cx="2191317" cy="2293032"/>
            <a:chOff x="6330462" y="3530993"/>
            <a:chExt cx="2191317" cy="2293032"/>
          </a:xfrm>
        </p:grpSpPr>
        <p:sp>
          <p:nvSpPr>
            <p:cNvPr id="21" name="Flowchart: Decision 20"/>
            <p:cNvSpPr/>
            <p:nvPr/>
          </p:nvSpPr>
          <p:spPr bwMode="auto">
            <a:xfrm>
              <a:off x="6330462" y="4039612"/>
              <a:ext cx="1563033" cy="673868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2" name="Straight Arrow Connector 13"/>
            <p:cNvCxnSpPr>
              <a:cxnSpLocks noChangeShapeType="1"/>
              <a:endCxn id="21" idx="0"/>
            </p:cNvCxnSpPr>
            <p:nvPr/>
          </p:nvCxnSpPr>
          <p:spPr bwMode="auto">
            <a:xfrm>
              <a:off x="7111810" y="3530993"/>
              <a:ext cx="169" cy="50861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6590967" y="5270040"/>
              <a:ext cx="1042022" cy="553985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 body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27" name="Straight Arrow Connector 27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 flipH="1">
              <a:off x="7111978" y="4713480"/>
              <a:ext cx="1" cy="556560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8" name="Elbow Connector 27"/>
            <p:cNvCxnSpPr>
              <a:stCxn id="24" idx="1"/>
              <a:endCxn id="21" idx="1"/>
            </p:cNvCxnSpPr>
            <p:nvPr/>
          </p:nvCxnSpPr>
          <p:spPr bwMode="auto">
            <a:xfrm rot="10800000">
              <a:off x="6330463" y="4376547"/>
              <a:ext cx="260505" cy="1170487"/>
            </a:xfrm>
            <a:prstGeom prst="bentConnector3">
              <a:avLst>
                <a:gd name="adj1" fmla="val 187753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Elbow Connector 28"/>
            <p:cNvCxnSpPr>
              <a:stCxn id="21" idx="3"/>
            </p:cNvCxnSpPr>
            <p:nvPr/>
          </p:nvCxnSpPr>
          <p:spPr bwMode="auto">
            <a:xfrm>
              <a:off x="7893495" y="4376546"/>
              <a:ext cx="582221" cy="1348462"/>
            </a:xfrm>
            <a:prstGeom prst="bentConnector2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6F90843-AA4D-4D88-818A-06624F9930FF}"/>
              </a:ext>
            </a:extLst>
          </p:cNvPr>
          <p:cNvSpPr txBox="1"/>
          <p:nvPr/>
        </p:nvSpPr>
        <p:spPr>
          <a:xfrm>
            <a:off x="457200" y="3534639"/>
            <a:ext cx="498533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Braces { } are optional only if there is one statement in the block. But for beginners, we recommended writing braces even if there is one statement.</a:t>
            </a:r>
            <a:endParaRPr lang="en-SG" sz="1600" dirty="0"/>
          </a:p>
        </p:txBody>
      </p:sp>
      <p:sp>
        <p:nvSpPr>
          <p:cNvPr id="30" name="Line Callout 2 29"/>
          <p:cNvSpPr/>
          <p:nvPr/>
        </p:nvSpPr>
        <p:spPr bwMode="auto">
          <a:xfrm>
            <a:off x="5486400" y="4174231"/>
            <a:ext cx="3312826" cy="1663908"/>
          </a:xfrm>
          <a:prstGeom prst="borderCallout2">
            <a:avLst>
              <a:gd name="adj1" fmla="val 18750"/>
              <a:gd name="adj2" fmla="val 318"/>
              <a:gd name="adj3" fmla="val 18750"/>
              <a:gd name="adj4" fmla="val -16667"/>
              <a:gd name="adj5" fmla="val -122199"/>
              <a:gd name="adj6" fmla="val -45022"/>
            </a:avLst>
          </a:prstGeom>
          <a:solidFill>
            <a:srgbClr val="FFFF99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condition is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execute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loop body; otherwise, terminate loop.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7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(1/3)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52426" y="1248508"/>
            <a:ext cx="3518930" cy="38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Keep prompting the user to input a non-negative integer, and print that integer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Halt the loop when the input is negative.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Print the maximum integer input</a:t>
            </a:r>
            <a:r>
              <a:rPr lang="en-SG" dirty="0"/>
              <a:t>.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318782" y="1981200"/>
            <a:ext cx="4368018" cy="2755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12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</a:t>
            </a:r>
            <a:r>
              <a:rPr lang="en-US">
                <a:solidFill>
                  <a:srgbClr val="0000FF"/>
                </a:solidFill>
              </a:rPr>
              <a:t>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</a:t>
            </a:r>
            <a:r>
              <a:rPr lang="en-US">
                <a:solidFill>
                  <a:srgbClr val="0000FF"/>
                </a:solidFill>
              </a:rPr>
              <a:t> 26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5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Enter a number: </a:t>
            </a:r>
            <a:r>
              <a:rPr lang="en-US">
                <a:solidFill>
                  <a:srgbClr val="0000FF"/>
                </a:solidFill>
              </a:rPr>
              <a:t>-1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/>
              <a:t>The maximum number is 26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72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(2/3)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011387" y="1680400"/>
            <a:ext cx="3360717" cy="2899886"/>
          </a:xfrm>
          <a:prstGeom prst="rect">
            <a:avLst/>
          </a:prstGeom>
          <a:solidFill>
            <a:srgbClr val="99FFCC"/>
          </a:solidFill>
          <a:ln w="19050">
            <a:solidFill>
              <a:schemeClr val="accent1">
                <a:lumMod val="9000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read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solidFill>
                  <a:srgbClr val="C00000"/>
                </a:solidFill>
                <a:latin typeface="Lucida Console" pitchFamily="49" charset="0"/>
                <a:cs typeface="Times New Roman" pitchFamily="18" charset="0"/>
              </a:rPr>
              <a:t>while</a:t>
            </a:r>
            <a:r>
              <a:rPr lang="en-US" sz="2000">
                <a:latin typeface="Lucida Console" pitchFamily="49" charset="0"/>
                <a:cs typeface="Times New Roman" pitchFamily="18" charset="0"/>
              </a:rPr>
              <a:t> (num &gt;= 0)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if (maxi &lt; num)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	maxi =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	read num;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endParaRPr lang="en-US" sz="2000">
              <a:latin typeface="Lucida Console" pitchFamily="49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449263" algn="l"/>
                <a:tab pos="900113" algn="l"/>
              </a:tabLst>
            </a:pPr>
            <a:r>
              <a:rPr lang="en-US" sz="2000">
                <a:latin typeface="Lucida Console" pitchFamily="49" charset="0"/>
                <a:cs typeface="Times New Roman" pitchFamily="18" charset="0"/>
              </a:rPr>
              <a:t>print maxi;</a:t>
            </a:r>
            <a:endParaRPr lang="en-US" sz="2000" dirty="0">
              <a:latin typeface="Lucida Console" pitchFamily="49" charset="0"/>
              <a:cs typeface="Times New Roman" pitchFamily="18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966170" y="1353694"/>
            <a:ext cx="4200525" cy="4893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maxi = 0;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if (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 &gt;= 0) {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if (maxi &lt;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	maxi =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	read </a:t>
            </a:r>
            <a:r>
              <a:rPr lang="en-US" sz="1800" dirty="0" err="1">
                <a:latin typeface="Lucida Console" pitchFamily="49" charset="0"/>
                <a:cs typeface="Times New Roman" pitchFamily="18" charset="0"/>
              </a:rPr>
              <a:t>num</a:t>
            </a: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}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else stop;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...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285750" algn="l"/>
                <a:tab pos="571500" algn="l"/>
              </a:tabLst>
            </a:pPr>
            <a:r>
              <a:rPr lang="en-US" sz="1800" dirty="0">
                <a:latin typeface="Lucida Console" pitchFamily="49" charset="0"/>
                <a:cs typeface="Times New Roman" pitchFamily="18" charset="0"/>
              </a:rPr>
              <a:t>print maxi;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4731" y="1982344"/>
            <a:ext cx="2943226" cy="3448048"/>
            <a:chOff x="657224" y="2100263"/>
            <a:chExt cx="2943226" cy="3448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57225" y="2100263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7224" y="3848099"/>
              <a:ext cx="2943225" cy="1700212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122821" y="2812906"/>
            <a:ext cx="577516" cy="424097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93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210732"/>
          </a:xfrm>
        </p:spPr>
        <p:txBody>
          <a:bodyPr>
            <a:normAutofit/>
          </a:bodyPr>
          <a:lstStyle/>
          <a:p>
            <a:pPr marL="1343025" indent="-1343025">
              <a:tabLst>
                <a:tab pos="450850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Unit 6:	Problem Solving with Selection and Repetition Statements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533401" y="1591732"/>
            <a:ext cx="8305800" cy="4896989"/>
          </a:xfrm>
        </p:spPr>
        <p:txBody>
          <a:bodyPr>
            <a:normAutofit/>
          </a:bodyPr>
          <a:lstStyle/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Common Errors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Some Notes of Caution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Using </a:t>
            </a:r>
            <a:r>
              <a:rPr lang="en-GB" sz="2800" i="1" dirty="0">
                <a:latin typeface="Garamond" panose="02020404030301010803" pitchFamily="18" charset="0"/>
              </a:rPr>
              <a:t>break</a:t>
            </a:r>
            <a:r>
              <a:rPr lang="en-GB" sz="2800" dirty="0"/>
              <a:t> in Loop</a:t>
            </a:r>
          </a:p>
          <a:p>
            <a:pPr marL="627063" indent="-627063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r>
              <a:rPr lang="en-GB" sz="2800" dirty="0"/>
              <a:t>Using </a:t>
            </a:r>
            <a:r>
              <a:rPr lang="en-GB" sz="2800" i="1" dirty="0">
                <a:latin typeface="Garamond" panose="02020404030301010803" pitchFamily="18" charset="0"/>
              </a:rPr>
              <a:t>continue</a:t>
            </a:r>
            <a:r>
              <a:rPr lang="en-GB" sz="2800" dirty="0"/>
              <a:t> in Loop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8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813346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Loop: Demo (3/3)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79094" y="1150141"/>
            <a:ext cx="6490741" cy="4893647"/>
            <a:chOff x="2968052" y="1317926"/>
            <a:chExt cx="6490741" cy="4893647"/>
          </a:xfrm>
        </p:grpSpPr>
        <p:sp>
          <p:nvSpPr>
            <p:cNvPr id="15" name="TextBox 14"/>
            <p:cNvSpPr txBox="1"/>
            <p:nvPr/>
          </p:nvSpPr>
          <p:spPr>
            <a:xfrm>
              <a:off x="2968052" y="1502592"/>
              <a:ext cx="6490741" cy="47089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0"/>
                </a:spcBef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num, maxi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(num &gt;=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(maxi &lt; num)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maxi =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number: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	scanf(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maximum number is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, maxi);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pt-BR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pt-BR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99947" y="1317926"/>
              <a:ext cx="196397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Unit6_FindMax.c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54875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8.2 Condition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84650" y="1984728"/>
            <a:ext cx="4730750" cy="1094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369191" y="1419068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143850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 == b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13292" y="5704482"/>
            <a:ext cx="8153400" cy="876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369191" y="3645525"/>
            <a:ext cx="4368018" cy="48115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9390" y="3539218"/>
            <a:ext cx="292308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// pseudo-code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a =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b = 7;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 != b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print a;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a = a + 2;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1332" y="3698521"/>
            <a:ext cx="668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18489" y="4609188"/>
            <a:ext cx="1998133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Press</a:t>
            </a:r>
            <a:r>
              <a:rPr lang="en-US" sz="2400" dirty="0">
                <a:solidFill>
                  <a:srgbClr val="0000FF"/>
                </a:solidFill>
              </a:rPr>
              <a:t> 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9023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9" grpId="0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8.3 Style: Indentation for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1950" y="1163782"/>
            <a:ext cx="8153400" cy="18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Loop body must be indented.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Comment in loop body must be aligned with statements in loop body.</a:t>
            </a:r>
          </a:p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Closing brace must be on a line by itself and aligned with the </a:t>
            </a:r>
            <a:r>
              <a:rPr lang="en-US" sz="2000" i="1" dirty="0">
                <a:latin typeface="Garamond" panose="02020404030301010803" pitchFamily="18" charset="0"/>
                <a:cs typeface="Arial" pitchFamily="34" charset="0"/>
              </a:rPr>
              <a:t>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keyword.</a:t>
            </a:r>
          </a:p>
        </p:txBody>
      </p:sp>
      <p:sp>
        <p:nvSpPr>
          <p:cNvPr id="15" name="[TextBox 10]"/>
          <p:cNvSpPr txBox="1"/>
          <p:nvPr/>
        </p:nvSpPr>
        <p:spPr>
          <a:xfrm>
            <a:off x="1252364" y="2988749"/>
            <a:ext cx="283596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16" name="[TextBox 1]"/>
          <p:cNvSpPr txBox="1"/>
          <p:nvPr/>
        </p:nvSpPr>
        <p:spPr>
          <a:xfrm>
            <a:off x="4088328" y="3201066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21" name="[TextBox 14]"/>
          <p:cNvSpPr txBox="1"/>
          <p:nvPr/>
        </p:nvSpPr>
        <p:spPr>
          <a:xfrm>
            <a:off x="4788972" y="2988749"/>
            <a:ext cx="283596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pic>
        <p:nvPicPr>
          <p:cNvPr id="22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67" y="4324749"/>
            <a:ext cx="281678" cy="354915"/>
          </a:xfrm>
          <a:prstGeom prst="rect">
            <a:avLst/>
          </a:prstGeom>
        </p:spPr>
      </p:pic>
      <p:pic>
        <p:nvPicPr>
          <p:cNvPr id="23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6" y="5924991"/>
            <a:ext cx="263643" cy="356533"/>
          </a:xfrm>
          <a:prstGeom prst="rect">
            <a:avLst/>
          </a:prstGeom>
        </p:spPr>
      </p:pic>
      <p:pic>
        <p:nvPicPr>
          <p:cNvPr id="24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4422640"/>
            <a:ext cx="281678" cy="3549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52364" y="4914150"/>
            <a:ext cx="283596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...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sp>
        <p:nvSpPr>
          <p:cNvPr id="26" name="[TextBox 2]"/>
          <p:cNvSpPr txBox="1"/>
          <p:nvPr/>
        </p:nvSpPr>
        <p:spPr>
          <a:xfrm>
            <a:off x="3208421" y="5470358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5080" y="5186327"/>
            <a:ext cx="28359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 }</a:t>
            </a:r>
          </a:p>
        </p:txBody>
      </p:sp>
      <p:sp>
        <p:nvSpPr>
          <p:cNvPr id="28" name="Oval 27"/>
          <p:cNvSpPr/>
          <p:nvPr/>
        </p:nvSpPr>
        <p:spPr>
          <a:xfrm>
            <a:off x="7428118" y="6006049"/>
            <a:ext cx="393636" cy="396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07" y="6006049"/>
            <a:ext cx="263643" cy="3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(1/3)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9827" y="1358473"/>
            <a:ext cx="47942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</a:rPr>
              <a:t>do 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loop body</a:t>
            </a:r>
          </a:p>
          <a:p>
            <a:pPr>
              <a:defRPr/>
            </a:pPr>
            <a:r>
              <a:rPr lang="en-US" sz="2800" dirty="0"/>
              <a:t>}  </a:t>
            </a:r>
            <a:r>
              <a:rPr lang="en-US" sz="2800" dirty="0">
                <a:solidFill>
                  <a:srgbClr val="0000FF"/>
                </a:solidFill>
              </a:rPr>
              <a:t>while</a:t>
            </a:r>
            <a:r>
              <a:rPr lang="en-US" sz="2800" dirty="0"/>
              <a:t> ( </a:t>
            </a:r>
            <a:r>
              <a:rPr lang="en-US" sz="2800" dirty="0">
                <a:solidFill>
                  <a:srgbClr val="C00000"/>
                </a:solidFill>
              </a:rPr>
              <a:t>condition </a:t>
            </a:r>
            <a:r>
              <a:rPr lang="en-US" sz="2800" dirty="0"/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3286" y="1767808"/>
            <a:ext cx="2805216" cy="83099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Execute loop body at least once.</a:t>
            </a:r>
            <a:endParaRPr lang="en-SG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8207" y="3325624"/>
            <a:ext cx="2402547" cy="2666126"/>
            <a:chOff x="3375478" y="3091057"/>
            <a:chExt cx="1556540" cy="2310937"/>
          </a:xfrm>
        </p:grpSpPr>
        <p:sp>
          <p:nvSpPr>
            <p:cNvPr id="34" name="Flowchart: Decision 33"/>
            <p:cNvSpPr/>
            <p:nvPr/>
          </p:nvSpPr>
          <p:spPr bwMode="auto">
            <a:xfrm>
              <a:off x="3803305" y="4414403"/>
              <a:ext cx="1128713" cy="498475"/>
            </a:xfrm>
            <a:prstGeom prst="flowChartDecision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5" name="Straight Arrow Connector 13"/>
            <p:cNvCxnSpPr>
              <a:cxnSpLocks noChangeShapeType="1"/>
              <a:endCxn id="34" idx="0"/>
            </p:cNvCxnSpPr>
            <p:nvPr/>
          </p:nvCxnSpPr>
          <p:spPr bwMode="auto">
            <a:xfrm rot="5400000">
              <a:off x="4179292" y="4226412"/>
              <a:ext cx="376493" cy="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TextBox 16"/>
            <p:cNvSpPr txBox="1">
              <a:spLocks noChangeArrowheads="1"/>
            </p:cNvSpPr>
            <p:nvPr/>
          </p:nvSpPr>
          <p:spPr bwMode="auto">
            <a:xfrm>
              <a:off x="4018097" y="4508784"/>
              <a:ext cx="712322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 err="1"/>
                <a:t>cond</a:t>
              </a:r>
              <a:r>
                <a:rPr lang="en-US" sz="1600" b="1" i="1" dirty="0"/>
                <a:t>?</a:t>
              </a:r>
              <a:endParaRPr lang="en-SG" sz="1600" b="1" i="1" dirty="0"/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3989961" y="3502756"/>
              <a:ext cx="752475" cy="542400"/>
            </a:xfrm>
            <a:prstGeom prst="flowChartProcess">
              <a:avLst/>
            </a:prstGeom>
            <a:solidFill>
              <a:srgbClr val="CDCD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1600" b="1" dirty="0"/>
                <a:t>Loop</a:t>
              </a:r>
            </a:p>
            <a:p>
              <a:pPr algn="ctr">
                <a:defRPr/>
              </a:pPr>
              <a:r>
                <a:rPr lang="en-SG" sz="1600" b="1" dirty="0"/>
                <a:t>body </a:t>
              </a: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3375478" y="4631461"/>
              <a:ext cx="560000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true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39" name="TextBox 25"/>
            <p:cNvSpPr txBox="1">
              <a:spLocks noChangeArrowheads="1"/>
            </p:cNvSpPr>
            <p:nvPr/>
          </p:nvSpPr>
          <p:spPr bwMode="auto">
            <a:xfrm>
              <a:off x="4335410" y="4912878"/>
              <a:ext cx="501761" cy="293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006600"/>
                  </a:solidFill>
                </a:rPr>
                <a:t>false</a:t>
              </a:r>
              <a:endParaRPr lang="en-SG" sz="16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40" name="Straight Arrow Connector 27"/>
            <p:cNvCxnSpPr>
              <a:cxnSpLocks noChangeShapeType="1"/>
            </p:cNvCxnSpPr>
            <p:nvPr/>
          </p:nvCxnSpPr>
          <p:spPr bwMode="auto">
            <a:xfrm>
              <a:off x="4374258" y="3091057"/>
              <a:ext cx="0" cy="411699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Elbow Connector 40"/>
            <p:cNvCxnSpPr>
              <a:stCxn id="37" idx="1"/>
              <a:endCxn id="34" idx="1"/>
            </p:cNvCxnSpPr>
            <p:nvPr/>
          </p:nvCxnSpPr>
          <p:spPr bwMode="auto">
            <a:xfrm rot="10800000" flipV="1">
              <a:off x="3803306" y="3773956"/>
              <a:ext cx="186656" cy="889684"/>
            </a:xfrm>
            <a:prstGeom prst="bentConnector3">
              <a:avLst>
                <a:gd name="adj1" fmla="val 179346"/>
              </a:avLst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/>
            </a:ln>
            <a:effectLst/>
          </p:spPr>
        </p:cxnSp>
        <p:cxnSp>
          <p:nvCxnSpPr>
            <p:cNvPr id="42" name="Straight Arrow Connector 41"/>
            <p:cNvCxnSpPr>
              <a:stCxn id="34" idx="2"/>
            </p:cNvCxnSpPr>
            <p:nvPr/>
          </p:nvCxnSpPr>
          <p:spPr bwMode="auto">
            <a:xfrm flipH="1">
              <a:off x="4366198" y="4912878"/>
              <a:ext cx="1464" cy="48911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81193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(2/3)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Example: Count the number of digits in an integer.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0193" y="1200272"/>
            <a:ext cx="298276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do 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  while (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 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8487" y="2523711"/>
            <a:ext cx="5162061" cy="3427111"/>
            <a:chOff x="674557" y="1301965"/>
            <a:chExt cx="5162061" cy="3427111"/>
          </a:xfrm>
        </p:grpSpPr>
        <p:sp>
          <p:nvSpPr>
            <p:cNvPr id="22" name="TextBox 21"/>
            <p:cNvSpPr txBox="1"/>
            <p:nvPr/>
          </p:nvSpPr>
          <p:spPr>
            <a:xfrm>
              <a:off x="674557" y="1558977"/>
              <a:ext cx="4571513" cy="317009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count_digits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	n = n/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	}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2894" y="1301965"/>
              <a:ext cx="234372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Unit6_CountDigits.c</a:t>
              </a:r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31438" y="3708651"/>
            <a:ext cx="1797835" cy="400110"/>
            <a:chOff x="6095971" y="3433295"/>
            <a:chExt cx="17978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6095971" y="3433295"/>
              <a:ext cx="361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n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9345" y="3433295"/>
              <a:ext cx="106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</a:t>
              </a:r>
              <a:endParaRPr lang="en-US" sz="2000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5904089" y="4460077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33882" y="4090745"/>
            <a:ext cx="1873029" cy="400110"/>
            <a:chOff x="5898415" y="3815389"/>
            <a:chExt cx="1873029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5898415" y="381538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395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15088" y="381538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0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38570" y="4481100"/>
            <a:ext cx="1873029" cy="400110"/>
            <a:chOff x="5903103" y="4205744"/>
            <a:chExt cx="1873029" cy="400110"/>
          </a:xfrm>
        </p:grpSpPr>
        <p:sp>
          <p:nvSpPr>
            <p:cNvPr id="44" name="TextBox 43"/>
            <p:cNvSpPr txBox="1"/>
            <p:nvPr/>
          </p:nvSpPr>
          <p:spPr>
            <a:xfrm>
              <a:off x="5903103" y="4205744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19776" y="4205744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1</a:t>
              </a:r>
              <a:endParaRPr lang="en-US" sz="20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5904089" y="4850432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038570" y="4871454"/>
            <a:ext cx="1873029" cy="400110"/>
            <a:chOff x="5903103" y="4596098"/>
            <a:chExt cx="187302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903103" y="4596098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9776" y="4596098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2</a:t>
              </a:r>
              <a:endParaRPr lang="en-US" sz="200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904089" y="5240786"/>
            <a:ext cx="2384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033882" y="5240785"/>
            <a:ext cx="1873029" cy="400110"/>
            <a:chOff x="5898415" y="4965429"/>
            <a:chExt cx="1873029" cy="400110"/>
          </a:xfrm>
        </p:grpSpPr>
        <p:sp>
          <p:nvSpPr>
            <p:cNvPr id="52" name="TextBox 51"/>
            <p:cNvSpPr txBox="1"/>
            <p:nvPr/>
          </p:nvSpPr>
          <p:spPr>
            <a:xfrm>
              <a:off x="5898415" y="496542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15088" y="4965429"/>
              <a:ext cx="756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3</a:t>
              </a:r>
              <a:endParaRPr 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70548" y="2971252"/>
            <a:ext cx="295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Assume that n is passed the value 395: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2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(3/3)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75160" y="1332417"/>
            <a:ext cx="5095742" cy="109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Style: similar to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2" name="[TextBox 1]"/>
          <p:cNvSpPr txBox="1"/>
          <p:nvPr/>
        </p:nvSpPr>
        <p:spPr>
          <a:xfrm>
            <a:off x="1187115" y="202606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sp>
        <p:nvSpPr>
          <p:cNvPr id="13" name="[TextBox 10]"/>
          <p:cNvSpPr txBox="1"/>
          <p:nvPr/>
        </p:nvSpPr>
        <p:spPr>
          <a:xfrm>
            <a:off x="3920484" y="2026060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</a:t>
            </a:r>
          </a:p>
        </p:txBody>
      </p:sp>
      <p:sp>
        <p:nvSpPr>
          <p:cNvPr id="14" name="[TextBox 14]"/>
          <p:cNvSpPr txBox="1"/>
          <p:nvPr/>
        </p:nvSpPr>
        <p:spPr>
          <a:xfrm>
            <a:off x="4989094" y="2026060"/>
            <a:ext cx="263584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	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15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45" y="2907757"/>
            <a:ext cx="281678" cy="354915"/>
          </a:xfrm>
          <a:prstGeom prst="rect">
            <a:avLst/>
          </a:prstGeom>
        </p:spPr>
      </p:pic>
      <p:pic>
        <p:nvPicPr>
          <p:cNvPr id="16" name="[Picture 12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81" y="3459951"/>
            <a:ext cx="281678" cy="354915"/>
          </a:xfrm>
          <a:prstGeom prst="rect">
            <a:avLst/>
          </a:prstGeom>
        </p:spPr>
      </p:pic>
      <p:sp>
        <p:nvSpPr>
          <p:cNvPr id="17" name="[TextBox 1]"/>
          <p:cNvSpPr txBox="1"/>
          <p:nvPr/>
        </p:nvSpPr>
        <p:spPr>
          <a:xfrm>
            <a:off x="1187114" y="4098520"/>
            <a:ext cx="25162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do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// loop body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statement-1;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statement-2;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dirty="0">
                <a:latin typeface="Lucida Console" pitchFamily="49" charset="0"/>
              </a:rPr>
              <a:t>} while (</a:t>
            </a:r>
            <a:r>
              <a:rPr lang="en-US" dirty="0" err="1">
                <a:latin typeface="Lucida Console" pitchFamily="49" charset="0"/>
              </a:rPr>
              <a:t>cond</a:t>
            </a:r>
            <a:r>
              <a:rPr lang="en-US" dirty="0">
                <a:latin typeface="Lucida Console" pitchFamily="49" charset="0"/>
              </a:rPr>
              <a:t>);</a:t>
            </a:r>
          </a:p>
        </p:txBody>
      </p:sp>
      <p:pic>
        <p:nvPicPr>
          <p:cNvPr id="24" name="[TextBox 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35" y="5304674"/>
            <a:ext cx="263643" cy="356533"/>
          </a:xfrm>
          <a:prstGeom prst="rect">
            <a:avLst/>
          </a:prstGeom>
        </p:spPr>
      </p:pic>
      <p:sp>
        <p:nvSpPr>
          <p:cNvPr id="25" name="[Picture 11]"/>
          <p:cNvSpPr txBox="1"/>
          <p:nvPr/>
        </p:nvSpPr>
        <p:spPr>
          <a:xfrm>
            <a:off x="3208421" y="4558753"/>
            <a:ext cx="1909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indentation!</a:t>
            </a:r>
          </a:p>
        </p:txBody>
      </p:sp>
    </p:spTree>
    <p:extLst>
      <p:ext uri="{BB962C8B-B14F-4D97-AF65-F5344CB8AC3E}">
        <p14:creationId xmlns:p14="http://schemas.microsoft.com/office/powerpoint/2010/main" val="3868854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7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9.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Loop: 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199" y="1062498"/>
            <a:ext cx="721360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It’s time to practise Computational Thinking again!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659794"/>
            <a:ext cx="5867400" cy="846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600" dirty="0"/>
              <a:t>Add the digits in a positive integer.</a:t>
            </a:r>
          </a:p>
          <a:p>
            <a:pPr marL="610870" lvl="1" indent="-3365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 err="1"/>
              <a:t>Eg</a:t>
            </a:r>
            <a:r>
              <a:rPr lang="en-GB" dirty="0"/>
              <a:t>: 395 </a:t>
            </a:r>
            <a:r>
              <a:rPr lang="en-GB" dirty="0">
                <a:sym typeface="Wingdings" panose="05000000000000000000" pitchFamily="2" charset="2"/>
              </a:rPr>
              <a:t> 17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641764"/>
            <a:ext cx="3674533" cy="258532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Precond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count_digits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	n = n/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16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count;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57844" y="3345642"/>
            <a:ext cx="4763423" cy="33239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Precond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 0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add_digits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sum;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4489" y="4565367"/>
            <a:ext cx="3595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sum = sum + n%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n = n/</a:t>
            </a:r>
            <a:r>
              <a: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6288" y="2502125"/>
            <a:ext cx="4077867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Which concept in Computational Thinking is employed here?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754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(1/2)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327151" y="1519238"/>
            <a:ext cx="6237432" cy="181610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for ( </a:t>
            </a:r>
            <a:r>
              <a:rPr lang="en-US" sz="2800" dirty="0">
                <a:solidFill>
                  <a:srgbClr val="CC00FF"/>
                </a:solidFill>
              </a:rPr>
              <a:t>initialization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condition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6600"/>
                </a:solidFill>
              </a:rPr>
              <a:t>update</a:t>
            </a:r>
            <a:r>
              <a:rPr lang="en-US" sz="2800" dirty="0"/>
              <a:t> )</a:t>
            </a:r>
          </a:p>
          <a:p>
            <a:pPr>
              <a:defRPr/>
            </a:pPr>
            <a:r>
              <a:rPr lang="en-US" sz="2800" dirty="0"/>
              <a:t>{</a:t>
            </a:r>
          </a:p>
          <a:p>
            <a:pPr>
              <a:defRPr/>
            </a:pPr>
            <a:r>
              <a:rPr lang="en-US" sz="2800" dirty="0"/>
              <a:t>    // loop body</a:t>
            </a:r>
          </a:p>
          <a:p>
            <a:pPr>
              <a:defRPr/>
            </a:pPr>
            <a:r>
              <a:rPr lang="en-US" sz="2800" dirty="0"/>
              <a:t>}</a:t>
            </a:r>
            <a:endParaRPr lang="en-SG" sz="2800" dirty="0"/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704538" y="1976438"/>
            <a:ext cx="2289487" cy="2984500"/>
            <a:chOff x="705177" y="1976284"/>
            <a:chExt cx="2288746" cy="2984884"/>
          </a:xfrm>
        </p:grpSpPr>
        <p:cxnSp>
          <p:nvCxnSpPr>
            <p:cNvPr id="16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378975" y="2470355"/>
              <a:ext cx="1814051" cy="825910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7" y="3760839"/>
              <a:ext cx="2288746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CC00FF"/>
                  </a:solidFill>
                </a:rPr>
                <a:t>Initialization: </a:t>
              </a:r>
              <a:r>
                <a:rPr lang="en-US" sz="2400" dirty="0"/>
                <a:t>initialize the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2844776" y="1995488"/>
            <a:ext cx="3301192" cy="3468316"/>
            <a:chOff x="2717654" y="1995952"/>
            <a:chExt cx="3301007" cy="3468144"/>
          </a:xfrm>
        </p:grpSpPr>
        <p:cxnSp>
          <p:nvCxnSpPr>
            <p:cNvPr id="19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910353" y="2816944"/>
              <a:ext cx="2590796" cy="948812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3301007" cy="1200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Condition: </a:t>
              </a:r>
              <a:r>
                <a:rPr lang="en-US" sz="2400" dirty="0"/>
                <a:t>repeat loop while the condition on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400" dirty="0">
                  <a:solidFill>
                    <a:srgbClr val="0000FF"/>
                  </a:solidFill>
                </a:rPr>
                <a:t> </a:t>
              </a:r>
              <a:r>
                <a:rPr lang="en-US" sz="2400" dirty="0"/>
                <a:t>is </a:t>
              </a:r>
              <a:r>
                <a:rPr lang="en-US" sz="2400" dirty="0">
                  <a:solidFill>
                    <a:srgbClr val="0000FF"/>
                  </a:solidFill>
                </a:rPr>
                <a:t>true</a:t>
              </a:r>
              <a:endParaRPr lang="en-SG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011661" y="2023672"/>
            <a:ext cx="2586037" cy="4143217"/>
            <a:chOff x="5856937" y="2023416"/>
            <a:chExt cx="2585885" cy="4143662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06012" y="2023416"/>
              <a:ext cx="314773" cy="2938388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7" y="4966749"/>
              <a:ext cx="2585885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Update: </a:t>
              </a:r>
              <a:r>
                <a:rPr lang="en-US" sz="2400" dirty="0"/>
                <a:t>change value of</a:t>
              </a:r>
              <a:r>
                <a:rPr lang="en-US" sz="2400" dirty="0">
                  <a:solidFill>
                    <a:srgbClr val="006600"/>
                  </a:solidFill>
                </a:rPr>
                <a:t> </a:t>
              </a:r>
              <a:r>
                <a:rPr lang="en-US" sz="2400" b="1" dirty="0">
                  <a:solidFill>
                    <a:srgbClr val="800000"/>
                  </a:solidFill>
                </a:rPr>
                <a:t>loop variable</a:t>
              </a:r>
              <a:endParaRPr lang="en-SG" sz="2400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740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(2/2)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880D65D-16BC-44AC-845A-5341F7E7898D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401763"/>
            <a:ext cx="7948612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/>
              <a:t>Example: Print numbers 1 to 10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3714B2-C527-4D79-9AA7-E9AA1E5EAF22}"/>
              </a:ext>
            </a:extLst>
          </p:cNvPr>
          <p:cNvSpPr txBox="1"/>
          <p:nvPr/>
        </p:nvSpPr>
        <p:spPr>
          <a:xfrm>
            <a:off x="505193" y="2037330"/>
            <a:ext cx="457647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9263" algn="l"/>
              </a:tabLst>
              <a:defRPr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n&lt;=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n++) {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%3d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>
              <a:tabLst>
                <a:tab pos="449263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0B4FE-875C-4ABE-B033-B1E8AD2B8C6E}"/>
              </a:ext>
            </a:extLst>
          </p:cNvPr>
          <p:cNvSpPr txBox="1"/>
          <p:nvPr/>
        </p:nvSpPr>
        <p:spPr>
          <a:xfrm>
            <a:off x="5259348" y="2122872"/>
            <a:ext cx="362382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(n&lt;=10)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(…);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n++;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Go to step 2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Exit the loop </a:t>
            </a:r>
            <a:endParaRPr lang="en-SG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9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(1/3)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A23676-0350-46BD-9B45-E7614B796367}"/>
              </a:ext>
            </a:extLst>
          </p:cNvPr>
          <p:cNvGrpSpPr/>
          <p:nvPr/>
        </p:nvGrpSpPr>
        <p:grpSpPr>
          <a:xfrm>
            <a:off x="1214203" y="1212996"/>
            <a:ext cx="6745572" cy="5262755"/>
            <a:chOff x="14990" y="133703"/>
            <a:chExt cx="6745572" cy="52627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1C748D-A251-485A-A9BD-862BACB5AB27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514162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num;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positive integer: 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(num);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endPara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75E46-DA07-4FE3-A36B-D3BA94CC7DF4}"/>
                </a:ext>
              </a:extLst>
            </p:cNvPr>
            <p:cNvSpPr txBox="1"/>
            <p:nvPr/>
          </p:nvSpPr>
          <p:spPr>
            <a:xfrm>
              <a:off x="4093755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F8433C-CEC0-4B02-A3B4-9E90AD84E577}"/>
              </a:ext>
            </a:extLst>
          </p:cNvPr>
          <p:cNvSpPr txBox="1"/>
          <p:nvPr/>
        </p:nvSpPr>
        <p:spPr>
          <a:xfrm>
            <a:off x="5175276" y="5043054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1 3 5 7 9 11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991633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5863" y="1633210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Sequence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4110" y="3074764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66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Selection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7026" y="435142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Repetition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3400" y="380999"/>
            <a:ext cx="8382000" cy="10075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Recall: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09421676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(2/3)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CB3369-8F56-47AE-B218-0BDA48109026}"/>
              </a:ext>
            </a:extLst>
          </p:cNvPr>
          <p:cNvGrpSpPr/>
          <p:nvPr/>
        </p:nvGrpSpPr>
        <p:grpSpPr>
          <a:xfrm>
            <a:off x="794478" y="1212996"/>
            <a:ext cx="6745573" cy="2675675"/>
            <a:chOff x="14990" y="133703"/>
            <a:chExt cx="6745573" cy="2675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1AFB5-9322-4D7C-B857-7C11E27EE1EC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A1F61-BF31-4EF6-9EA6-C47DA67854C2}"/>
                </a:ext>
              </a:extLst>
            </p:cNvPr>
            <p:cNvSpPr txBox="1"/>
            <p:nvPr/>
          </p:nvSpPr>
          <p:spPr>
            <a:xfrm>
              <a:off x="3985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Unit6_OddIntegers_v2.c</a:t>
              </a:r>
              <a:endParaRPr lang="en-SG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E09ADC-D9FE-4470-A75F-9F2FD121CBE9}"/>
              </a:ext>
            </a:extLst>
          </p:cNvPr>
          <p:cNvGrpSpPr/>
          <p:nvPr/>
        </p:nvGrpSpPr>
        <p:grpSpPr>
          <a:xfrm>
            <a:off x="1846288" y="3688871"/>
            <a:ext cx="6745573" cy="2367899"/>
            <a:chOff x="14990" y="133703"/>
            <a:chExt cx="6745573" cy="23678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1A3E9E-21D0-437F-9A52-630881BEAA89}"/>
                </a:ext>
              </a:extLst>
            </p:cNvPr>
            <p:cNvSpPr txBox="1"/>
            <p:nvPr/>
          </p:nvSpPr>
          <p:spPr>
            <a:xfrm>
              <a:off x="14990" y="254833"/>
              <a:ext cx="6535711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 ; n &gt;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n--)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(n%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n);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23D93B-C7B4-4EBB-BE4A-525AF827D096}"/>
                </a:ext>
              </a:extLst>
            </p:cNvPr>
            <p:cNvSpPr txBox="1"/>
            <p:nvPr/>
          </p:nvSpPr>
          <p:spPr>
            <a:xfrm>
              <a:off x="3837483" y="133703"/>
              <a:ext cx="292308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Unit6_OddIntegers_v3.c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0CF7D0-2C9A-47F6-B134-72519A14A7EB}"/>
              </a:ext>
            </a:extLst>
          </p:cNvPr>
          <p:cNvSpPr txBox="1"/>
          <p:nvPr/>
        </p:nvSpPr>
        <p:spPr>
          <a:xfrm>
            <a:off x="5772427" y="4666390"/>
            <a:ext cx="2383436" cy="707886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Values printed from largest to smallest.</a:t>
            </a:r>
            <a:endParaRPr lang="en-SG" sz="2000" i="1" dirty="0"/>
          </a:p>
        </p:txBody>
      </p:sp>
      <p:sp>
        <p:nvSpPr>
          <p:cNvPr id="19" name="Line Callout 2 19">
            <a:extLst>
              <a:ext uri="{FF2B5EF4-FFF2-40B4-BE49-F238E27FC236}">
                <a16:creationId xmlns:a16="http://schemas.microsoft.com/office/drawing/2014/main" id="{B19EFF25-ED80-48C6-B262-B146D1C71B74}"/>
              </a:ext>
            </a:extLst>
          </p:cNvPr>
          <p:cNvSpPr/>
          <p:nvPr/>
        </p:nvSpPr>
        <p:spPr bwMode="auto">
          <a:xfrm flipH="1">
            <a:off x="344773" y="5156615"/>
            <a:ext cx="1229193" cy="734519"/>
          </a:xfrm>
          <a:prstGeom prst="borderCallout2">
            <a:avLst>
              <a:gd name="adj1" fmla="val 16604"/>
              <a:gd name="adj2" fmla="val -3203"/>
              <a:gd name="adj3" fmla="val 16604"/>
              <a:gd name="adj4" fmla="val -33341"/>
              <a:gd name="adj5" fmla="val -71996"/>
              <a:gd name="adj6" fmla="val -126358"/>
            </a:avLst>
          </a:prstGeom>
          <a:solidFill>
            <a:srgbClr val="9F9FFF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Empty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35827-2815-4C98-8024-FE0DF568450C}"/>
              </a:ext>
            </a:extLst>
          </p:cNvPr>
          <p:cNvSpPr txBox="1"/>
          <p:nvPr/>
        </p:nvSpPr>
        <p:spPr>
          <a:xfrm>
            <a:off x="5412507" y="2249687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1 3 5 7 9 11</a:t>
            </a:r>
            <a:endParaRPr lang="en-SG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A2702-7550-4B29-BC43-A477E14228E8}"/>
              </a:ext>
            </a:extLst>
          </p:cNvPr>
          <p:cNvSpPr txBox="1"/>
          <p:nvPr/>
        </p:nvSpPr>
        <p:spPr>
          <a:xfrm>
            <a:off x="5088968" y="5556559"/>
            <a:ext cx="35028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err="1"/>
              <a:t>print_odd_integers</a:t>
            </a:r>
            <a:r>
              <a:rPr lang="en-SG" sz="2400" dirty="0"/>
              <a:t>(12)</a:t>
            </a:r>
            <a:endParaRPr lang="en-SG" sz="2400" dirty="0">
              <a:sym typeface="Wingdings" panose="05000000000000000000" pitchFamily="2" charset="2"/>
            </a:endParaRP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11 9 7 5 3 1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67605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10.1 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Loop: Odd Integers (3/3)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CB3369-8F56-47AE-B218-0BDA48109026}"/>
              </a:ext>
            </a:extLst>
          </p:cNvPr>
          <p:cNvGrpSpPr/>
          <p:nvPr/>
        </p:nvGrpSpPr>
        <p:grpSpPr>
          <a:xfrm>
            <a:off x="2113613" y="4002378"/>
            <a:ext cx="5729573" cy="2675675"/>
            <a:chOff x="14990" y="133703"/>
            <a:chExt cx="5729573" cy="2675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1AFB5-9322-4D7C-B857-7C11E27EE1EC}"/>
                </a:ext>
              </a:extLst>
            </p:cNvPr>
            <p:cNvSpPr txBox="1"/>
            <p:nvPr/>
          </p:nvSpPr>
          <p:spPr>
            <a:xfrm>
              <a:off x="14990" y="254833"/>
              <a:ext cx="5236867" cy="255454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(i%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A1F61-BF31-4EF6-9EA6-C47DA67854C2}"/>
                </a:ext>
              </a:extLst>
            </p:cNvPr>
            <p:cNvSpPr txBox="1"/>
            <p:nvPr/>
          </p:nvSpPr>
          <p:spPr>
            <a:xfrm>
              <a:off x="2969943" y="133703"/>
              <a:ext cx="2774620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Unit6_OddIntegers_v2.c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EEE114-5134-4C79-8606-3D2E7455B28C}"/>
              </a:ext>
            </a:extLst>
          </p:cNvPr>
          <p:cNvGrpSpPr/>
          <p:nvPr/>
        </p:nvGrpSpPr>
        <p:grpSpPr>
          <a:xfrm>
            <a:off x="692840" y="1549376"/>
            <a:ext cx="5763036" cy="2367899"/>
            <a:chOff x="14991" y="133703"/>
            <a:chExt cx="5763036" cy="23678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270DB-136C-4BB4-A8EE-B30B84059F41}"/>
                </a:ext>
              </a:extLst>
            </p:cNvPr>
            <p:cNvSpPr txBox="1"/>
            <p:nvPr/>
          </p:nvSpPr>
          <p:spPr>
            <a:xfrm>
              <a:off x="14991" y="254833"/>
              <a:ext cx="5269724" cy="2246769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Precond</a:t>
              </a: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 0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print_odd_integers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 {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+=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0" indent="0">
                <a:spcBef>
                  <a:spcPts val="0"/>
                </a:spcBef>
                <a:buNone/>
                <a:tabLst>
                  <a:tab pos="360363" algn="l"/>
                  <a:tab pos="719138" algn="l"/>
                  <a:tab pos="1079500" algn="l"/>
                  <a:tab pos="2952750" algn="l"/>
                </a:tabLst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57B743-66EC-4F77-BF06-A11968189EDF}"/>
                </a:ext>
              </a:extLst>
            </p:cNvPr>
            <p:cNvSpPr txBox="1"/>
            <p:nvPr/>
          </p:nvSpPr>
          <p:spPr>
            <a:xfrm>
              <a:off x="3111220" y="133703"/>
              <a:ext cx="266680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Unit6_OddIntegers_v1.c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C17D4A-2EA9-49EC-84C5-C29A005C2606}"/>
              </a:ext>
            </a:extLst>
          </p:cNvPr>
          <p:cNvSpPr txBox="1"/>
          <p:nvPr/>
        </p:nvSpPr>
        <p:spPr>
          <a:xfrm>
            <a:off x="655782" y="1062182"/>
            <a:ext cx="298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44751445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11. Common Errors (1/2)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FBAE3A04-9D7D-47F3-B59A-35A942E4BD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503552"/>
            <a:ext cx="8169592" cy="137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are the outputs for the following programs? </a:t>
            </a:r>
            <a:r>
              <a:rPr lang="en-GB" dirty="0">
                <a:solidFill>
                  <a:srgbClr val="C00000"/>
                </a:solidFill>
              </a:rPr>
              <a:t>(Do not code and run them. Trace the programs manually.)</a:t>
            </a:r>
            <a:endParaRPr lang="en-GB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4B70FC-14E4-4C69-8E56-1CA1EAA01E2F}"/>
              </a:ext>
            </a:extLst>
          </p:cNvPr>
          <p:cNvGrpSpPr/>
          <p:nvPr/>
        </p:nvGrpSpPr>
        <p:grpSpPr>
          <a:xfrm>
            <a:off x="374754" y="2615228"/>
            <a:ext cx="4212236" cy="1674959"/>
            <a:chOff x="374754" y="2053652"/>
            <a:chExt cx="4212236" cy="16749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F38D6-184A-40F2-9F06-044C74094252}"/>
                </a:ext>
              </a:extLst>
            </p:cNvPr>
            <p:cNvSpPr txBox="1"/>
            <p:nvPr/>
          </p:nvSpPr>
          <p:spPr>
            <a:xfrm>
              <a:off x="525332" y="2053652"/>
              <a:ext cx="4061658" cy="1477328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6940C-9BFA-4BC6-A309-6314B3483424}"/>
                </a:ext>
              </a:extLst>
            </p:cNvPr>
            <p:cNvSpPr txBox="1"/>
            <p:nvPr/>
          </p:nvSpPr>
          <p:spPr>
            <a:xfrm>
              <a:off x="374754" y="3390057"/>
              <a:ext cx="2526708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Unit6_CommonErrors4.c</a:t>
              </a:r>
              <a:endParaRPr lang="en-SG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3FF7AA-1584-4E41-A5EA-F9C805AF0798}"/>
              </a:ext>
            </a:extLst>
          </p:cNvPr>
          <p:cNvGrpSpPr/>
          <p:nvPr/>
        </p:nvGrpSpPr>
        <p:grpSpPr>
          <a:xfrm>
            <a:off x="3420931" y="4188293"/>
            <a:ext cx="4166590" cy="2148386"/>
            <a:chOff x="3211069" y="3913317"/>
            <a:chExt cx="4166590" cy="21483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1281B4-4BEC-4E97-92F8-F564EBE68FF1}"/>
                </a:ext>
              </a:extLst>
            </p:cNvPr>
            <p:cNvSpPr txBox="1"/>
            <p:nvPr/>
          </p:nvSpPr>
          <p:spPr>
            <a:xfrm>
              <a:off x="3211069" y="3913317"/>
              <a:ext cx="4061658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8E9277-5769-4693-81F5-F55CFBC821B7}"/>
                </a:ext>
              </a:extLst>
            </p:cNvPr>
            <p:cNvSpPr txBox="1"/>
            <p:nvPr/>
          </p:nvSpPr>
          <p:spPr>
            <a:xfrm>
              <a:off x="4836923" y="5723149"/>
              <a:ext cx="2540736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Unit6_CommonErrors5.c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313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11. Common Errors (2/2)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92F64BC-F121-4ABA-9ADD-14782259BA1F}"/>
              </a:ext>
            </a:extLst>
          </p:cNvPr>
          <p:cNvSpPr txBox="1">
            <a:spLocks noChangeArrowheads="1"/>
          </p:cNvSpPr>
          <p:nvPr/>
        </p:nvSpPr>
        <p:spPr>
          <a:xfrm>
            <a:off x="486478" y="3252866"/>
            <a:ext cx="7948612" cy="298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olidFill>
                  <a:srgbClr val="0000FF"/>
                </a:solidFill>
              </a:rPr>
              <a:t>Off-by-one error</a:t>
            </a:r>
            <a:r>
              <a:rPr lang="en-GB" dirty="0"/>
              <a:t>; make sure the loop repeats exactly the correct number of iterations.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Make sure the loop body contains a statement that </a:t>
            </a:r>
            <a:r>
              <a:rPr lang="en-GB" dirty="0">
                <a:solidFill>
                  <a:srgbClr val="0000FF"/>
                </a:solidFill>
              </a:rPr>
              <a:t>will eventually cause the loop to terminate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Common mistake: Using ‘=’ where it should be ‘==’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Common mistake: Putting ‘;’ where it should not be (just like for the ‘if’ statement)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69F9D2-66AC-4E86-8479-DE1C99B0D961}"/>
              </a:ext>
            </a:extLst>
          </p:cNvPr>
          <p:cNvGrpSpPr/>
          <p:nvPr/>
        </p:nvGrpSpPr>
        <p:grpSpPr>
          <a:xfrm>
            <a:off x="861646" y="1215088"/>
            <a:ext cx="4864597" cy="1882947"/>
            <a:chOff x="861646" y="1215088"/>
            <a:chExt cx="4864597" cy="18829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F64DDB-EAFD-4214-8859-33D422F7FC39}"/>
                </a:ext>
              </a:extLst>
            </p:cNvPr>
            <p:cNvSpPr txBox="1"/>
            <p:nvPr/>
          </p:nvSpPr>
          <p:spPr>
            <a:xfrm>
              <a:off x="1352289" y="1215088"/>
              <a:ext cx="4373954" cy="1631216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(z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"z = 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z);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z = 99;</a:t>
              </a:r>
            </a:p>
            <a:p>
              <a:pPr>
                <a:tabLst>
                  <a:tab pos="269875" algn="l"/>
                  <a:tab pos="630238" algn="l"/>
                  <a:tab pos="989013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F8436C-D4EB-4211-8330-01149BB9B1F6}"/>
                </a:ext>
              </a:extLst>
            </p:cNvPr>
            <p:cNvSpPr txBox="1"/>
            <p:nvPr/>
          </p:nvSpPr>
          <p:spPr>
            <a:xfrm>
              <a:off x="861646" y="2759481"/>
              <a:ext cx="255861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Unit6_CommonErrors6.c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636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12. Some Notes of Caution (1/2)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31F1A07F-7A1E-4072-8CE8-CFB436F9007F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50"/>
            <a:ext cx="7948612" cy="11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Involving real numbers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Trace the program manually </a:t>
            </a:r>
            <a:r>
              <a:rPr lang="en-GB" sz="2400" u="sng" dirty="0"/>
              <a:t>without running it</a:t>
            </a:r>
            <a:r>
              <a:rPr lang="en-GB" sz="2400" dirty="0"/>
              <a:t>.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AB56B6-9E5D-4975-9FAB-A71E2D22BA67}"/>
              </a:ext>
            </a:extLst>
          </p:cNvPr>
          <p:cNvGrpSpPr/>
          <p:nvPr/>
        </p:nvGrpSpPr>
        <p:grpSpPr>
          <a:xfrm>
            <a:off x="722702" y="2483068"/>
            <a:ext cx="4931761" cy="2277547"/>
            <a:chOff x="722702" y="2174458"/>
            <a:chExt cx="4931761" cy="22775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08226-BE0B-48D0-80B8-ED06099FBA89}"/>
                </a:ext>
              </a:extLst>
            </p:cNvPr>
            <p:cNvSpPr txBox="1"/>
            <p:nvPr/>
          </p:nvSpPr>
          <p:spPr>
            <a:xfrm>
              <a:off x="722702" y="2174458"/>
              <a:ext cx="4808669" cy="2092881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(f !=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1.0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f);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f +=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one_seventh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04DC68-889E-417D-808B-FA0E293AF15A}"/>
                </a:ext>
              </a:extLst>
            </p:cNvPr>
            <p:cNvSpPr txBox="1"/>
            <p:nvPr/>
          </p:nvSpPr>
          <p:spPr>
            <a:xfrm>
              <a:off x="3552092" y="4082673"/>
              <a:ext cx="210237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Unit6_Caution1.c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9E1904-0F95-4435-9B22-6AE5BB371611}"/>
              </a:ext>
            </a:extLst>
          </p:cNvPr>
          <p:cNvSpPr txBox="1"/>
          <p:nvPr/>
        </p:nvSpPr>
        <p:spPr>
          <a:xfrm>
            <a:off x="5718216" y="2483068"/>
            <a:ext cx="2765637" cy="3493264"/>
          </a:xfrm>
          <a:prstGeom prst="rect">
            <a:avLst/>
          </a:prstGeom>
          <a:solidFill>
            <a:srgbClr val="E6E6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/>
              <a:t>Expected output: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0.142857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0.285714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0.428571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0.571429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0.714286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0.857143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1.000000</a:t>
            </a:r>
          </a:p>
        </p:txBody>
      </p:sp>
      <p:pic>
        <p:nvPicPr>
          <p:cNvPr id="17" name="[Picture 11]">
            <a:extLst>
              <a:ext uri="{FF2B5EF4-FFF2-40B4-BE49-F238E27FC236}">
                <a16:creationId xmlns:a16="http://schemas.microsoft.com/office/drawing/2014/main" id="{53B312BF-D5BF-435D-B2DE-76AD228E6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57" y="5273638"/>
            <a:ext cx="780941" cy="1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4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12. Some Notes of Caution (2/2)</a:t>
            </a:r>
          </a:p>
        </p:txBody>
      </p:sp>
      <p:pic>
        <p:nvPicPr>
          <p:cNvPr id="15" name="Picture 14" descr="alert_small.jpg">
            <a:extLst>
              <a:ext uri="{FF2B5EF4-FFF2-40B4-BE49-F238E27FC236}">
                <a16:creationId xmlns:a16="http://schemas.microsoft.com/office/drawing/2014/main" id="{C1B06E9D-D687-4046-BE84-062C9A797E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43106"/>
            <a:ext cx="1160446" cy="1160446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D7D3CA08-22A3-47DE-BDF4-6AF31EE7C842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49"/>
            <a:ext cx="7948612" cy="106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Involving ‘wrap-around’</a:t>
            </a:r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Trace the program manually without running it.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30D421-5F8C-440A-8ECB-89B3818A0C60}"/>
              </a:ext>
            </a:extLst>
          </p:cNvPr>
          <p:cNvGrpSpPr/>
          <p:nvPr/>
        </p:nvGrpSpPr>
        <p:grpSpPr>
          <a:xfrm>
            <a:off x="835232" y="2537185"/>
            <a:ext cx="4808668" cy="2438380"/>
            <a:chOff x="722703" y="2174458"/>
            <a:chExt cx="4808668" cy="24383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EBCA60-771A-4094-9112-7A5D21D31CDF}"/>
                </a:ext>
              </a:extLst>
            </p:cNvPr>
            <p:cNvSpPr txBox="1"/>
            <p:nvPr/>
          </p:nvSpPr>
          <p:spPr>
            <a:xfrm>
              <a:off x="722703" y="2174458"/>
              <a:ext cx="4628786" cy="2246769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2147483646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a++;</a:t>
              </a:r>
            </a:p>
            <a:p>
              <a:pPr>
                <a:tabLst>
                  <a:tab pos="360363" algn="l"/>
                  <a:tab pos="809625" algn="l"/>
                  <a:tab pos="1079500" algn="l"/>
                </a:tabLst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1A3EF6-7E3F-4F42-ABFB-065684A986DD}"/>
                </a:ext>
              </a:extLst>
            </p:cNvPr>
            <p:cNvSpPr txBox="1"/>
            <p:nvPr/>
          </p:nvSpPr>
          <p:spPr>
            <a:xfrm>
              <a:off x="3424387" y="4243506"/>
              <a:ext cx="2106984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Unit6_Caution2.c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521007-C22D-4D8E-A720-82961FB1D46C}"/>
              </a:ext>
            </a:extLst>
          </p:cNvPr>
          <p:cNvSpPr txBox="1"/>
          <p:nvPr/>
        </p:nvSpPr>
        <p:spPr>
          <a:xfrm>
            <a:off x="5718216" y="2483068"/>
            <a:ext cx="2765637" cy="2385268"/>
          </a:xfrm>
          <a:prstGeom prst="rect">
            <a:avLst/>
          </a:prstGeom>
          <a:solidFill>
            <a:srgbClr val="E6E6E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/>
              <a:t>Expected output: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2147483646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2147483648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2147483649</a:t>
            </a:r>
          </a:p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2147483650</a:t>
            </a:r>
          </a:p>
        </p:txBody>
      </p:sp>
      <p:pic>
        <p:nvPicPr>
          <p:cNvPr id="21" name="[Picture 11]">
            <a:extLst>
              <a:ext uri="{FF2B5EF4-FFF2-40B4-BE49-F238E27FC236}">
                <a16:creationId xmlns:a16="http://schemas.microsoft.com/office/drawing/2014/main" id="{FE3B6EE2-3539-42D3-B6DA-97CE4ACD4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13" y="4783954"/>
            <a:ext cx="780941" cy="1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6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Designing Loops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7D3CA08-22A3-47DE-BDF4-6AF31EE7C842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382000" cy="412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To write a loop, we need to think about the following five questions:</a:t>
            </a:r>
          </a:p>
          <a:p>
            <a:pPr lvl="1"/>
            <a:r>
              <a:rPr lang="en-US" sz="2400" dirty="0"/>
              <a:t>What do we want to do repeatedly?</a:t>
            </a:r>
          </a:p>
          <a:p>
            <a:pPr lvl="1"/>
            <a:r>
              <a:rPr lang="en-US" sz="2400" dirty="0"/>
              <a:t>What do we need to set up before repeating the above?</a:t>
            </a:r>
          </a:p>
          <a:p>
            <a:pPr lvl="1"/>
            <a:r>
              <a:rPr lang="en-US" sz="2400" dirty="0"/>
              <a:t>What changes from one repetition to another?</a:t>
            </a:r>
          </a:p>
          <a:p>
            <a:pPr lvl="1"/>
            <a:r>
              <a:rPr lang="en-US" sz="2400" dirty="0"/>
              <a:t>How to decide if we should stop repeating (or conversely, to continue repeating?)</a:t>
            </a:r>
          </a:p>
          <a:p>
            <a:pPr lvl="1"/>
            <a:r>
              <a:rPr lang="en-US" sz="2400" b="1" dirty="0"/>
              <a:t>What is the loop invariant? 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marL="400050" lvl="1" indent="0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GB" sz="2400" dirty="0"/>
          </a:p>
          <a:p>
            <a:pPr marL="738188" lvl="1" indent="-338138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538757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B633F-11D2-4916-9E0B-DD9A175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020EB-471B-4588-9C1C-1D8A2C2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317D-F6E9-4E26-8439-578C67E7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CD8B-9995-4D5A-B4A2-1C86F5AA6BBC}"/>
              </a:ext>
            </a:extLst>
          </p:cNvPr>
          <p:cNvSpPr txBox="1"/>
          <p:nvPr/>
        </p:nvSpPr>
        <p:spPr>
          <a:xfrm>
            <a:off x="107429" y="1041949"/>
            <a:ext cx="6490741" cy="581697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1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num, maxi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 number: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&amp;num);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(num &gt;=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(num &gt;=0) 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(maxi &lt; num)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(num &gt;=0) &amp;&amp; (maxi&lt;num)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maxi = num;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(num&gt;=0) &amp;&amp; (maxi &gt;= num)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 number: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scanf(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&amp;num);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(num&lt;0) &amp;&amp; (maxi&gt;=num)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maximum number is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maxi);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795438-4568-4E95-8918-D811E28A419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47472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Assertion and Loop Invariant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614598-04F3-4C16-BD13-A7453089CF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98170" y="1483942"/>
            <a:ext cx="25458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23" tIns="0" rIns="46023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entium book basic"/>
              </a:rPr>
              <a:t>An assertion is a logical expression that must always be true for the program to be correct. We can write assertions either as part of the comment for the code, or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assert()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gentium book basic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entium book basic"/>
              </a:rPr>
              <a:t>macro in C.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43865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(1/3)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7D3CA08-22A3-47DE-BDF4-6AF31EE7C842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952687"/>
            <a:ext cx="5277959" cy="106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/>
              <a:t>is used in switch statement</a:t>
            </a:r>
          </a:p>
          <a:p>
            <a:pPr marL="352425" indent="-352425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It can also be used in a loop</a:t>
            </a:r>
            <a:endParaRPr lang="en-GB" sz="2000" dirty="0"/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5D6358D9-A923-47CB-95B8-A7E48932555E}"/>
              </a:ext>
            </a:extLst>
          </p:cNvPr>
          <p:cNvSpPr txBox="1"/>
          <p:nvPr/>
        </p:nvSpPr>
        <p:spPr>
          <a:xfrm>
            <a:off x="977462" y="2073934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8]">
            <a:extLst>
              <a:ext uri="{FF2B5EF4-FFF2-40B4-BE49-F238E27FC236}">
                <a16:creationId xmlns:a16="http://schemas.microsoft.com/office/drawing/2014/main" id="{F90957C3-9077-4400-BDBC-39765B053ADC}"/>
              </a:ext>
            </a:extLst>
          </p:cNvPr>
          <p:cNvSpPr txBox="1"/>
          <p:nvPr/>
        </p:nvSpPr>
        <p:spPr>
          <a:xfrm>
            <a:off x="977462" y="4134930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[TextBox 2]">
            <a:extLst>
              <a:ext uri="{FF2B5EF4-FFF2-40B4-BE49-F238E27FC236}">
                <a16:creationId xmlns:a16="http://schemas.microsoft.com/office/drawing/2014/main" id="{01C82A8D-34D3-4D52-B85E-9A0663526B62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[TextBox 9]">
            <a:extLst>
              <a:ext uri="{FF2B5EF4-FFF2-40B4-BE49-F238E27FC236}">
                <a16:creationId xmlns:a16="http://schemas.microsoft.com/office/drawing/2014/main" id="{D300034C-B73B-4C97-A24E-5B0466071281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41181-682F-45AB-84F7-CF20AEDF3DCC}"/>
              </a:ext>
            </a:extLst>
          </p:cNvPr>
          <p:cNvSpPr txBox="1"/>
          <p:nvPr/>
        </p:nvSpPr>
        <p:spPr>
          <a:xfrm>
            <a:off x="352589" y="1767264"/>
            <a:ext cx="2666807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Unit6_BreakInLoop.c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582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(2/3)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41181-682F-45AB-84F7-CF20AEDF3DCC}"/>
              </a:ext>
            </a:extLst>
          </p:cNvPr>
          <p:cNvSpPr txBox="1"/>
          <p:nvPr/>
        </p:nvSpPr>
        <p:spPr>
          <a:xfrm>
            <a:off x="352589" y="1156538"/>
            <a:ext cx="2666807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Unit6_BreakInLoop.c</a:t>
            </a:r>
            <a:endParaRPr lang="en-SG"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F11A8E0E-772E-4D55-BBBC-33776915AAAD}"/>
              </a:ext>
            </a:extLst>
          </p:cNvPr>
          <p:cNvSpPr txBox="1"/>
          <p:nvPr/>
        </p:nvSpPr>
        <p:spPr>
          <a:xfrm>
            <a:off x="630620" y="1560786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TextBox 2]">
            <a:extLst>
              <a:ext uri="{FF2B5EF4-FFF2-40B4-BE49-F238E27FC236}">
                <a16:creationId xmlns:a16="http://schemas.microsoft.com/office/drawing/2014/main" id="{8A0C0559-786B-474B-9E8B-7D96A32E01EE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7" name="[Rectangle 3]">
            <a:extLst>
              <a:ext uri="{FF2B5EF4-FFF2-40B4-BE49-F238E27FC236}">
                <a16:creationId xmlns:a16="http://schemas.microsoft.com/office/drawing/2014/main" id="{D831863E-D031-4772-88BD-9C92C2DABDCA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32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Sequential Control Flow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7167440" cy="141507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Simple “drawing” problem in Unit 5: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3 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7" y="3969572"/>
            <a:ext cx="1172584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13.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break </a:t>
            </a:r>
            <a:r>
              <a:rPr lang="en-GB" sz="3600" dirty="0">
                <a:solidFill>
                  <a:srgbClr val="0000FF"/>
                </a:solidFill>
              </a:rPr>
              <a:t>in Loop (3/3)</a:t>
            </a:r>
          </a:p>
        </p:txBody>
      </p:sp>
      <p:sp>
        <p:nvSpPr>
          <p:cNvPr id="10" name="[Rectangle 3]">
            <a:extLst>
              <a:ext uri="{FF2B5EF4-FFF2-40B4-BE49-F238E27FC236}">
                <a16:creationId xmlns:a16="http://schemas.microsoft.com/office/drawing/2014/main" id="{0A2B608C-49E7-4813-A54C-8DBDDBAD25F0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89050"/>
            <a:ext cx="8443912" cy="172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</a:t>
            </a: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>
                <a:solidFill>
                  <a:srgbClr val="C00000"/>
                </a:solidFill>
              </a:rPr>
              <a:t>sparingly</a:t>
            </a:r>
            <a:r>
              <a:rPr lang="en-GB" dirty="0"/>
              <a:t>, because it violates the one-entry-one-exit control flow.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loop with </a:t>
            </a:r>
            <a:r>
              <a:rPr lang="en-GB" i="1" dirty="0">
                <a:latin typeface="Garamond" panose="02020404030301010803" pitchFamily="18" charset="0"/>
              </a:rPr>
              <a:t>break </a:t>
            </a:r>
            <a:r>
              <a:rPr lang="en-GB" dirty="0"/>
              <a:t>can be rewritten into one without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  <a:r>
              <a:rPr lang="en-GB" dirty="0"/>
              <a:t>.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D7BE9-41D4-4935-B917-3596515AAD84}"/>
              </a:ext>
            </a:extLst>
          </p:cNvPr>
          <p:cNvSpPr txBox="1"/>
          <p:nvPr/>
        </p:nvSpPr>
        <p:spPr>
          <a:xfrm>
            <a:off x="347948" y="2740605"/>
            <a:ext cx="3774346" cy="3170099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8A5CD-6476-4B2B-801B-49023BFB1A5C}"/>
              </a:ext>
            </a:extLst>
          </p:cNvPr>
          <p:cNvSpPr txBox="1"/>
          <p:nvPr/>
        </p:nvSpPr>
        <p:spPr>
          <a:xfrm>
            <a:off x="4245834" y="2740605"/>
            <a:ext cx="45720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without break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sum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&amp;&amp;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&amp;n);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+= n;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0363" algn="l"/>
                <a:tab pos="809625" algn="l"/>
                <a:tab pos="10795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755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14.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continue </a:t>
            </a:r>
            <a:r>
              <a:rPr lang="en-GB" sz="3600" dirty="0">
                <a:solidFill>
                  <a:srgbClr val="0000FF"/>
                </a:solidFill>
              </a:rPr>
              <a:t>in Loop (1/2)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CB4C36D-BAA7-4EEC-8B80-EDA958E11D4F}"/>
              </a:ext>
            </a:extLst>
          </p:cNvPr>
          <p:cNvSpPr txBox="1">
            <a:spLocks noChangeArrowheads="1"/>
          </p:cNvSpPr>
          <p:nvPr/>
        </p:nvSpPr>
        <p:spPr>
          <a:xfrm>
            <a:off x="272123" y="922220"/>
            <a:ext cx="6629718" cy="86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is used even less often than </a:t>
            </a:r>
            <a:r>
              <a:rPr lang="en-GB" i="1" dirty="0">
                <a:latin typeface="Garamond" panose="02020404030301010803" pitchFamily="18" charset="0"/>
              </a:rPr>
              <a:t>break</a:t>
            </a:r>
          </a:p>
          <a:p>
            <a:pPr marL="457200" indent="-45720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GB" dirty="0"/>
              <a:t>Test out </a:t>
            </a:r>
            <a:r>
              <a:rPr lang="en-GB" dirty="0">
                <a:solidFill>
                  <a:srgbClr val="0000FF"/>
                </a:solidFill>
              </a:rPr>
              <a:t>Unit6_ContinueInLoop.c</a:t>
            </a:r>
            <a:r>
              <a:rPr lang="en-GB" dirty="0"/>
              <a:t> </a:t>
            </a:r>
          </a:p>
        </p:txBody>
      </p:sp>
      <p:sp>
        <p:nvSpPr>
          <p:cNvPr id="15" name="[TextBox 1]">
            <a:extLst>
              <a:ext uri="{FF2B5EF4-FFF2-40B4-BE49-F238E27FC236}">
                <a16:creationId xmlns:a16="http://schemas.microsoft.com/office/drawing/2014/main" id="{CE7825D5-137F-4639-84FC-36B3BF29F04A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CAFD19A5-C930-4917-9D15-D3D64EEEBC04}"/>
              </a:ext>
            </a:extLst>
          </p:cNvPr>
          <p:cNvSpPr txBox="1"/>
          <p:nvPr/>
        </p:nvSpPr>
        <p:spPr>
          <a:xfrm>
            <a:off x="6234544" y="670295"/>
            <a:ext cx="2553327" cy="3108543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[TextBox 8]">
            <a:extLst>
              <a:ext uri="{FF2B5EF4-FFF2-40B4-BE49-F238E27FC236}">
                <a16:creationId xmlns:a16="http://schemas.microsoft.com/office/drawing/2014/main" id="{1A07AD05-2924-4222-B2C0-468C42C9AF0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 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[TextBox 9]">
            <a:extLst>
              <a:ext uri="{FF2B5EF4-FFF2-40B4-BE49-F238E27FC236}">
                <a16:creationId xmlns:a16="http://schemas.microsoft.com/office/drawing/2014/main" id="{9D4793E4-524F-4169-A915-D68345D0AFE2}"/>
              </a:ext>
            </a:extLst>
          </p:cNvPr>
          <p:cNvSpPr txBox="1"/>
          <p:nvPr/>
        </p:nvSpPr>
        <p:spPr>
          <a:xfrm>
            <a:off x="6234544" y="3885449"/>
            <a:ext cx="2553328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CB4D84-6DA7-453B-A1FF-5E2ED613EBDC}"/>
              </a:ext>
            </a:extLst>
          </p:cNvPr>
          <p:cNvGrpSpPr/>
          <p:nvPr/>
        </p:nvGrpSpPr>
        <p:grpSpPr>
          <a:xfrm>
            <a:off x="3528756" y="5483494"/>
            <a:ext cx="2451538" cy="1077218"/>
            <a:chOff x="3553809" y="5207922"/>
            <a:chExt cx="2451538" cy="1077218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D97E08F-185A-459A-8935-6515FABE4A83}"/>
                </a:ext>
              </a:extLst>
            </p:cNvPr>
            <p:cNvSpPr/>
            <p:nvPr/>
          </p:nvSpPr>
          <p:spPr>
            <a:xfrm>
              <a:off x="3553809" y="5565228"/>
              <a:ext cx="184473" cy="362606"/>
            </a:xfrm>
            <a:prstGeom prst="rightBrace">
              <a:avLst>
                <a:gd name="adj1" fmla="val 16112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78B2B-5334-4920-9276-6009DE2BCFE2}"/>
                </a:ext>
              </a:extLst>
            </p:cNvPr>
            <p:cNvSpPr txBox="1"/>
            <p:nvPr/>
          </p:nvSpPr>
          <p:spPr>
            <a:xfrm>
              <a:off x="3738282" y="5207922"/>
              <a:ext cx="22670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The rest of the loop body is skipped if </a:t>
              </a:r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i</a:t>
              </a:r>
              <a:r>
                <a:rPr lang="en-US" sz="1600" dirty="0">
                  <a:solidFill>
                    <a:srgbClr val="C00000"/>
                  </a:solidFill>
                </a:rPr>
                <a:t>==3)</a:t>
              </a:r>
              <a:r>
                <a:rPr lang="en-US" sz="1600" i="1" dirty="0">
                  <a:solidFill>
                    <a:srgbClr val="C00000"/>
                  </a:solidFill>
                </a:rPr>
                <a:t>,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i="1" dirty="0">
                  <a:solidFill>
                    <a:srgbClr val="C00000"/>
                  </a:solidFill>
                </a:rPr>
                <a:t>and it </a:t>
              </a:r>
              <a:r>
                <a:rPr lang="en-US" sz="1600" i="1" u="sng" dirty="0">
                  <a:solidFill>
                    <a:srgbClr val="C00000"/>
                  </a:solidFill>
                </a:rPr>
                <a:t>continues</a:t>
              </a:r>
              <a:r>
                <a:rPr lang="en-US" sz="1600" i="1" dirty="0">
                  <a:solidFill>
                    <a:srgbClr val="C00000"/>
                  </a:solidFill>
                </a:rPr>
                <a:t> to the next iteration.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832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14. Using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continue </a:t>
            </a:r>
            <a:r>
              <a:rPr lang="en-GB" sz="3600" dirty="0">
                <a:solidFill>
                  <a:srgbClr val="0000FF"/>
                </a:solidFill>
              </a:rPr>
              <a:t>in Loop (2/2)</a:t>
            </a:r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12B15AF5-9128-49FC-98E7-13B8ED560C07}"/>
              </a:ext>
            </a:extLst>
          </p:cNvPr>
          <p:cNvSpPr txBox="1"/>
          <p:nvPr/>
        </p:nvSpPr>
        <p:spPr>
          <a:xfrm>
            <a:off x="388882" y="1252728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"Ya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401BBEDB-A382-4656-A8DA-3919E3D43E84}"/>
              </a:ext>
            </a:extLst>
          </p:cNvPr>
          <p:cNvSpPr txBox="1"/>
          <p:nvPr/>
        </p:nvSpPr>
        <p:spPr>
          <a:xfrm>
            <a:off x="6645581" y="753427"/>
            <a:ext cx="1408655" cy="535531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[TextBox 2]">
            <a:extLst>
              <a:ext uri="{FF2B5EF4-FFF2-40B4-BE49-F238E27FC236}">
                <a16:creationId xmlns:a16="http://schemas.microsoft.com/office/drawing/2014/main" id="{72ECCF43-C5F8-43AD-9A28-B508F0CE6F52}"/>
              </a:ext>
            </a:extLst>
          </p:cNvPr>
          <p:cNvSpPr txBox="1"/>
          <p:nvPr/>
        </p:nvSpPr>
        <p:spPr>
          <a:xfrm>
            <a:off x="7608518" y="3895843"/>
            <a:ext cx="1078282" cy="2585323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[Rectangle 3]">
            <a:extLst>
              <a:ext uri="{FF2B5EF4-FFF2-40B4-BE49-F238E27FC236}">
                <a16:creationId xmlns:a16="http://schemas.microsoft.com/office/drawing/2014/main" id="{74E3D6C3-E09E-4C22-A898-A94641504EAF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4698562"/>
            <a:ext cx="5251017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i="1" dirty="0">
                <a:latin typeface="Garamond" panose="02020404030301010803" pitchFamily="18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51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/>
              <a:t> construct and </a:t>
            </a:r>
            <a:r>
              <a:rPr lang="en-US" sz="2400" i="1" dirty="0">
                <a:solidFill>
                  <a:srgbClr val="0000FF"/>
                </a:solidFill>
              </a:rPr>
              <a:t>switch</a:t>
            </a:r>
            <a:r>
              <a:rPr lang="en-US" sz="2400" dirty="0"/>
              <a:t> construct to alter program flow (</a:t>
            </a:r>
            <a:r>
              <a:rPr lang="en-US" sz="2400" dirty="0">
                <a:solidFill>
                  <a:srgbClr val="C00000"/>
                </a:solidFill>
              </a:rPr>
              <a:t>selection statements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dirty="0">
                <a:solidFill>
                  <a:srgbClr val="0000FF"/>
                </a:solidFill>
              </a:rPr>
              <a:t>relational and logical operators</a:t>
            </a:r>
            <a:r>
              <a:rPr lang="en-US" sz="2400" dirty="0"/>
              <a:t> in the condition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while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00FF"/>
                </a:solidFill>
              </a:rPr>
              <a:t>do-while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FF"/>
                </a:solidFill>
              </a:rPr>
              <a:t>for</a:t>
            </a:r>
            <a:r>
              <a:rPr lang="en-US" sz="2400" dirty="0"/>
              <a:t> loop constructs to repeat a segment of code (</a:t>
            </a:r>
            <a:r>
              <a:rPr lang="en-US" sz="2400" dirty="0">
                <a:solidFill>
                  <a:srgbClr val="C00000"/>
                </a:solidFill>
              </a:rPr>
              <a:t>repetition statements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use of </a:t>
            </a:r>
            <a:r>
              <a:rPr lang="en-US" sz="2400" i="1" dirty="0">
                <a:solidFill>
                  <a:srgbClr val="0000FF"/>
                </a:solidFill>
              </a:rPr>
              <a:t>break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FF"/>
                </a:solidFill>
              </a:rPr>
              <a:t>continue</a:t>
            </a:r>
            <a:r>
              <a:rPr lang="en-US" sz="2400" dirty="0"/>
              <a:t> in a loop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64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Non-Sequential Control Flow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3 Figures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96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Selection Structures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488852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/>
              <a:t>C provides two control structures that allow you to select a group of statements to be executed or skipped when certain conditions are met.</a:t>
            </a:r>
          </a:p>
        </p:txBody>
      </p:sp>
      <p:pic>
        <p:nvPicPr>
          <p:cNvPr id="82" name="Picture 6" descr="23573-Clipart-Illustration-Of-A-Confused-Navy-Blue-Business-Man-With-A-Questionmark-Over-His-He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4961" y="4383651"/>
            <a:ext cx="1687120" cy="168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Rectangle 82"/>
          <p:cNvSpPr/>
          <p:nvPr/>
        </p:nvSpPr>
        <p:spPr>
          <a:xfrm>
            <a:off x="1179188" y="3487740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if </a:t>
            </a:r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0000FF"/>
                    </a:gs>
                    <a:gs pos="50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rgbClr val="0000FF"/>
                    </a:gs>
                  </a:gsLst>
                  <a:lin ang="5400000" scaled="1"/>
                  <a:tileRect/>
                </a:gradFill>
              </a:rPr>
              <a:t>…   else …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0000FF"/>
                  </a:gs>
                  <a:gs pos="50000">
                    <a:schemeClr val="accent5">
                      <a:lumMod val="60000"/>
                      <a:lumOff val="40000"/>
                    </a:schemeClr>
                  </a:gs>
                  <a:gs pos="100000">
                    <a:srgbClr val="0000FF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10815" y="4476208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CC6600"/>
                    </a:gs>
                    <a:gs pos="50000">
                      <a:srgbClr val="FFC000"/>
                    </a:gs>
                    <a:gs pos="100000">
                      <a:srgbClr val="CC6600"/>
                    </a:gs>
                  </a:gsLst>
                  <a:lin ang="5400000" scaled="1"/>
                </a:gradFill>
              </a:rPr>
              <a:t>switch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CC6600"/>
                  </a:gs>
                  <a:gs pos="50000">
                    <a:srgbClr val="FFC000"/>
                  </a:gs>
                  <a:gs pos="100000">
                    <a:srgbClr val="CC66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2.1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GB" sz="3600">
                <a:solidFill>
                  <a:srgbClr val="0000FF"/>
                </a:solidFill>
              </a:rPr>
              <a:t> and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>
                <a:solidFill>
                  <a:srgbClr val="0000FF"/>
                </a:solidFill>
              </a:rPr>
              <a:t> Statements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Problem Solving with Selection and Repetition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830388"/>
            <a:ext cx="8229600" cy="49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ct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i="1">
                <a:solidFill>
                  <a:srgbClr val="0000FF"/>
                </a:solidFill>
                <a:latin typeface="Garamond" panose="02020404030301010803" pitchFamily="18" charset="0"/>
              </a:rPr>
              <a:t>if</a:t>
            </a:r>
            <a:r>
              <a:rPr lang="en-SG">
                <a:solidFill>
                  <a:srgbClr val="0000FF"/>
                </a:solidFill>
              </a:rPr>
              <a:t> </a:t>
            </a:r>
            <a:r>
              <a:rPr lang="en-SG"/>
              <a:t>statement</a:t>
            </a:r>
            <a:endParaRPr lang="en-SG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78138" y="1576004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How are conditions specified and how are they evaluated?</a:t>
            </a:r>
            <a:endParaRPr lang="en-SG" dirty="0">
              <a:solidFill>
                <a:srgbClr val="0066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4225925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i="1" kern="0" dirty="0">
                <a:solidFill>
                  <a:srgbClr val="0000FF"/>
                </a:solidFill>
                <a:latin typeface="Garamond" panose="02020404030301010803" pitchFamily="18" charset="0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950" y="2476500"/>
            <a:ext cx="6470650" cy="92233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6950" y="4794250"/>
            <a:ext cx="6470650" cy="14351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658590" y="2222335"/>
            <a:ext cx="389410" cy="352974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20" name="Flowchart: Decision 19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1" name="Straight Arrow Connector 13"/>
            <p:cNvCxnSpPr>
              <a:cxnSpLocks noChangeShapeType="1"/>
              <a:endCxn id="2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3" name="Straight Connector 19"/>
            <p:cNvCxnSpPr>
              <a:cxnSpLocks noChangeShapeType="1"/>
              <a:stCxn id="2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5" name="Flowchart: Process 24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9" name="Straight Connector 29"/>
            <p:cNvCxnSpPr>
              <a:cxnSpLocks noChangeShapeType="1"/>
              <a:stCxn id="25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0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445250" y="3281363"/>
            <a:ext cx="2411413" cy="1573212"/>
            <a:chOff x="6445623" y="3191438"/>
            <a:chExt cx="2411506" cy="15733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55859" y="4522697"/>
              <a:ext cx="26894" cy="2420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8" name="TextBox 47"/>
          <p:cNvSpPr txBox="1"/>
          <p:nvPr/>
        </p:nvSpPr>
        <p:spPr>
          <a:xfrm>
            <a:off x="1459920" y="3491116"/>
            <a:ext cx="498533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Braces { } are optional only if there is one statement in the block. But for beginners, we recommended writing braces even if there is one statement.</a:t>
            </a:r>
            <a:endParaRPr lang="en-SG" sz="1600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264570" y="2203579"/>
            <a:ext cx="850632" cy="2532062"/>
          </a:xfrm>
          <a:prstGeom prst="line">
            <a:avLst/>
          </a:prstGeom>
          <a:noFill/>
          <a:ln w="1270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8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21204</TotalTime>
  <Words>5240</Words>
  <Application>Microsoft Office PowerPoint</Application>
  <PresentationFormat>On-screen Show (4:3)</PresentationFormat>
  <Paragraphs>1398</Paragraphs>
  <Slides>64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 Unicode MS</vt:lpstr>
      <vt:lpstr>Arial</vt:lpstr>
      <vt:lpstr>Calibri</vt:lpstr>
      <vt:lpstr>Courier New</vt:lpstr>
      <vt:lpstr>Garamond</vt:lpstr>
      <vt:lpstr>Lucida Console</vt:lpstr>
      <vt:lpstr>Times New Roman</vt:lpstr>
      <vt:lpstr>Wingdings</vt:lpstr>
      <vt:lpstr>Clarity</vt:lpstr>
      <vt:lpstr>http://www.comp.nus.edu.sg/~cs1010/</vt:lpstr>
      <vt:lpstr>Unit 6: Problem Solving with Selection and Repetition Statements </vt:lpstr>
      <vt:lpstr>Unit 6: Problem Solving with Selection and Repetition Statements (1/2)</vt:lpstr>
      <vt:lpstr>Unit 6: Problem Solving with Selection and Repetition Statements (2/2)</vt:lpstr>
      <vt:lpstr>PowerPoint Presentation</vt:lpstr>
      <vt:lpstr>1. Sequential Control Flow</vt:lpstr>
      <vt:lpstr>1. Non-Sequential Control Flow</vt:lpstr>
      <vt:lpstr>2. Selection Structures</vt:lpstr>
      <vt:lpstr>2.1 if and if-else Statements</vt:lpstr>
      <vt:lpstr>2.2 Condition</vt:lpstr>
      <vt:lpstr>2.3 Truth Values</vt:lpstr>
      <vt:lpstr>2.3 Truth Values(II)</vt:lpstr>
      <vt:lpstr>2.4 Logical Operators</vt:lpstr>
      <vt:lpstr>2.5 Evaluation of Boolean Expressions (1/2)</vt:lpstr>
      <vt:lpstr>2.5 Evaluation of Boolean Expressions (2/2)</vt:lpstr>
      <vt:lpstr>2.6 Caution (1/2)</vt:lpstr>
      <vt:lpstr>2.6 Caution (2/2)</vt:lpstr>
      <vt:lpstr>2.7 Short-Circuit Evaluation</vt:lpstr>
      <vt:lpstr>2.8 if and if-else Statements: Examples (1/2)</vt:lpstr>
      <vt:lpstr>2.8 if and if-else Statements: Examples (2/2)</vt:lpstr>
      <vt:lpstr>3. Nested if and if-else Statements (1/2)</vt:lpstr>
      <vt:lpstr>3. Nested if and if-else Statements (2/2)</vt:lpstr>
      <vt:lpstr>4. Style Issues: Indentation (1/6)</vt:lpstr>
      <vt:lpstr>4. Style Issues: Indentation (2/6)</vt:lpstr>
      <vt:lpstr>4. Style Issues: Indentation (3/6)</vt:lpstr>
      <vt:lpstr>4. Style Issues: Indentation (4/6)</vt:lpstr>
      <vt:lpstr>4. Style Issues: Naming ‘boolean’ variables (5/6)</vt:lpstr>
      <vt:lpstr>4. Style Issues: Removing ‘if’ (6/6)</vt:lpstr>
      <vt:lpstr>5. Common Errors (1/2)</vt:lpstr>
      <vt:lpstr>5. Common Errors (2/2)</vt:lpstr>
      <vt:lpstr>6. The switch Statement (1/3)</vt:lpstr>
      <vt:lpstr>6. The switch Statement (2/3)</vt:lpstr>
      <vt:lpstr>6. The switch Statement (3/3)</vt:lpstr>
      <vt:lpstr>7. Testing and Debugging (1/3)</vt:lpstr>
      <vt:lpstr>7. Testing and Debugging (2/3)</vt:lpstr>
      <vt:lpstr>7. Testing and Debugging (3/3)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akhtung</cp:lastModifiedBy>
  <cp:revision>1534</cp:revision>
  <cp:lastPrinted>2018-06-21T09:37:39Z</cp:lastPrinted>
  <dcterms:created xsi:type="dcterms:W3CDTF">1998-09-05T15:03:32Z</dcterms:created>
  <dcterms:modified xsi:type="dcterms:W3CDTF">2019-08-11T11:28:14Z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