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375" r:id="rId11"/>
    <p:sldId id="265" r:id="rId12"/>
    <p:sldId id="266" r:id="rId13"/>
    <p:sldId id="267" r:id="rId14"/>
    <p:sldId id="268" r:id="rId15"/>
    <p:sldId id="269" r:id="rId16"/>
    <p:sldId id="270" r:id="rId17"/>
    <p:sldId id="377" r:id="rId18"/>
    <p:sldId id="37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3" r:id="rId35"/>
    <p:sldId id="288" r:id="rId36"/>
    <p:sldId id="287" r:id="rId37"/>
    <p:sldId id="289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1" r:id="rId58"/>
    <p:sldId id="312" r:id="rId59"/>
    <p:sldId id="313" r:id="rId60"/>
    <p:sldId id="310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78" r:id="rId105"/>
    <p:sldId id="358" r:id="rId106"/>
    <p:sldId id="359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9" r:id="rId115"/>
    <p:sldId id="368" r:id="rId116"/>
    <p:sldId id="370" r:id="rId117"/>
    <p:sldId id="371" r:id="rId118"/>
    <p:sldId id="380" r:id="rId119"/>
    <p:sldId id="372" r:id="rId120"/>
    <p:sldId id="373" r:id="rId121"/>
    <p:sldId id="379" r:id="rId122"/>
    <p:sldId id="374" r:id="rId1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EEBF7"/>
    <a:srgbClr val="DBDBDB"/>
    <a:srgbClr val="33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7B4E-7311-4673-A263-740C7543D42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2A347-DA8F-4A25-9DC6-2765874C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18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97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495" y="381965"/>
            <a:ext cx="8029073" cy="2430681"/>
          </a:xfrm>
        </p:spPr>
        <p:txBody>
          <a:bodyPr anchor="b"/>
          <a:lstStyle>
            <a:lvl1pPr algn="ctr">
              <a:defRPr sz="88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95" y="2963119"/>
            <a:ext cx="8029073" cy="3009418"/>
          </a:xfrm>
        </p:spPr>
        <p:txBody>
          <a:bodyPr anchor="t">
            <a:noAutofit/>
          </a:bodyPr>
          <a:lstStyle>
            <a:lvl1pPr marL="0" indent="0" algn="ctr">
              <a:buNone/>
              <a:defRPr sz="6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4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5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495" y="425157"/>
            <a:ext cx="8029073" cy="802690"/>
          </a:xfrm>
        </p:spPr>
        <p:txBody>
          <a:bodyPr anchor="b"/>
          <a:lstStyle>
            <a:lvl1pPr algn="ctr">
              <a:defRPr sz="54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95" y="1227847"/>
            <a:ext cx="8029073" cy="49804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95" y="513347"/>
            <a:ext cx="8029073" cy="56949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9389"/>
            <a:ext cx="7886700" cy="56475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>
                <a:solidFill>
                  <a:schemeClr val="tx1"/>
                </a:solidFill>
              </a:defRPr>
            </a:lvl1pPr>
            <a:lvl2pPr marL="685800" indent="-342900">
              <a:buFont typeface="Calibri" panose="020F0502020204030204" pitchFamily="34" charset="0"/>
              <a:buChar char="-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495" y="425157"/>
            <a:ext cx="8029073" cy="802690"/>
          </a:xfrm>
        </p:spPr>
        <p:txBody>
          <a:bodyPr anchor="b"/>
          <a:lstStyle>
            <a:lvl1pPr algn="ctr">
              <a:defRPr sz="4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95" y="1227847"/>
            <a:ext cx="8029073" cy="4980448"/>
          </a:xfrm>
        </p:spPr>
        <p:txBody>
          <a:bodyPr anchor="t">
            <a:normAutofit/>
          </a:bodyPr>
          <a:lstStyle>
            <a:lvl1pPr marL="0" indent="0" algn="ctr">
              <a:buNone/>
              <a:defRPr sz="4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defRPr/>
            </a:lvl1pPr>
            <a:lvl2pPr marL="685800" indent="-342900">
              <a:buFont typeface="Calibri" panose="020F0502020204030204" pitchFamily="34" charset="0"/>
              <a:buChar char="-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2900" indent="0">
              <a:buFont typeface="Calibri" panose="020F0502020204030204" pitchFamily="34" charset="0"/>
              <a:buNone/>
              <a:defRPr sz="2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5800" indent="0">
              <a:buNone/>
              <a:defRPr sz="28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28700" indent="0">
              <a:buNone/>
              <a:defRPr sz="28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371600" indent="0">
              <a:buNone/>
              <a:defRPr sz="28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52550"/>
            <a:ext cx="3886200" cy="4824413"/>
          </a:xfrm>
        </p:spPr>
        <p:txBody>
          <a:bodyPr/>
          <a:lstStyle>
            <a:lvl1pPr marL="354013" indent="-354013">
              <a:defRPr/>
            </a:lvl1pPr>
            <a:lvl2pPr marL="719138" indent="-376238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0"/>
            <a:ext cx="3886200" cy="4824413"/>
          </a:xfrm>
        </p:spPr>
        <p:txBody>
          <a:bodyPr/>
          <a:lstStyle>
            <a:lvl1pPr marL="354013" indent="-354013">
              <a:defRPr/>
            </a:lvl1pPr>
            <a:lvl2pPr marL="719138" indent="-376238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5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1965"/>
            <a:ext cx="78867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11D1-31C9-4007-B250-4B347E7E077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56C2-5979-46D7-8C93-BC747C4D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701" r:id="rId3"/>
    <p:sldLayoutId id="2147483703" r:id="rId4"/>
    <p:sldLayoutId id="2147483698" r:id="rId5"/>
    <p:sldLayoutId id="2147483686" r:id="rId6"/>
    <p:sldLayoutId id="2147483702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69495" y="381966"/>
            <a:ext cx="8029073" cy="680716"/>
          </a:xfrm>
        </p:spPr>
        <p:txBody>
          <a:bodyPr>
            <a:noAutofit/>
          </a:bodyPr>
          <a:lstStyle/>
          <a:p>
            <a:r>
              <a:rPr lang="en-US" sz="4000" dirty="0" smtClean="0"/>
              <a:t>CS1010S Programming Methodology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495" y="1297460"/>
            <a:ext cx="8029073" cy="467507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Lecture 2</a:t>
            </a:r>
          </a:p>
          <a:p>
            <a:r>
              <a:rPr lang="en-US" dirty="0" smtClean="0"/>
              <a:t> Functional Abstraction</a:t>
            </a:r>
          </a:p>
          <a:p>
            <a:endParaRPr lang="en-US" dirty="0"/>
          </a:p>
          <a:p>
            <a:r>
              <a:rPr lang="en-US" sz="4000" dirty="0" smtClean="0">
                <a:solidFill>
                  <a:schemeClr val="accent5"/>
                </a:solidFill>
              </a:rPr>
              <a:t>21 Jan 2015</a:t>
            </a:r>
          </a:p>
        </p:txBody>
      </p:sp>
    </p:spTree>
    <p:extLst>
      <p:ext uri="{BB962C8B-B14F-4D97-AF65-F5344CB8AC3E}">
        <p14:creationId xmlns:p14="http://schemas.microsoft.com/office/powerpoint/2010/main" val="38743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#Comments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# this is not a hashtag!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6"/>
                </a:solidFill>
              </a:rPr>
              <a:t>"Good to go</a:t>
            </a:r>
            <a:r>
              <a:rPr lang="en-US" sz="2400" dirty="0" smtClean="0"/>
              <a:t>")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#print("Good to go")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whatever is after the # is ignored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 light == </a:t>
            </a:r>
            <a:r>
              <a:rPr lang="en-US" sz="2400" dirty="0" smtClean="0">
                <a:solidFill>
                  <a:schemeClr val="accent6"/>
                </a:solidFill>
              </a:rPr>
              <a:t>"red"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# Check state of light</a:t>
            </a:r>
          </a:p>
        </p:txBody>
      </p:sp>
    </p:spTree>
    <p:extLst>
      <p:ext uri="{BB962C8B-B14F-4D97-AF65-F5344CB8AC3E}">
        <p14:creationId xmlns:p14="http://schemas.microsoft.com/office/powerpoint/2010/main" val="19693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square</a:t>
            </a:r>
            <a:r>
              <a:rPr lang="en-US" dirty="0" smtClean="0"/>
              <a:t>(x):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return </a:t>
            </a:r>
            <a:r>
              <a:rPr lang="en-US" dirty="0" smtClean="0"/>
              <a:t>x *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663" y="1081132"/>
            <a:ext cx="239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formal parameter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64581" y="1448474"/>
            <a:ext cx="72827" cy="4314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39711" y="2277404"/>
            <a:ext cx="80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body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908453" y="2277404"/>
            <a:ext cx="283221" cy="46166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8313" y="3270250"/>
            <a:ext cx="82296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53" tIns="50753" rIns="91425" bIns="50753"/>
          <a:lstStyle>
            <a:lvl1pPr marL="382588" indent="-341313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1pPr>
            <a:lvl2pPr marL="731838" indent="-284163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2pPr>
            <a:lvl3pPr marL="1143000" indent="-228600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3pPr>
            <a:lvl4pPr marL="1600200" indent="-228600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4pPr>
            <a:lvl5pPr marL="2057400" indent="-228600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9pPr>
          </a:lstStyle>
          <a:p>
            <a:pPr marL="498475" indent="-457200" eaLnBrk="1" hangingPunct="1"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+mn-lt"/>
                <a:cs typeface="Arial" charset="0"/>
              </a:rPr>
              <a:t>Formal parameters are </a:t>
            </a:r>
            <a:r>
              <a:rPr lang="en-US" sz="3200" b="0" dirty="0" smtClean="0">
                <a:solidFill>
                  <a:schemeClr val="accent5"/>
                </a:solidFill>
                <a:latin typeface="+mn-lt"/>
                <a:cs typeface="Arial" charset="0"/>
              </a:rPr>
              <a:t>bound variables</a:t>
            </a:r>
            <a:r>
              <a:rPr lang="en-US" sz="3200" b="0" dirty="0" smtClean="0">
                <a:solidFill>
                  <a:schemeClr val="tx1"/>
                </a:solidFill>
                <a:latin typeface="+mn-lt"/>
                <a:cs typeface="Arial" charset="0"/>
              </a:rPr>
              <a:t>.</a:t>
            </a:r>
          </a:p>
          <a:p>
            <a:pPr marL="498475" indent="-457200" eaLnBrk="1" hangingPunct="1"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The region where a variable is visible is called the </a:t>
            </a:r>
            <a:r>
              <a:rPr lang="en-US" sz="3200" b="0" dirty="0" smtClean="0">
                <a:solidFill>
                  <a:schemeClr val="accent5"/>
                </a:solidFill>
                <a:latin typeface="+mn-lt"/>
              </a:rPr>
              <a:t>scope</a:t>
            </a:r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 of the variable.</a:t>
            </a:r>
          </a:p>
          <a:p>
            <a:pPr marL="498475" indent="-457200" eaLnBrk="1" hangingPunct="1"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Any variable that is not bound is </a:t>
            </a:r>
            <a:r>
              <a:rPr lang="en-US" sz="3200" b="0" dirty="0" smtClean="0">
                <a:solidFill>
                  <a:schemeClr val="accent5"/>
                </a:solidFill>
                <a:latin typeface="+mn-lt"/>
              </a:rPr>
              <a:t>free</a:t>
            </a:r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75508" y="2141221"/>
            <a:ext cx="720192" cy="259636"/>
            <a:chOff x="2975508" y="2141221"/>
            <a:chExt cx="720192" cy="25963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975508" y="2141221"/>
              <a:ext cx="0" cy="259636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975509" y="2141221"/>
              <a:ext cx="720191" cy="259636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x *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x +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y + x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 smtClean="0"/>
              <a:t> is bound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/>
              <a:t> is bound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 </a:t>
            </a:r>
            <a:r>
              <a:rPr lang="en-US" sz="2800" dirty="0"/>
              <a:t>is </a:t>
            </a:r>
            <a:r>
              <a:rPr lang="en-US" sz="2800" dirty="0" smtClean="0"/>
              <a:t>bound, x is free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783660" y="2662280"/>
            <a:ext cx="1131537" cy="557210"/>
            <a:chOff x="2783660" y="2662280"/>
            <a:chExt cx="1131537" cy="557210"/>
          </a:xfrm>
        </p:grpSpPr>
        <p:sp>
          <p:nvSpPr>
            <p:cNvPr id="6" name="Oval 5"/>
            <p:cNvSpPr/>
            <p:nvPr/>
          </p:nvSpPr>
          <p:spPr>
            <a:xfrm>
              <a:off x="2783660" y="2880765"/>
              <a:ext cx="331774" cy="331774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7" name="Oval 6"/>
            <p:cNvSpPr/>
            <p:nvPr/>
          </p:nvSpPr>
          <p:spPr>
            <a:xfrm>
              <a:off x="3583423" y="2887716"/>
              <a:ext cx="331774" cy="331774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949547" y="2662280"/>
              <a:ext cx="0" cy="218486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 flipV="1">
              <a:off x="3115434" y="2662280"/>
              <a:ext cx="516576" cy="27402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791752" y="4130376"/>
            <a:ext cx="1115353" cy="557210"/>
            <a:chOff x="2783660" y="2662280"/>
            <a:chExt cx="1115353" cy="557210"/>
          </a:xfrm>
        </p:grpSpPr>
        <p:sp>
          <p:nvSpPr>
            <p:cNvPr id="16" name="Oval 15"/>
            <p:cNvSpPr/>
            <p:nvPr/>
          </p:nvSpPr>
          <p:spPr>
            <a:xfrm>
              <a:off x="2783660" y="2880765"/>
              <a:ext cx="331774" cy="331774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567239" y="2887716"/>
              <a:ext cx="331774" cy="331774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949547" y="2662280"/>
              <a:ext cx="0" cy="218486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3099250" y="2662280"/>
              <a:ext cx="516576" cy="27402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629914" y="5599689"/>
            <a:ext cx="485520" cy="561090"/>
            <a:chOff x="2790406" y="4271945"/>
            <a:chExt cx="485520" cy="561090"/>
          </a:xfrm>
        </p:grpSpPr>
        <p:sp>
          <p:nvSpPr>
            <p:cNvPr id="20" name="Oval 19"/>
            <p:cNvSpPr/>
            <p:nvPr/>
          </p:nvSpPr>
          <p:spPr>
            <a:xfrm>
              <a:off x="2944152" y="4501261"/>
              <a:ext cx="331774" cy="331774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cxnSp>
          <p:nvCxnSpPr>
            <p:cNvPr id="21" name="Straight Connector 20"/>
            <p:cNvCxnSpPr>
              <a:stCxn id="20" idx="1"/>
            </p:cNvCxnSpPr>
            <p:nvPr/>
          </p:nvCxnSpPr>
          <p:spPr>
            <a:xfrm flipH="1" flipV="1">
              <a:off x="2790406" y="4271945"/>
              <a:ext cx="202333" cy="27790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160572" y="1449500"/>
            <a:ext cx="5962690" cy="4546700"/>
          </a:xfrm>
          <a:custGeom>
            <a:avLst/>
            <a:gdLst>
              <a:gd name="connsiteX0" fmla="*/ 1869261 w 6128218"/>
              <a:gd name="connsiteY0" fmla="*/ 4583003 h 4683821"/>
              <a:gd name="connsiteX1" fmla="*/ 5437848 w 6128218"/>
              <a:gd name="connsiteY1" fmla="*/ 4607279 h 4683821"/>
              <a:gd name="connsiteX2" fmla="*/ 6077119 w 6128218"/>
              <a:gd name="connsiteY2" fmla="*/ 3733339 h 4683821"/>
              <a:gd name="connsiteX3" fmla="*/ 4693381 w 6128218"/>
              <a:gd name="connsiteY3" fmla="*/ 423697 h 4683821"/>
              <a:gd name="connsiteX4" fmla="*/ 0 w 6128218"/>
              <a:gd name="connsiteY4" fmla="*/ 148568 h 4683821"/>
              <a:gd name="connsiteX0" fmla="*/ 1869261 w 6183667"/>
              <a:gd name="connsiteY0" fmla="*/ 4583003 h 4599967"/>
              <a:gd name="connsiteX1" fmla="*/ 5615873 w 6183667"/>
              <a:gd name="connsiteY1" fmla="*/ 4283598 h 4599967"/>
              <a:gd name="connsiteX2" fmla="*/ 6077119 w 6183667"/>
              <a:gd name="connsiteY2" fmla="*/ 3733339 h 4599967"/>
              <a:gd name="connsiteX3" fmla="*/ 4693381 w 6183667"/>
              <a:gd name="connsiteY3" fmla="*/ 423697 h 4599967"/>
              <a:gd name="connsiteX4" fmla="*/ 0 w 6183667"/>
              <a:gd name="connsiteY4" fmla="*/ 148568 h 4599967"/>
              <a:gd name="connsiteX0" fmla="*/ 1812616 w 6186203"/>
              <a:gd name="connsiteY0" fmla="*/ 4583003 h 4599967"/>
              <a:gd name="connsiteX1" fmla="*/ 5615873 w 6186203"/>
              <a:gd name="connsiteY1" fmla="*/ 4283598 h 4599967"/>
              <a:gd name="connsiteX2" fmla="*/ 6077119 w 6186203"/>
              <a:gd name="connsiteY2" fmla="*/ 3733339 h 4599967"/>
              <a:gd name="connsiteX3" fmla="*/ 4693381 w 6186203"/>
              <a:gd name="connsiteY3" fmla="*/ 423697 h 4599967"/>
              <a:gd name="connsiteX4" fmla="*/ 0 w 6186203"/>
              <a:gd name="connsiteY4" fmla="*/ 148568 h 4599967"/>
              <a:gd name="connsiteX0" fmla="*/ 1812616 w 5972010"/>
              <a:gd name="connsiteY0" fmla="*/ 4508333 h 4558735"/>
              <a:gd name="connsiteX1" fmla="*/ 5615873 w 5972010"/>
              <a:gd name="connsiteY1" fmla="*/ 4208928 h 4558735"/>
              <a:gd name="connsiteX2" fmla="*/ 5704885 w 5972010"/>
              <a:gd name="connsiteY2" fmla="*/ 2048354 h 4558735"/>
              <a:gd name="connsiteX3" fmla="*/ 4693381 w 5972010"/>
              <a:gd name="connsiteY3" fmla="*/ 349027 h 4558735"/>
              <a:gd name="connsiteX4" fmla="*/ 0 w 5972010"/>
              <a:gd name="connsiteY4" fmla="*/ 73898 h 4558735"/>
              <a:gd name="connsiteX0" fmla="*/ 1812616 w 5957748"/>
              <a:gd name="connsiteY0" fmla="*/ 4508333 h 4558735"/>
              <a:gd name="connsiteX1" fmla="*/ 5615873 w 5957748"/>
              <a:gd name="connsiteY1" fmla="*/ 4208928 h 4558735"/>
              <a:gd name="connsiteX2" fmla="*/ 5704885 w 5957748"/>
              <a:gd name="connsiteY2" fmla="*/ 2048354 h 4558735"/>
              <a:gd name="connsiteX3" fmla="*/ 4693381 w 5957748"/>
              <a:gd name="connsiteY3" fmla="*/ 349027 h 4558735"/>
              <a:gd name="connsiteX4" fmla="*/ 0 w 5957748"/>
              <a:gd name="connsiteY4" fmla="*/ 73898 h 4558735"/>
              <a:gd name="connsiteX0" fmla="*/ 1812616 w 5975332"/>
              <a:gd name="connsiteY0" fmla="*/ 4508067 h 4558783"/>
              <a:gd name="connsiteX1" fmla="*/ 5615873 w 5975332"/>
              <a:gd name="connsiteY1" fmla="*/ 4208662 h 4558783"/>
              <a:gd name="connsiteX2" fmla="*/ 5745346 w 5975332"/>
              <a:gd name="connsiteY2" fmla="*/ 2039996 h 4558783"/>
              <a:gd name="connsiteX3" fmla="*/ 4693381 w 5975332"/>
              <a:gd name="connsiteY3" fmla="*/ 348761 h 4558783"/>
              <a:gd name="connsiteX4" fmla="*/ 0 w 5975332"/>
              <a:gd name="connsiteY4" fmla="*/ 73632 h 4558783"/>
              <a:gd name="connsiteX0" fmla="*/ 1812616 w 5975332"/>
              <a:gd name="connsiteY0" fmla="*/ 4508067 h 4558783"/>
              <a:gd name="connsiteX1" fmla="*/ 5615873 w 5975332"/>
              <a:gd name="connsiteY1" fmla="*/ 4208662 h 4558783"/>
              <a:gd name="connsiteX2" fmla="*/ 5745346 w 5975332"/>
              <a:gd name="connsiteY2" fmla="*/ 2039996 h 4558783"/>
              <a:gd name="connsiteX3" fmla="*/ 4693381 w 5975332"/>
              <a:gd name="connsiteY3" fmla="*/ 348761 h 4558783"/>
              <a:gd name="connsiteX4" fmla="*/ 0 w 5975332"/>
              <a:gd name="connsiteY4" fmla="*/ 73632 h 4558783"/>
              <a:gd name="connsiteX0" fmla="*/ 1812616 w 5975332"/>
              <a:gd name="connsiteY0" fmla="*/ 4508067 h 4558783"/>
              <a:gd name="connsiteX1" fmla="*/ 5615873 w 5975332"/>
              <a:gd name="connsiteY1" fmla="*/ 4208662 h 4558783"/>
              <a:gd name="connsiteX2" fmla="*/ 5745346 w 5975332"/>
              <a:gd name="connsiteY2" fmla="*/ 2039996 h 4558783"/>
              <a:gd name="connsiteX3" fmla="*/ 4693381 w 5975332"/>
              <a:gd name="connsiteY3" fmla="*/ 348761 h 4558783"/>
              <a:gd name="connsiteX4" fmla="*/ 0 w 5975332"/>
              <a:gd name="connsiteY4" fmla="*/ 73632 h 4558783"/>
              <a:gd name="connsiteX0" fmla="*/ 1812616 w 5956275"/>
              <a:gd name="connsiteY0" fmla="*/ 4508067 h 4558783"/>
              <a:gd name="connsiteX1" fmla="*/ 5615873 w 5956275"/>
              <a:gd name="connsiteY1" fmla="*/ 4208662 h 4558783"/>
              <a:gd name="connsiteX2" fmla="*/ 5745346 w 5956275"/>
              <a:gd name="connsiteY2" fmla="*/ 2039996 h 4558783"/>
              <a:gd name="connsiteX3" fmla="*/ 4693381 w 5956275"/>
              <a:gd name="connsiteY3" fmla="*/ 348761 h 4558783"/>
              <a:gd name="connsiteX4" fmla="*/ 0 w 5956275"/>
              <a:gd name="connsiteY4" fmla="*/ 73632 h 4558783"/>
              <a:gd name="connsiteX0" fmla="*/ 1812616 w 6041829"/>
              <a:gd name="connsiteY0" fmla="*/ 4506240 h 4559197"/>
              <a:gd name="connsiteX1" fmla="*/ 5615873 w 6041829"/>
              <a:gd name="connsiteY1" fmla="*/ 4206835 h 4559197"/>
              <a:gd name="connsiteX2" fmla="*/ 5923370 w 6041829"/>
              <a:gd name="connsiteY2" fmla="*/ 1981525 h 4559197"/>
              <a:gd name="connsiteX3" fmla="*/ 4693381 w 6041829"/>
              <a:gd name="connsiteY3" fmla="*/ 346934 h 4559197"/>
              <a:gd name="connsiteX4" fmla="*/ 0 w 6041829"/>
              <a:gd name="connsiteY4" fmla="*/ 71805 h 4559197"/>
              <a:gd name="connsiteX0" fmla="*/ 1812616 w 6017547"/>
              <a:gd name="connsiteY0" fmla="*/ 4506240 h 4561559"/>
              <a:gd name="connsiteX1" fmla="*/ 5470216 w 6017547"/>
              <a:gd name="connsiteY1" fmla="*/ 4214927 h 4561559"/>
              <a:gd name="connsiteX2" fmla="*/ 5923370 w 6017547"/>
              <a:gd name="connsiteY2" fmla="*/ 1981525 h 4561559"/>
              <a:gd name="connsiteX3" fmla="*/ 4693381 w 6017547"/>
              <a:gd name="connsiteY3" fmla="*/ 346934 h 4561559"/>
              <a:gd name="connsiteX4" fmla="*/ 0 w 6017547"/>
              <a:gd name="connsiteY4" fmla="*/ 71805 h 4561559"/>
              <a:gd name="connsiteX0" fmla="*/ 1812616 w 5999570"/>
              <a:gd name="connsiteY0" fmla="*/ 4506240 h 4561559"/>
              <a:gd name="connsiteX1" fmla="*/ 5421664 w 5999570"/>
              <a:gd name="connsiteY1" fmla="*/ 4214927 h 4561559"/>
              <a:gd name="connsiteX2" fmla="*/ 5923370 w 5999570"/>
              <a:gd name="connsiteY2" fmla="*/ 1981525 h 4561559"/>
              <a:gd name="connsiteX3" fmla="*/ 4693381 w 5999570"/>
              <a:gd name="connsiteY3" fmla="*/ 346934 h 4561559"/>
              <a:gd name="connsiteX4" fmla="*/ 0 w 5999570"/>
              <a:gd name="connsiteY4" fmla="*/ 71805 h 4561559"/>
              <a:gd name="connsiteX0" fmla="*/ 1812616 w 5963634"/>
              <a:gd name="connsiteY0" fmla="*/ 4506240 h 4561559"/>
              <a:gd name="connsiteX1" fmla="*/ 5421664 w 5963634"/>
              <a:gd name="connsiteY1" fmla="*/ 4214927 h 4561559"/>
              <a:gd name="connsiteX2" fmla="*/ 5923370 w 5963634"/>
              <a:gd name="connsiteY2" fmla="*/ 1981525 h 4561559"/>
              <a:gd name="connsiteX3" fmla="*/ 4693381 w 5963634"/>
              <a:gd name="connsiteY3" fmla="*/ 346934 h 4561559"/>
              <a:gd name="connsiteX4" fmla="*/ 0 w 5963634"/>
              <a:gd name="connsiteY4" fmla="*/ 71805 h 4561559"/>
              <a:gd name="connsiteX0" fmla="*/ 1836892 w 5962690"/>
              <a:gd name="connsiteY0" fmla="*/ 4546700 h 4592650"/>
              <a:gd name="connsiteX1" fmla="*/ 5421664 w 5962690"/>
              <a:gd name="connsiteY1" fmla="*/ 4214927 h 4592650"/>
              <a:gd name="connsiteX2" fmla="*/ 5923370 w 5962690"/>
              <a:gd name="connsiteY2" fmla="*/ 1981525 h 4592650"/>
              <a:gd name="connsiteX3" fmla="*/ 4693381 w 5962690"/>
              <a:gd name="connsiteY3" fmla="*/ 346934 h 4592650"/>
              <a:gd name="connsiteX4" fmla="*/ 0 w 5962690"/>
              <a:gd name="connsiteY4" fmla="*/ 71805 h 4592650"/>
              <a:gd name="connsiteX0" fmla="*/ 1836892 w 5962690"/>
              <a:gd name="connsiteY0" fmla="*/ 4546700 h 4546700"/>
              <a:gd name="connsiteX1" fmla="*/ 5421664 w 5962690"/>
              <a:gd name="connsiteY1" fmla="*/ 4214927 h 4546700"/>
              <a:gd name="connsiteX2" fmla="*/ 5923370 w 5962690"/>
              <a:gd name="connsiteY2" fmla="*/ 1981525 h 4546700"/>
              <a:gd name="connsiteX3" fmla="*/ 4693381 w 5962690"/>
              <a:gd name="connsiteY3" fmla="*/ 346934 h 4546700"/>
              <a:gd name="connsiteX4" fmla="*/ 0 w 5962690"/>
              <a:gd name="connsiteY4" fmla="*/ 71805 h 454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2690" h="4546700">
                <a:moveTo>
                  <a:pt x="1836892" y="4546700"/>
                </a:moveTo>
                <a:cubicBezTo>
                  <a:pt x="3246254" y="4524446"/>
                  <a:pt x="4740584" y="4642456"/>
                  <a:pt x="5421664" y="4214927"/>
                </a:cubicBezTo>
                <a:cubicBezTo>
                  <a:pt x="6102744" y="3787398"/>
                  <a:pt x="5963831" y="2326785"/>
                  <a:pt x="5923370" y="1981525"/>
                </a:cubicBezTo>
                <a:cubicBezTo>
                  <a:pt x="5882909" y="1636265"/>
                  <a:pt x="5680609" y="665221"/>
                  <a:pt x="4693381" y="346934"/>
                </a:cubicBezTo>
                <a:cubicBezTo>
                  <a:pt x="3706153" y="28647"/>
                  <a:pt x="1840264" y="-89362"/>
                  <a:pt x="0" y="71805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2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 = 3.14159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circle_area_from_radius</a:t>
            </a:r>
            <a:r>
              <a:rPr lang="en-US" dirty="0"/>
              <a:t>(r):</a:t>
            </a:r>
            <a:br>
              <a:rPr lang="en-US" dirty="0"/>
            </a:br>
            <a:r>
              <a:rPr lang="en-US" dirty="0" smtClean="0"/>
              <a:t>    pi </a:t>
            </a:r>
            <a:r>
              <a:rPr lang="en-US" dirty="0"/>
              <a:t>= </a:t>
            </a:r>
            <a:r>
              <a:rPr lang="en-US" dirty="0" smtClean="0"/>
              <a:t>22/7   </a:t>
            </a:r>
            <a:r>
              <a:rPr lang="en-US" dirty="0" smtClean="0">
                <a:solidFill>
                  <a:schemeClr val="accent6"/>
                </a:solidFill>
              </a:rPr>
              <a:t>#local </a:t>
            </a:r>
            <a:r>
              <a:rPr lang="en-US" dirty="0">
                <a:solidFill>
                  <a:schemeClr val="accent6"/>
                </a:solidFill>
              </a:rPr>
              <a:t>pi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    </a:t>
            </a: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pi * square(r)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93" y="3487667"/>
            <a:ext cx="2045753" cy="1075209"/>
            <a:chOff x="2209893" y="3487667"/>
            <a:chExt cx="2045753" cy="1075209"/>
          </a:xfrm>
        </p:grpSpPr>
        <p:sp>
          <p:nvSpPr>
            <p:cNvPr id="7" name="TextBox 6"/>
            <p:cNvSpPr txBox="1"/>
            <p:nvPr/>
          </p:nvSpPr>
          <p:spPr>
            <a:xfrm>
              <a:off x="2209893" y="3916545"/>
              <a:ext cx="20457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Which pi?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3115434" y="3487667"/>
              <a:ext cx="117335" cy="54216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/>
                </a:solidFill>
              </a:rPr>
              <a:t>hypotenuse</a:t>
            </a:r>
            <a:r>
              <a:rPr lang="en-US" sz="2400" dirty="0"/>
              <a:t>(a</a:t>
            </a:r>
            <a:r>
              <a:rPr lang="en-US" sz="2400" dirty="0" smtClean="0"/>
              <a:t>, b</a:t>
            </a:r>
            <a:r>
              <a:rPr lang="en-US" sz="2400" dirty="0"/>
              <a:t>): 	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chemeClr val="accent2"/>
                </a:solidFill>
              </a:rPr>
              <a:t>def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chemeClr val="accent5"/>
                </a:solidFill>
              </a:rPr>
              <a:t>sum_of_squares</a:t>
            </a:r>
            <a:r>
              <a:rPr lang="en-US" sz="2400" dirty="0"/>
              <a:t>():</a:t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2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square(a</a:t>
            </a:r>
            <a:r>
              <a:rPr lang="en-US" sz="2400" dirty="0" smtClean="0"/>
              <a:t>) + square(b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2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err="1"/>
              <a:t>math.sqrt</a:t>
            </a:r>
            <a:r>
              <a:rPr lang="en-US" sz="2400" dirty="0"/>
              <a:t>(</a:t>
            </a:r>
            <a:r>
              <a:rPr lang="en-US" sz="2400" dirty="0" err="1"/>
              <a:t>sum_of_squares</a:t>
            </a:r>
            <a:r>
              <a:rPr lang="en-US" sz="2400" dirty="0"/>
              <a:t>())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variables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>
                <a:latin typeface="+mn-lt"/>
              </a:rPr>
              <a:t> and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in </a:t>
            </a:r>
            <a:r>
              <a:rPr lang="en-US" dirty="0" err="1" smtClean="0">
                <a:solidFill>
                  <a:schemeClr val="accent2"/>
                </a:solidFill>
              </a:rPr>
              <a:t>sum_of_squares</a:t>
            </a:r>
            <a:r>
              <a:rPr lang="en-US" dirty="0" smtClean="0"/>
              <a:t> </a:t>
            </a:r>
            <a:r>
              <a:rPr lang="en-US" dirty="0">
                <a:latin typeface="+mn-lt"/>
              </a:rPr>
              <a:t>refer to the formal parameters of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hypotenuse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u="sng" dirty="0">
                <a:latin typeface="+mn-lt"/>
              </a:rPr>
              <a:t>Hides</a:t>
            </a:r>
            <a:r>
              <a:rPr lang="en-US" dirty="0">
                <a:latin typeface="+mn-lt"/>
              </a:rPr>
              <a:t> irrelevant details (</a:t>
            </a:r>
            <a:r>
              <a:rPr lang="en-US" dirty="0" err="1">
                <a:solidFill>
                  <a:schemeClr val="accent2"/>
                </a:solidFill>
              </a:rPr>
              <a:t>sum_of_squares</a:t>
            </a:r>
            <a:r>
              <a:rPr lang="en-US" dirty="0">
                <a:latin typeface="+mn-lt"/>
              </a:rPr>
              <a:t>) from the user of </a:t>
            </a:r>
            <a:r>
              <a:rPr lang="en-US" dirty="0">
                <a:solidFill>
                  <a:schemeClr val="accent2"/>
                </a:solidFill>
              </a:rPr>
              <a:t>hypotenuse</a:t>
            </a:r>
            <a:r>
              <a:rPr lang="en-US" dirty="0">
                <a:latin typeface="+mn-lt"/>
              </a:rPr>
              <a:t>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1370" y="1917812"/>
            <a:ext cx="6004290" cy="101150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650" y="1181437"/>
            <a:ext cx="7147796" cy="24761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51370" y="1917812"/>
            <a:ext cx="0" cy="161840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accent2"/>
                </a:solidFill>
              </a:rPr>
              <a:t>Wishful Thinking</a:t>
            </a:r>
            <a:endParaRPr lang="en-SG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Wishful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Top-down approach: </a:t>
            </a:r>
          </a:p>
          <a:p>
            <a:r>
              <a:rPr lang="en-US" sz="7200" dirty="0" smtClean="0"/>
              <a:t>Pretend you have whatever you need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5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Suppose you want to compute hypotenuse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chemeClr val="accent2"/>
                </a:solidFill>
              </a:rPr>
              <a:t>def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hypotenuse</a:t>
            </a:r>
            <a:r>
              <a:rPr lang="en-US" sz="2400" dirty="0"/>
              <a:t>(a</a:t>
            </a:r>
            <a:r>
              <a:rPr lang="en-US" sz="2400" dirty="0" smtClean="0"/>
              <a:t>, b</a:t>
            </a:r>
            <a:r>
              <a:rPr lang="en-US" sz="2400" dirty="0"/>
              <a:t>):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 smtClean="0"/>
              <a:t>sqrt</a:t>
            </a:r>
            <a:r>
              <a:rPr lang="en-US" sz="2400" dirty="0" smtClean="0"/>
              <a:t>(</a:t>
            </a:r>
            <a:r>
              <a:rPr lang="en-US" sz="2400" dirty="0" err="1" smtClean="0"/>
              <a:t>sum_of_squares</a:t>
            </a:r>
            <a:r>
              <a:rPr lang="en-US" sz="2400" dirty="0" smtClean="0"/>
              <a:t>(a, b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2"/>
                </a:solidFill>
              </a:rPr>
              <a:t>def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sum_of_squares</a:t>
            </a:r>
            <a:r>
              <a:rPr lang="en-US" sz="2400" dirty="0"/>
              <a:t>(x</a:t>
            </a:r>
            <a:r>
              <a:rPr lang="en-US" sz="2400" dirty="0" smtClean="0"/>
              <a:t>, y</a:t>
            </a:r>
            <a:r>
              <a:rPr lang="en-US" sz="2400" dirty="0"/>
              <a:t>):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dirty="0"/>
              <a:t> square(x) </a:t>
            </a:r>
            <a:r>
              <a:rPr lang="en-US" sz="2400" dirty="0" smtClean="0"/>
              <a:t>+ square(y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def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square</a:t>
            </a:r>
            <a:r>
              <a:rPr lang="en-US" sz="2400" dirty="0"/>
              <a:t>(x</a:t>
            </a:r>
            <a:r>
              <a:rPr lang="en-US" sz="2400" dirty="0" smtClean="0"/>
              <a:t>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accent2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x * x</a:t>
            </a:r>
          </a:p>
          <a:p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617742" y="3476358"/>
            <a:ext cx="2806700" cy="1654175"/>
            <a:chOff x="3605" y="2251"/>
            <a:chExt cx="1768" cy="10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flipH="1">
              <a:off x="3605" y="2251"/>
              <a:ext cx="1768" cy="1042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36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 anchor="ctr"/>
            <a:lstStyle>
              <a:lvl1pPr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147" y="3113"/>
              <a:ext cx="226" cy="18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 anchor="ctr"/>
            <a:lstStyle>
              <a:lvl1pPr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416504" y="4093895"/>
            <a:ext cx="353251" cy="46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89986" tIns="46793" rIns="89986" bIns="46793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b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990929" y="5132120"/>
            <a:ext cx="3667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89986" tIns="46793" rIns="89986" bIns="46793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b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773442" y="3836720"/>
            <a:ext cx="3667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89986" tIns="46793" rIns="89986" bIns="46793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b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39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NTUC Comfort, the largest taxi operator in Singapore, determines the taxi fare based on distance traveled as follows:</a:t>
            </a:r>
          </a:p>
          <a:p>
            <a:endParaRPr lang="en-US" sz="2800" dirty="0"/>
          </a:p>
          <a:p>
            <a:pPr>
              <a:tabLst>
                <a:tab pos="6724650" algn="l"/>
              </a:tabLst>
            </a:pPr>
            <a:r>
              <a:rPr lang="en-US" sz="2400" dirty="0"/>
              <a:t>For the first </a:t>
            </a:r>
            <a:r>
              <a:rPr lang="en-US" sz="2400" dirty="0" err="1"/>
              <a:t>kilometre</a:t>
            </a:r>
            <a:r>
              <a:rPr lang="en-US" sz="2400" dirty="0"/>
              <a:t> or less: 	</a:t>
            </a:r>
            <a:r>
              <a:rPr lang="en-US" sz="2400" dirty="0" smtClean="0"/>
              <a:t>$2.40</a:t>
            </a:r>
            <a:endParaRPr lang="en-US" sz="2400" dirty="0"/>
          </a:p>
          <a:p>
            <a:pPr>
              <a:tabLst>
                <a:tab pos="6724650" algn="l"/>
              </a:tabLst>
            </a:pPr>
            <a:r>
              <a:rPr lang="en-US" sz="2400" dirty="0"/>
              <a:t>Every </a:t>
            </a:r>
            <a:r>
              <a:rPr lang="en-US" sz="2400" dirty="0" smtClean="0"/>
              <a:t>200 </a:t>
            </a:r>
            <a:r>
              <a:rPr lang="en-US" sz="2400" dirty="0" err="1"/>
              <a:t>metres</a:t>
            </a:r>
            <a:r>
              <a:rPr lang="en-US" sz="2400" dirty="0"/>
              <a:t> thereafter or less up to 10 km</a:t>
            </a:r>
            <a:r>
              <a:rPr lang="en-US" sz="2400" dirty="0" smtClean="0"/>
              <a:t>:	$0.10</a:t>
            </a:r>
            <a:endParaRPr lang="en-US" sz="2400" dirty="0"/>
          </a:p>
          <a:p>
            <a:pPr>
              <a:tabLst>
                <a:tab pos="6724650" algn="l"/>
              </a:tabLst>
            </a:pPr>
            <a:r>
              <a:rPr lang="en-US" sz="2400" dirty="0"/>
              <a:t>Every </a:t>
            </a:r>
            <a:r>
              <a:rPr lang="en-US" sz="2400" dirty="0" smtClean="0"/>
              <a:t>150 </a:t>
            </a:r>
            <a:r>
              <a:rPr lang="en-US" sz="2400" dirty="0" err="1"/>
              <a:t>metres</a:t>
            </a:r>
            <a:r>
              <a:rPr lang="en-US" sz="2400" dirty="0"/>
              <a:t> thereafter or less after 10 km: </a:t>
            </a:r>
            <a:r>
              <a:rPr lang="en-US" sz="2400" dirty="0" smtClean="0"/>
              <a:t>	$0.10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2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Problem:</a:t>
            </a:r>
          </a:p>
          <a:p>
            <a:r>
              <a:rPr lang="en-US" sz="5400" dirty="0" smtClean="0"/>
              <a:t>Write a Python function that computes the taxi fare from distance travelled.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70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What's this?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6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PIL </a:t>
            </a:r>
            <a:r>
              <a:rPr lang="en-US" sz="6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4800" dirty="0" smtClean="0">
                <a:cs typeface="Consolas" panose="020B0609020204030204" pitchFamily="49" charset="0"/>
              </a:rPr>
              <a:t>(</a:t>
            </a:r>
            <a:r>
              <a:rPr lang="en-US" sz="4800" dirty="0" err="1" smtClean="0">
                <a:cs typeface="Consolas" panose="020B0609020204030204" pitchFamily="49" charset="0"/>
              </a:rPr>
              <a:t>Misison</a:t>
            </a:r>
            <a:r>
              <a:rPr lang="en-US" sz="4800" dirty="0" smtClean="0">
                <a:cs typeface="Consolas" panose="020B0609020204030204" pitchFamily="49" charset="0"/>
              </a:rPr>
              <a:t> 0)</a:t>
            </a:r>
            <a:endParaRPr lang="en-US" sz="4800" dirty="0"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39788" y="2120113"/>
            <a:ext cx="3892269" cy="825388"/>
            <a:chOff x="1739788" y="2120113"/>
            <a:chExt cx="3892269" cy="825388"/>
          </a:xfrm>
        </p:grpSpPr>
        <p:sp>
          <p:nvSpPr>
            <p:cNvPr id="4" name="TextBox 3"/>
            <p:cNvSpPr txBox="1"/>
            <p:nvPr/>
          </p:nvSpPr>
          <p:spPr>
            <a:xfrm>
              <a:off x="1739788" y="2120113"/>
              <a:ext cx="38922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5"/>
                  </a:solidFill>
                </a:rPr>
                <a:t>Python Imaging Library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>
              <a:off x="3685923" y="2581778"/>
              <a:ext cx="4045" cy="36372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4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Formulate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Needs a name</a:t>
            </a:r>
          </a:p>
          <a:p>
            <a:pPr marL="0" indent="0" algn="ctr">
              <a:buNone/>
            </a:pPr>
            <a:r>
              <a:rPr lang="en-US" dirty="0" smtClean="0"/>
              <a:t>Pick an appropriate name</a:t>
            </a:r>
          </a:p>
          <a:p>
            <a:pPr marL="0" indent="0" algn="ctr">
              <a:buNone/>
            </a:pPr>
            <a:r>
              <a:rPr lang="en-US" dirty="0" smtClean="0"/>
              <a:t>(not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3823" y="1569855"/>
            <a:ext cx="3196354" cy="158603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0142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Formulate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973823" y="1320058"/>
            <a:ext cx="3196354" cy="123702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Taxi Fare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650" y="1615405"/>
            <a:ext cx="174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distance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2292" y="1615404"/>
            <a:ext cx="92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fare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73423" y="1938569"/>
            <a:ext cx="600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>
          <a:xfrm flipV="1">
            <a:off x="6170177" y="1938570"/>
            <a:ext cx="1012115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35712" y="2593248"/>
            <a:ext cx="28082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9986" tIns="46793" rIns="89986" bIns="46793">
            <a:spAutoFit/>
          </a:bodyPr>
          <a:lstStyle>
            <a:lvl1pPr marL="176213" indent="-176213" defTabSz="457200" eaLnBrk="0" hangingPunct="0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1pPr>
            <a:lvl2pPr marL="742950" indent="-285750" defTabSz="457200" eaLnBrk="0" hangingPunct="0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2pPr>
            <a:lvl3pPr marL="1143000" indent="-228600" defTabSz="457200" eaLnBrk="0" hangingPunct="0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3pPr>
            <a:lvl4pPr marL="1600200" indent="-228600" defTabSz="457200" eaLnBrk="0" hangingPunct="0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4pPr>
            <a:lvl5pPr marL="2057400" indent="-228600" defTabSz="457200" eaLnBrk="0" hangingPunct="0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9pPr>
          </a:lstStyle>
          <a:p>
            <a:pPr algn="l" eaLnBrk="1" hangingPunct="1">
              <a:spcBef>
                <a:spcPts val="1500"/>
              </a:spcBef>
              <a:buClr>
                <a:srgbClr val="FFFFFF"/>
              </a:buClr>
              <a:buSzPct val="100000"/>
              <a:buFont typeface="Arial" charset="0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Results should be unambiguous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41363" y="3936120"/>
            <a:ext cx="4572000" cy="224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9986" tIns="46793" rIns="89986" bIns="46793">
            <a:spAutoFit/>
          </a:bodyPr>
          <a:lstStyle/>
          <a:p>
            <a:pPr marL="457200" indent="-4572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3613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chemeClr val="accent5"/>
                </a:solidFill>
                <a:ea typeface="华文细黑" charset="0"/>
                <a:sym typeface="Arial" charset="0"/>
              </a:rPr>
              <a:t>What other abstractions may be useful</a:t>
            </a:r>
            <a:r>
              <a:rPr lang="en-US" sz="2800" dirty="0" smtClean="0">
                <a:solidFill>
                  <a:schemeClr val="accent5"/>
                </a:solidFill>
                <a:ea typeface="华文细黑" charset="0"/>
                <a:sym typeface="Arial" charset="0"/>
              </a:rPr>
              <a:t>?</a:t>
            </a:r>
          </a:p>
          <a:p>
            <a:pPr marL="457200" indent="-457200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3613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chemeClr val="accent5"/>
                </a:solidFill>
                <a:ea typeface="华文细黑" charset="0"/>
                <a:sym typeface="Arial" charset="0"/>
              </a:rPr>
              <a:t>Ask the same questions </a:t>
            </a:r>
            <a:r>
              <a:rPr lang="en-US" sz="2800" dirty="0" smtClean="0">
                <a:solidFill>
                  <a:schemeClr val="accent5"/>
                </a:solidFill>
                <a:ea typeface="华文细黑" charset="0"/>
                <a:sym typeface="Arial" charset="0"/>
              </a:rPr>
              <a:t>for </a:t>
            </a:r>
            <a:r>
              <a:rPr lang="en-US" sz="2800" dirty="0">
                <a:solidFill>
                  <a:schemeClr val="accent5"/>
                </a:solidFill>
                <a:ea typeface="华文细黑" charset="0"/>
                <a:sym typeface="Arial" charset="0"/>
              </a:rPr>
              <a:t>each abstraction.</a:t>
            </a: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3613" algn="l"/>
                <a:tab pos="8229600" algn="l"/>
                <a:tab pos="9144000" algn="l"/>
                <a:tab pos="10058400" algn="l"/>
              </a:tabLst>
              <a:defRPr/>
            </a:pPr>
            <a:endParaRPr lang="en-US" sz="2800" dirty="0">
              <a:solidFill>
                <a:schemeClr val="accent5"/>
              </a:solidFill>
              <a:ea typeface="华文细黑" charset="0"/>
              <a:sym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734" y="2494010"/>
            <a:ext cx="2273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data do you need?</a:t>
            </a:r>
            <a:br>
              <a:rPr lang="en-US" sz="2400" dirty="0"/>
            </a:br>
            <a:r>
              <a:rPr lang="en-US" sz="2400" dirty="0"/>
              <a:t>(be thorough)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Where would you get it? </a:t>
            </a:r>
            <a:br>
              <a:rPr lang="en-US" sz="2400" dirty="0"/>
            </a:br>
            <a:r>
              <a:rPr lang="en-US" sz="2400" dirty="0"/>
              <a:t>(argument/</a:t>
            </a:r>
            <a:br>
              <a:rPr lang="en-US" sz="2400" dirty="0"/>
            </a:br>
            <a:r>
              <a:rPr lang="en-US" sz="2400" dirty="0"/>
              <a:t>computed?)</a:t>
            </a:r>
          </a:p>
        </p:txBody>
      </p:sp>
    </p:spTree>
    <p:extLst>
      <p:ext uri="{BB962C8B-B14F-4D97-AF65-F5344CB8AC3E}">
        <p14:creationId xmlns:p14="http://schemas.microsoft.com/office/powerpoint/2010/main" val="25014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the result be computed from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Try simple examples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Strategize step by step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Write it down and refine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352550"/>
            <a:ext cx="4906302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What to call the function?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What data are required?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Where to get the data?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What is the result?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97388" y="1352550"/>
            <a:ext cx="3293458" cy="4824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 smtClean="0">
                <a:solidFill>
                  <a:schemeClr val="accent5"/>
                </a:solidFill>
              </a:rPr>
              <a:t>taxi_fare</a:t>
            </a:r>
            <a:endParaRPr lang="en-US" sz="3200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distance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function argument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fare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the result be computed from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e.g. #1: distance = 800 m,</a:t>
            </a:r>
            <a:r>
              <a:rPr lang="en-US" sz="3600" dirty="0" smtClean="0">
                <a:solidFill>
                  <a:schemeClr val="accent5"/>
                </a:solidFill>
              </a:rPr>
              <a:t> fare = $2.40</a:t>
            </a:r>
            <a:endParaRPr lang="en-US" sz="3600" dirty="0">
              <a:solidFill>
                <a:schemeClr val="accent5"/>
              </a:solidFill>
            </a:endParaRPr>
          </a:p>
          <a:p>
            <a:r>
              <a:rPr lang="en-US" sz="3600" dirty="0" smtClean="0"/>
              <a:t>e.g. #2: distance = 3,300 m</a:t>
            </a:r>
          </a:p>
          <a:p>
            <a:pPr marL="342900" lvl="1" indent="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5"/>
                </a:solidFill>
              </a:rPr>
              <a:t>fare = $2.40 +  2300/200  × $0.10</a:t>
            </a:r>
          </a:p>
          <a:p>
            <a:pPr marL="342900" lvl="1" indent="0">
              <a:buNone/>
              <a:tabLst>
                <a:tab pos="1431925" algn="l"/>
              </a:tabLst>
            </a:pPr>
            <a:r>
              <a:rPr lang="en-US" sz="3200" dirty="0" smtClean="0">
                <a:solidFill>
                  <a:schemeClr val="accent5"/>
                </a:solidFill>
              </a:rPr>
              <a:t>	= $3.60</a:t>
            </a:r>
            <a:endParaRPr lang="en-US" sz="3200" dirty="0">
              <a:solidFill>
                <a:schemeClr val="accent5"/>
              </a:solidFill>
            </a:endParaRPr>
          </a:p>
          <a:p>
            <a:pPr>
              <a:tabLst>
                <a:tab pos="1431925" algn="l"/>
              </a:tabLst>
            </a:pPr>
            <a:r>
              <a:rPr lang="en-US" sz="3600" dirty="0" smtClean="0"/>
              <a:t>e.g. #3: distance = 14,500 m</a:t>
            </a:r>
            <a:endParaRPr lang="en-US" sz="3200" dirty="0" smtClean="0"/>
          </a:p>
          <a:p>
            <a:pPr marL="342900" lvl="1" indent="0"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	fare = $2.40 +  9000/200  </a:t>
            </a:r>
            <a:r>
              <a:rPr lang="en-US" sz="3200" dirty="0">
                <a:solidFill>
                  <a:schemeClr val="accent5"/>
                </a:solidFill>
              </a:rPr>
              <a:t>× $</a:t>
            </a:r>
            <a:r>
              <a:rPr lang="en-US" sz="3200" dirty="0" smtClean="0">
                <a:solidFill>
                  <a:schemeClr val="accent5"/>
                </a:solidFill>
              </a:rPr>
              <a:t>0.10 + 	4500/150  </a:t>
            </a:r>
            <a:r>
              <a:rPr lang="en-US" sz="3200" dirty="0">
                <a:solidFill>
                  <a:schemeClr val="accent5"/>
                </a:solidFill>
              </a:rPr>
              <a:t>× $</a:t>
            </a:r>
            <a:r>
              <a:rPr lang="en-US" sz="3200" dirty="0" smtClean="0">
                <a:solidFill>
                  <a:schemeClr val="accent5"/>
                </a:solidFill>
              </a:rPr>
              <a:t>0.10 = $9.90</a:t>
            </a:r>
            <a:endParaRPr lang="en-US" sz="3200" dirty="0">
              <a:solidFill>
                <a:schemeClr val="accent5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90950" y="3203575"/>
            <a:ext cx="1739899" cy="396875"/>
            <a:chOff x="3790950" y="3203575"/>
            <a:chExt cx="1739899" cy="396875"/>
          </a:xfrm>
        </p:grpSpPr>
        <p:sp>
          <p:nvSpPr>
            <p:cNvPr id="7" name="Freeform 6"/>
            <p:cNvSpPr/>
            <p:nvPr/>
          </p:nvSpPr>
          <p:spPr>
            <a:xfrm>
              <a:off x="3790950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5419724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950" y="4769644"/>
            <a:ext cx="1739899" cy="396875"/>
            <a:chOff x="3790950" y="3203575"/>
            <a:chExt cx="1739899" cy="396875"/>
          </a:xfrm>
        </p:grpSpPr>
        <p:sp>
          <p:nvSpPr>
            <p:cNvPr id="11" name="Freeform 10"/>
            <p:cNvSpPr/>
            <p:nvPr/>
          </p:nvSpPr>
          <p:spPr>
            <a:xfrm>
              <a:off x="3790950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5419724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52550" y="5226844"/>
            <a:ext cx="1739899" cy="396875"/>
            <a:chOff x="3790950" y="3203575"/>
            <a:chExt cx="1739899" cy="396875"/>
          </a:xfrm>
        </p:grpSpPr>
        <p:sp>
          <p:nvSpPr>
            <p:cNvPr id="14" name="Freeform 13"/>
            <p:cNvSpPr/>
            <p:nvPr/>
          </p:nvSpPr>
          <p:spPr>
            <a:xfrm>
              <a:off x="3790950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5419724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3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11965"/>
            <a:ext cx="8013644" cy="4864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1027113" algn="l"/>
              </a:tabLst>
            </a:pPr>
            <a:r>
              <a:rPr lang="en-US" dirty="0"/>
              <a:t>Case 1:  distance &lt;= 1000</a:t>
            </a:r>
          </a:p>
          <a:p>
            <a:pPr marL="0" indent="0">
              <a:buNone/>
              <a:tabLst>
                <a:tab pos="1027113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/>
                </a:solidFill>
              </a:rPr>
              <a:t>fare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$2.40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  <a:tabLst>
                <a:tab pos="1027113" algn="l"/>
              </a:tabLst>
            </a:pPr>
            <a:endParaRPr lang="en-US" dirty="0"/>
          </a:p>
          <a:p>
            <a:pPr marL="0" indent="0">
              <a:buNone/>
              <a:tabLst>
                <a:tab pos="1027113" algn="l"/>
              </a:tabLst>
            </a:pPr>
            <a:r>
              <a:rPr lang="en-US" dirty="0"/>
              <a:t>Case 2: 1000 &lt; distance &lt;= 10,000</a:t>
            </a:r>
          </a:p>
          <a:p>
            <a:pPr marL="0" indent="0">
              <a:buNone/>
              <a:tabLst>
                <a:tab pos="1027113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/>
                </a:solidFill>
              </a:rPr>
              <a:t>fare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$2.40 </a:t>
            </a:r>
            <a:r>
              <a:rPr lang="en-US" dirty="0">
                <a:solidFill>
                  <a:schemeClr val="accent5"/>
                </a:solidFill>
              </a:rPr>
              <a:t>+ $</a:t>
            </a:r>
            <a:r>
              <a:rPr lang="en-US" dirty="0" smtClean="0">
                <a:solidFill>
                  <a:schemeClr val="accent5"/>
                </a:solidFill>
              </a:rPr>
              <a:t>0.10 </a:t>
            </a:r>
            <a:r>
              <a:rPr lang="en-US" dirty="0">
                <a:solidFill>
                  <a:schemeClr val="accent5"/>
                </a:solidFill>
              </a:rPr>
              <a:t>* </a:t>
            </a:r>
            <a:r>
              <a:rPr lang="en-US" dirty="0" smtClean="0">
                <a:solidFill>
                  <a:schemeClr val="accent5"/>
                </a:solidFill>
              </a:rPr>
              <a:t> (</a:t>
            </a:r>
            <a:r>
              <a:rPr lang="en-US" dirty="0">
                <a:solidFill>
                  <a:schemeClr val="accent5"/>
                </a:solidFill>
              </a:rPr>
              <a:t>distance – 1000</a:t>
            </a:r>
            <a:r>
              <a:rPr lang="en-US" dirty="0" smtClean="0">
                <a:solidFill>
                  <a:schemeClr val="accent5"/>
                </a:solidFill>
              </a:rPr>
              <a:t>)/200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  <a:tabLst>
                <a:tab pos="1027113" algn="l"/>
              </a:tabLst>
            </a:pPr>
            <a:endParaRPr lang="en-US" dirty="0"/>
          </a:p>
          <a:p>
            <a:pPr marL="0" indent="0">
              <a:buNone/>
              <a:tabLst>
                <a:tab pos="1027113" algn="l"/>
              </a:tabLst>
            </a:pPr>
            <a:r>
              <a:rPr lang="en-US" dirty="0"/>
              <a:t>Case 3: distance &gt; 10,000</a:t>
            </a:r>
          </a:p>
          <a:p>
            <a:pPr marL="0" indent="0">
              <a:buNone/>
              <a:tabLst>
                <a:tab pos="1027113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/>
                </a:solidFill>
              </a:rPr>
              <a:t>fare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$6.90 </a:t>
            </a:r>
            <a:r>
              <a:rPr lang="en-US" dirty="0">
                <a:solidFill>
                  <a:schemeClr val="accent5"/>
                </a:solidFill>
              </a:rPr>
              <a:t>+ </a:t>
            </a:r>
            <a:r>
              <a:rPr lang="en-US">
                <a:solidFill>
                  <a:schemeClr val="accent5"/>
                </a:solidFill>
              </a:rPr>
              <a:t>$</a:t>
            </a:r>
            <a:r>
              <a:rPr lang="en-US" smtClean="0">
                <a:solidFill>
                  <a:schemeClr val="accent5"/>
                </a:solidFill>
              </a:rPr>
              <a:t>0.10 </a:t>
            </a:r>
            <a:r>
              <a:rPr lang="en-US" dirty="0" smtClean="0">
                <a:solidFill>
                  <a:schemeClr val="accent5"/>
                </a:solidFill>
              </a:rPr>
              <a:t>* (</a:t>
            </a:r>
            <a:r>
              <a:rPr lang="en-US" dirty="0">
                <a:solidFill>
                  <a:schemeClr val="accent5"/>
                </a:solidFill>
              </a:rPr>
              <a:t>distance – 10,000</a:t>
            </a:r>
            <a:r>
              <a:rPr lang="en-US" dirty="0" smtClean="0">
                <a:solidFill>
                  <a:schemeClr val="accent5"/>
                </a:solidFill>
              </a:rPr>
              <a:t>)/150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  <a:tabLst>
                <a:tab pos="1027113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Note: the Python function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rounds up </a:t>
            </a:r>
            <a:r>
              <a:rPr lang="en-US" dirty="0" smtClean="0"/>
              <a:t>its argument</a:t>
            </a:r>
            <a:r>
              <a:rPr lang="en-US" dirty="0"/>
              <a:t>.  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(1.5) = 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80479" y="2887986"/>
            <a:ext cx="3370191" cy="396875"/>
            <a:chOff x="3790950" y="3203575"/>
            <a:chExt cx="3370191" cy="396875"/>
          </a:xfrm>
        </p:grpSpPr>
        <p:sp>
          <p:nvSpPr>
            <p:cNvPr id="8" name="Freeform 7"/>
            <p:cNvSpPr/>
            <p:nvPr/>
          </p:nvSpPr>
          <p:spPr>
            <a:xfrm>
              <a:off x="3790950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7050016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31927" y="4078955"/>
            <a:ext cx="3614709" cy="396875"/>
            <a:chOff x="3790950" y="3203575"/>
            <a:chExt cx="3614709" cy="396875"/>
          </a:xfrm>
        </p:grpSpPr>
        <p:sp>
          <p:nvSpPr>
            <p:cNvPr id="11" name="Freeform 10"/>
            <p:cNvSpPr/>
            <p:nvPr/>
          </p:nvSpPr>
          <p:spPr>
            <a:xfrm>
              <a:off x="3790950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7294534" y="3203575"/>
              <a:ext cx="111125" cy="396875"/>
            </a:xfrm>
            <a:custGeom>
              <a:avLst/>
              <a:gdLst>
                <a:gd name="connsiteX0" fmla="*/ 0 w 111125"/>
                <a:gd name="connsiteY0" fmla="*/ 546100 h 546100"/>
                <a:gd name="connsiteX1" fmla="*/ 0 w 111125"/>
                <a:gd name="connsiteY1" fmla="*/ 0 h 546100"/>
                <a:gd name="connsiteX2" fmla="*/ 111125 w 111125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25" h="546100">
                  <a:moveTo>
                    <a:pt x="0" y="546100"/>
                  </a:moveTo>
                  <a:lnTo>
                    <a:pt x="0" y="0"/>
                  </a:lnTo>
                  <a:lnTo>
                    <a:pt x="111125" y="0"/>
                  </a:ln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73267" y="3297407"/>
            <a:ext cx="3246620" cy="1242225"/>
            <a:chOff x="2573267" y="3297407"/>
            <a:chExt cx="3246620" cy="1242225"/>
          </a:xfrm>
        </p:grpSpPr>
        <p:sp>
          <p:nvSpPr>
            <p:cNvPr id="13" name="Oval 12"/>
            <p:cNvSpPr/>
            <p:nvPr/>
          </p:nvSpPr>
          <p:spPr>
            <a:xfrm>
              <a:off x="2573267" y="4021742"/>
              <a:ext cx="995321" cy="5178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3320" y="3297407"/>
              <a:ext cx="1456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What's this?</a:t>
              </a:r>
            </a:p>
          </p:txBody>
        </p:sp>
        <p:cxnSp>
          <p:nvCxnSpPr>
            <p:cNvPr id="16" name="Straight Connector 15"/>
            <p:cNvCxnSpPr>
              <a:stCxn id="14" idx="1"/>
              <a:endCxn id="13" idx="7"/>
            </p:cNvCxnSpPr>
            <p:nvPr/>
          </p:nvCxnSpPr>
          <p:spPr>
            <a:xfrm flipH="1">
              <a:off x="3422827" y="3497462"/>
              <a:ext cx="940493" cy="60012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7430" y="1311965"/>
            <a:ext cx="8213416" cy="4864998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def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</a:rPr>
              <a:t>taxi_fare</a:t>
            </a:r>
            <a:r>
              <a:rPr lang="en-US" sz="2000" dirty="0" smtClean="0"/>
              <a:t>(distance):  </a:t>
            </a:r>
            <a:r>
              <a:rPr lang="en-US" sz="2000" dirty="0" smtClean="0">
                <a:solidFill>
                  <a:schemeClr val="accent6"/>
                </a:solidFill>
              </a:rPr>
              <a:t># distance in </a:t>
            </a:r>
            <a:r>
              <a:rPr lang="en-US" sz="2000" dirty="0" err="1" smtClean="0">
                <a:solidFill>
                  <a:schemeClr val="accent6"/>
                </a:solidFill>
              </a:rPr>
              <a:t>metres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distance &lt;= 1000: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2.4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elif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distance &lt;= 10000: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2.4 + (0.10 * ceil((distance – 1000) / 200))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else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6.9 + (0.10 * ceil((distance – 10000) / 150))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# check: </a:t>
            </a:r>
            <a:r>
              <a:rPr lang="en-US" sz="2000" dirty="0" err="1" smtClean="0">
                <a:solidFill>
                  <a:srgbClr val="C00000"/>
                </a:solidFill>
              </a:rPr>
              <a:t>taxi_fare</a:t>
            </a:r>
            <a:r>
              <a:rPr lang="en-US" sz="2000" dirty="0" smtClean="0">
                <a:solidFill>
                  <a:srgbClr val="C00000"/>
                </a:solidFill>
              </a:rPr>
              <a:t>(3300) = 3.6</a:t>
            </a:r>
          </a:p>
          <a:p>
            <a:endParaRPr lang="en-US" sz="2000" dirty="0"/>
          </a:p>
          <a:p>
            <a:pPr algn="ctr"/>
            <a:r>
              <a:rPr lang="en-US" sz="4800" dirty="0" smtClean="0">
                <a:solidFill>
                  <a:schemeClr val="accent5"/>
                </a:solidFill>
                <a:latin typeface="+mn-lt"/>
              </a:rPr>
              <a:t>Can we improve this solution?</a:t>
            </a:r>
            <a:endParaRPr lang="en-US" sz="48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12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if…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the starting fare increases?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Stage distance changes?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Increment amount changes?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straitstimes.com/sites/straitstimes.com/files/20131125/cabconfusion2511_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19" y="528638"/>
            <a:ext cx="7148561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Magic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It is a </a:t>
            </a:r>
            <a:r>
              <a:rPr lang="en-US" sz="4000" dirty="0" smtClean="0">
                <a:solidFill>
                  <a:schemeClr val="accent5"/>
                </a:solidFill>
              </a:rPr>
              <a:t>terrible idea </a:t>
            </a:r>
            <a:r>
              <a:rPr lang="en-US" sz="4000" dirty="0" smtClean="0"/>
              <a:t>to hardcode numbers (</a:t>
            </a:r>
            <a:r>
              <a:rPr lang="en-US" sz="4000" dirty="0" smtClean="0">
                <a:solidFill>
                  <a:schemeClr val="accent5"/>
                </a:solidFill>
              </a:rPr>
              <a:t>magic numbers</a:t>
            </a:r>
            <a:r>
              <a:rPr lang="en-US" sz="4000" dirty="0" smtClean="0"/>
              <a:t>):</a:t>
            </a:r>
          </a:p>
          <a:p>
            <a:pPr lvl="1"/>
            <a:r>
              <a:rPr lang="en-US" sz="3600" dirty="0" smtClean="0"/>
              <a:t>Hard to make changes in future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abstractions to hide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7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716884" y="517889"/>
            <a:ext cx="1831610" cy="895464"/>
          </a:xfrm>
          <a:custGeom>
            <a:avLst/>
            <a:gdLst>
              <a:gd name="connsiteX0" fmla="*/ 0 w 1831610"/>
              <a:gd name="connsiteY0" fmla="*/ 149247 h 895464"/>
              <a:gd name="connsiteX1" fmla="*/ 149247 w 1831610"/>
              <a:gd name="connsiteY1" fmla="*/ 0 h 895464"/>
              <a:gd name="connsiteX2" fmla="*/ 1682363 w 1831610"/>
              <a:gd name="connsiteY2" fmla="*/ 0 h 895464"/>
              <a:gd name="connsiteX3" fmla="*/ 1831610 w 1831610"/>
              <a:gd name="connsiteY3" fmla="*/ 149247 h 895464"/>
              <a:gd name="connsiteX4" fmla="*/ 1831610 w 1831610"/>
              <a:gd name="connsiteY4" fmla="*/ 746217 h 895464"/>
              <a:gd name="connsiteX5" fmla="*/ 1682363 w 1831610"/>
              <a:gd name="connsiteY5" fmla="*/ 895464 h 895464"/>
              <a:gd name="connsiteX6" fmla="*/ 149247 w 1831610"/>
              <a:gd name="connsiteY6" fmla="*/ 895464 h 895464"/>
              <a:gd name="connsiteX7" fmla="*/ 0 w 1831610"/>
              <a:gd name="connsiteY7" fmla="*/ 746217 h 895464"/>
              <a:gd name="connsiteX8" fmla="*/ 0 w 1831610"/>
              <a:gd name="connsiteY8" fmla="*/ 149247 h 89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610" h="895464">
                <a:moveTo>
                  <a:pt x="0" y="149247"/>
                </a:moveTo>
                <a:cubicBezTo>
                  <a:pt x="0" y="66820"/>
                  <a:pt x="66820" y="0"/>
                  <a:pt x="149247" y="0"/>
                </a:cubicBezTo>
                <a:lnTo>
                  <a:pt x="1682363" y="0"/>
                </a:lnTo>
                <a:cubicBezTo>
                  <a:pt x="1764790" y="0"/>
                  <a:pt x="1831610" y="66820"/>
                  <a:pt x="1831610" y="149247"/>
                </a:cubicBezTo>
                <a:lnTo>
                  <a:pt x="1831610" y="746217"/>
                </a:lnTo>
                <a:cubicBezTo>
                  <a:pt x="1831610" y="828644"/>
                  <a:pt x="1764790" y="895464"/>
                  <a:pt x="1682363" y="895464"/>
                </a:cubicBezTo>
                <a:lnTo>
                  <a:pt x="149247" y="895464"/>
                </a:lnTo>
                <a:cubicBezTo>
                  <a:pt x="66820" y="895464"/>
                  <a:pt x="0" y="828644"/>
                  <a:pt x="0" y="746217"/>
                </a:cubicBezTo>
                <a:lnTo>
                  <a:pt x="0" y="149247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533" tIns="127533" rIns="127533" bIns="12753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 smtClean="0">
                <a:solidFill>
                  <a:schemeClr val="accent2"/>
                </a:solidFill>
              </a:rPr>
              <a:t>Lecture</a:t>
            </a:r>
            <a:endParaRPr lang="en-US" sz="2400" kern="1200" dirty="0" smtClean="0">
              <a:solidFill>
                <a:schemeClr val="accent2"/>
              </a:solidFill>
            </a:endParaRPr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LT26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075366" y="931791"/>
            <a:ext cx="6644672" cy="5106221"/>
            <a:chOff x="2075366" y="931791"/>
            <a:chExt cx="6644672" cy="5106221"/>
          </a:xfrm>
        </p:grpSpPr>
        <p:sp>
          <p:nvSpPr>
            <p:cNvPr id="9" name="Freeform 8"/>
            <p:cNvSpPr/>
            <p:nvPr/>
          </p:nvSpPr>
          <p:spPr>
            <a:xfrm>
              <a:off x="2075366" y="931791"/>
              <a:ext cx="5106221" cy="51062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944058" y="1657708"/>
                  </a:moveTo>
                  <a:arcTo wR="2553110" hR="2553110" stAng="20368155" swAng="1062259"/>
                </a:path>
              </a:pathLst>
            </a:custGeom>
            <a:no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205986" y="3617141"/>
              <a:ext cx="2514052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kern="1200" dirty="0" smtClean="0">
                  <a:solidFill>
                    <a:schemeClr val="accent2"/>
                  </a:solidFill>
                </a:rPr>
                <a:t>Recitation</a:t>
              </a:r>
              <a:endParaRPr lang="en-US" sz="2400" kern="1200" dirty="0" smtClean="0">
                <a:solidFill>
                  <a:schemeClr val="accent2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Classroom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100424" y="910282"/>
            <a:ext cx="6133764" cy="5450414"/>
            <a:chOff x="2100424" y="910282"/>
            <a:chExt cx="6133764" cy="5450414"/>
          </a:xfrm>
        </p:grpSpPr>
        <p:sp>
          <p:nvSpPr>
            <p:cNvPr id="11" name="Freeform 10"/>
            <p:cNvSpPr/>
            <p:nvPr/>
          </p:nvSpPr>
          <p:spPr>
            <a:xfrm>
              <a:off x="2100424" y="910282"/>
              <a:ext cx="5106221" cy="51062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88200" y="3787108"/>
                  </a:moveTo>
                  <a:arcTo wR="2553110" hR="2553110" stAng="1734191" swAng="844586"/>
                </a:path>
              </a:pathLst>
            </a:custGeom>
            <a:no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4570281" y="5465232"/>
              <a:ext cx="3663907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kern="1200" dirty="0" smtClean="0">
                  <a:solidFill>
                    <a:schemeClr val="accent2"/>
                  </a:solidFill>
                </a:rPr>
                <a:t>Tutorial</a:t>
              </a:r>
              <a:r>
                <a:rPr lang="en-US" sz="3200" kern="1200" dirty="0" smtClean="0"/>
                <a:t> </a:t>
              </a:r>
              <a:r>
                <a:rPr lang="en-US" sz="3200" kern="1200" dirty="0" smtClean="0">
                  <a:solidFill>
                    <a:schemeClr val="accent2"/>
                  </a:solidFill>
                </a:rPr>
                <a:t>Training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err="1" smtClean="0">
                  <a:solidFill>
                    <a:schemeClr val="tx1"/>
                  </a:solidFill>
                </a:rPr>
                <a:t>Coursemology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5531" y="943121"/>
            <a:ext cx="6526894" cy="5106221"/>
            <a:chOff x="655531" y="943121"/>
            <a:chExt cx="6526894" cy="5106221"/>
          </a:xfrm>
        </p:grpSpPr>
        <p:sp>
          <p:nvSpPr>
            <p:cNvPr id="15" name="Freeform 14"/>
            <p:cNvSpPr/>
            <p:nvPr/>
          </p:nvSpPr>
          <p:spPr>
            <a:xfrm>
              <a:off x="2076204" y="943121"/>
              <a:ext cx="5106221" cy="51062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54339" y="4259874"/>
                  </a:moveTo>
                  <a:arcTo wR="2553110" hR="2553110" stAng="8282901" swAng="834512"/>
                </a:path>
              </a:pathLst>
            </a:custGeom>
            <a:no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655531" y="3482731"/>
              <a:ext cx="2405560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kern="1200" dirty="0" smtClean="0">
                  <a:solidFill>
                    <a:schemeClr val="accent2"/>
                  </a:solidFill>
                </a:rPr>
                <a:t>Mission</a:t>
              </a:r>
              <a:endParaRPr lang="en-US" sz="2400" kern="1200" dirty="0" smtClean="0">
                <a:solidFill>
                  <a:schemeClr val="accent2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err="1" smtClean="0">
                  <a:solidFill>
                    <a:schemeClr val="tx1"/>
                  </a:solidFill>
                </a:rPr>
                <a:t>Coursemology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82175" y="5338390"/>
            <a:ext cx="2467850" cy="895464"/>
            <a:chOff x="2282175" y="5338390"/>
            <a:chExt cx="2467850" cy="895464"/>
          </a:xfrm>
        </p:grpSpPr>
        <p:sp>
          <p:nvSpPr>
            <p:cNvPr id="14" name="Freeform 13"/>
            <p:cNvSpPr/>
            <p:nvPr/>
          </p:nvSpPr>
          <p:spPr>
            <a:xfrm>
              <a:off x="2282175" y="5338390"/>
              <a:ext cx="1831610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kern="1200" dirty="0" smtClean="0">
                  <a:solidFill>
                    <a:schemeClr val="accent2"/>
                  </a:solidFill>
                </a:rPr>
                <a:t>Tutorial</a:t>
              </a:r>
              <a:endParaRPr lang="en-US" sz="2400" kern="1200" dirty="0" smtClean="0">
                <a:solidFill>
                  <a:schemeClr val="accent2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Classroom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224042" y="5818173"/>
              <a:ext cx="525983" cy="80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720719" y="1195475"/>
            <a:ext cx="4979568" cy="4574513"/>
            <a:chOff x="1720719" y="1195475"/>
            <a:chExt cx="4979568" cy="4574513"/>
          </a:xfrm>
        </p:grpSpPr>
        <p:sp>
          <p:nvSpPr>
            <p:cNvPr id="18" name="Freeform 17"/>
            <p:cNvSpPr/>
            <p:nvPr/>
          </p:nvSpPr>
          <p:spPr>
            <a:xfrm>
              <a:off x="1720719" y="1483406"/>
              <a:ext cx="2606436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kern="1200" dirty="0" smtClean="0">
                  <a:solidFill>
                    <a:schemeClr val="accent2"/>
                  </a:solidFill>
                </a:rPr>
                <a:t>Contest</a:t>
              </a:r>
              <a:endParaRPr lang="en-US" sz="2400" kern="1200" dirty="0" smtClean="0">
                <a:solidFill>
                  <a:schemeClr val="accent2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err="1" smtClean="0">
                  <a:solidFill>
                    <a:prstClr val="black"/>
                  </a:solidFill>
                </a:rPr>
                <a:t>Coursemology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167227" y="1195475"/>
              <a:ext cx="4533060" cy="4574513"/>
            </a:xfrm>
            <a:prstGeom prst="arc">
              <a:avLst>
                <a:gd name="adj1" fmla="val 10884469"/>
                <a:gd name="adj2" fmla="val 12375839"/>
              </a:avLst>
            </a:pr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3006605" y="948421"/>
            <a:ext cx="4966756" cy="5068620"/>
            <a:chOff x="-3006605" y="948421"/>
            <a:chExt cx="4966756" cy="5068620"/>
          </a:xfrm>
        </p:grpSpPr>
        <p:sp>
          <p:nvSpPr>
            <p:cNvPr id="24" name="Arc 23"/>
            <p:cNvSpPr/>
            <p:nvPr/>
          </p:nvSpPr>
          <p:spPr>
            <a:xfrm flipH="1">
              <a:off x="-3006605" y="948421"/>
              <a:ext cx="4933354" cy="5068620"/>
            </a:xfrm>
            <a:prstGeom prst="arc">
              <a:avLst>
                <a:gd name="adj1" fmla="val 10884469"/>
                <a:gd name="adj2" fmla="val 12170597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28541" y="1502945"/>
              <a:ext cx="1831610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kern="1200" dirty="0" smtClean="0">
                  <a:solidFill>
                    <a:schemeClr val="accent2"/>
                  </a:solidFill>
                </a:rPr>
                <a:t>Side</a:t>
              </a:r>
              <a:r>
                <a:rPr lang="en-US" sz="2800" kern="1200" dirty="0" smtClean="0"/>
                <a:t> </a:t>
              </a:r>
              <a:r>
                <a:rPr lang="en-US" sz="2800" kern="1200" dirty="0" smtClean="0">
                  <a:solidFill>
                    <a:schemeClr val="accent2"/>
                  </a:solidFill>
                </a:rPr>
                <a:t>Quest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dirty="0" err="1" smtClean="0">
                  <a:solidFill>
                    <a:prstClr val="black"/>
                  </a:solidFill>
                </a:rPr>
                <a:t>Coursemology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07809" y="877443"/>
            <a:ext cx="6080736" cy="4574513"/>
            <a:chOff x="2407809" y="877443"/>
            <a:chExt cx="6080736" cy="4574513"/>
          </a:xfrm>
        </p:grpSpPr>
        <p:sp>
          <p:nvSpPr>
            <p:cNvPr id="8" name="Freeform 7"/>
            <p:cNvSpPr/>
            <p:nvPr/>
          </p:nvSpPr>
          <p:spPr>
            <a:xfrm>
              <a:off x="5712977" y="1457182"/>
              <a:ext cx="2775568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kern="1200" dirty="0" smtClean="0">
                  <a:solidFill>
                    <a:schemeClr val="accent2"/>
                  </a:solidFill>
                </a:rPr>
                <a:t>Training</a:t>
              </a:r>
              <a:endParaRPr lang="en-US" sz="2400" kern="1200" dirty="0" smtClean="0">
                <a:solidFill>
                  <a:schemeClr val="accent2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err="1" smtClean="0">
                  <a:solidFill>
                    <a:schemeClr val="tx1"/>
                  </a:solidFill>
                </a:rPr>
                <a:t>Coursemology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Arc 26"/>
            <p:cNvSpPr/>
            <p:nvPr/>
          </p:nvSpPr>
          <p:spPr>
            <a:xfrm>
              <a:off x="2407809" y="877443"/>
              <a:ext cx="4533060" cy="4574513"/>
            </a:xfrm>
            <a:prstGeom prst="arc">
              <a:avLst>
                <a:gd name="adj1" fmla="val 17160317"/>
                <a:gd name="adj2" fmla="val 18749494"/>
              </a:avLst>
            </a:pr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771039" y="1413353"/>
            <a:ext cx="3542710" cy="4038603"/>
            <a:chOff x="2771039" y="1413353"/>
            <a:chExt cx="3542710" cy="4038603"/>
          </a:xfrm>
        </p:grpSpPr>
        <p:sp>
          <p:nvSpPr>
            <p:cNvPr id="28" name="Freeform 27"/>
            <p:cNvSpPr/>
            <p:nvPr/>
          </p:nvSpPr>
          <p:spPr>
            <a:xfrm>
              <a:off x="3263271" y="2986692"/>
              <a:ext cx="2641932" cy="895464"/>
            </a:xfrm>
            <a:custGeom>
              <a:avLst/>
              <a:gdLst>
                <a:gd name="connsiteX0" fmla="*/ 0 w 1831610"/>
                <a:gd name="connsiteY0" fmla="*/ 149247 h 895464"/>
                <a:gd name="connsiteX1" fmla="*/ 149247 w 1831610"/>
                <a:gd name="connsiteY1" fmla="*/ 0 h 895464"/>
                <a:gd name="connsiteX2" fmla="*/ 1682363 w 1831610"/>
                <a:gd name="connsiteY2" fmla="*/ 0 h 895464"/>
                <a:gd name="connsiteX3" fmla="*/ 1831610 w 1831610"/>
                <a:gd name="connsiteY3" fmla="*/ 149247 h 895464"/>
                <a:gd name="connsiteX4" fmla="*/ 1831610 w 1831610"/>
                <a:gd name="connsiteY4" fmla="*/ 746217 h 895464"/>
                <a:gd name="connsiteX5" fmla="*/ 1682363 w 1831610"/>
                <a:gd name="connsiteY5" fmla="*/ 895464 h 895464"/>
                <a:gd name="connsiteX6" fmla="*/ 149247 w 1831610"/>
                <a:gd name="connsiteY6" fmla="*/ 895464 h 895464"/>
                <a:gd name="connsiteX7" fmla="*/ 0 w 1831610"/>
                <a:gd name="connsiteY7" fmla="*/ 746217 h 895464"/>
                <a:gd name="connsiteX8" fmla="*/ 0 w 1831610"/>
                <a:gd name="connsiteY8" fmla="*/ 149247 h 8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1610" h="895464">
                  <a:moveTo>
                    <a:pt x="0" y="149247"/>
                  </a:moveTo>
                  <a:cubicBezTo>
                    <a:pt x="0" y="66820"/>
                    <a:pt x="66820" y="0"/>
                    <a:pt x="149247" y="0"/>
                  </a:cubicBezTo>
                  <a:lnTo>
                    <a:pt x="1682363" y="0"/>
                  </a:lnTo>
                  <a:cubicBezTo>
                    <a:pt x="1764790" y="0"/>
                    <a:pt x="1831610" y="66820"/>
                    <a:pt x="1831610" y="149247"/>
                  </a:cubicBezTo>
                  <a:lnTo>
                    <a:pt x="1831610" y="746217"/>
                  </a:lnTo>
                  <a:cubicBezTo>
                    <a:pt x="1831610" y="828644"/>
                    <a:pt x="1764790" y="895464"/>
                    <a:pt x="1682363" y="895464"/>
                  </a:cubicBezTo>
                  <a:lnTo>
                    <a:pt x="149247" y="895464"/>
                  </a:lnTo>
                  <a:cubicBezTo>
                    <a:pt x="66820" y="895464"/>
                    <a:pt x="0" y="828644"/>
                    <a:pt x="0" y="746217"/>
                  </a:cubicBezTo>
                  <a:lnTo>
                    <a:pt x="0" y="14924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533" tIns="127533" rIns="127533" bIns="12753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kern="1200" dirty="0" smtClean="0">
                  <a:solidFill>
                    <a:schemeClr val="accent2"/>
                  </a:solidFill>
                </a:rPr>
                <a:t>Forum</a:t>
              </a:r>
              <a:endParaRPr lang="en-US" sz="2400" kern="1200" dirty="0" smtClean="0">
                <a:solidFill>
                  <a:schemeClr val="accent2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dirty="0" err="1" smtClean="0">
                  <a:solidFill>
                    <a:prstClr val="black"/>
                  </a:solidFill>
                </a:rPr>
                <a:t>Coursemology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628476" y="1413353"/>
              <a:ext cx="25058" cy="16023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162579" y="2273643"/>
              <a:ext cx="1043407" cy="7789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5567919" y="3617135"/>
              <a:ext cx="745830" cy="3268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5162579" y="3911124"/>
              <a:ext cx="802689" cy="15408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231371" y="3932633"/>
              <a:ext cx="953786" cy="13478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771039" y="3716115"/>
              <a:ext cx="695392" cy="2032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330574" y="2405186"/>
              <a:ext cx="644625" cy="668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4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5062" y="1311965"/>
            <a:ext cx="8197232" cy="4864998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accent2"/>
                </a:solidFill>
              </a:rPr>
              <a:t>def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5"/>
                </a:solidFill>
              </a:rPr>
              <a:t>taxi_fare</a:t>
            </a:r>
            <a:r>
              <a:rPr lang="en-US" sz="1800" dirty="0"/>
              <a:t>(distance): </a:t>
            </a:r>
            <a:r>
              <a:rPr lang="en-US" sz="1800" dirty="0">
                <a:solidFill>
                  <a:schemeClr val="accent6"/>
                </a:solidFill>
              </a:rPr>
              <a:t># distance in </a:t>
            </a:r>
            <a:r>
              <a:rPr lang="en-US" sz="1800" dirty="0" err="1">
                <a:solidFill>
                  <a:schemeClr val="accent6"/>
                </a:solidFill>
              </a:rPr>
              <a:t>metres</a:t>
            </a:r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 smtClean="0"/>
              <a:t>    </a:t>
            </a:r>
            <a:r>
              <a:rPr lang="en-US" sz="1800" dirty="0" smtClean="0">
                <a:solidFill>
                  <a:schemeClr val="accent2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distance &lt;= </a:t>
            </a:r>
            <a:r>
              <a:rPr lang="en-US" sz="1800" dirty="0">
                <a:solidFill>
                  <a:srgbClr val="C00000"/>
                </a:solidFill>
              </a:rPr>
              <a:t>stage1</a:t>
            </a:r>
            <a:r>
              <a:rPr lang="en-US" sz="1800" dirty="0"/>
              <a:t>: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start_fare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chemeClr val="accent2"/>
                </a:solidFill>
              </a:rPr>
              <a:t>elif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/>
              <a:t>distance &lt;= </a:t>
            </a:r>
            <a:r>
              <a:rPr lang="en-US" sz="1800" dirty="0">
                <a:solidFill>
                  <a:srgbClr val="C00000"/>
                </a:solidFill>
              </a:rPr>
              <a:t>stage2</a:t>
            </a:r>
            <a:r>
              <a:rPr lang="en-US" sz="1800" dirty="0"/>
              <a:t>: 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start_fare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+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  (</a:t>
            </a:r>
            <a:r>
              <a:rPr lang="en-US" sz="1800" dirty="0">
                <a:solidFill>
                  <a:srgbClr val="C00000"/>
                </a:solidFill>
              </a:rPr>
              <a:t>increment</a:t>
            </a:r>
            <a:r>
              <a:rPr lang="en-US" sz="1800" dirty="0"/>
              <a:t> </a:t>
            </a:r>
            <a:r>
              <a:rPr lang="en-US" sz="1800" dirty="0" smtClean="0"/>
              <a:t>* ceil</a:t>
            </a:r>
            <a:r>
              <a:rPr lang="en-US" sz="1800" dirty="0"/>
              <a:t>((distance - </a:t>
            </a:r>
            <a:r>
              <a:rPr lang="en-US" sz="1800" dirty="0">
                <a:solidFill>
                  <a:srgbClr val="C00000"/>
                </a:solidFill>
              </a:rPr>
              <a:t>stage1</a:t>
            </a:r>
            <a:r>
              <a:rPr lang="en-US" sz="1800" dirty="0"/>
              <a:t>) / </a:t>
            </a:r>
            <a:r>
              <a:rPr lang="en-US" sz="1800" dirty="0">
                <a:solidFill>
                  <a:srgbClr val="C00000"/>
                </a:solidFill>
              </a:rPr>
              <a:t>block1</a:t>
            </a:r>
            <a:r>
              <a:rPr lang="en-US" sz="1800" dirty="0"/>
              <a:t>))</a:t>
            </a:r>
          </a:p>
          <a:p>
            <a:r>
              <a:rPr lang="en-US" sz="1800" dirty="0" smtClean="0"/>
              <a:t>    </a:t>
            </a:r>
            <a:r>
              <a:rPr lang="en-US" sz="1800" dirty="0" smtClean="0">
                <a:solidFill>
                  <a:schemeClr val="accent2"/>
                </a:solidFill>
              </a:rPr>
              <a:t>else</a:t>
            </a:r>
            <a:r>
              <a:rPr lang="en-US" sz="1800" dirty="0"/>
              <a:t>: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/>
              <a:t>taxi_fare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stage2</a:t>
            </a:r>
            <a:r>
              <a:rPr lang="en-US" sz="1800" dirty="0"/>
              <a:t>) + </a:t>
            </a:r>
          </a:p>
          <a:p>
            <a:r>
              <a:rPr lang="en-US" sz="1800" dirty="0" smtClean="0"/>
              <a:t>               (</a:t>
            </a:r>
            <a:r>
              <a:rPr lang="en-US" sz="1800" dirty="0">
                <a:solidFill>
                  <a:srgbClr val="C00000"/>
                </a:solidFill>
              </a:rPr>
              <a:t>increment</a:t>
            </a:r>
            <a:r>
              <a:rPr lang="en-US" sz="1800" dirty="0"/>
              <a:t> * ceil((distance - </a:t>
            </a:r>
            <a:r>
              <a:rPr lang="en-US" sz="1800" dirty="0">
                <a:solidFill>
                  <a:srgbClr val="C00000"/>
                </a:solidFill>
              </a:rPr>
              <a:t>stage2</a:t>
            </a:r>
            <a:r>
              <a:rPr lang="en-US" sz="1800" dirty="0"/>
              <a:t>) </a:t>
            </a:r>
            <a:r>
              <a:rPr lang="en-US" sz="1800" dirty="0" smtClean="0"/>
              <a:t>/ </a:t>
            </a:r>
            <a:r>
              <a:rPr lang="en-US" sz="1800" dirty="0" smtClean="0">
                <a:solidFill>
                  <a:srgbClr val="C00000"/>
                </a:solidFill>
              </a:rPr>
              <a:t>block2</a:t>
            </a:r>
            <a:r>
              <a:rPr lang="en-US" sz="1800" dirty="0"/>
              <a:t>))</a:t>
            </a:r>
          </a:p>
          <a:p>
            <a:r>
              <a:rPr lang="en-US" sz="1800" dirty="0"/>
              <a:t>stage1 = 1000</a:t>
            </a:r>
          </a:p>
          <a:p>
            <a:r>
              <a:rPr lang="en-US" sz="1800" dirty="0"/>
              <a:t>stage2 = 10000</a:t>
            </a:r>
          </a:p>
          <a:p>
            <a:r>
              <a:rPr lang="en-US" sz="1800" dirty="0" err="1"/>
              <a:t>start_fare</a:t>
            </a:r>
            <a:r>
              <a:rPr lang="en-US" sz="1800" dirty="0"/>
              <a:t> = </a:t>
            </a:r>
            <a:r>
              <a:rPr lang="en-US" sz="1800" dirty="0" smtClean="0"/>
              <a:t>2.4</a:t>
            </a:r>
            <a:endParaRPr lang="en-US" sz="1800" dirty="0"/>
          </a:p>
          <a:p>
            <a:r>
              <a:rPr lang="en-US" sz="1800" dirty="0"/>
              <a:t>increment = </a:t>
            </a:r>
            <a:r>
              <a:rPr lang="en-US" sz="1800" dirty="0" smtClean="0"/>
              <a:t>0.1</a:t>
            </a:r>
            <a:endParaRPr lang="en-US" sz="1800" dirty="0"/>
          </a:p>
          <a:p>
            <a:r>
              <a:rPr lang="en-US" sz="1800" dirty="0"/>
              <a:t>block1 = </a:t>
            </a:r>
            <a:r>
              <a:rPr lang="en-US" sz="1800" dirty="0" smtClean="0"/>
              <a:t>200</a:t>
            </a:r>
            <a:endParaRPr lang="en-US" sz="1800" dirty="0"/>
          </a:p>
          <a:p>
            <a:r>
              <a:rPr lang="en-US" sz="1800" dirty="0"/>
              <a:t>block2 = </a:t>
            </a:r>
            <a:r>
              <a:rPr lang="en-US" sz="1800" dirty="0" smtClean="0"/>
              <a:t>150</a:t>
            </a:r>
            <a:endParaRPr lang="en-US" sz="1800" dirty="0"/>
          </a:p>
          <a:p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2168665" y="3544409"/>
            <a:ext cx="4861171" cy="631082"/>
            <a:chOff x="2168665" y="3544409"/>
            <a:chExt cx="4861171" cy="631082"/>
          </a:xfrm>
        </p:grpSpPr>
        <p:sp>
          <p:nvSpPr>
            <p:cNvPr id="6" name="Oval 5"/>
            <p:cNvSpPr/>
            <p:nvPr/>
          </p:nvSpPr>
          <p:spPr>
            <a:xfrm>
              <a:off x="2168665" y="3617140"/>
              <a:ext cx="2557084" cy="558351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2400" y="3544409"/>
              <a:ext cx="1637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recsursive</a:t>
              </a:r>
              <a:r>
                <a:rPr lang="en-US" sz="2000" dirty="0" smtClean="0"/>
                <a:t> call</a:t>
              </a:r>
            </a:p>
          </p:txBody>
        </p:sp>
        <p:cxnSp>
          <p:nvCxnSpPr>
            <p:cNvPr id="9" name="Straight Connector 8"/>
            <p:cNvCxnSpPr>
              <a:stCxn id="7" idx="1"/>
            </p:cNvCxnSpPr>
            <p:nvPr/>
          </p:nvCxnSpPr>
          <p:spPr>
            <a:xfrm flipH="1">
              <a:off x="4725749" y="3744464"/>
              <a:ext cx="666651" cy="151851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83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2015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5062" y="1311965"/>
            <a:ext cx="8197232" cy="4864998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accent2"/>
                </a:solidFill>
              </a:rPr>
              <a:t>def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5"/>
                </a:solidFill>
              </a:rPr>
              <a:t>taxi_fare</a:t>
            </a:r>
            <a:r>
              <a:rPr lang="en-US" sz="1800" dirty="0"/>
              <a:t>(distance): </a:t>
            </a:r>
            <a:r>
              <a:rPr lang="en-US" sz="1800" dirty="0">
                <a:solidFill>
                  <a:schemeClr val="accent6"/>
                </a:solidFill>
              </a:rPr>
              <a:t># distance in </a:t>
            </a:r>
            <a:r>
              <a:rPr lang="en-US" sz="1800" dirty="0" err="1">
                <a:solidFill>
                  <a:schemeClr val="accent6"/>
                </a:solidFill>
              </a:rPr>
              <a:t>metres</a:t>
            </a:r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 smtClean="0"/>
              <a:t>    </a:t>
            </a:r>
            <a:r>
              <a:rPr lang="en-US" sz="1800" dirty="0" smtClean="0">
                <a:solidFill>
                  <a:schemeClr val="accent2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distance &lt;= </a:t>
            </a:r>
            <a:r>
              <a:rPr lang="en-US" sz="1800" dirty="0">
                <a:solidFill>
                  <a:srgbClr val="C00000"/>
                </a:solidFill>
              </a:rPr>
              <a:t>stage1</a:t>
            </a:r>
            <a:r>
              <a:rPr lang="en-US" sz="1800" dirty="0"/>
              <a:t>: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start_fare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chemeClr val="accent2"/>
                </a:solidFill>
              </a:rPr>
              <a:t>elif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/>
              <a:t>distance &lt;= </a:t>
            </a:r>
            <a:r>
              <a:rPr lang="en-US" sz="1800" dirty="0">
                <a:solidFill>
                  <a:srgbClr val="C00000"/>
                </a:solidFill>
              </a:rPr>
              <a:t>stage2</a:t>
            </a:r>
            <a:r>
              <a:rPr lang="en-US" sz="1800" dirty="0"/>
              <a:t>: 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start_fare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+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  (</a:t>
            </a:r>
            <a:r>
              <a:rPr lang="en-US" sz="1800" dirty="0">
                <a:solidFill>
                  <a:srgbClr val="C00000"/>
                </a:solidFill>
              </a:rPr>
              <a:t>increment</a:t>
            </a:r>
            <a:r>
              <a:rPr lang="en-US" sz="1800" dirty="0"/>
              <a:t> </a:t>
            </a:r>
            <a:r>
              <a:rPr lang="en-US" sz="1800" dirty="0" smtClean="0"/>
              <a:t>* ceil</a:t>
            </a:r>
            <a:r>
              <a:rPr lang="en-US" sz="1800" dirty="0"/>
              <a:t>((distance - </a:t>
            </a:r>
            <a:r>
              <a:rPr lang="en-US" sz="1800" dirty="0">
                <a:solidFill>
                  <a:srgbClr val="C00000"/>
                </a:solidFill>
              </a:rPr>
              <a:t>stage1</a:t>
            </a:r>
            <a:r>
              <a:rPr lang="en-US" sz="1800" dirty="0"/>
              <a:t>) / </a:t>
            </a:r>
            <a:r>
              <a:rPr lang="en-US" sz="1800" dirty="0">
                <a:solidFill>
                  <a:srgbClr val="C00000"/>
                </a:solidFill>
              </a:rPr>
              <a:t>block1</a:t>
            </a:r>
            <a:r>
              <a:rPr lang="en-US" sz="1800" dirty="0"/>
              <a:t>))</a:t>
            </a:r>
          </a:p>
          <a:p>
            <a:r>
              <a:rPr lang="en-US" sz="1800" dirty="0" smtClean="0"/>
              <a:t>    </a:t>
            </a:r>
            <a:r>
              <a:rPr lang="en-US" sz="1800" dirty="0" smtClean="0">
                <a:solidFill>
                  <a:schemeClr val="accent2"/>
                </a:solidFill>
              </a:rPr>
              <a:t>else</a:t>
            </a:r>
            <a:r>
              <a:rPr lang="en-US" sz="1800" dirty="0"/>
              <a:t>: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/>
              <a:t>taxi_fare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stage2</a:t>
            </a:r>
            <a:r>
              <a:rPr lang="en-US" sz="1800" dirty="0"/>
              <a:t>) + </a:t>
            </a:r>
          </a:p>
          <a:p>
            <a:r>
              <a:rPr lang="en-US" sz="1800" dirty="0" smtClean="0"/>
              <a:t>               (</a:t>
            </a:r>
            <a:r>
              <a:rPr lang="en-US" sz="1800" dirty="0">
                <a:solidFill>
                  <a:srgbClr val="C00000"/>
                </a:solidFill>
              </a:rPr>
              <a:t>increment</a:t>
            </a:r>
            <a:r>
              <a:rPr lang="en-US" sz="1800" dirty="0"/>
              <a:t> * ceil((distance - </a:t>
            </a:r>
            <a:r>
              <a:rPr lang="en-US" sz="1800" dirty="0">
                <a:solidFill>
                  <a:srgbClr val="C00000"/>
                </a:solidFill>
              </a:rPr>
              <a:t>stage2</a:t>
            </a:r>
            <a:r>
              <a:rPr lang="en-US" sz="1800" dirty="0"/>
              <a:t>) </a:t>
            </a:r>
            <a:r>
              <a:rPr lang="en-US" sz="1800" dirty="0" smtClean="0"/>
              <a:t>/ </a:t>
            </a:r>
            <a:r>
              <a:rPr lang="en-US" sz="1800" dirty="0" smtClean="0">
                <a:solidFill>
                  <a:srgbClr val="C00000"/>
                </a:solidFill>
              </a:rPr>
              <a:t>block2</a:t>
            </a:r>
            <a:r>
              <a:rPr lang="en-US" sz="1800" dirty="0"/>
              <a:t>))</a:t>
            </a:r>
          </a:p>
          <a:p>
            <a:r>
              <a:rPr lang="en-US" sz="1800" dirty="0"/>
              <a:t>stage1 = 1000</a:t>
            </a:r>
          </a:p>
          <a:p>
            <a:r>
              <a:rPr lang="en-US" sz="1800" dirty="0"/>
              <a:t>stage2 = 10000</a:t>
            </a:r>
          </a:p>
          <a:p>
            <a:r>
              <a:rPr lang="en-US" sz="1800" dirty="0" err="1"/>
              <a:t>start_fare</a:t>
            </a:r>
            <a:r>
              <a:rPr lang="en-US" sz="1800" dirty="0"/>
              <a:t> = </a:t>
            </a:r>
            <a:r>
              <a:rPr lang="en-US" sz="1800" dirty="0" smtClean="0">
                <a:solidFill>
                  <a:schemeClr val="accent5"/>
                </a:solidFill>
              </a:rPr>
              <a:t>3.2</a:t>
            </a: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/>
              <a:t>increment = </a:t>
            </a:r>
            <a:r>
              <a:rPr lang="en-US" sz="1800" dirty="0" smtClean="0">
                <a:solidFill>
                  <a:schemeClr val="accent5"/>
                </a:solidFill>
              </a:rPr>
              <a:t>0.22</a:t>
            </a: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/>
              <a:t>block1 = </a:t>
            </a:r>
            <a:r>
              <a:rPr lang="en-US" sz="1800" dirty="0">
                <a:solidFill>
                  <a:schemeClr val="accent5"/>
                </a:solidFill>
              </a:rPr>
              <a:t>4</a:t>
            </a:r>
            <a:r>
              <a:rPr lang="en-US" sz="1800" dirty="0" smtClean="0">
                <a:solidFill>
                  <a:schemeClr val="accent5"/>
                </a:solidFill>
              </a:rPr>
              <a:t>00</a:t>
            </a: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/>
              <a:t>block2 = </a:t>
            </a:r>
            <a:r>
              <a:rPr lang="en-US" sz="1800" dirty="0">
                <a:solidFill>
                  <a:schemeClr val="accent5"/>
                </a:solidFill>
              </a:rPr>
              <a:t>3</a:t>
            </a:r>
            <a:r>
              <a:rPr lang="en-US" sz="1800" dirty="0" smtClean="0">
                <a:solidFill>
                  <a:schemeClr val="accent5"/>
                </a:solidFill>
              </a:rPr>
              <a:t>50</a:t>
            </a:r>
            <a:endParaRPr lang="en-US" sz="1800" dirty="0">
              <a:solidFill>
                <a:schemeClr val="accent5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18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Abstraction</a:t>
            </a:r>
          </a:p>
          <a:p>
            <a:r>
              <a:rPr lang="en-US" dirty="0" smtClean="0"/>
              <a:t>Good Abstractions</a:t>
            </a:r>
          </a:p>
          <a:p>
            <a:r>
              <a:rPr lang="en-US" dirty="0" smtClean="0"/>
              <a:t>Variable Scoping</a:t>
            </a:r>
          </a:p>
          <a:p>
            <a:r>
              <a:rPr lang="en-US" dirty="0" smtClean="0"/>
              <a:t>Wishful 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 smtClean="0">
                <a:solidFill>
                  <a:schemeClr val="accent2"/>
                </a:solidFill>
              </a:rPr>
              <a:t>Trainings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sz="8000" dirty="0" smtClean="0"/>
              <a:t>Please don't anyhow </a:t>
            </a:r>
            <a:r>
              <a:rPr lang="en-US" sz="8000" dirty="0" err="1" smtClean="0"/>
              <a:t>hantam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236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Computational Thinking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6685" y="0"/>
            <a:ext cx="7358063" cy="1541488"/>
          </a:xfrm>
          <a:effectLst>
            <a:outerShdw blurRad="63500" dist="35921" dir="2700000" algn="ctr" rotWithShape="0">
              <a:schemeClr val="bg2">
                <a:alpha val="74997"/>
              </a:schemeClr>
            </a:outerShdw>
          </a:effectLst>
        </p:spPr>
        <p:txBody>
          <a:bodyPr vert="horz" lIns="50785" tIns="50785" rIns="91410" bIns="50785" rtlCol="0" anchor="ctr">
            <a:noAutofit/>
          </a:bodyPr>
          <a:lstStyle/>
          <a:p>
            <a:pPr>
              <a:defRPr/>
            </a:pPr>
            <a:r>
              <a:rPr lang="en-US" sz="6187" dirty="0">
                <a:cs typeface="Arial" charset="0"/>
                <a:sym typeface="Gill Sans" charset="0"/>
              </a:rPr>
              <a:t>CS1010S Road Map</a:t>
            </a:r>
          </a:p>
        </p:txBody>
      </p:sp>
      <p:sp>
        <p:nvSpPr>
          <p:cNvPr id="87042" name="Line 3"/>
          <p:cNvSpPr>
            <a:spLocks noChangeShapeType="1"/>
          </p:cNvSpPr>
          <p:nvPr/>
        </p:nvSpPr>
        <p:spPr bwMode="auto">
          <a:xfrm>
            <a:off x="457647" y="2726904"/>
            <a:ext cx="80534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43" name="Line 4"/>
          <p:cNvSpPr>
            <a:spLocks noChangeShapeType="1"/>
          </p:cNvSpPr>
          <p:nvPr/>
        </p:nvSpPr>
        <p:spPr bwMode="auto">
          <a:xfrm>
            <a:off x="463228" y="4097611"/>
            <a:ext cx="80534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266"/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7391549" y="4095379"/>
            <a:ext cx="1606228" cy="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969" b="1">
                <a:solidFill>
                  <a:schemeClr val="accent5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BASIC</a:t>
            </a:r>
          </a:p>
        </p:txBody>
      </p:sp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6919392" y="2879825"/>
            <a:ext cx="2225725" cy="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969" b="1">
                <a:solidFill>
                  <a:schemeClr val="accent5"/>
                </a:solidFill>
                <a:latin typeface="Arial" panose="020B0604020202020204" pitchFamily="34" charset="0"/>
                <a:ea typeface="华文细黑" pitchFamily="1" charset="-122"/>
                <a:sym typeface="Arial" panose="020B0604020202020204" pitchFamily="34" charset="0"/>
              </a:rPr>
              <a:t>INTERMEDIATE</a:t>
            </a: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6918276" y="1612926"/>
            <a:ext cx="2225725" cy="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969" b="1" dirty="0">
                <a:solidFill>
                  <a:schemeClr val="accent5"/>
                </a:solidFill>
                <a:latin typeface="Arial" panose="020B0604020202020204" pitchFamily="34" charset="0"/>
                <a:ea typeface="华文细黑" pitchFamily="1" charset="-122"/>
                <a:sym typeface="Arial" panose="020B0604020202020204" pitchFamily="34" charset="0"/>
              </a:rPr>
              <a:t>ADVANCED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476623" y="4414615"/>
            <a:ext cx="1606227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 dirty="0" smtClean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Functional Abstraction</a:t>
            </a:r>
            <a:endParaRPr lang="en-US" sz="1969" b="1" dirty="0">
              <a:solidFill>
                <a:schemeClr val="tx1"/>
              </a:solidFill>
              <a:latin typeface="+mn-lt"/>
              <a:ea typeface="华文细黑" pitchFamily="1" charset="-122"/>
              <a:sym typeface="Arial" panose="020B0604020202020204" pitchFamily="34" charset="0"/>
            </a:endParaRP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465461" y="3240361"/>
            <a:ext cx="1989088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Higher-Order Procedures</a:t>
            </a:r>
          </a:p>
        </p:txBody>
      </p:sp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3120926" y="5084342"/>
            <a:ext cx="1606228" cy="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Recursion</a:t>
            </a:r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2194471" y="4482704"/>
            <a:ext cx="1606228" cy="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Iteration</a:t>
            </a:r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1495723" y="5189265"/>
            <a:ext cx="1606228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Wishful Thinking</a:t>
            </a:r>
          </a:p>
        </p:txBody>
      </p:sp>
      <p:sp>
        <p:nvSpPr>
          <p:cNvPr id="87052" name="Text Box 13"/>
          <p:cNvSpPr txBox="1">
            <a:spLocks noChangeArrowheads="1"/>
          </p:cNvSpPr>
          <p:nvPr/>
        </p:nvSpPr>
        <p:spPr bwMode="auto">
          <a:xfrm>
            <a:off x="4951512" y="5252889"/>
            <a:ext cx="1606228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Order of Growth</a:t>
            </a:r>
          </a:p>
        </p:txBody>
      </p:sp>
      <p:sp>
        <p:nvSpPr>
          <p:cNvPr id="87053" name="Text Box 14"/>
          <p:cNvSpPr txBox="1">
            <a:spLocks noChangeArrowheads="1"/>
          </p:cNvSpPr>
          <p:nvPr/>
        </p:nvSpPr>
        <p:spPr bwMode="auto">
          <a:xfrm>
            <a:off x="4266158" y="4289600"/>
            <a:ext cx="1620738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Data  Abstraction</a:t>
            </a:r>
          </a:p>
        </p:txBody>
      </p:sp>
      <p:sp>
        <p:nvSpPr>
          <p:cNvPr id="87054" name="Text Box 16"/>
          <p:cNvSpPr txBox="1">
            <a:spLocks noChangeArrowheads="1"/>
          </p:cNvSpPr>
          <p:nvPr/>
        </p:nvSpPr>
        <p:spPr bwMode="auto">
          <a:xfrm>
            <a:off x="2619748" y="3286125"/>
            <a:ext cx="1620738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List Processing</a:t>
            </a:r>
          </a:p>
        </p:txBody>
      </p:sp>
      <p:sp>
        <p:nvSpPr>
          <p:cNvPr id="87055" name="Text Box 17"/>
          <p:cNvSpPr txBox="1">
            <a:spLocks noChangeArrowheads="1"/>
          </p:cNvSpPr>
          <p:nvPr/>
        </p:nvSpPr>
        <p:spPr bwMode="auto">
          <a:xfrm>
            <a:off x="5249540" y="3234780"/>
            <a:ext cx="2321719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Multiple</a:t>
            </a:r>
            <a:br>
              <a:rPr lang="en-US" sz="1969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</a:br>
            <a:r>
              <a:rPr lang="en-US" sz="1969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Representations</a:t>
            </a:r>
          </a:p>
        </p:txBody>
      </p:sp>
      <p:sp>
        <p:nvSpPr>
          <p:cNvPr id="87056" name="Text Box 18"/>
          <p:cNvSpPr txBox="1">
            <a:spLocks noChangeArrowheads="1"/>
          </p:cNvSpPr>
          <p:nvPr/>
        </p:nvSpPr>
        <p:spPr bwMode="auto">
          <a:xfrm>
            <a:off x="4743897" y="1895327"/>
            <a:ext cx="2283768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Object-Oriented Programming</a:t>
            </a:r>
          </a:p>
        </p:txBody>
      </p:sp>
      <p:sp>
        <p:nvSpPr>
          <p:cNvPr id="87057" name="Text Box 20"/>
          <p:cNvSpPr txBox="1">
            <a:spLocks noChangeArrowheads="1"/>
          </p:cNvSpPr>
          <p:nvPr/>
        </p:nvSpPr>
        <p:spPr bwMode="auto">
          <a:xfrm>
            <a:off x="623962" y="1372940"/>
            <a:ext cx="1825005" cy="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Memoization</a:t>
            </a:r>
          </a:p>
        </p:txBody>
      </p:sp>
      <p:sp>
        <p:nvSpPr>
          <p:cNvPr id="87058" name="Text Box 21"/>
          <p:cNvSpPr txBox="1">
            <a:spLocks noChangeArrowheads="1"/>
          </p:cNvSpPr>
          <p:nvPr/>
        </p:nvSpPr>
        <p:spPr bwMode="auto">
          <a:xfrm>
            <a:off x="0" y="1909838"/>
            <a:ext cx="2284884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Dynamic Programming</a:t>
            </a:r>
          </a:p>
        </p:txBody>
      </p:sp>
      <p:sp>
        <p:nvSpPr>
          <p:cNvPr id="87059" name="Text Box 22"/>
          <p:cNvSpPr txBox="1">
            <a:spLocks noChangeArrowheads="1"/>
          </p:cNvSpPr>
          <p:nvPr/>
        </p:nvSpPr>
        <p:spPr bwMode="auto">
          <a:xfrm>
            <a:off x="5939359" y="4441404"/>
            <a:ext cx="1620738" cy="6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Mutation &amp; State</a:t>
            </a:r>
          </a:p>
        </p:txBody>
      </p:sp>
      <p:sp>
        <p:nvSpPr>
          <p:cNvPr id="87060" name="Line 26"/>
          <p:cNvSpPr>
            <a:spLocks noChangeShapeType="1"/>
          </p:cNvSpPr>
          <p:nvPr/>
        </p:nvSpPr>
        <p:spPr bwMode="auto">
          <a:xfrm flipV="1">
            <a:off x="1268016" y="3900041"/>
            <a:ext cx="118318" cy="544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61" name="Line 27"/>
          <p:cNvSpPr>
            <a:spLocks noChangeShapeType="1"/>
          </p:cNvSpPr>
          <p:nvPr/>
        </p:nvSpPr>
        <p:spPr bwMode="auto">
          <a:xfrm flipV="1">
            <a:off x="2890987" y="3959201"/>
            <a:ext cx="382861" cy="5011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62" name="Line 28"/>
          <p:cNvSpPr>
            <a:spLocks noChangeShapeType="1"/>
          </p:cNvSpPr>
          <p:nvPr/>
        </p:nvSpPr>
        <p:spPr bwMode="auto">
          <a:xfrm flipH="1" flipV="1">
            <a:off x="3568527" y="3944690"/>
            <a:ext cx="309190" cy="1165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63" name="Line 29"/>
          <p:cNvSpPr>
            <a:spLocks noChangeShapeType="1"/>
          </p:cNvSpPr>
          <p:nvPr/>
        </p:nvSpPr>
        <p:spPr bwMode="auto">
          <a:xfrm flipH="1" flipV="1">
            <a:off x="3952503" y="3959201"/>
            <a:ext cx="589359" cy="485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64" name="Line 30"/>
          <p:cNvSpPr>
            <a:spLocks noChangeShapeType="1"/>
          </p:cNvSpPr>
          <p:nvPr/>
        </p:nvSpPr>
        <p:spPr bwMode="auto">
          <a:xfrm flipV="1">
            <a:off x="5456040" y="3944690"/>
            <a:ext cx="694283" cy="530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65" name="Line 31"/>
          <p:cNvSpPr>
            <a:spLocks noChangeShapeType="1"/>
          </p:cNvSpPr>
          <p:nvPr/>
        </p:nvSpPr>
        <p:spPr bwMode="auto">
          <a:xfrm flipH="1" flipV="1">
            <a:off x="6576715" y="3929063"/>
            <a:ext cx="119435" cy="473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66" name="Line 32"/>
          <p:cNvSpPr>
            <a:spLocks noChangeShapeType="1"/>
          </p:cNvSpPr>
          <p:nvPr/>
        </p:nvSpPr>
        <p:spPr bwMode="auto">
          <a:xfrm flipH="1" flipV="1">
            <a:off x="6061026" y="2572867"/>
            <a:ext cx="266775" cy="678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87067" name="Rectangle 34"/>
          <p:cNvSpPr>
            <a:spLocks noChangeArrowheads="1"/>
          </p:cNvSpPr>
          <p:nvPr/>
        </p:nvSpPr>
        <p:spPr bwMode="auto">
          <a:xfrm>
            <a:off x="1202965" y="6002605"/>
            <a:ext cx="6562826" cy="4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 algn="ctr"/>
            <a:r>
              <a:rPr lang="en-US" sz="2391" b="1" dirty="0">
                <a:solidFill>
                  <a:schemeClr val="accent2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Fundamental  </a:t>
            </a:r>
            <a:r>
              <a:rPr lang="en-US" sz="2391" b="1" u="sng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concepts</a:t>
            </a:r>
            <a:r>
              <a:rPr lang="en-US" sz="2391" b="1" dirty="0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 </a:t>
            </a:r>
            <a:r>
              <a:rPr lang="en-US" sz="2391" b="1" dirty="0">
                <a:solidFill>
                  <a:schemeClr val="accent2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of computer programming</a:t>
            </a:r>
          </a:p>
        </p:txBody>
      </p:sp>
      <p:sp>
        <p:nvSpPr>
          <p:cNvPr id="87068" name="Text Box 21"/>
          <p:cNvSpPr txBox="1">
            <a:spLocks noChangeArrowheads="1"/>
          </p:cNvSpPr>
          <p:nvPr/>
        </p:nvSpPr>
        <p:spPr bwMode="auto">
          <a:xfrm>
            <a:off x="2484686" y="1413123"/>
            <a:ext cx="2283768" cy="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1pPr>
            <a:lvl2pPr marL="742950" indent="-28575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2pPr>
            <a:lvl3pPr marL="11430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3pPr>
            <a:lvl4pPr marL="16002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4pPr>
            <a:lvl5pPr marL="2057400" indent="-228600" defTabSz="1300163" eaLnBrk="0" hangingPunct="0"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5pPr>
            <a:lvl6pPr marL="25146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6pPr>
            <a:lvl7pPr marL="29718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7pPr>
            <a:lvl8pPr marL="34290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8pPr>
            <a:lvl9pPr marL="3886200" indent="-2286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Gill Sans" pitchFamily="1" charset="0"/>
                <a:ea typeface="Heiti TC Light" pitchFamily="1" charset="-120"/>
                <a:sym typeface="Gill Sans" pitchFamily="1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969" b="1">
                <a:solidFill>
                  <a:schemeClr val="tx1"/>
                </a:solidFill>
                <a:latin typeface="+mn-lt"/>
                <a:ea typeface="华文细黑" pitchFamily="1" charset="-122"/>
                <a:sym typeface="Arial" panose="020B0604020202020204" pitchFamily="34" charset="0"/>
              </a:rPr>
              <a:t>Searching &amp; Sorting</a:t>
            </a:r>
          </a:p>
        </p:txBody>
      </p:sp>
      <p:sp>
        <p:nvSpPr>
          <p:cNvPr id="87069" name="Line 33"/>
          <p:cNvSpPr>
            <a:spLocks noChangeShapeType="1"/>
          </p:cNvSpPr>
          <p:nvPr/>
        </p:nvSpPr>
        <p:spPr bwMode="auto">
          <a:xfrm flipV="1">
            <a:off x="3492624" y="2133080"/>
            <a:ext cx="142875" cy="1080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66"/>
          </a:p>
        </p:txBody>
      </p:sp>
      <p:sp>
        <p:nvSpPr>
          <p:cNvPr id="2" name="Oval 1"/>
          <p:cNvSpPr/>
          <p:nvPr/>
        </p:nvSpPr>
        <p:spPr>
          <a:xfrm>
            <a:off x="137565" y="4289599"/>
            <a:ext cx="2311402" cy="96328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Functional Abstraction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50883" y="2956845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Inputs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94475" y="2562163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Function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7874" y="295684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Output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1813757" y="3280010"/>
            <a:ext cx="98071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6187156" y="3280010"/>
            <a:ext cx="9807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nothing new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Find x?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294021" y="1339516"/>
            <a:ext cx="3757863" cy="2851484"/>
            <a:chOff x="4503821" y="1411706"/>
            <a:chExt cx="3757863" cy="2851484"/>
          </a:xfrm>
        </p:grpSpPr>
        <p:grpSp>
          <p:nvGrpSpPr>
            <p:cNvPr id="19" name="Group 18"/>
            <p:cNvGrpSpPr/>
            <p:nvPr/>
          </p:nvGrpSpPr>
          <p:grpSpPr>
            <a:xfrm>
              <a:off x="4503821" y="1411706"/>
              <a:ext cx="3757863" cy="2851484"/>
              <a:chOff x="4503821" y="1411706"/>
              <a:chExt cx="3757863" cy="2851484"/>
            </a:xfrm>
          </p:grpSpPr>
          <p:sp>
            <p:nvSpPr>
              <p:cNvPr id="17" name="Rectangle 16"/>
              <p:cNvSpPr/>
              <p:nvPr/>
            </p:nvSpPr>
            <p:spPr>
              <a:xfrm flipH="1" flipV="1">
                <a:off x="7964905" y="3288632"/>
                <a:ext cx="296779" cy="296779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4000" dirty="0" smtClean="0"/>
              </a:p>
            </p:txBody>
          </p:sp>
          <p:sp>
            <p:nvSpPr>
              <p:cNvPr id="18" name="Arc 17"/>
              <p:cNvSpPr/>
              <p:nvPr/>
            </p:nvSpPr>
            <p:spPr>
              <a:xfrm>
                <a:off x="4503821" y="2907632"/>
                <a:ext cx="1355558" cy="1355558"/>
              </a:xfrm>
              <a:prstGeom prst="arc">
                <a:avLst>
                  <a:gd name="adj1" fmla="val 19561408"/>
                  <a:gd name="adj2" fmla="val 21507811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181600" y="1411706"/>
                <a:ext cx="3080084" cy="2173705"/>
              </a:xfrm>
              <a:custGeom>
                <a:avLst/>
                <a:gdLst>
                  <a:gd name="connsiteX0" fmla="*/ 0 w 3080084"/>
                  <a:gd name="connsiteY0" fmla="*/ 2173705 h 2173705"/>
                  <a:gd name="connsiteX1" fmla="*/ 3080084 w 3080084"/>
                  <a:gd name="connsiteY1" fmla="*/ 2173705 h 2173705"/>
                  <a:gd name="connsiteX2" fmla="*/ 3080084 w 3080084"/>
                  <a:gd name="connsiteY2" fmla="*/ 0 h 2173705"/>
                  <a:gd name="connsiteX3" fmla="*/ 0 w 3080084"/>
                  <a:gd name="connsiteY3" fmla="*/ 2173705 h 217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80084" h="2173705">
                    <a:moveTo>
                      <a:pt x="0" y="2173705"/>
                    </a:moveTo>
                    <a:lnTo>
                      <a:pt x="3080084" y="2173705"/>
                    </a:lnTo>
                    <a:lnTo>
                      <a:pt x="3080084" y="0"/>
                    </a:lnTo>
                    <a:lnTo>
                      <a:pt x="0" y="2173705"/>
                    </a:ln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4000" dirty="0" smtClean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18250" y="1928427"/>
                  <a:ext cx="5448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SG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250" y="1928427"/>
                  <a:ext cx="544893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635047" y="3437021"/>
                  <a:ext cx="5534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SG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047" y="3437021"/>
                  <a:ext cx="553421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859379" y="2977581"/>
                  <a:ext cx="5588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SG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379" y="2977581"/>
                  <a:ext cx="55887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2930960" y="5303520"/>
            <a:ext cx="1822383" cy="805755"/>
            <a:chOff x="2930960" y="5303520"/>
            <a:chExt cx="1822383" cy="805755"/>
          </a:xfrm>
        </p:grpSpPr>
        <p:sp>
          <p:nvSpPr>
            <p:cNvPr id="26" name="TextBox 25"/>
            <p:cNvSpPr txBox="1"/>
            <p:nvPr/>
          </p:nvSpPr>
          <p:spPr>
            <a:xfrm>
              <a:off x="2930960" y="5524500"/>
              <a:ext cx="1580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5"/>
                  </a:solidFill>
                </a:rPr>
                <a:t>function</a:t>
              </a:r>
              <a:endParaRPr lang="en-SG" sz="3200" dirty="0" smtClean="0">
                <a:solidFill>
                  <a:schemeClr val="accent5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425247" y="5303520"/>
              <a:ext cx="328096" cy="441960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755105" y="4024437"/>
            <a:ext cx="1140512" cy="751338"/>
            <a:chOff x="5755105" y="4024437"/>
            <a:chExt cx="1140512" cy="751338"/>
          </a:xfrm>
        </p:grpSpPr>
        <p:sp>
          <p:nvSpPr>
            <p:cNvPr id="30" name="TextBox 29"/>
            <p:cNvSpPr txBox="1"/>
            <p:nvPr/>
          </p:nvSpPr>
          <p:spPr>
            <a:xfrm>
              <a:off x="5829299" y="402443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5"/>
                  </a:solidFill>
                </a:rPr>
                <a:t>input</a:t>
              </a:r>
              <a:endParaRPr lang="en-SG" sz="3200" dirty="0" smtClean="0">
                <a:solidFill>
                  <a:schemeClr val="accent5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5755105" y="4483387"/>
              <a:ext cx="148389" cy="292388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Question:</a:t>
            </a:r>
          </a:p>
          <a:p>
            <a:r>
              <a:rPr lang="en-US" sz="8000" dirty="0"/>
              <a:t>H</a:t>
            </a:r>
            <a:r>
              <a:rPr lang="en-US" sz="8000" dirty="0" smtClean="0"/>
              <a:t>ow do we square a number?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09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</a:rPr>
              <a:t>BUGS?</a:t>
            </a:r>
          </a:p>
          <a:p>
            <a:r>
              <a:rPr lang="en-SG" sz="4400" dirty="0">
                <a:solidFill>
                  <a:schemeClr val="accent2"/>
                </a:solidFill>
              </a:rPr>
              <a:t>cs1010s-staff</a:t>
            </a:r>
            <a:r>
              <a:rPr lang="en-SG" sz="4400" dirty="0"/>
              <a:t>@</a:t>
            </a:r>
            <a:r>
              <a:rPr lang="en-SG" sz="4400" dirty="0">
                <a:solidFill>
                  <a:schemeClr val="accent5"/>
                </a:solidFill>
              </a:rPr>
              <a:t>googlegroups.com</a:t>
            </a:r>
            <a:r>
              <a:rPr lang="en-SG" sz="4400" dirty="0"/>
              <a:t/>
            </a:r>
            <a:br>
              <a:rPr lang="en-SG" sz="4400" dirty="0"/>
            </a:br>
            <a:r>
              <a:rPr lang="en-SG" sz="4400" dirty="0"/>
              <a:t>OR post in </a:t>
            </a:r>
            <a:r>
              <a:rPr lang="en-SG" sz="4400" dirty="0" err="1"/>
              <a:t>Coursemology</a:t>
            </a:r>
            <a:r>
              <a:rPr lang="en-SG" sz="4400" dirty="0"/>
              <a:t> Forum</a:t>
            </a:r>
          </a:p>
        </p:txBody>
      </p:sp>
    </p:spTree>
    <p:extLst>
      <p:ext uri="{BB962C8B-B14F-4D97-AF65-F5344CB8AC3E}">
        <p14:creationId xmlns:p14="http://schemas.microsoft.com/office/powerpoint/2010/main" val="2672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7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(x): </a:t>
            </a:r>
          </a:p>
          <a:p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* x</a:t>
            </a:r>
            <a:endParaRPr lang="en-US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019596"/>
            <a:ext cx="2605636" cy="1390318"/>
            <a:chOff x="0" y="1019596"/>
            <a:chExt cx="2605636" cy="1390318"/>
          </a:xfrm>
        </p:grpSpPr>
        <p:sp>
          <p:nvSpPr>
            <p:cNvPr id="3" name="TextBox 2"/>
            <p:cNvSpPr txBox="1"/>
            <p:nvPr/>
          </p:nvSpPr>
          <p:spPr>
            <a:xfrm>
              <a:off x="0" y="1019596"/>
              <a:ext cx="2605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Define</a:t>
              </a:r>
              <a:endParaRPr lang="en-US" sz="4000" dirty="0"/>
            </a:p>
          </p:txBody>
        </p:sp>
        <p:cxnSp>
          <p:nvCxnSpPr>
            <p:cNvPr id="9" name="Straight Arrow Connector 8"/>
            <p:cNvCxnSpPr>
              <a:stCxn id="3" idx="2"/>
            </p:cNvCxnSpPr>
            <p:nvPr/>
          </p:nvCxnSpPr>
          <p:spPr>
            <a:xfrm>
              <a:off x="1302818" y="1727482"/>
              <a:ext cx="278154" cy="6824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81213" y="1019596"/>
            <a:ext cx="2605636" cy="1424501"/>
            <a:chOff x="3281213" y="1019596"/>
            <a:chExt cx="2605636" cy="1424501"/>
          </a:xfrm>
        </p:grpSpPr>
        <p:sp>
          <p:nvSpPr>
            <p:cNvPr id="4" name="TextBox 3"/>
            <p:cNvSpPr txBox="1"/>
            <p:nvPr/>
          </p:nvSpPr>
          <p:spPr>
            <a:xfrm>
              <a:off x="3281213" y="1019596"/>
              <a:ext cx="2605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Name</a:t>
              </a:r>
              <a:endParaRPr lang="en-US" sz="4000" dirty="0"/>
            </a:p>
          </p:txBody>
        </p:sp>
        <p:cxnSp>
          <p:nvCxnSpPr>
            <p:cNvPr id="11" name="Straight Arrow Connector 10"/>
            <p:cNvCxnSpPr>
              <a:stCxn id="4" idx="2"/>
            </p:cNvCxnSpPr>
            <p:nvPr/>
          </p:nvCxnSpPr>
          <p:spPr>
            <a:xfrm flipH="1">
              <a:off x="4546363" y="1727482"/>
              <a:ext cx="37668" cy="7166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9890" y="1019596"/>
            <a:ext cx="2605636" cy="1509959"/>
            <a:chOff x="5939890" y="1019596"/>
            <a:chExt cx="2605636" cy="1509959"/>
          </a:xfrm>
        </p:grpSpPr>
        <p:sp>
          <p:nvSpPr>
            <p:cNvPr id="5" name="TextBox 4"/>
            <p:cNvSpPr txBox="1"/>
            <p:nvPr/>
          </p:nvSpPr>
          <p:spPr>
            <a:xfrm>
              <a:off x="5939890" y="1019596"/>
              <a:ext cx="2605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Input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>
              <a:stCxn id="5" idx="2"/>
            </p:cNvCxnSpPr>
            <p:nvPr/>
          </p:nvCxnSpPr>
          <p:spPr>
            <a:xfrm flipH="1">
              <a:off x="6887910" y="1727482"/>
              <a:ext cx="354798" cy="8020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63905" y="4341264"/>
            <a:ext cx="2605636" cy="1349967"/>
            <a:chOff x="1163905" y="4341264"/>
            <a:chExt cx="2605636" cy="1349967"/>
          </a:xfrm>
        </p:grpSpPr>
        <p:sp>
          <p:nvSpPr>
            <p:cNvPr id="6" name="TextBox 5"/>
            <p:cNvSpPr txBox="1"/>
            <p:nvPr/>
          </p:nvSpPr>
          <p:spPr>
            <a:xfrm>
              <a:off x="1163905" y="4983345"/>
              <a:ext cx="2605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Return</a:t>
              </a:r>
              <a:endParaRPr lang="en-US" sz="4000" dirty="0"/>
            </a:p>
          </p:txBody>
        </p:sp>
        <p:cxnSp>
          <p:nvCxnSpPr>
            <p:cNvPr id="15" name="Straight Arrow Connector 14"/>
            <p:cNvCxnSpPr>
              <a:stCxn id="6" idx="0"/>
            </p:cNvCxnSpPr>
            <p:nvPr/>
          </p:nvCxnSpPr>
          <p:spPr>
            <a:xfrm flipV="1">
              <a:off x="2466723" y="4341264"/>
              <a:ext cx="635400" cy="6420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96328" y="4275459"/>
            <a:ext cx="2851003" cy="1303262"/>
            <a:chOff x="5296328" y="4275459"/>
            <a:chExt cx="2851003" cy="1303262"/>
          </a:xfrm>
        </p:grpSpPr>
        <p:sp>
          <p:nvSpPr>
            <p:cNvPr id="7" name="TextBox 6"/>
            <p:cNvSpPr txBox="1"/>
            <p:nvPr/>
          </p:nvSpPr>
          <p:spPr>
            <a:xfrm>
              <a:off x="5419011" y="4870835"/>
              <a:ext cx="2605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Output</a:t>
              </a:r>
              <a:endParaRPr lang="en-US" sz="4000" dirty="0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6458191" y="3113596"/>
              <a:ext cx="527277" cy="2851003"/>
            </a:xfrm>
            <a:prstGeom prst="rightBrace">
              <a:avLst>
                <a:gd name="adj1" fmla="val 33333"/>
                <a:gd name="adj2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49" y="1352550"/>
            <a:ext cx="5532869" cy="4824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 + 5)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41877" y="1164542"/>
            <a:ext cx="2473473" cy="4824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441</a:t>
            </a:r>
          </a:p>
          <a:p>
            <a:pPr marL="0" indent="0">
              <a:buNone/>
            </a:pPr>
            <a:endParaRPr lang="en-US" sz="4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49</a:t>
            </a:r>
          </a:p>
          <a:p>
            <a:pPr marL="0" indent="0">
              <a:buNone/>
            </a:pPr>
            <a:endParaRPr lang="en-US" sz="4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81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3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pPr algn="l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square(x) + square(y)</a:t>
            </a:r>
          </a:p>
          <a:p>
            <a:pPr algn="l"/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6060" y="3708876"/>
            <a:ext cx="1273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</a:rPr>
              <a:t>25</a:t>
            </a:r>
            <a:endParaRPr lang="en-US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math 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hypotenuse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b):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b))</a:t>
            </a:r>
          </a:p>
          <a:p>
            <a:pPr algn="l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hypotenuse(5, 12)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1264" y="4230170"/>
            <a:ext cx="1273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</a:rPr>
              <a:t>13</a:t>
            </a:r>
            <a:endParaRPr lang="en-US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&lt;name&gt;</a:t>
            </a:r>
            <a:r>
              <a:rPr lang="en-US" sz="3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smtClean="0">
                <a:cs typeface="Consolas" panose="020B0609020204030204" pitchFamily="49" charset="0"/>
              </a:rPr>
              <a:t>&lt;formal parameters&gt;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 smtClean="0">
                <a:cs typeface="Consolas" panose="020B06090202040302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smtClean="0">
                <a:cs typeface="Consolas" panose="020B0609020204030204" pitchFamily="49" charset="0"/>
              </a:rPr>
              <a:t>&lt;body&gt;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name</a:t>
            </a:r>
          </a:p>
          <a:p>
            <a:pPr marL="800100" lvl="1" indent="-457200"/>
            <a:r>
              <a:rPr lang="en-US" sz="2400" dirty="0" smtClean="0">
                <a:cs typeface="Consolas" panose="020B0609020204030204" pitchFamily="49" charset="0"/>
              </a:rPr>
              <a:t>Symbol associated with the function</a:t>
            </a:r>
          </a:p>
          <a:p>
            <a:pPr marL="457200" indent="-457200"/>
            <a:r>
              <a:rPr lang="en-US" sz="28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formal parameters</a:t>
            </a:r>
          </a:p>
          <a:p>
            <a:pPr marL="800100" lvl="1" indent="-457200"/>
            <a:r>
              <a:rPr lang="en-US" sz="2400" dirty="0" smtClean="0">
                <a:cs typeface="Consolas" panose="020B0609020204030204" pitchFamily="49" charset="0"/>
              </a:rPr>
              <a:t>Names used in the body to refer to the arguments of the function</a:t>
            </a:r>
          </a:p>
          <a:p>
            <a:pPr marL="457200" indent="-457200"/>
            <a:r>
              <a:rPr lang="en-US" sz="28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body</a:t>
            </a:r>
          </a:p>
          <a:p>
            <a:pPr marL="800100" lvl="1" indent="-457200"/>
            <a:r>
              <a:rPr lang="en-US" sz="2400" dirty="0" smtClean="0">
                <a:cs typeface="Consolas" panose="020B0609020204030204" pitchFamily="49" charset="0"/>
              </a:rPr>
              <a:t>The statement(s) to be evaluated</a:t>
            </a:r>
          </a:p>
          <a:p>
            <a:pPr marL="800100" lvl="1" indent="-457200"/>
            <a:r>
              <a:rPr lang="en-US" sz="2400" dirty="0" smtClean="0">
                <a:cs typeface="Consolas" panose="020B0609020204030204" pitchFamily="49" charset="0"/>
              </a:rPr>
              <a:t>Has to be indented (standard is 4 spaces)</a:t>
            </a:r>
          </a:p>
          <a:p>
            <a:pPr marL="800100" lvl="1" indent="-457200"/>
            <a:r>
              <a:rPr lang="en-US" sz="2400" dirty="0" smtClean="0">
                <a:cs typeface="Consolas" panose="020B0609020204030204" pitchFamily="49" charset="0"/>
              </a:rPr>
              <a:t>Can return values as output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883" y="2956845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Inputs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94475" y="2562163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Function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874" y="295684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Output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813757" y="3280010"/>
            <a:ext cx="98071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6187156" y="3280010"/>
            <a:ext cx="9807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9679" y="4589092"/>
            <a:ext cx="6964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Don’t need to know how it works</a:t>
            </a:r>
          </a:p>
          <a:p>
            <a:pPr algn="ctr"/>
            <a:r>
              <a:rPr lang="en-US" sz="3600" dirty="0" smtClean="0"/>
              <a:t>Just know what it does</a:t>
            </a:r>
          </a:p>
        </p:txBody>
      </p:sp>
    </p:spTree>
    <p:extLst>
      <p:ext uri="{BB962C8B-B14F-4D97-AF65-F5344CB8AC3E}">
        <p14:creationId xmlns:p14="http://schemas.microsoft.com/office/powerpoint/2010/main" val="18750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883" y="2956845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Inputs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94475" y="2562163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Function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874" y="295684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Output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813757" y="3280010"/>
            <a:ext cx="98071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6187156" y="3280010"/>
            <a:ext cx="9807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9679" y="4589092"/>
            <a:ext cx="6964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Output is returned with </a:t>
            </a:r>
            <a:r>
              <a:rPr lang="en-US" sz="3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r>
              <a:rPr lang="en-US" sz="3600" dirty="0" smtClean="0">
                <a:cs typeface="Consolas" panose="020B0609020204030204" pitchFamily="49" charset="0"/>
              </a:rPr>
              <a:t>Return type can be </a:t>
            </a:r>
            <a:r>
              <a:rPr lang="en-US" sz="3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938416" y="2755231"/>
            <a:ext cx="1897935" cy="102549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746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Environment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accent5"/>
                </a:solidFill>
              </a:rPr>
              <a:t>Picture Language</a:t>
            </a:r>
          </a:p>
          <a:p>
            <a:r>
              <a:rPr lang="en-US" sz="5400" dirty="0" smtClean="0"/>
              <a:t>(runes.py)</a:t>
            </a:r>
          </a:p>
          <a:p>
            <a:r>
              <a:rPr lang="en-US" sz="3200" dirty="0" smtClean="0"/>
              <a:t>Also graphics.py + image2gif.py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78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Primitives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Means of combination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Means of Abstraction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Controlling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34075" y="1438987"/>
            <a:ext cx="4030663" cy="4103688"/>
            <a:chOff x="3016" y="1434"/>
            <a:chExt cx="2539" cy="2585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3016" y="1434"/>
              <a:ext cx="2539" cy="2585"/>
            </a:xfrm>
            <a:prstGeom prst="rect">
              <a:avLst/>
            </a:prstGeom>
            <a:solidFill>
              <a:srgbClr val="FFCC00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>
              <a:lvl1pPr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" y="1576"/>
              <a:ext cx="2351" cy="2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323139" y="1240403"/>
            <a:ext cx="2565197" cy="1916572"/>
            <a:chOff x="1323139" y="1240403"/>
            <a:chExt cx="2565197" cy="1916572"/>
          </a:xfrm>
        </p:grpSpPr>
        <p:sp>
          <p:nvSpPr>
            <p:cNvPr id="29" name="Oval 28"/>
            <p:cNvSpPr/>
            <p:nvPr/>
          </p:nvSpPr>
          <p:spPr>
            <a:xfrm>
              <a:off x="1802393" y="1240403"/>
              <a:ext cx="2085943" cy="77968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23139" y="2572200"/>
              <a:ext cx="2497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Picture object</a:t>
              </a:r>
            </a:p>
          </p:txBody>
        </p:sp>
        <p:cxnSp>
          <p:nvCxnSpPr>
            <p:cNvPr id="32" name="Straight Connector 31"/>
            <p:cNvCxnSpPr>
              <a:stCxn id="30" idx="0"/>
              <a:endCxn id="29" idx="4"/>
            </p:cNvCxnSpPr>
            <p:nvPr/>
          </p:nvCxnSpPr>
          <p:spPr>
            <a:xfrm flipV="1">
              <a:off x="2571750" y="2020089"/>
              <a:ext cx="273615" cy="552111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1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Tutorial/ Recitation Scheduling</a:t>
            </a:r>
            <a:endParaRPr lang="en-S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corner_bb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4514850" y="1352550"/>
            <a:ext cx="4030663" cy="4103688"/>
            <a:chOff x="2880" y="1344"/>
            <a:chExt cx="2539" cy="2585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2880" y="1344"/>
              <a:ext cx="2539" cy="2585"/>
            </a:xfrm>
            <a:prstGeom prst="rect">
              <a:avLst/>
            </a:prstGeom>
            <a:solidFill>
              <a:srgbClr val="FFCC00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>
              <a:lvl1pPr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" y="1441"/>
              <a:ext cx="2351" cy="2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83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4484687" y="1352550"/>
            <a:ext cx="4030663" cy="4103688"/>
            <a:chOff x="2880" y="1344"/>
            <a:chExt cx="2539" cy="2585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880" y="1344"/>
              <a:ext cx="2539" cy="2585"/>
            </a:xfrm>
            <a:prstGeom prst="rect">
              <a:avLst/>
            </a:prstGeom>
            <a:solidFill>
              <a:srgbClr val="FFCC00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>
              <a:lvl1pPr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440"/>
              <a:ext cx="2351" cy="2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sail_bb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484686" y="1352550"/>
            <a:ext cx="4030663" cy="4103688"/>
            <a:chOff x="2880" y="1344"/>
            <a:chExt cx="2539" cy="258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880" y="1344"/>
              <a:ext cx="2539" cy="2585"/>
            </a:xfrm>
            <a:prstGeom prst="rect">
              <a:avLst/>
            </a:prstGeom>
            <a:solidFill>
              <a:srgbClr val="FFCC00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>
              <a:lvl1pPr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440"/>
              <a:ext cx="2351" cy="2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nova_bb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514850" y="1319212"/>
            <a:ext cx="4030663" cy="4103688"/>
            <a:chOff x="2880" y="1344"/>
            <a:chExt cx="2539" cy="2585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80" y="1344"/>
              <a:ext cx="2539" cy="2585"/>
            </a:xfrm>
            <a:prstGeom prst="rect">
              <a:avLst/>
            </a:prstGeom>
            <a:solidFill>
              <a:srgbClr val="FFCC00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>
              <a:lvl1pPr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ea typeface="华文细黑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480"/>
              <a:ext cx="2358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heart_bb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Applying operations</a:t>
            </a:r>
          </a:p>
          <a:p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op(picture)</a:t>
            </a:r>
          </a:p>
          <a:p>
            <a:endParaRPr lang="en-US" sz="6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6600" dirty="0" smtClean="0">
                <a:solidFill>
                  <a:schemeClr val="accent2"/>
                </a:solidFill>
              </a:rPr>
              <a:t>Example:</a:t>
            </a:r>
          </a:p>
          <a:p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6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heart_bb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>
                <a:cs typeface="Arial" panose="020B0604020202020204" pitchFamily="34" charset="0"/>
              </a:rPr>
              <a:t>Fun with IDLE</a:t>
            </a:r>
            <a:endParaRPr lang="en-US" sz="8800" b="1" dirty="0" smtClean="0">
              <a:cs typeface="Arial" panose="020B0604020202020204" pitchFamily="34" charset="0"/>
            </a:endParaRPr>
          </a:p>
        </p:txBody>
      </p:sp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3816350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16113"/>
            <a:ext cx="4537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1" name="Text Box 5"/>
          <p:cNvSpPr txBox="1">
            <a:spLocks/>
          </p:cNvSpPr>
          <p:nvPr/>
        </p:nvSpPr>
        <p:spPr bwMode="auto">
          <a:xfrm>
            <a:off x="4427538" y="5445125"/>
            <a:ext cx="3776801" cy="92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5400" dirty="0">
                <a:ea typeface="华文细黑" charset="0"/>
                <a:sym typeface="Arial" charset="0"/>
              </a:rPr>
              <a:t>Font matters</a:t>
            </a:r>
          </a:p>
        </p:txBody>
      </p:sp>
    </p:spTree>
    <p:extLst>
      <p:ext uri="{BB962C8B-B14F-4D97-AF65-F5344CB8AC3E}">
        <p14:creationId xmlns:p14="http://schemas.microsoft.com/office/powerpoint/2010/main" val="154579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Primitive Operation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5400" dirty="0" smtClean="0"/>
              <a:t>Rotating to the Right</a:t>
            </a:r>
          </a:p>
          <a:p>
            <a:pPr algn="l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clear_all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sail_bb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40" y="3567071"/>
            <a:ext cx="289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331" y="1905713"/>
            <a:ext cx="1415422" cy="833907"/>
            <a:chOff x="6096331" y="1905713"/>
            <a:chExt cx="1415422" cy="833907"/>
          </a:xfrm>
        </p:grpSpPr>
        <p:sp>
          <p:nvSpPr>
            <p:cNvPr id="10" name="TextBox 9"/>
            <p:cNvSpPr txBox="1"/>
            <p:nvPr/>
          </p:nvSpPr>
          <p:spPr>
            <a:xfrm>
              <a:off x="6242332" y="1905713"/>
              <a:ext cx="1215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picture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 flipH="1">
              <a:off x="6703194" y="1931061"/>
              <a:ext cx="201696" cy="1415422"/>
            </a:xfrm>
            <a:prstGeom prst="rightBrace">
              <a:avLst>
                <a:gd name="adj1" fmla="val 33333"/>
                <a:gd name="adj2" fmla="val 51681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75460" y="1905713"/>
            <a:ext cx="3973934" cy="833907"/>
            <a:chOff x="1775460" y="1905713"/>
            <a:chExt cx="3973934" cy="833907"/>
          </a:xfrm>
        </p:grpSpPr>
        <p:sp>
          <p:nvSpPr>
            <p:cNvPr id="9" name="TextBox 8"/>
            <p:cNvSpPr txBox="1"/>
            <p:nvPr/>
          </p:nvSpPr>
          <p:spPr>
            <a:xfrm>
              <a:off x="3554275" y="1905713"/>
              <a:ext cx="1607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operation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 flipH="1">
              <a:off x="3661579" y="651805"/>
              <a:ext cx="201696" cy="3973934"/>
            </a:xfrm>
            <a:prstGeom prst="rightBrace">
              <a:avLst>
                <a:gd name="adj1" fmla="val 63557"/>
                <a:gd name="adj2" fmla="val 34232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03350" y="3106799"/>
            <a:ext cx="6369050" cy="1586318"/>
            <a:chOff x="1403350" y="3106799"/>
            <a:chExt cx="6369050" cy="1586318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505440" y="376819"/>
              <a:ext cx="536980" cy="5996940"/>
            </a:xfrm>
            <a:prstGeom prst="rightBrace">
              <a:avLst>
                <a:gd name="adj1" fmla="val 13890"/>
                <a:gd name="adj2" fmla="val 85852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3350" y="3739010"/>
              <a:ext cx="25356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result is another picture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0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3502023"/>
            <a:ext cx="2971801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Derived Operation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5400" dirty="0" smtClean="0"/>
              <a:t>Rotating Upside Down</a:t>
            </a:r>
          </a:p>
          <a:p>
            <a:pPr algn="l"/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(pic):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(pic))</a:t>
            </a:r>
          </a:p>
          <a:p>
            <a:pPr algn="l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clear_all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sail_bb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3502023"/>
            <a:ext cx="2971801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about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5400" dirty="0" smtClean="0"/>
              <a:t>Rotating to the Left?</a:t>
            </a:r>
          </a:p>
          <a:p>
            <a:pPr algn="l"/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(pic):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(pic))</a:t>
            </a:r>
          </a:p>
          <a:p>
            <a:pPr algn="l"/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clear_all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sail_bb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Means of Combination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5400" dirty="0" smtClean="0"/>
              <a:t>Stacking</a:t>
            </a:r>
          </a:p>
          <a:p>
            <a:pPr algn="l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clear_all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show(stack(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sail_bb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16338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2867025"/>
            <a:ext cx="2738438" cy="3287713"/>
            <a:chOff x="609600" y="2867025"/>
            <a:chExt cx="2738438" cy="328771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716338"/>
              <a:ext cx="243840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2038350" y="2867025"/>
              <a:ext cx="1309688" cy="7810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348038" y="2895600"/>
            <a:ext cx="2514600" cy="3335338"/>
            <a:chOff x="3348038" y="2895600"/>
            <a:chExt cx="2514600" cy="3335338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3716338"/>
              <a:ext cx="2514600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cxnSp>
          <p:nvCxnSpPr>
            <p:cNvPr id="14" name="Straight Connector 13"/>
            <p:cNvCxnSpPr>
              <a:endCxn id="10" idx="0"/>
            </p:cNvCxnSpPr>
            <p:nvPr/>
          </p:nvCxnSpPr>
          <p:spPr>
            <a:xfrm flipH="1">
              <a:off x="4605338" y="2895600"/>
              <a:ext cx="338137" cy="82073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326856" y="3716338"/>
            <a:ext cx="2514600" cy="2492166"/>
            <a:chOff x="6326856" y="3716338"/>
            <a:chExt cx="2514600" cy="2492166"/>
          </a:xfrm>
        </p:grpSpPr>
        <p:sp>
          <p:nvSpPr>
            <p:cNvPr id="15" name="Rectangle 14"/>
            <p:cNvSpPr/>
            <p:nvPr/>
          </p:nvSpPr>
          <p:spPr>
            <a:xfrm>
              <a:off x="6326856" y="3716338"/>
              <a:ext cx="2514600" cy="1246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26856" y="4962317"/>
              <a:ext cx="2514600" cy="1246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819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SG" dirty="0"/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225800" algn="l"/>
              </a:tabLst>
            </a:pPr>
            <a:r>
              <a:rPr lang="en-US" dirty="0" smtClean="0">
                <a:latin typeface="Calibri"/>
              </a:rPr>
              <a:t>&lt; 1</a:t>
            </a:r>
            <a:r>
              <a:rPr lang="en-US" dirty="0" smtClean="0"/>
              <a:t>0 min:	OK</a:t>
            </a:r>
          </a:p>
          <a:p>
            <a:pPr>
              <a:tabLst>
                <a:tab pos="3225800" algn="l"/>
              </a:tabLst>
            </a:pPr>
            <a:r>
              <a:rPr lang="en-US" dirty="0" smtClean="0"/>
              <a:t>&lt; 30 min:	-10%</a:t>
            </a:r>
          </a:p>
          <a:p>
            <a:pPr>
              <a:tabLst>
                <a:tab pos="3225800" algn="l"/>
              </a:tabLst>
            </a:pPr>
            <a:r>
              <a:rPr lang="en-US" dirty="0" smtClean="0"/>
              <a:t>&lt; 12 hours:	-20% </a:t>
            </a:r>
          </a:p>
          <a:p>
            <a:pPr>
              <a:tabLst>
                <a:tab pos="3225800" algn="l"/>
              </a:tabLst>
            </a:pPr>
            <a:r>
              <a:rPr lang="en-US" dirty="0" smtClean="0"/>
              <a:t>&lt; 24 hours:	-50%</a:t>
            </a:r>
          </a:p>
          <a:p>
            <a:pPr>
              <a:tabLst>
                <a:tab pos="3225800" algn="l"/>
              </a:tabLst>
            </a:pPr>
            <a:r>
              <a:rPr lang="en-US" dirty="0" smtClean="0"/>
              <a:t>&gt; 24 hours:	-100%</a:t>
            </a:r>
          </a:p>
          <a:p>
            <a:pPr marL="0" indent="0" algn="ctr">
              <a:buNone/>
              <a:tabLst>
                <a:tab pos="3225800" algn="l"/>
              </a:tabLst>
            </a:pPr>
            <a:r>
              <a:rPr lang="en-US" sz="5400" dirty="0" smtClean="0">
                <a:solidFill>
                  <a:schemeClr val="accent5"/>
                </a:solidFill>
              </a:rPr>
              <a:t>Ask early for extensions</a:t>
            </a:r>
            <a:endParaRPr lang="en-SG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Stacking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clear_all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show(stack(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stack(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sail_bb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25863"/>
            <a:ext cx="25146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1633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16338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248400" y="3738772"/>
            <a:ext cx="2514600" cy="2492166"/>
            <a:chOff x="6248400" y="3738772"/>
            <a:chExt cx="2514600" cy="2492166"/>
          </a:xfrm>
        </p:grpSpPr>
        <p:sp>
          <p:nvSpPr>
            <p:cNvPr id="15" name="Rectangle 14"/>
            <p:cNvSpPr/>
            <p:nvPr/>
          </p:nvSpPr>
          <p:spPr>
            <a:xfrm>
              <a:off x="6248400" y="3738772"/>
              <a:ext cx="2514600" cy="1246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8400" y="4984751"/>
              <a:ext cx="2514600" cy="1246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87836" y="5010150"/>
            <a:ext cx="2449764" cy="1191795"/>
            <a:chOff x="6287836" y="5010150"/>
            <a:chExt cx="2449764" cy="1191795"/>
          </a:xfrm>
        </p:grpSpPr>
        <p:sp>
          <p:nvSpPr>
            <p:cNvPr id="18" name="Rectangle 17"/>
            <p:cNvSpPr/>
            <p:nvPr/>
          </p:nvSpPr>
          <p:spPr>
            <a:xfrm>
              <a:off x="6287836" y="5010150"/>
              <a:ext cx="2449764" cy="56790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87836" y="5607050"/>
              <a:ext cx="2449764" cy="59489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2693194" y="2107603"/>
            <a:ext cx="2673564" cy="773305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2498583" y="1686766"/>
            <a:ext cx="2902359" cy="1287170"/>
          </a:xfrm>
          <a:prstGeom prst="roundRect">
            <a:avLst>
              <a:gd name="adj" fmla="val 1268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954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Means of Combination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5400" dirty="0" smtClean="0"/>
              <a:t>Placing Beside</a:t>
            </a:r>
          </a:p>
          <a:p>
            <a:pPr algn="l"/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beside(pic1, pic2):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stack(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(pic2),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(pic1)))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complex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lnSpcReduction="10000"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clear_all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stack(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  <a:p>
            <a:endParaRPr lang="en-US" sz="1100" dirty="0" smtClean="0">
              <a:cs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Let's give it a name</a:t>
            </a:r>
          </a:p>
          <a:p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make_cross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15" y="3902784"/>
            <a:ext cx="2103438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90" y="1227847"/>
            <a:ext cx="2098675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0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stack(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31831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stack(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25387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make_cross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stack(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22085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clear_all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make_cross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sail_bb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/>
              <a:t>show(</a:t>
            </a:r>
            <a:r>
              <a:rPr lang="en-US" sz="2400" dirty="0" err="1" smtClean="0"/>
              <a:t>my_pic</a:t>
            </a:r>
            <a:r>
              <a:rPr lang="en-US" sz="2400" dirty="0" smtClean="0"/>
              <a:t>)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/>
              <a:t>my_pic_2 = </a:t>
            </a:r>
            <a:r>
              <a:rPr lang="en-US" sz="2400" dirty="0" err="1" smtClean="0"/>
              <a:t>make_cross</a:t>
            </a:r>
            <a:r>
              <a:rPr lang="en-US" sz="2400" dirty="0" smtClean="0"/>
              <a:t>(</a:t>
            </a:r>
            <a:r>
              <a:rPr lang="en-US" sz="2400" dirty="0" err="1" smtClean="0"/>
              <a:t>nova_bb</a:t>
            </a:r>
            <a:r>
              <a:rPr lang="en-US" sz="2400" dirty="0" smtClean="0"/>
              <a:t>)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show(my_pic_2)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42672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1676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76400"/>
            <a:ext cx="24193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4267200"/>
            <a:ext cx="24098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20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the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clear_all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show(</a:t>
            </a:r>
            <a:r>
              <a:rPr lang="en-US" dirty="0" err="1" smtClean="0"/>
              <a:t>make_cross</a:t>
            </a:r>
            <a:r>
              <a:rPr lang="en-US" dirty="0" smtClean="0"/>
              <a:t>(</a:t>
            </a:r>
            <a:r>
              <a:rPr lang="en-US" dirty="0" err="1" smtClean="0"/>
              <a:t>make_cross</a:t>
            </a:r>
            <a:r>
              <a:rPr lang="en-US" dirty="0" smtClean="0"/>
              <a:t>(</a:t>
            </a:r>
            <a:r>
              <a:rPr lang="en-US" dirty="0" err="1" smtClean="0"/>
              <a:t>nova_bb</a:t>
            </a:r>
            <a:r>
              <a:rPr lang="en-US" dirty="0" smtClean="0"/>
              <a:t>)))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3086353"/>
            <a:ext cx="2582863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3086353"/>
            <a:ext cx="25908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8415"/>
            <a:ext cx="2598738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multiple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clear_all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>
                <a:solidFill>
                  <a:schemeClr val="accent2"/>
                </a:solidFill>
              </a:rPr>
              <a:t>def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</a:rPr>
              <a:t>repeat_pattern</a:t>
            </a:r>
            <a:r>
              <a:rPr lang="en-US" sz="2000" dirty="0" smtClean="0"/>
              <a:t>(n, pat, pic):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n == 0: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return pic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else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return pat(</a:t>
            </a:r>
            <a:r>
              <a:rPr lang="en-US" sz="2000" dirty="0" err="1" smtClean="0"/>
              <a:t>repeat_pattern</a:t>
            </a:r>
            <a:r>
              <a:rPr lang="en-US" sz="2000" dirty="0" smtClean="0"/>
              <a:t>(n-1, pat, pic))</a:t>
            </a:r>
            <a:endParaRPr lang="en-US" sz="2000" dirty="0"/>
          </a:p>
          <a:p>
            <a:r>
              <a:rPr lang="en-US" sz="2000" dirty="0" smtClean="0"/>
              <a:t>show(</a:t>
            </a:r>
            <a:r>
              <a:rPr lang="en-US" sz="2000" dirty="0" err="1" smtClean="0"/>
              <a:t>repeat_pattern</a:t>
            </a:r>
            <a:r>
              <a:rPr lang="en-US" sz="2000" dirty="0" smtClean="0"/>
              <a:t>(4, </a:t>
            </a:r>
            <a:r>
              <a:rPr lang="en-US" sz="2000" dirty="0" err="1" smtClean="0"/>
              <a:t>make_cross</a:t>
            </a:r>
            <a:r>
              <a:rPr lang="en-US" sz="2000" dirty="0" smtClean="0"/>
              <a:t>, </a:t>
            </a:r>
            <a:r>
              <a:rPr lang="en-US" sz="2000" dirty="0" err="1" smtClean="0"/>
              <a:t>nova_bb</a:t>
            </a:r>
            <a:r>
              <a:rPr lang="en-US" sz="2000" dirty="0" smtClean="0"/>
              <a:t>))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956419" y="1740352"/>
            <a:ext cx="2777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Qn</a:t>
            </a:r>
            <a:r>
              <a:rPr lang="en-US" sz="2000" dirty="0" smtClean="0"/>
              <a:t>: What does </a:t>
            </a:r>
            <a:r>
              <a:rPr lang="en-US" sz="20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repeat_pattern</a:t>
            </a:r>
            <a:r>
              <a:rPr lang="en-US" sz="2000" dirty="0" smtClean="0">
                <a:solidFill>
                  <a:schemeClr val="accent5"/>
                </a:solidFill>
              </a:rPr>
              <a:t> </a:t>
            </a:r>
            <a:r>
              <a:rPr lang="en-US" sz="2000" dirty="0" smtClean="0"/>
              <a:t>return?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82482" y="2461189"/>
            <a:ext cx="675118" cy="36746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982482" y="3153400"/>
            <a:ext cx="4845465" cy="4443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33613" y="2070921"/>
            <a:ext cx="205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/>
                </a:solidFill>
              </a:rPr>
              <a:t>recursion</a:t>
            </a:r>
          </a:p>
        </p:txBody>
      </p:sp>
      <p:sp>
        <p:nvSpPr>
          <p:cNvPr id="15" name="Freeform 14"/>
          <p:cNvSpPr/>
          <p:nvPr/>
        </p:nvSpPr>
        <p:spPr>
          <a:xfrm>
            <a:off x="2854296" y="1999716"/>
            <a:ext cx="1700614" cy="1256233"/>
          </a:xfrm>
          <a:custGeom>
            <a:avLst/>
            <a:gdLst>
              <a:gd name="connsiteX0" fmla="*/ 1213503 w 1213503"/>
              <a:gd name="connsiteY0" fmla="*/ 376015 h 376015"/>
              <a:gd name="connsiteX1" fmla="*/ 316195 w 1213503"/>
              <a:gd name="connsiteY1" fmla="*/ 179461 h 376015"/>
              <a:gd name="connsiteX2" fmla="*/ 0 w 1213503"/>
              <a:gd name="connsiteY2" fmla="*/ 0 h 376015"/>
              <a:gd name="connsiteX0" fmla="*/ 1837346 w 1837346"/>
              <a:gd name="connsiteY0" fmla="*/ 974221 h 974221"/>
              <a:gd name="connsiteX1" fmla="*/ 316195 w 1837346"/>
              <a:gd name="connsiteY1" fmla="*/ 179461 h 974221"/>
              <a:gd name="connsiteX2" fmla="*/ 0 w 1837346"/>
              <a:gd name="connsiteY2" fmla="*/ 0 h 974221"/>
              <a:gd name="connsiteX0" fmla="*/ 1837346 w 1837346"/>
              <a:gd name="connsiteY0" fmla="*/ 974221 h 974221"/>
              <a:gd name="connsiteX1" fmla="*/ 316195 w 1837346"/>
              <a:gd name="connsiteY1" fmla="*/ 179461 h 974221"/>
              <a:gd name="connsiteX2" fmla="*/ 0 w 1837346"/>
              <a:gd name="connsiteY2" fmla="*/ 0 h 974221"/>
              <a:gd name="connsiteX0" fmla="*/ 1837346 w 1837346"/>
              <a:gd name="connsiteY0" fmla="*/ 974221 h 974221"/>
              <a:gd name="connsiteX1" fmla="*/ 880218 w 1837346"/>
              <a:gd name="connsiteY1" fmla="*/ 384560 h 974221"/>
              <a:gd name="connsiteX2" fmla="*/ 0 w 1837346"/>
              <a:gd name="connsiteY2" fmla="*/ 0 h 974221"/>
              <a:gd name="connsiteX0" fmla="*/ 1837346 w 1837346"/>
              <a:gd name="connsiteY0" fmla="*/ 974221 h 974221"/>
              <a:gd name="connsiteX1" fmla="*/ 880218 w 1837346"/>
              <a:gd name="connsiteY1" fmla="*/ 384560 h 974221"/>
              <a:gd name="connsiteX2" fmla="*/ 0 w 1837346"/>
              <a:gd name="connsiteY2" fmla="*/ 0 h 974221"/>
              <a:gd name="connsiteX0" fmla="*/ 1837346 w 1837346"/>
              <a:gd name="connsiteY0" fmla="*/ 974221 h 974221"/>
              <a:gd name="connsiteX1" fmla="*/ 880218 w 1837346"/>
              <a:gd name="connsiteY1" fmla="*/ 384560 h 974221"/>
              <a:gd name="connsiteX2" fmla="*/ 0 w 1837346"/>
              <a:gd name="connsiteY2" fmla="*/ 0 h 974221"/>
              <a:gd name="connsiteX0" fmla="*/ 1512606 w 1512606"/>
              <a:gd name="connsiteY0" fmla="*/ 1051134 h 1051134"/>
              <a:gd name="connsiteX1" fmla="*/ 880218 w 1512606"/>
              <a:gd name="connsiteY1" fmla="*/ 384560 h 1051134"/>
              <a:gd name="connsiteX2" fmla="*/ 0 w 1512606"/>
              <a:gd name="connsiteY2" fmla="*/ 0 h 1051134"/>
              <a:gd name="connsiteX0" fmla="*/ 1512606 w 1512606"/>
              <a:gd name="connsiteY0" fmla="*/ 1051134 h 1051134"/>
              <a:gd name="connsiteX1" fmla="*/ 880218 w 1512606"/>
              <a:gd name="connsiteY1" fmla="*/ 384560 h 1051134"/>
              <a:gd name="connsiteX2" fmla="*/ 0 w 1512606"/>
              <a:gd name="connsiteY2" fmla="*/ 0 h 1051134"/>
              <a:gd name="connsiteX0" fmla="*/ 1811709 w 1811709"/>
              <a:gd name="connsiteY0" fmla="*/ 1085317 h 1085317"/>
              <a:gd name="connsiteX1" fmla="*/ 1179321 w 1811709"/>
              <a:gd name="connsiteY1" fmla="*/ 418743 h 1085317"/>
              <a:gd name="connsiteX2" fmla="*/ 0 w 1811709"/>
              <a:gd name="connsiteY2" fmla="*/ 0 h 1085317"/>
              <a:gd name="connsiteX0" fmla="*/ 1811709 w 1811709"/>
              <a:gd name="connsiteY0" fmla="*/ 1085317 h 1085317"/>
              <a:gd name="connsiteX1" fmla="*/ 1179321 w 1811709"/>
              <a:gd name="connsiteY1" fmla="*/ 418743 h 1085317"/>
              <a:gd name="connsiteX2" fmla="*/ 0 w 1811709"/>
              <a:gd name="connsiteY2" fmla="*/ 0 h 1085317"/>
              <a:gd name="connsiteX0" fmla="*/ 1811709 w 1811709"/>
              <a:gd name="connsiteY0" fmla="*/ 1085317 h 1085317"/>
              <a:gd name="connsiteX1" fmla="*/ 1179321 w 1811709"/>
              <a:gd name="connsiteY1" fmla="*/ 418743 h 1085317"/>
              <a:gd name="connsiteX2" fmla="*/ 0 w 1811709"/>
              <a:gd name="connsiteY2" fmla="*/ 0 h 1085317"/>
              <a:gd name="connsiteX0" fmla="*/ 1598064 w 1598064"/>
              <a:gd name="connsiteY0" fmla="*/ 1034043 h 1034043"/>
              <a:gd name="connsiteX1" fmla="*/ 965676 w 1598064"/>
              <a:gd name="connsiteY1" fmla="*/ 367469 h 1034043"/>
              <a:gd name="connsiteX2" fmla="*/ 0 w 1598064"/>
              <a:gd name="connsiteY2" fmla="*/ 0 h 1034043"/>
              <a:gd name="connsiteX0" fmla="*/ 1598064 w 1598064"/>
              <a:gd name="connsiteY0" fmla="*/ 1034043 h 1034043"/>
              <a:gd name="connsiteX1" fmla="*/ 905856 w 1598064"/>
              <a:gd name="connsiteY1" fmla="*/ 376015 h 1034043"/>
              <a:gd name="connsiteX2" fmla="*/ 0 w 1598064"/>
              <a:gd name="connsiteY2" fmla="*/ 0 h 1034043"/>
              <a:gd name="connsiteX0" fmla="*/ 1640793 w 1640793"/>
              <a:gd name="connsiteY0" fmla="*/ 1102409 h 1102409"/>
              <a:gd name="connsiteX1" fmla="*/ 948585 w 1640793"/>
              <a:gd name="connsiteY1" fmla="*/ 444381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948585 w 1640793"/>
              <a:gd name="connsiteY1" fmla="*/ 444381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1093863 w 1640793"/>
              <a:gd name="connsiteY1" fmla="*/ 555476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1093863 w 1640793"/>
              <a:gd name="connsiteY1" fmla="*/ 555476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897310 w 1640793"/>
              <a:gd name="connsiteY1" fmla="*/ 393106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1008405 w 1640793"/>
              <a:gd name="connsiteY1" fmla="*/ 504201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1042588 w 1640793"/>
              <a:gd name="connsiteY1" fmla="*/ 461472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1042588 w 1640793"/>
              <a:gd name="connsiteY1" fmla="*/ 461472 h 1102409"/>
              <a:gd name="connsiteX2" fmla="*/ 0 w 1640793"/>
              <a:gd name="connsiteY2" fmla="*/ 0 h 1102409"/>
              <a:gd name="connsiteX0" fmla="*/ 1640793 w 1640793"/>
              <a:gd name="connsiteY0" fmla="*/ 1102409 h 1102409"/>
              <a:gd name="connsiteX1" fmla="*/ 1042588 w 1640793"/>
              <a:gd name="connsiteY1" fmla="*/ 461472 h 1102409"/>
              <a:gd name="connsiteX2" fmla="*/ 0 w 1640793"/>
              <a:gd name="connsiteY2" fmla="*/ 0 h 1102409"/>
              <a:gd name="connsiteX0" fmla="*/ 1700614 w 1700614"/>
              <a:gd name="connsiteY0" fmla="*/ 1256233 h 1256233"/>
              <a:gd name="connsiteX1" fmla="*/ 1042588 w 1700614"/>
              <a:gd name="connsiteY1" fmla="*/ 461472 h 1256233"/>
              <a:gd name="connsiteX2" fmla="*/ 0 w 1700614"/>
              <a:gd name="connsiteY2" fmla="*/ 0 h 125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614" h="1256233">
                <a:moveTo>
                  <a:pt x="1700614" y="1256233"/>
                </a:moveTo>
                <a:cubicBezTo>
                  <a:pt x="1609459" y="838913"/>
                  <a:pt x="1326024" y="670844"/>
                  <a:pt x="1042588" y="461472"/>
                </a:cubicBezTo>
                <a:cubicBezTo>
                  <a:pt x="759152" y="252100"/>
                  <a:pt x="244979" y="511323"/>
                  <a:pt x="0" y="0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59" y="4058351"/>
            <a:ext cx="2585141" cy="255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93" y="4033929"/>
            <a:ext cx="2550920" cy="255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1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2.wikia.nocookie.net/__cb20100327174546/half-life/en/images/thumb/d/dc/Lambda_logo.svg/365px-Lambda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2239990"/>
            <a:ext cx="34766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square</a:t>
            </a:r>
            <a:r>
              <a:rPr lang="en-US" dirty="0" smtClean="0"/>
              <a:t>(x):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x * x</a:t>
            </a:r>
          </a:p>
          <a:p>
            <a:endParaRPr lang="en-US" dirty="0"/>
          </a:p>
          <a:p>
            <a:r>
              <a:rPr lang="en-US" dirty="0" smtClean="0"/>
              <a:t>foo = </a:t>
            </a:r>
            <a:r>
              <a:rPr lang="en-US" dirty="0" smtClean="0">
                <a:solidFill>
                  <a:schemeClr val="accent2"/>
                </a:solidFill>
              </a:rPr>
              <a:t>lambda</a:t>
            </a:r>
            <a:r>
              <a:rPr lang="en-US" dirty="0" smtClean="0"/>
              <a:t> x: x * 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foo(1)</a:t>
            </a:r>
          </a:p>
          <a:p>
            <a:r>
              <a:rPr lang="en-US" dirty="0" smtClean="0"/>
              <a:t>foo(4)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51370" y="1358857"/>
            <a:ext cx="1482317" cy="42078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656396" y="2168428"/>
            <a:ext cx="954107" cy="704274"/>
            <a:chOff x="2656396" y="2168428"/>
            <a:chExt cx="954107" cy="704274"/>
          </a:xfrm>
        </p:grpSpPr>
        <p:sp>
          <p:nvSpPr>
            <p:cNvPr id="7" name="TextBox 6"/>
            <p:cNvSpPr txBox="1"/>
            <p:nvPr/>
          </p:nvSpPr>
          <p:spPr>
            <a:xfrm>
              <a:off x="2656396" y="2168428"/>
              <a:ext cx="9541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input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H="1">
              <a:off x="3252846" y="2658958"/>
              <a:ext cx="131837" cy="295652"/>
            </a:xfrm>
            <a:prstGeom prst="rightBrace">
              <a:avLst>
                <a:gd name="adj1" fmla="val 8333"/>
                <a:gd name="adj2" fmla="val 74849"/>
              </a:avLst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3843" y="2058770"/>
            <a:ext cx="1359023" cy="813932"/>
            <a:chOff x="3803843" y="2058770"/>
            <a:chExt cx="1359023" cy="813932"/>
          </a:xfrm>
        </p:grpSpPr>
        <p:sp>
          <p:nvSpPr>
            <p:cNvPr id="9" name="TextBox 8"/>
            <p:cNvSpPr txBox="1"/>
            <p:nvPr/>
          </p:nvSpPr>
          <p:spPr>
            <a:xfrm>
              <a:off x="3981132" y="2058770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output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 flipH="1">
              <a:off x="4267354" y="2225158"/>
              <a:ext cx="184033" cy="1111056"/>
            </a:xfrm>
            <a:prstGeom prst="rightBrace">
              <a:avLst>
                <a:gd name="adj1" fmla="val 8333"/>
                <a:gd name="adj2" fmla="val 32556"/>
              </a:avLst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11914" y="3170176"/>
            <a:ext cx="3242685" cy="747912"/>
            <a:chOff x="3803842" y="2872702"/>
            <a:chExt cx="3242685" cy="747912"/>
          </a:xfrm>
        </p:grpSpPr>
        <p:sp>
          <p:nvSpPr>
            <p:cNvPr id="15" name="TextBox 14"/>
            <p:cNvSpPr txBox="1"/>
            <p:nvPr/>
          </p:nvSpPr>
          <p:spPr>
            <a:xfrm>
              <a:off x="4722909" y="3097394"/>
              <a:ext cx="1404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function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5343398" y="1333146"/>
              <a:ext cx="163574" cy="3242685"/>
            </a:xfrm>
            <a:prstGeom prst="rightBrace">
              <a:avLst>
                <a:gd name="adj1" fmla="val 8333"/>
                <a:gd name="adj2" fmla="val 50180"/>
              </a:avLst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07146" y="3883081"/>
            <a:ext cx="34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3066" y="4525183"/>
            <a:ext cx="100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1890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Submission is </a:t>
            </a:r>
            <a:r>
              <a:rPr lang="en-US" dirty="0" smtClean="0">
                <a:solidFill>
                  <a:schemeClr val="accent2"/>
                </a:solidFill>
              </a:rPr>
              <a:t>Final</a:t>
            </a:r>
          </a:p>
          <a:p>
            <a:r>
              <a:rPr lang="en-US" sz="4800" dirty="0" smtClean="0">
                <a:solidFill>
                  <a:schemeClr val="accent5"/>
                </a:solidFill>
              </a:rPr>
              <a:t>But please remember to click “Submit”</a:t>
            </a:r>
            <a:endParaRPr lang="en-SG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0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clear_all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show(</a:t>
            </a:r>
            <a:r>
              <a:rPr lang="en-US" sz="2000" dirty="0" err="1" smtClean="0"/>
              <a:t>repeat_pattern</a:t>
            </a:r>
            <a:r>
              <a:rPr lang="en-US" sz="2000" dirty="0" smtClean="0"/>
              <a:t>(3,</a:t>
            </a:r>
          </a:p>
          <a:p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lambda</a:t>
            </a:r>
            <a:r>
              <a:rPr lang="en-US" sz="2000" dirty="0" smtClean="0"/>
              <a:t> pic: beside(pic, pic),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nova_bb</a:t>
            </a:r>
            <a:r>
              <a:rPr lang="en-US" sz="2000" dirty="0" smtClean="0"/>
              <a:t>))</a:t>
            </a:r>
          </a:p>
          <a:p>
            <a:endParaRPr lang="en-US" sz="2000" dirty="0"/>
          </a:p>
          <a:p>
            <a:r>
              <a:rPr lang="en-US" sz="2000" dirty="0" err="1" smtClean="0"/>
              <a:t>clear_all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show(</a:t>
            </a:r>
            <a:r>
              <a:rPr lang="en-US" sz="2000" dirty="0" err="1" smtClean="0"/>
              <a:t>repeat_pattern</a:t>
            </a:r>
            <a:r>
              <a:rPr lang="en-US" sz="2000" dirty="0" smtClean="0"/>
              <a:t>(3,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lambda</a:t>
            </a:r>
            <a:r>
              <a:rPr lang="en-US" sz="2000" dirty="0" smtClean="0"/>
              <a:t> pic: stack(pic, pic),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nova_bb</a:t>
            </a:r>
            <a:r>
              <a:rPr lang="en-US" sz="2000" dirty="0" smtClean="0"/>
              <a:t>))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28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62400"/>
            <a:ext cx="2447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249680" y="1226403"/>
            <a:ext cx="4838700" cy="1181517"/>
            <a:chOff x="1249680" y="1226403"/>
            <a:chExt cx="4838700" cy="1181517"/>
          </a:xfrm>
        </p:grpSpPr>
        <p:sp>
          <p:nvSpPr>
            <p:cNvPr id="7" name="Rounded Rectangle 6"/>
            <p:cNvSpPr/>
            <p:nvPr/>
          </p:nvSpPr>
          <p:spPr>
            <a:xfrm>
              <a:off x="1249680" y="2057400"/>
              <a:ext cx="4091940" cy="35052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8520" y="1226403"/>
              <a:ext cx="2689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5"/>
                  </a:solidFill>
                </a:rPr>
                <a:t>anonymous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nice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clear_all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show(</a:t>
            </a:r>
            <a:r>
              <a:rPr lang="en-US" sz="2000" dirty="0" err="1" smtClean="0"/>
              <a:t>repeat_pattern</a:t>
            </a:r>
            <a:r>
              <a:rPr lang="en-US" sz="2000" dirty="0" smtClean="0"/>
              <a:t>(4, </a:t>
            </a:r>
            <a:r>
              <a:rPr lang="en-US" sz="2000" dirty="0" err="1" smtClean="0"/>
              <a:t>make_cross</a:t>
            </a:r>
            <a:r>
              <a:rPr lang="en-US" sz="2000" dirty="0" smtClean="0"/>
              <a:t>, </a:t>
            </a:r>
            <a:r>
              <a:rPr lang="en-US" sz="2000" dirty="0" err="1" smtClean="0"/>
              <a:t>rcross_bb</a:t>
            </a:r>
            <a:r>
              <a:rPr lang="en-US" sz="2000" dirty="0" smtClean="0"/>
              <a:t>))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995613"/>
            <a:ext cx="29495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068638"/>
            <a:ext cx="289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2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3 rows?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clear_all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show(</a:t>
            </a:r>
            <a:r>
              <a:rPr lang="en-US" sz="2000" dirty="0" err="1" smtClean="0"/>
              <a:t>stack_frac</a:t>
            </a:r>
            <a:r>
              <a:rPr lang="en-US" sz="2000" dirty="0" smtClean="0"/>
              <a:t>(1/3, </a:t>
            </a:r>
            <a:r>
              <a:rPr lang="en-US" sz="2000" dirty="0" err="1" smtClean="0"/>
              <a:t>rcross_bb</a:t>
            </a:r>
            <a:r>
              <a:rPr lang="en-US" sz="2000" dirty="0" smtClean="0"/>
              <a:t>, </a:t>
            </a:r>
            <a:r>
              <a:rPr lang="en-US" sz="2000" dirty="0" err="1" smtClean="0"/>
              <a:t>sail_bb</a:t>
            </a:r>
            <a:r>
              <a:rPr lang="en-US" sz="2000" dirty="0" smtClean="0"/>
              <a:t>))</a:t>
            </a:r>
            <a:endParaRPr lang="en-US" sz="2000" dirty="0"/>
          </a:p>
          <a:p>
            <a:r>
              <a:rPr lang="en-US" sz="2000" dirty="0" err="1"/>
              <a:t>clear_all</a:t>
            </a:r>
            <a:r>
              <a:rPr lang="en-US" sz="2000" dirty="0"/>
              <a:t>()</a:t>
            </a:r>
          </a:p>
          <a:p>
            <a:r>
              <a:rPr lang="en-US" sz="2000" dirty="0"/>
              <a:t>show(</a:t>
            </a:r>
            <a:r>
              <a:rPr lang="en-US" sz="2000" dirty="0" err="1"/>
              <a:t>stack_frac</a:t>
            </a:r>
            <a:r>
              <a:rPr lang="en-US" sz="2000" dirty="0"/>
              <a:t>(1/3, </a:t>
            </a:r>
            <a:r>
              <a:rPr lang="en-US" sz="2000" dirty="0" err="1"/>
              <a:t>rcross_bb</a:t>
            </a:r>
            <a:r>
              <a:rPr lang="en-US" sz="2000" dirty="0"/>
              <a:t>,</a:t>
            </a:r>
          </a:p>
          <a:p>
            <a:r>
              <a:rPr lang="en-US" sz="2000" dirty="0"/>
              <a:t>	               </a:t>
            </a:r>
            <a:r>
              <a:rPr lang="en-US" sz="2000" dirty="0" smtClean="0"/>
              <a:t> stack(</a:t>
            </a:r>
            <a:r>
              <a:rPr lang="en-US" sz="2000" dirty="0" err="1" smtClean="0"/>
              <a:t>rcross_bb</a:t>
            </a:r>
            <a:r>
              <a:rPr lang="en-US" sz="2000" dirty="0"/>
              <a:t>, </a:t>
            </a:r>
            <a:r>
              <a:rPr lang="en-US" sz="2000" dirty="0" err="1"/>
              <a:t>rcross_bb</a:t>
            </a:r>
            <a:r>
              <a:rPr lang="en-US" sz="2000" dirty="0"/>
              <a:t>)))</a:t>
            </a:r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449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6449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54425"/>
            <a:ext cx="24288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44900"/>
            <a:ext cx="2438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0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4095750"/>
            <a:ext cx="24955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3873"/>
            <a:ext cx="7886700" cy="4864998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accent2"/>
                </a:solidFill>
              </a:rPr>
              <a:t>def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5"/>
                </a:solidFill>
              </a:rPr>
              <a:t>stackn</a:t>
            </a:r>
            <a:r>
              <a:rPr lang="en-US" sz="1800" dirty="0" smtClean="0"/>
              <a:t>(n, pic):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2"/>
                </a:solidFill>
              </a:rPr>
              <a:t>if</a:t>
            </a:r>
            <a:r>
              <a:rPr lang="en-US" sz="1800" dirty="0"/>
              <a:t> n </a:t>
            </a:r>
            <a:r>
              <a:rPr lang="en-US" sz="1800" dirty="0" smtClean="0"/>
              <a:t>== </a:t>
            </a:r>
            <a:r>
              <a:rPr lang="en-US" sz="1800" dirty="0"/>
              <a:t>1: </a:t>
            </a:r>
          </a:p>
          <a:p>
            <a:r>
              <a:rPr lang="en-US" sz="1800" dirty="0"/>
              <a:t>        return pic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2"/>
                </a:solidFill>
              </a:rPr>
              <a:t>else</a:t>
            </a:r>
            <a:r>
              <a:rPr lang="en-US" sz="1800" dirty="0"/>
              <a:t>: </a:t>
            </a:r>
          </a:p>
          <a:p>
            <a:r>
              <a:rPr lang="en-US" sz="1800" dirty="0"/>
              <a:t>        </a:t>
            </a:r>
            <a:r>
              <a:rPr lang="en-US" sz="1800" dirty="0">
                <a:solidFill>
                  <a:schemeClr val="accent2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 err="1"/>
              <a:t>stack_frac</a:t>
            </a:r>
            <a:r>
              <a:rPr lang="en-US" sz="1800" dirty="0"/>
              <a:t>(1/n, </a:t>
            </a:r>
            <a:endParaRPr lang="en-US" sz="1800" dirty="0" smtClean="0"/>
          </a:p>
          <a:p>
            <a:r>
              <a:rPr lang="en-US" sz="1800" dirty="0" smtClean="0"/>
              <a:t>                          pic,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</a:t>
            </a:r>
            <a:r>
              <a:rPr lang="en-US" sz="1800" dirty="0" err="1" smtClean="0"/>
              <a:t>stackn</a:t>
            </a:r>
            <a:r>
              <a:rPr lang="en-US" sz="1800" dirty="0" smtClean="0"/>
              <a:t>(n-1</a:t>
            </a:r>
            <a:r>
              <a:rPr lang="en-US" sz="1800" dirty="0"/>
              <a:t>, pic))</a:t>
            </a:r>
          </a:p>
          <a:p>
            <a:r>
              <a:rPr lang="en-US" sz="1800" dirty="0" err="1"/>
              <a:t>clear_all</a:t>
            </a:r>
            <a:r>
              <a:rPr lang="en-US" sz="1800" dirty="0"/>
              <a:t>()</a:t>
            </a:r>
          </a:p>
          <a:p>
            <a:r>
              <a:rPr lang="en-US" sz="1800" dirty="0"/>
              <a:t>show(</a:t>
            </a:r>
            <a:r>
              <a:rPr lang="en-US" sz="1800" dirty="0" err="1"/>
              <a:t>stackn</a:t>
            </a:r>
            <a:r>
              <a:rPr lang="en-US" sz="1800" dirty="0"/>
              <a:t>(3, </a:t>
            </a:r>
            <a:r>
              <a:rPr lang="en-US" sz="1800" dirty="0" err="1"/>
              <a:t>nova_bb</a:t>
            </a:r>
            <a:r>
              <a:rPr lang="en-US" sz="1800" dirty="0" smtClean="0"/>
              <a:t>))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clear_all</a:t>
            </a:r>
            <a:r>
              <a:rPr lang="en-US" sz="1800" dirty="0"/>
              <a:t>()</a:t>
            </a:r>
          </a:p>
          <a:p>
            <a:r>
              <a:rPr lang="en-US" sz="1800" dirty="0"/>
              <a:t>show(</a:t>
            </a:r>
            <a:r>
              <a:rPr lang="en-US" sz="1800" dirty="0" err="1"/>
              <a:t>stackn</a:t>
            </a:r>
            <a:r>
              <a:rPr lang="en-US" sz="1800" dirty="0"/>
              <a:t>(5, </a:t>
            </a:r>
            <a:r>
              <a:rPr lang="en-US" sz="1800" dirty="0" err="1"/>
              <a:t>nova_bb</a:t>
            </a:r>
            <a:r>
              <a:rPr lang="en-US" sz="1800" dirty="0"/>
              <a:t>))</a:t>
            </a:r>
          </a:p>
          <a:p>
            <a:endParaRPr lang="en-US" sz="1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4095750"/>
            <a:ext cx="2514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177771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 rectangular quilting pattern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clear_all</a:t>
            </a:r>
            <a:r>
              <a:rPr lang="en-US" sz="2000" dirty="0"/>
              <a:t>()</a:t>
            </a:r>
          </a:p>
          <a:p>
            <a:r>
              <a:rPr lang="en-US" sz="2000" dirty="0"/>
              <a:t>show(</a:t>
            </a:r>
            <a:r>
              <a:rPr lang="en-US" sz="2000" dirty="0" err="1"/>
              <a:t>stackn</a:t>
            </a:r>
            <a:r>
              <a:rPr lang="en-US" sz="2000" dirty="0"/>
              <a:t>(5, </a:t>
            </a:r>
            <a:r>
              <a:rPr lang="en-US" sz="2000" dirty="0" err="1"/>
              <a:t>quarter_turn_right</a:t>
            </a:r>
            <a:r>
              <a:rPr lang="en-US" sz="2000" dirty="0"/>
              <a:t>( </a:t>
            </a:r>
          </a:p>
          <a:p>
            <a:r>
              <a:rPr lang="en-US" sz="2000" dirty="0"/>
              <a:t>		     </a:t>
            </a:r>
            <a:r>
              <a:rPr lang="en-US" sz="2000" dirty="0" err="1"/>
              <a:t>stackn</a:t>
            </a:r>
            <a:r>
              <a:rPr lang="en-US" sz="2000" dirty="0"/>
              <a:t>(5, </a:t>
            </a:r>
            <a:r>
              <a:rPr lang="en-US" sz="2000" dirty="0" err="1"/>
              <a:t>quarter_turn_left</a:t>
            </a:r>
            <a:r>
              <a:rPr lang="en-US" sz="2000" dirty="0"/>
              <a:t>(</a:t>
            </a:r>
            <a:r>
              <a:rPr lang="en-US" sz="2000" dirty="0" err="1"/>
              <a:t>nova_bb</a:t>
            </a:r>
            <a:r>
              <a:rPr lang="en-US" sz="2000" dirty="0"/>
              <a:t>)))))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194050"/>
            <a:ext cx="3055937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81350"/>
            <a:ext cx="3067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1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rectangular quilting </a:t>
            </a:r>
            <a:r>
              <a:rPr lang="en-US" dirty="0" err="1" smtClean="0"/>
              <a:t>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def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nxn</a:t>
            </a:r>
            <a:r>
              <a:rPr lang="en-US" sz="2000" dirty="0"/>
              <a:t>(n</a:t>
            </a:r>
            <a:r>
              <a:rPr lang="en-US" sz="2000" dirty="0" smtClean="0"/>
              <a:t>, pic</a:t>
            </a:r>
            <a:r>
              <a:rPr lang="en-US" sz="2000" dirty="0"/>
              <a:t>):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accent2"/>
                </a:solidFill>
              </a:rPr>
              <a:t> return </a:t>
            </a:r>
            <a:r>
              <a:rPr lang="en-US" sz="2000" dirty="0" err="1"/>
              <a:t>stackn</a:t>
            </a:r>
            <a:r>
              <a:rPr lang="en-US" sz="2000" dirty="0"/>
              <a:t>(n, </a:t>
            </a:r>
            <a:r>
              <a:rPr lang="en-US" sz="2000" dirty="0" err="1"/>
              <a:t>quarter_turn_right</a:t>
            </a:r>
            <a:r>
              <a:rPr lang="en-US" sz="2000" dirty="0"/>
              <a:t>(</a:t>
            </a:r>
          </a:p>
          <a:p>
            <a:r>
              <a:rPr lang="en-US" sz="2000" dirty="0"/>
              <a:t>	         	   </a:t>
            </a:r>
            <a:r>
              <a:rPr lang="en-US" sz="2000" dirty="0" err="1"/>
              <a:t>stackn</a:t>
            </a:r>
            <a:r>
              <a:rPr lang="en-US" sz="2000" dirty="0"/>
              <a:t>(n, </a:t>
            </a:r>
            <a:r>
              <a:rPr lang="en-US" sz="2000" dirty="0" err="1"/>
              <a:t>quarter_turn_left</a:t>
            </a:r>
            <a:r>
              <a:rPr lang="en-US" sz="2000" dirty="0"/>
              <a:t>(pic))))</a:t>
            </a:r>
          </a:p>
          <a:p>
            <a:r>
              <a:rPr lang="en-US" sz="2000" dirty="0" err="1"/>
              <a:t>clear_all</a:t>
            </a:r>
            <a:r>
              <a:rPr lang="en-US" sz="2000" dirty="0"/>
              <a:t>()</a:t>
            </a:r>
          </a:p>
          <a:p>
            <a:r>
              <a:rPr lang="en-US" sz="2000" dirty="0"/>
              <a:t>show(</a:t>
            </a:r>
            <a:r>
              <a:rPr lang="en-US" sz="2000" dirty="0" err="1"/>
              <a:t>nxn</a:t>
            </a:r>
            <a:r>
              <a:rPr lang="en-US" sz="2000" dirty="0"/>
              <a:t>(3, </a:t>
            </a:r>
            <a:r>
              <a:rPr lang="en-US" sz="2000" dirty="0" err="1"/>
              <a:t>make_cross</a:t>
            </a:r>
            <a:r>
              <a:rPr lang="en-US" sz="2000" dirty="0"/>
              <a:t>(</a:t>
            </a:r>
            <a:r>
              <a:rPr lang="en-US" sz="2000" dirty="0" err="1"/>
              <a:t>rcross_bb</a:t>
            </a:r>
            <a:r>
              <a:rPr lang="en-US" sz="2000" dirty="0"/>
              <a:t>)))</a:t>
            </a:r>
          </a:p>
          <a:p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862388"/>
            <a:ext cx="257968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862388"/>
            <a:ext cx="25812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862388"/>
            <a:ext cx="2509838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Right Brace 6"/>
          <p:cNvSpPr/>
          <p:nvPr/>
        </p:nvSpPr>
        <p:spPr>
          <a:xfrm rot="5400000">
            <a:off x="3536216" y="1820709"/>
            <a:ext cx="574537" cy="3018329"/>
          </a:xfrm>
          <a:prstGeom prst="rightBrace">
            <a:avLst>
              <a:gd name="adj1" fmla="val 8333"/>
              <a:gd name="adj2" fmla="val 25067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idea how a </a:t>
            </a:r>
            <a:r>
              <a:rPr lang="en-US" dirty="0" smtClean="0">
                <a:solidFill>
                  <a:schemeClr val="accent2"/>
                </a:solidFill>
              </a:rPr>
              <a:t>picture is represented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idea how the </a:t>
            </a:r>
            <a:r>
              <a:rPr lang="en-US" dirty="0" smtClean="0">
                <a:solidFill>
                  <a:schemeClr val="accent2"/>
                </a:solidFill>
              </a:rPr>
              <a:t>operations do their work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Yet, we can build complex pictures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Functional Abstraction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Don’t Stress</a:t>
            </a:r>
          </a:p>
          <a:p>
            <a:r>
              <a:rPr lang="en-US" dirty="0" smtClean="0"/>
              <a:t>But please do your work</a:t>
            </a:r>
          </a:p>
          <a:p>
            <a:r>
              <a:rPr lang="en-US" sz="4800" dirty="0" smtClean="0">
                <a:solidFill>
                  <a:schemeClr val="accent5"/>
                </a:solidFill>
              </a:rPr>
              <a:t>Try NOT to submit at 23:58</a:t>
            </a:r>
            <a:endParaRPr lang="en-SG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make </a:t>
            </a:r>
            <a:r>
              <a:rPr lang="en-US" dirty="0" err="1" smtClean="0"/>
              <a:t>Sterograms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90" y="1316587"/>
            <a:ext cx="6352248" cy="491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2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883" y="2956845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Inputs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94475" y="2562163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Function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5419" y="295906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Output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813757" y="3280010"/>
            <a:ext cx="98071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11" idx="1"/>
          </p:cNvCxnSpPr>
          <p:nvPr/>
        </p:nvCxnSpPr>
        <p:spPr>
          <a:xfrm>
            <a:off x="6187156" y="3280010"/>
            <a:ext cx="678263" cy="202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535" y="2679844"/>
            <a:ext cx="1333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Depth</a:t>
            </a:r>
          </a:p>
          <a:p>
            <a:pPr algn="ctr"/>
            <a:r>
              <a:rPr lang="en-US" sz="3600" dirty="0" smtClean="0"/>
              <a:t>Map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94475" y="2562163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accent2"/>
                </a:solidFill>
              </a:rPr>
              <a:t>Sterogram</a:t>
            </a:r>
            <a:r>
              <a:rPr lang="en-US" sz="4000" dirty="0" smtClean="0">
                <a:solidFill>
                  <a:schemeClr val="accent2"/>
                </a:solidFill>
              </a:rPr>
              <a:t> Generator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5419" y="2977117"/>
            <a:ext cx="212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Sterogram</a:t>
            </a:r>
            <a:endParaRPr lang="en-US" sz="3600" dirty="0" smtClean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0883" y="4902251"/>
            <a:ext cx="7886700" cy="875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5"/>
                </a:solidFill>
              </a:rPr>
              <a:t>Functional Abstraction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 animBg="1"/>
      <p:bldP spid="11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Can't see </a:t>
            </a:r>
            <a:r>
              <a:rPr lang="en-US" dirty="0" smtClean="0">
                <a:solidFill>
                  <a:schemeClr val="accent2"/>
                </a:solidFill>
              </a:rPr>
              <a:t>stereograms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Anaglyphs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27" y="1311275"/>
            <a:ext cx="5308546" cy="486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9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if you think this is cool…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ain't</a:t>
            </a:r>
            <a:r>
              <a:rPr lang="en-US" dirty="0" smtClean="0"/>
              <a:t> seen nothing yet!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28638"/>
            <a:ext cx="75311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2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 smtClean="0"/>
          </a:p>
          <a:p>
            <a:pPr algn="ctr"/>
            <a:r>
              <a:rPr lang="en-US" sz="5400" dirty="0" smtClean="0"/>
              <a:t>Functional Abstraction</a:t>
            </a:r>
          </a:p>
          <a:p>
            <a:pPr algn="ctr"/>
            <a:r>
              <a:rPr lang="en-US" sz="5400" dirty="0" smtClean="0"/>
              <a:t>Functions are objects </a:t>
            </a: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accent5"/>
                </a:solidFill>
              </a:rPr>
              <a:t>(in Python)</a:t>
            </a:r>
            <a:endParaRPr lang="en-US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us manage </a:t>
            </a:r>
            <a:r>
              <a:rPr lang="en-US" dirty="0" smtClean="0">
                <a:solidFill>
                  <a:schemeClr val="accent2"/>
                </a:solidFill>
              </a:rPr>
              <a:t>complexity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focus on </a:t>
            </a:r>
            <a:r>
              <a:rPr lang="en-US" dirty="0" smtClean="0">
                <a:solidFill>
                  <a:schemeClr val="accent2"/>
                </a:solidFill>
              </a:rPr>
              <a:t>high-level </a:t>
            </a:r>
            <a:r>
              <a:rPr lang="en-US" dirty="0" smtClean="0"/>
              <a:t>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07521" name="Rectangle 1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116956" bIns="45720" rtlCol="0">
            <a:normAutofit/>
          </a:bodyPr>
          <a:lstStyle/>
          <a:p>
            <a:pPr eaLnBrk="1" hangingPunct="1">
              <a:lnSpc>
                <a:spcPct val="110000"/>
              </a:lnSpc>
              <a:buFont typeface="Trebuchet MS" panose="020B0603020202020204" pitchFamily="34" charset="0"/>
              <a:buChar char="•"/>
            </a:pPr>
            <a:r>
              <a:rPr lang="en-US" sz="3797" dirty="0" smtClean="0">
                <a:cs typeface="Arial" panose="020B0604020202020204" pitchFamily="34" charset="0"/>
                <a:sym typeface="Trebuchet MS" panose="020B0603020202020204" pitchFamily="34" charset="0"/>
              </a:rPr>
              <a:t>Avoid reserved keywords e.g. </a:t>
            </a:r>
            <a:r>
              <a:rPr lang="en-US" sz="3797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Arial" panose="020B0604020202020204" pitchFamily="34" charset="0"/>
                <a:sym typeface="Trebuchet MS" panose="020B0603020202020204" pitchFamily="34" charset="0"/>
              </a:rPr>
              <a:t>if</a:t>
            </a:r>
          </a:p>
          <a:p>
            <a:pPr eaLnBrk="1" hangingPunct="1">
              <a:lnSpc>
                <a:spcPct val="110000"/>
              </a:lnSpc>
              <a:buFont typeface="Trebuchet MS" panose="020B0603020202020204" pitchFamily="34" charset="0"/>
              <a:buChar char="•"/>
            </a:pPr>
            <a:r>
              <a:rPr lang="en-US" sz="3797" dirty="0" smtClean="0">
                <a:cs typeface="Arial" panose="020B0604020202020204" pitchFamily="34" charset="0"/>
                <a:sym typeface="Trebuchet MS" panose="020B0603020202020204" pitchFamily="34" charset="0"/>
              </a:rPr>
              <a:t>Python </a:t>
            </a:r>
            <a:r>
              <a:rPr lang="en-US" sz="3797" dirty="0">
                <a:cs typeface="Arial" panose="020B0604020202020204" pitchFamily="34" charset="0"/>
                <a:sym typeface="Trebuchet MS" panose="020B0603020202020204" pitchFamily="34" charset="0"/>
              </a:rPr>
              <a:t>convention: lower case letters separated by </a:t>
            </a:r>
            <a:r>
              <a:rPr lang="ja-JP" altLang="en-US" sz="3797" dirty="0">
                <a:cs typeface="Arial" panose="020B0604020202020204" pitchFamily="34" charset="0"/>
                <a:sym typeface="Trebuchet MS" panose="020B0603020202020204" pitchFamily="34" charset="0"/>
              </a:rPr>
              <a:t>‘</a:t>
            </a:r>
            <a:r>
              <a:rPr lang="en-US" altLang="ja-JP" sz="3797" dirty="0">
                <a:cs typeface="Arial" panose="020B0604020202020204" pitchFamily="34" charset="0"/>
                <a:sym typeface="Trebuchet MS" panose="020B0603020202020204" pitchFamily="34" charset="0"/>
              </a:rPr>
              <a:t>_</a:t>
            </a:r>
            <a:r>
              <a:rPr lang="ja-JP" altLang="en-US" sz="3797" dirty="0">
                <a:cs typeface="Arial" panose="020B0604020202020204" pitchFamily="34" charset="0"/>
                <a:sym typeface="Trebuchet MS" panose="020B0603020202020204" pitchFamily="34" charset="0"/>
              </a:rPr>
              <a:t>’</a:t>
            </a:r>
            <a:endParaRPr lang="en-US" altLang="ja-JP" sz="3797" dirty="0">
              <a:cs typeface="Arial" panose="020B0604020202020204" pitchFamily="34" charset="0"/>
              <a:sym typeface="Trebuchet MS" panose="020B0603020202020204" pitchFamily="34" charset="0"/>
            </a:endParaRPr>
          </a:p>
          <a:p>
            <a:pPr marL="514555" lvl="1" indent="-199795">
              <a:lnSpc>
                <a:spcPct val="110000"/>
              </a:lnSpc>
              <a:buFont typeface="Trebuchet MS" panose="020B0603020202020204" pitchFamily="34" charset="0"/>
              <a:buChar char="•"/>
            </a:pPr>
            <a:r>
              <a:rPr lang="en-US" sz="3797" dirty="0">
                <a:ea typeface="MS PGothic" panose="020B0600070205080204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e.g. </a:t>
            </a:r>
            <a:r>
              <a:rPr lang="en-US" sz="3797" b="1" dirty="0" err="1">
                <a:solidFill>
                  <a:schemeClr val="accent5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Arial" panose="020B0604020202020204" pitchFamily="34" charset="0"/>
                <a:sym typeface="Courier" pitchFamily="1" charset="0"/>
              </a:rPr>
              <a:t>count_change</a:t>
            </a:r>
            <a:r>
              <a:rPr lang="en-US" sz="3797" b="1" dirty="0">
                <a:latin typeface="Courier New" panose="02070309020205020404" pitchFamily="49" charset="0"/>
                <a:ea typeface="MS PGothic" panose="020B0600070205080204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 typeface="Trebuchet MS" panose="020B0603020202020204" pitchFamily="34" charset="0"/>
              <a:buChar char="•"/>
            </a:pPr>
            <a:r>
              <a:rPr lang="en-US" sz="3797" dirty="0">
                <a:cs typeface="Arial" panose="020B0604020202020204" pitchFamily="34" charset="0"/>
                <a:sym typeface="Trebuchet MS" panose="020B0603020202020204" pitchFamily="34" charset="0"/>
              </a:rPr>
              <a:t>Store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21535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3D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We use greyscale to represent depth</a:t>
            </a:r>
          </a:p>
          <a:p>
            <a:pPr lvl="1"/>
            <a:r>
              <a:rPr lang="en-US" sz="3600" dirty="0" smtClean="0"/>
              <a:t>Black is nearest to you</a:t>
            </a:r>
          </a:p>
          <a:p>
            <a:pPr lvl="1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White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sz="3600" dirty="0" smtClean="0"/>
              <a:t>is furthest away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28" y="3356963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92416" y="4415032"/>
            <a:ext cx="14414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  <a:defRPr/>
            </a:pPr>
            <a:r>
              <a:rPr lang="en-US" sz="2000" b="0" smtClean="0">
                <a:solidFill>
                  <a:schemeClr val="tx1"/>
                </a:solidFill>
              </a:rPr>
              <a:t>means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35600" y="2878138"/>
            <a:ext cx="3214688" cy="3214687"/>
            <a:chOff x="5435600" y="2878138"/>
            <a:chExt cx="3214688" cy="321468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878138"/>
              <a:ext cx="3214688" cy="3214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" name="Diamond 10"/>
            <p:cNvSpPr/>
            <p:nvPr/>
          </p:nvSpPr>
          <p:spPr>
            <a:xfrm>
              <a:off x="5609968" y="3286897"/>
              <a:ext cx="2833816" cy="1622854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dirty="0" smtClean="0"/>
            </a:p>
          </p:txBody>
        </p:sp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186" b="93676" l="4348" r="9881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954" y="3065956"/>
              <a:ext cx="2049742" cy="204974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amond 19"/>
          <p:cNvSpPr/>
          <p:nvPr/>
        </p:nvSpPr>
        <p:spPr>
          <a:xfrm>
            <a:off x="4830694" y="3735023"/>
            <a:ext cx="3273480" cy="1877352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t="652" r="862" b="1192"/>
          <a:stretch/>
        </p:blipFill>
        <p:spPr bwMode="auto">
          <a:xfrm>
            <a:off x="5307765" y="3053584"/>
            <a:ext cx="2319338" cy="2305050"/>
          </a:xfrm>
          <a:prstGeom prst="rect">
            <a:avLst/>
          </a:prstGeom>
          <a:noFill/>
          <a:ln>
            <a:noFill/>
          </a:ln>
          <a:effectLst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clear_all</a:t>
            </a:r>
            <a:r>
              <a:rPr lang="en-US" dirty="0"/>
              <a:t>()</a:t>
            </a:r>
          </a:p>
          <a:p>
            <a:r>
              <a:rPr lang="en-US" dirty="0"/>
              <a:t>show(overlay(</a:t>
            </a:r>
            <a:r>
              <a:rPr lang="en-US" dirty="0" err="1"/>
              <a:t>sail_bb</a:t>
            </a:r>
            <a:r>
              <a:rPr lang="en-US" dirty="0"/>
              <a:t>, </a:t>
            </a:r>
            <a:r>
              <a:rPr lang="en-US" dirty="0" err="1"/>
              <a:t>rcross_bb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2710003"/>
            <a:ext cx="3168650" cy="3168650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12" idx="1"/>
            <a:endCxn id="20" idx="1"/>
          </p:cNvCxnSpPr>
          <p:nvPr/>
        </p:nvCxnSpPr>
        <p:spPr>
          <a:xfrm>
            <a:off x="4830694" y="3722336"/>
            <a:ext cx="0" cy="9513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0"/>
            <a:endCxn id="20" idx="0"/>
          </p:cNvCxnSpPr>
          <p:nvPr/>
        </p:nvCxnSpPr>
        <p:spPr>
          <a:xfrm>
            <a:off x="6467434" y="2783660"/>
            <a:ext cx="0" cy="9513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3"/>
            <a:endCxn id="20" idx="3"/>
          </p:cNvCxnSpPr>
          <p:nvPr/>
        </p:nvCxnSpPr>
        <p:spPr>
          <a:xfrm>
            <a:off x="8104174" y="3722336"/>
            <a:ext cx="0" cy="9513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2"/>
            <a:endCxn id="20" idx="2"/>
          </p:cNvCxnSpPr>
          <p:nvPr/>
        </p:nvCxnSpPr>
        <p:spPr>
          <a:xfrm>
            <a:off x="6467434" y="4661012"/>
            <a:ext cx="0" cy="9513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4" b="99213" l="9843" r="996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80" y="2556240"/>
            <a:ext cx="2331349" cy="2331349"/>
          </a:xfrm>
          <a:prstGeom prst="rect">
            <a:avLst/>
          </a:prstGeom>
          <a:noFill/>
          <a:ln>
            <a:noFill/>
          </a:ln>
          <a:effectLst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Diamond 11"/>
          <p:cNvSpPr/>
          <p:nvPr/>
        </p:nvSpPr>
        <p:spPr>
          <a:xfrm>
            <a:off x="4830694" y="2783660"/>
            <a:ext cx="3273480" cy="1877352"/>
          </a:xfrm>
          <a:prstGeom prst="diamond">
            <a:avLst/>
          </a:prstGeom>
          <a:solidFill>
            <a:srgbClr val="5B9BD5">
              <a:alpha val="1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734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64" y="2720877"/>
            <a:ext cx="3240088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7" y="2720877"/>
            <a:ext cx="3240087" cy="3240087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Advanced Overlay Operation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clear_all</a:t>
            </a:r>
            <a:r>
              <a:rPr lang="en-US" sz="2400" dirty="0"/>
              <a:t>()</a:t>
            </a:r>
          </a:p>
          <a:p>
            <a:r>
              <a:rPr lang="en-US" sz="2400" dirty="0"/>
              <a:t>show(</a:t>
            </a:r>
            <a:r>
              <a:rPr lang="en-US" sz="2400" dirty="0" err="1"/>
              <a:t>overlay_frac</a:t>
            </a:r>
            <a:r>
              <a:rPr lang="en-US" sz="2400" dirty="0"/>
              <a:t>(1/4, </a:t>
            </a:r>
            <a:r>
              <a:rPr lang="en-US" sz="2400" dirty="0" err="1"/>
              <a:t>corner_bb</a:t>
            </a:r>
            <a:r>
              <a:rPr lang="en-US" sz="2400" dirty="0"/>
              <a:t>, </a:t>
            </a:r>
            <a:r>
              <a:rPr lang="en-US" sz="2400" dirty="0" err="1"/>
              <a:t>heart_bb</a:t>
            </a:r>
            <a:r>
              <a:rPr lang="en-US" sz="2400" dirty="0"/>
              <a:t>))</a:t>
            </a:r>
          </a:p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7" y="2720877"/>
            <a:ext cx="3230562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64" y="2720877"/>
            <a:ext cx="31686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clear_all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show(scale(1/2, </a:t>
            </a:r>
            <a:r>
              <a:rPr lang="en-US" dirty="0" err="1" smtClean="0"/>
              <a:t>heart_bb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20" y="2777325"/>
            <a:ext cx="3168650" cy="3168650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57" y="2705887"/>
            <a:ext cx="3168650" cy="3168650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5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stereogram(scale(1/2</a:t>
            </a:r>
            <a:r>
              <a:rPr lang="en-US" dirty="0"/>
              <a:t>, </a:t>
            </a:r>
            <a:r>
              <a:rPr lang="en-US" dirty="0" err="1"/>
              <a:t>heart_bb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62107" y="3112422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Function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1781389" y="3830269"/>
            <a:ext cx="98071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11" idx="1"/>
          </p:cNvCxnSpPr>
          <p:nvPr/>
        </p:nvCxnSpPr>
        <p:spPr>
          <a:xfrm>
            <a:off x="6154788" y="3830269"/>
            <a:ext cx="678263" cy="202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3167" y="3230103"/>
            <a:ext cx="1333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Depth</a:t>
            </a:r>
          </a:p>
          <a:p>
            <a:pPr algn="ctr"/>
            <a:r>
              <a:rPr lang="en-US" sz="3600" dirty="0" smtClean="0"/>
              <a:t>Map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62107" y="3112422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accent2"/>
                </a:solidFill>
              </a:rPr>
              <a:t>Sterogram</a:t>
            </a:r>
            <a:r>
              <a:rPr lang="en-US" sz="4000" dirty="0" smtClean="0">
                <a:solidFill>
                  <a:schemeClr val="accent2"/>
                </a:solidFill>
              </a:rPr>
              <a:t> Generator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3051" y="3527376"/>
            <a:ext cx="212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Sterogram</a:t>
            </a:r>
            <a:endParaRPr lang="en-US" sz="36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189527" y="1639999"/>
            <a:ext cx="5583510" cy="1507803"/>
            <a:chOff x="1189527" y="1639999"/>
            <a:chExt cx="5583510" cy="150780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4690699" y="-194210"/>
              <a:ext cx="248130" cy="3916547"/>
            </a:xfrm>
            <a:prstGeom prst="leftBrac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189527" y="2021576"/>
              <a:ext cx="3626981" cy="1126226"/>
            </a:xfrm>
            <a:custGeom>
              <a:avLst/>
              <a:gdLst>
                <a:gd name="connsiteX0" fmla="*/ 3641416 w 3641416"/>
                <a:gd name="connsiteY0" fmla="*/ 0 h 1092425"/>
                <a:gd name="connsiteX1" fmla="*/ 1618407 w 3641416"/>
                <a:gd name="connsiteY1" fmla="*/ 412694 h 1092425"/>
                <a:gd name="connsiteX2" fmla="*/ 0 w 3641416"/>
                <a:gd name="connsiteY2" fmla="*/ 1092425 h 1092425"/>
                <a:gd name="connsiteX0" fmla="*/ 3641416 w 3641416"/>
                <a:gd name="connsiteY0" fmla="*/ 0 h 1092425"/>
                <a:gd name="connsiteX1" fmla="*/ 1594131 w 3641416"/>
                <a:gd name="connsiteY1" fmla="*/ 404602 h 1092425"/>
                <a:gd name="connsiteX2" fmla="*/ 0 w 3641416"/>
                <a:gd name="connsiteY2" fmla="*/ 1092425 h 1092425"/>
                <a:gd name="connsiteX0" fmla="*/ 3641416 w 3641416"/>
                <a:gd name="connsiteY0" fmla="*/ 0 h 1092425"/>
                <a:gd name="connsiteX1" fmla="*/ 1594131 w 3641416"/>
                <a:gd name="connsiteY1" fmla="*/ 404602 h 1092425"/>
                <a:gd name="connsiteX2" fmla="*/ 0 w 3641416"/>
                <a:gd name="connsiteY2" fmla="*/ 1092425 h 1092425"/>
                <a:gd name="connsiteX0" fmla="*/ 3641416 w 3641416"/>
                <a:gd name="connsiteY0" fmla="*/ 0 h 1092425"/>
                <a:gd name="connsiteX1" fmla="*/ 2168666 w 3641416"/>
                <a:gd name="connsiteY1" fmla="*/ 372234 h 1092425"/>
                <a:gd name="connsiteX2" fmla="*/ 0 w 3641416"/>
                <a:gd name="connsiteY2" fmla="*/ 1092425 h 1092425"/>
                <a:gd name="connsiteX0" fmla="*/ 3641416 w 3641416"/>
                <a:gd name="connsiteY0" fmla="*/ 0 h 1092425"/>
                <a:gd name="connsiteX1" fmla="*/ 2168666 w 3641416"/>
                <a:gd name="connsiteY1" fmla="*/ 372234 h 1092425"/>
                <a:gd name="connsiteX2" fmla="*/ 0 w 3641416"/>
                <a:gd name="connsiteY2" fmla="*/ 1092425 h 1092425"/>
                <a:gd name="connsiteX0" fmla="*/ 3641416 w 3641416"/>
                <a:gd name="connsiteY0" fmla="*/ 0 h 1092425"/>
                <a:gd name="connsiteX1" fmla="*/ 2168666 w 3641416"/>
                <a:gd name="connsiteY1" fmla="*/ 372234 h 1092425"/>
                <a:gd name="connsiteX2" fmla="*/ 0 w 3641416"/>
                <a:gd name="connsiteY2" fmla="*/ 1092425 h 1092425"/>
                <a:gd name="connsiteX0" fmla="*/ 3633324 w 3633324"/>
                <a:gd name="connsiteY0" fmla="*/ 0 h 1116701"/>
                <a:gd name="connsiteX1" fmla="*/ 2168666 w 3633324"/>
                <a:gd name="connsiteY1" fmla="*/ 396510 h 1116701"/>
                <a:gd name="connsiteX2" fmla="*/ 0 w 3633324"/>
                <a:gd name="connsiteY2" fmla="*/ 1116701 h 1116701"/>
                <a:gd name="connsiteX0" fmla="*/ 3633324 w 3633338"/>
                <a:gd name="connsiteY0" fmla="*/ 0 h 1116701"/>
                <a:gd name="connsiteX1" fmla="*/ 2168666 w 3633338"/>
                <a:gd name="connsiteY1" fmla="*/ 396510 h 1116701"/>
                <a:gd name="connsiteX2" fmla="*/ 0 w 3633338"/>
                <a:gd name="connsiteY2" fmla="*/ 1116701 h 1116701"/>
                <a:gd name="connsiteX0" fmla="*/ 3633324 w 3633333"/>
                <a:gd name="connsiteY0" fmla="*/ 0 h 1116701"/>
                <a:gd name="connsiteX1" fmla="*/ 1772156 w 3633333"/>
                <a:gd name="connsiteY1" fmla="*/ 453154 h 1116701"/>
                <a:gd name="connsiteX2" fmla="*/ 0 w 3633333"/>
                <a:gd name="connsiteY2" fmla="*/ 1116701 h 1116701"/>
                <a:gd name="connsiteX0" fmla="*/ 3633324 w 3633331"/>
                <a:gd name="connsiteY0" fmla="*/ 0 h 1116701"/>
                <a:gd name="connsiteX1" fmla="*/ 1772156 w 3633331"/>
                <a:gd name="connsiteY1" fmla="*/ 453154 h 1116701"/>
                <a:gd name="connsiteX2" fmla="*/ 0 w 3633331"/>
                <a:gd name="connsiteY2" fmla="*/ 1116701 h 1116701"/>
                <a:gd name="connsiteX0" fmla="*/ 3633324 w 3633347"/>
                <a:gd name="connsiteY0" fmla="*/ 0 h 1116701"/>
                <a:gd name="connsiteX1" fmla="*/ 2880765 w 3633347"/>
                <a:gd name="connsiteY1" fmla="*/ 396510 h 1116701"/>
                <a:gd name="connsiteX2" fmla="*/ 0 w 3633347"/>
                <a:gd name="connsiteY2" fmla="*/ 1116701 h 1116701"/>
                <a:gd name="connsiteX0" fmla="*/ 3633324 w 3633402"/>
                <a:gd name="connsiteY0" fmla="*/ 0 h 1126226"/>
                <a:gd name="connsiteX1" fmla="*/ 2880765 w 3633402"/>
                <a:gd name="connsiteY1" fmla="*/ 406035 h 1126226"/>
                <a:gd name="connsiteX2" fmla="*/ 0 w 3633402"/>
                <a:gd name="connsiteY2" fmla="*/ 1126226 h 1126226"/>
                <a:gd name="connsiteX0" fmla="*/ 3626974 w 3627055"/>
                <a:gd name="connsiteY0" fmla="*/ 0 h 1126226"/>
                <a:gd name="connsiteX1" fmla="*/ 2880765 w 3627055"/>
                <a:gd name="connsiteY1" fmla="*/ 406035 h 1126226"/>
                <a:gd name="connsiteX2" fmla="*/ 0 w 3627055"/>
                <a:gd name="connsiteY2" fmla="*/ 1126226 h 1126226"/>
                <a:gd name="connsiteX0" fmla="*/ 3626974 w 3627055"/>
                <a:gd name="connsiteY0" fmla="*/ 0 h 1126226"/>
                <a:gd name="connsiteX1" fmla="*/ 2880765 w 3627055"/>
                <a:gd name="connsiteY1" fmla="*/ 406035 h 1126226"/>
                <a:gd name="connsiteX2" fmla="*/ 0 w 3627055"/>
                <a:gd name="connsiteY2" fmla="*/ 1126226 h 1126226"/>
                <a:gd name="connsiteX0" fmla="*/ 3626974 w 3627055"/>
                <a:gd name="connsiteY0" fmla="*/ 0 h 1126226"/>
                <a:gd name="connsiteX1" fmla="*/ 2880765 w 3627055"/>
                <a:gd name="connsiteY1" fmla="*/ 406035 h 1126226"/>
                <a:gd name="connsiteX2" fmla="*/ 0 w 3627055"/>
                <a:gd name="connsiteY2" fmla="*/ 1126226 h 1126226"/>
                <a:gd name="connsiteX0" fmla="*/ 3626974 w 3626984"/>
                <a:gd name="connsiteY0" fmla="*/ 0 h 1126226"/>
                <a:gd name="connsiteX1" fmla="*/ 1886990 w 3626984"/>
                <a:gd name="connsiteY1" fmla="*/ 567960 h 1126226"/>
                <a:gd name="connsiteX2" fmla="*/ 0 w 3626984"/>
                <a:gd name="connsiteY2" fmla="*/ 1126226 h 1126226"/>
                <a:gd name="connsiteX0" fmla="*/ 3626974 w 3626981"/>
                <a:gd name="connsiteY0" fmla="*/ 0 h 1126226"/>
                <a:gd name="connsiteX1" fmla="*/ 1886990 w 3626981"/>
                <a:gd name="connsiteY1" fmla="*/ 567960 h 1126226"/>
                <a:gd name="connsiteX2" fmla="*/ 0 w 3626981"/>
                <a:gd name="connsiteY2" fmla="*/ 1126226 h 112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6981" h="1126226">
                  <a:moveTo>
                    <a:pt x="3626974" y="0"/>
                  </a:moveTo>
                  <a:cubicBezTo>
                    <a:pt x="3631020" y="459054"/>
                    <a:pt x="2097786" y="573931"/>
                    <a:pt x="1886990" y="567960"/>
                  </a:cubicBezTo>
                  <a:cubicBezTo>
                    <a:pt x="1676194" y="561989"/>
                    <a:pt x="12138" y="618451"/>
                    <a:pt x="0" y="1126226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5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9" y="528638"/>
            <a:ext cx="7546842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Managing Complexity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will follow orders </a:t>
            </a:r>
            <a:r>
              <a:rPr lang="en-US" dirty="0" smtClean="0">
                <a:solidFill>
                  <a:schemeClr val="accent2"/>
                </a:solidFill>
              </a:rPr>
              <a:t>precisely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makes a good abstraction?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9160" y="2331720"/>
            <a:ext cx="2133600" cy="79248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Problem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76900" y="2331720"/>
            <a:ext cx="2133600" cy="79248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Solution</a:t>
            </a: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>
            <a:off x="3032760" y="2727960"/>
            <a:ext cx="264414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2106" y="2175525"/>
            <a:ext cx="162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Primitives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4555" y="2862590"/>
            <a:ext cx="200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Abstractions</a:t>
            </a:r>
          </a:p>
        </p:txBody>
      </p:sp>
      <p:sp>
        <p:nvSpPr>
          <p:cNvPr id="11" name="Oval 10"/>
          <p:cNvSpPr/>
          <p:nvPr/>
        </p:nvSpPr>
        <p:spPr>
          <a:xfrm>
            <a:off x="3261360" y="2804160"/>
            <a:ext cx="2194560" cy="6400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74843" y="3296057"/>
            <a:ext cx="259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Invented to make the task easier</a:t>
            </a:r>
          </a:p>
        </p:txBody>
      </p:sp>
    </p:spTree>
    <p:extLst>
      <p:ext uri="{BB962C8B-B14F-4D97-AF65-F5344CB8AC3E}">
        <p14:creationId xmlns:p14="http://schemas.microsoft.com/office/powerpoint/2010/main" val="18738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/>
      <p:bldP spid="11" grpId="0" animBg="1"/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6000" dirty="0" smtClean="0"/>
              <a:t>Makes it more natural to think about tasks and subtasks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951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Assignment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>
              <a:spcBef>
                <a:spcPts val="0"/>
              </a:spcBef>
            </a:pPr>
            <a:endParaRPr lang="en-US" sz="3200" dirty="0" smtClean="0">
              <a:solidFill>
                <a:schemeClr val="accent5"/>
              </a:solidFill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Equality testing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== 5</a:t>
            </a:r>
          </a:p>
          <a:p>
            <a:pPr>
              <a:spcBef>
                <a:spcPts val="0"/>
              </a:spcBef>
            </a:pPr>
            <a:endParaRPr lang="en-US" sz="3200" dirty="0" smtClean="0">
              <a:solidFill>
                <a:schemeClr val="accent5"/>
              </a:solidFill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chemeClr val="accent5"/>
                </a:solidFill>
                <a:cs typeface="Consolas" panose="020B0609020204030204" pitchFamily="49" charset="0"/>
              </a:rPr>
              <a:t>Not equal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!= 5</a:t>
            </a:r>
            <a:endParaRPr lang="en-US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592580"/>
            <a:ext cx="2423160" cy="8001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House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65420" y="1592580"/>
            <a:ext cx="2423160" cy="8001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Bricks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3718560" y="1992630"/>
            <a:ext cx="15468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295400" y="3647440"/>
            <a:ext cx="2423160" cy="1254760"/>
            <a:chOff x="1295400" y="3647440"/>
            <a:chExt cx="2423160" cy="1254760"/>
          </a:xfrm>
        </p:grpSpPr>
        <p:sp>
          <p:nvSpPr>
            <p:cNvPr id="9" name="Rounded Rectangle 8"/>
            <p:cNvSpPr/>
            <p:nvPr/>
          </p:nvSpPr>
          <p:spPr>
            <a:xfrm>
              <a:off x="1295400" y="4102100"/>
              <a:ext cx="2423160" cy="8001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Walls</a:t>
              </a:r>
            </a:p>
          </p:txBody>
        </p:sp>
        <p:cxnSp>
          <p:nvCxnSpPr>
            <p:cNvPr id="15" name="Straight Connector 14"/>
            <p:cNvCxnSpPr>
              <a:stCxn id="8" idx="2"/>
              <a:endCxn id="9" idx="0"/>
            </p:cNvCxnSpPr>
            <p:nvPr/>
          </p:nvCxnSpPr>
          <p:spPr>
            <a:xfrm>
              <a:off x="2506980" y="3647440"/>
              <a:ext cx="0" cy="45466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295400" y="2392680"/>
            <a:ext cx="2423160" cy="1254760"/>
            <a:chOff x="1295400" y="2392680"/>
            <a:chExt cx="2423160" cy="1254760"/>
          </a:xfrm>
        </p:grpSpPr>
        <p:sp>
          <p:nvSpPr>
            <p:cNvPr id="8" name="Rounded Rectangle 7"/>
            <p:cNvSpPr/>
            <p:nvPr/>
          </p:nvSpPr>
          <p:spPr>
            <a:xfrm>
              <a:off x="1295400" y="2847340"/>
              <a:ext cx="2423160" cy="8001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Rooms</a:t>
              </a:r>
            </a:p>
          </p:txBody>
        </p:sp>
        <p:cxnSp>
          <p:nvCxnSpPr>
            <p:cNvPr id="17" name="Straight Connector 16"/>
            <p:cNvCxnSpPr>
              <a:stCxn id="4" idx="2"/>
              <a:endCxn id="8" idx="0"/>
            </p:cNvCxnSpPr>
            <p:nvPr/>
          </p:nvCxnSpPr>
          <p:spPr>
            <a:xfrm>
              <a:off x="2506980" y="2392680"/>
              <a:ext cx="0" cy="45466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295400" y="4902200"/>
            <a:ext cx="2423160" cy="1254760"/>
            <a:chOff x="1295400" y="4902200"/>
            <a:chExt cx="2423160" cy="1254760"/>
          </a:xfrm>
        </p:grpSpPr>
        <p:sp>
          <p:nvSpPr>
            <p:cNvPr id="10" name="Rounded Rectangle 9"/>
            <p:cNvSpPr/>
            <p:nvPr/>
          </p:nvSpPr>
          <p:spPr>
            <a:xfrm>
              <a:off x="1295400" y="5356860"/>
              <a:ext cx="2423160" cy="8001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Bricks</a:t>
              </a:r>
            </a:p>
          </p:txBody>
        </p:sp>
        <p:cxnSp>
          <p:nvCxnSpPr>
            <p:cNvPr id="19" name="Straight Connector 18"/>
            <p:cNvCxnSpPr>
              <a:stCxn id="9" idx="2"/>
              <a:endCxn id="10" idx="0"/>
            </p:cNvCxnSpPr>
            <p:nvPr/>
          </p:nvCxnSpPr>
          <p:spPr>
            <a:xfrm>
              <a:off x="2506980" y="4902200"/>
              <a:ext cx="0" cy="45466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18900000">
            <a:off x="4095179" y="1577340"/>
            <a:ext cx="830580" cy="830580"/>
          </a:xfrm>
          <a:prstGeom prst="plus">
            <a:avLst>
              <a:gd name="adj" fmla="val 4885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80560" y="3332166"/>
            <a:ext cx="3992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2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592580"/>
            <a:ext cx="2423160" cy="8001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65420" y="1592580"/>
            <a:ext cx="2423160" cy="8001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Primitives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3718560" y="1992630"/>
            <a:ext cx="15468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95400" y="5055774"/>
            <a:ext cx="2423160" cy="8001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Primitives</a:t>
            </a:r>
          </a:p>
        </p:txBody>
      </p:sp>
      <p:cxnSp>
        <p:nvCxnSpPr>
          <p:cNvPr id="15" name="Straight Connector 14"/>
          <p:cNvCxnSpPr>
            <a:stCxn id="8" idx="2"/>
            <a:endCxn id="9" idx="0"/>
          </p:cNvCxnSpPr>
          <p:nvPr/>
        </p:nvCxnSpPr>
        <p:spPr>
          <a:xfrm>
            <a:off x="2506980" y="4124277"/>
            <a:ext cx="0" cy="9314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95400" y="3324177"/>
            <a:ext cx="2423160" cy="8001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Functions</a:t>
            </a:r>
          </a:p>
        </p:txBody>
      </p:sp>
      <p:cxnSp>
        <p:nvCxnSpPr>
          <p:cNvPr id="17" name="Straight Connector 16"/>
          <p:cNvCxnSpPr>
            <a:stCxn id="4" idx="2"/>
            <a:endCxn id="8" idx="0"/>
          </p:cNvCxnSpPr>
          <p:nvPr/>
        </p:nvCxnSpPr>
        <p:spPr>
          <a:xfrm>
            <a:off x="2506980" y="2392680"/>
            <a:ext cx="0" cy="9314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/>
          <p:cNvSpPr/>
          <p:nvPr/>
        </p:nvSpPr>
        <p:spPr>
          <a:xfrm rot="18900000">
            <a:off x="4095179" y="1577340"/>
            <a:ext cx="830580" cy="830580"/>
          </a:xfrm>
          <a:prstGeom prst="plus">
            <a:avLst>
              <a:gd name="adj" fmla="val 4885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80560" y="3332166"/>
            <a:ext cx="3992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1963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2. Makes programs easier to understand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690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Compare</a:t>
            </a:r>
            <a:r>
              <a:rPr lang="en-US" dirty="0" smtClean="0">
                <a:latin typeface="+mn-lt"/>
              </a:rPr>
              <a:t>:</a:t>
            </a:r>
            <a:endParaRPr lang="en-US" dirty="0" smtClean="0">
              <a:solidFill>
                <a:schemeClr val="accent2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hypotenuse</a:t>
            </a:r>
            <a:r>
              <a:rPr lang="en-US" dirty="0" smtClean="0"/>
              <a:t>(a, </a:t>
            </a:r>
            <a:r>
              <a:rPr lang="en-US" dirty="0"/>
              <a:t>b):</a:t>
            </a:r>
          </a:p>
          <a:p>
            <a:r>
              <a:rPr lang="en-US" dirty="0"/>
              <a:t>   	 </a:t>
            </a:r>
            <a:r>
              <a:rPr lang="en-US" dirty="0">
                <a:solidFill>
                  <a:schemeClr val="accent2"/>
                </a:solidFill>
              </a:rPr>
              <a:t>return </a:t>
            </a:r>
            <a:r>
              <a:rPr lang="en-US" dirty="0" err="1" smtClean="0"/>
              <a:t>sqrt</a:t>
            </a:r>
            <a:r>
              <a:rPr lang="en-US" dirty="0"/>
              <a:t>((a*a) + (b*b</a:t>
            </a:r>
            <a:r>
              <a:rPr lang="en-US" dirty="0" smtClean="0"/>
              <a:t>))</a:t>
            </a:r>
          </a:p>
          <a:p>
            <a:r>
              <a:rPr lang="en-US" dirty="0" smtClean="0">
                <a:latin typeface="+mn-lt"/>
              </a:rPr>
              <a:t>Versus:</a:t>
            </a:r>
            <a:endParaRPr lang="en-US" dirty="0">
              <a:latin typeface="+mn-lt"/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hypotenuse</a:t>
            </a:r>
            <a:r>
              <a:rPr lang="en-US" dirty="0"/>
              <a:t>(a, b):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sum_of_squares</a:t>
            </a:r>
            <a:r>
              <a:rPr lang="en-US" dirty="0"/>
              <a:t>(a, b))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sum_of_squares</a:t>
            </a:r>
            <a:r>
              <a:rPr lang="en-US" dirty="0"/>
              <a:t>(x, y):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square(x) + square(y)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square</a:t>
            </a:r>
            <a:r>
              <a:rPr lang="en-US" dirty="0"/>
              <a:t>(x):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x *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3. Captures common patterns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022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stack(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rcross_bb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2413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stack(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24385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make_cross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stack(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turn_upside_down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beside(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>
              <a:tabLst>
                <a:tab pos="282575" algn="l"/>
                <a:tab pos="573088" algn="l"/>
                <a:tab pos="9144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quarter_turn_left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784" y="55106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5673" y="5097982"/>
            <a:ext cx="55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Allows Code Reuse</a:t>
            </a:r>
          </a:p>
        </p:txBody>
      </p:sp>
    </p:spTree>
    <p:extLst>
      <p:ext uri="{BB962C8B-B14F-4D97-AF65-F5344CB8AC3E}">
        <p14:creationId xmlns:p14="http://schemas.microsoft.com/office/powerpoint/2010/main" val="21047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4. Allows for code reuse</a:t>
            </a:r>
          </a:p>
          <a:p>
            <a:r>
              <a:rPr lang="en-SG" sz="3600" dirty="0"/>
              <a:t>Function </a:t>
            </a:r>
            <a:r>
              <a:rPr lang="en-SG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SG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sz="3600" dirty="0"/>
              <a:t>used in </a:t>
            </a:r>
            <a:r>
              <a:rPr lang="en-SG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SG" sz="3600" dirty="0"/>
              <a:t>. </a:t>
            </a:r>
          </a:p>
          <a:p>
            <a:r>
              <a:rPr lang="en-SG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SG" sz="3600" dirty="0">
                <a:solidFill>
                  <a:schemeClr val="accent5"/>
                </a:solidFill>
              </a:rPr>
              <a:t> </a:t>
            </a:r>
            <a:r>
              <a:rPr lang="en-SG" sz="3600" dirty="0"/>
              <a:t>can also be used in calculating area of circle.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4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Function to calculate area of circle given the radius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 3.14159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circle_area_from_radius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(r):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pi * square(r)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given the diameter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circle_area_from_diameter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circle_area_from_radius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(d/2)</a:t>
            </a:r>
          </a:p>
        </p:txBody>
      </p:sp>
    </p:spTree>
    <p:extLst>
      <p:ext uri="{BB962C8B-B14F-4D97-AF65-F5344CB8AC3E}">
        <p14:creationId xmlns:p14="http://schemas.microsoft.com/office/powerpoint/2010/main" val="15526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Backslash \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Escape character</a:t>
            </a:r>
          </a:p>
          <a:p>
            <a:endParaRPr lang="en-US" sz="5400" dirty="0" smtClean="0"/>
          </a:p>
          <a:p>
            <a:r>
              <a:rPr lang="en-US" sz="4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'That'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4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'That\'s'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5. Hides irrelevant details</a:t>
            </a:r>
            <a:endParaRPr lang="en-US" sz="6600" dirty="0"/>
          </a:p>
        </p:txBody>
      </p:sp>
      <p:pic>
        <p:nvPicPr>
          <p:cNvPr id="1026" name="Picture 2" descr="http://cdn.ent-surgery.com.au/wp-content/uploads/2014/03/preventing-dehydration-after-surgery-h2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80" y="3093730"/>
            <a:ext cx="2146918" cy="22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2650" y="3744464"/>
            <a:ext cx="34472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Ok for some chemical analyses, inadequate for others.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105" y="5462304"/>
            <a:ext cx="4450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Water molecule represented as 3 balls</a:t>
            </a:r>
          </a:p>
        </p:txBody>
      </p:sp>
    </p:spTree>
    <p:extLst>
      <p:ext uri="{BB962C8B-B14F-4D97-AF65-F5344CB8AC3E}">
        <p14:creationId xmlns:p14="http://schemas.microsoft.com/office/powerpoint/2010/main" val="18340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5535" y="2679844"/>
            <a:ext cx="1333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Depth</a:t>
            </a:r>
          </a:p>
          <a:p>
            <a:pPr algn="ctr"/>
            <a:r>
              <a:rPr lang="en-US" sz="3600" dirty="0" smtClean="0"/>
              <a:t>Map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94475" y="2562163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Function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1736812" y="3280010"/>
            <a:ext cx="105766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11" idx="1"/>
          </p:cNvCxnSpPr>
          <p:nvPr/>
        </p:nvCxnSpPr>
        <p:spPr>
          <a:xfrm>
            <a:off x="6187156" y="3280010"/>
            <a:ext cx="678263" cy="202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794475" y="2562163"/>
            <a:ext cx="3392681" cy="14356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accent2"/>
                </a:solidFill>
              </a:rPr>
              <a:t>Sterogram</a:t>
            </a:r>
            <a:r>
              <a:rPr lang="en-US" sz="4000" dirty="0" smtClean="0">
                <a:solidFill>
                  <a:schemeClr val="accent2"/>
                </a:solidFill>
              </a:rPr>
              <a:t> Generator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5419" y="2977117"/>
            <a:ext cx="212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Sterogram</a:t>
            </a: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44770" y="3997857"/>
            <a:ext cx="5292090" cy="1123369"/>
            <a:chOff x="1844770" y="3997857"/>
            <a:chExt cx="5292090" cy="1123369"/>
          </a:xfrm>
        </p:grpSpPr>
        <p:sp>
          <p:nvSpPr>
            <p:cNvPr id="7" name="TextBox 6"/>
            <p:cNvSpPr txBox="1"/>
            <p:nvPr/>
          </p:nvSpPr>
          <p:spPr>
            <a:xfrm>
              <a:off x="1844770" y="4474895"/>
              <a:ext cx="52920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5"/>
                  </a:solidFill>
                </a:rPr>
                <a:t>Function that was provided</a:t>
              </a:r>
            </a:p>
          </p:txBody>
        </p:sp>
        <p:cxnSp>
          <p:nvCxnSpPr>
            <p:cNvPr id="14" name="Straight Connector 13"/>
            <p:cNvCxnSpPr>
              <a:stCxn id="7" idx="0"/>
              <a:endCxn id="5" idx="2"/>
            </p:cNvCxnSpPr>
            <p:nvPr/>
          </p:nvCxnSpPr>
          <p:spPr>
            <a:xfrm flipV="1">
              <a:off x="4490815" y="3997857"/>
              <a:ext cx="1" cy="47703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3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6. Separates </a:t>
            </a:r>
            <a:r>
              <a:rPr lang="en-US" sz="6600" dirty="0" smtClean="0">
                <a:solidFill>
                  <a:schemeClr val="accent5"/>
                </a:solidFill>
              </a:rPr>
              <a:t>specification</a:t>
            </a:r>
            <a:r>
              <a:rPr lang="en-US" sz="6600" dirty="0" smtClean="0"/>
              <a:t> from </a:t>
            </a:r>
            <a:r>
              <a:rPr lang="en-US" sz="6600" dirty="0" smtClean="0">
                <a:solidFill>
                  <a:schemeClr val="accent5"/>
                </a:solidFill>
              </a:rPr>
              <a:t>implementation</a:t>
            </a:r>
            <a:endParaRPr lang="en-US" sz="6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Functional Abstraction</a:t>
            </a:r>
          </a:p>
          <a:p>
            <a:pPr marL="0" indent="0" algn="ctr">
              <a:buNone/>
            </a:pPr>
            <a:r>
              <a:rPr lang="en-US" dirty="0" smtClean="0"/>
              <a:t>=</a:t>
            </a:r>
          </a:p>
          <a:p>
            <a:pPr marL="0" indent="0" algn="ctr">
              <a:buNone/>
            </a:pPr>
            <a:r>
              <a:rPr lang="en-US" dirty="0" smtClean="0"/>
              <a:t>Black Box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5"/>
                </a:solidFill>
              </a:rPr>
              <a:t>No need to know how a car works to drive it!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9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Separates specification from implementation</a:t>
            </a:r>
          </a:p>
          <a:p>
            <a:endParaRPr lang="en-US" dirty="0" smtClean="0"/>
          </a:p>
          <a:p>
            <a:pPr marL="0" indent="0">
              <a:buNone/>
              <a:tabLst>
                <a:tab pos="4119563" algn="l"/>
              </a:tabLst>
            </a:pPr>
            <a:r>
              <a:rPr lang="en-US" dirty="0" smtClean="0"/>
              <a:t>Specification:	</a:t>
            </a:r>
            <a:r>
              <a:rPr lang="en-US" dirty="0" smtClean="0">
                <a:solidFill>
                  <a:schemeClr val="accent5"/>
                </a:solidFill>
              </a:rPr>
              <a:t>WHAT</a:t>
            </a:r>
          </a:p>
          <a:p>
            <a:pPr marL="0" indent="0">
              <a:buNone/>
              <a:tabLst>
                <a:tab pos="4119563" algn="l"/>
              </a:tabLst>
            </a:pPr>
            <a:r>
              <a:rPr lang="en-US" dirty="0" smtClean="0"/>
              <a:t>Implementation:	</a:t>
            </a:r>
            <a:r>
              <a:rPr lang="en-US" dirty="0" smtClean="0">
                <a:solidFill>
                  <a:schemeClr val="accent5"/>
                </a:solidFill>
              </a:rPr>
              <a:t>HOW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square</a:t>
            </a:r>
            <a:r>
              <a:rPr lang="en-US" dirty="0"/>
              <a:t>(x):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x * x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square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(double(log(x)))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double</a:t>
            </a:r>
            <a:r>
              <a:rPr lang="en-US" dirty="0"/>
              <a:t>(x): return x +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think about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Why would we want to implement a function in different ways?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324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7</a:t>
            </a:r>
            <a:r>
              <a:rPr lang="en-US" sz="3600" dirty="0" smtClean="0"/>
              <a:t>. Makes debugging (fixing errors) easier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8650" y="2091374"/>
            <a:ext cx="8077200" cy="41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9986" tIns="46793" rIns="89986" bIns="46793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9pPr>
          </a:lstStyle>
          <a:p>
            <a:pPr algn="l" eaLnBrk="1" hangingPunct="1">
              <a:buSzPct val="100000"/>
            </a:pPr>
            <a:r>
              <a:rPr lang="en-US" b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Where is the bug?</a:t>
            </a:r>
          </a:p>
          <a:p>
            <a:pPr algn="l" eaLnBrk="1" hangingPunct="1">
              <a:buSzPct val="100000"/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hypotenuse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b):</a:t>
            </a:r>
          </a:p>
          <a:p>
            <a:pPr algn="l" eaLnBrk="1" hangingPunct="1">
              <a:buSzPct val="100000"/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1" hangingPunct="1">
              <a:buSzPct val="100000"/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pPr algn="l" eaLnBrk="1" hangingPunct="1">
              <a:buSzPct val="100000"/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square(x) + square(y)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1" hangingPunct="1">
              <a:buSzPct val="100000"/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(x): return x + x</a:t>
            </a:r>
          </a:p>
          <a:p>
            <a:pPr algn="l" eaLnBrk="1" hangingPunct="1">
              <a:buSzPct val="100000"/>
            </a:pP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1" hangingPunct="1">
              <a:buSzPct val="100000"/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hypotenuse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 b):</a:t>
            </a:r>
          </a:p>
          <a:p>
            <a:pPr algn="l" eaLnBrk="1" hangingPunct="1">
              <a:buSzPct val="100000"/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+ a) * (b + b))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58350" y="5219363"/>
            <a:ext cx="670020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4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10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square</a:t>
            </a:r>
            <a:r>
              <a:rPr lang="en-US" dirty="0"/>
              <a:t>(x):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x * x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double</a:t>
            </a:r>
            <a:r>
              <a:rPr lang="en-US" dirty="0"/>
              <a:t>(x):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x + x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addx</a:t>
            </a:r>
            <a:r>
              <a:rPr lang="en-US" dirty="0"/>
              <a:t>(y):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y + x</a:t>
            </a:r>
          </a:p>
          <a:p>
            <a:endParaRPr lang="en-US" dirty="0"/>
          </a:p>
          <a:p>
            <a:r>
              <a:rPr lang="en-US" dirty="0"/>
              <a:t>square(20)</a:t>
            </a:r>
          </a:p>
          <a:p>
            <a:r>
              <a:rPr lang="en-US" dirty="0"/>
              <a:t>square(x)</a:t>
            </a:r>
          </a:p>
          <a:p>
            <a:r>
              <a:rPr lang="en-US" dirty="0" err="1"/>
              <a:t>addx</a:t>
            </a:r>
            <a:r>
              <a:rPr lang="en-US" dirty="0"/>
              <a:t>(5)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0430" y="4062202"/>
            <a:ext cx="330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Which x ?</a:t>
            </a:r>
          </a:p>
        </p:txBody>
      </p:sp>
    </p:spTree>
    <p:extLst>
      <p:ext uri="{BB962C8B-B14F-4D97-AF65-F5344CB8AC3E}">
        <p14:creationId xmlns:p14="http://schemas.microsoft.com/office/powerpoint/2010/main" val="25749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square</a:t>
            </a:r>
            <a:r>
              <a:rPr lang="en-US" dirty="0" smtClean="0"/>
              <a:t>(x):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return </a:t>
            </a:r>
            <a:r>
              <a:rPr lang="en-US" dirty="0" smtClean="0"/>
              <a:t>x * 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00663" y="1081132"/>
            <a:ext cx="2390270" cy="798790"/>
            <a:chOff x="1600663" y="1081132"/>
            <a:chExt cx="2390270" cy="798790"/>
          </a:xfrm>
        </p:grpSpPr>
        <p:sp>
          <p:nvSpPr>
            <p:cNvPr id="4" name="TextBox 3"/>
            <p:cNvSpPr txBox="1"/>
            <p:nvPr/>
          </p:nvSpPr>
          <p:spPr>
            <a:xfrm>
              <a:off x="1600663" y="1081132"/>
              <a:ext cx="2390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formal parameter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4581" y="1448474"/>
              <a:ext cx="72827" cy="43144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339711" y="2277404"/>
            <a:ext cx="80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body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908453" y="2277404"/>
            <a:ext cx="283221" cy="46166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8313" y="3270250"/>
            <a:ext cx="82296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53" tIns="50753" rIns="91425" bIns="50753"/>
          <a:lstStyle>
            <a:lvl1pPr marL="382588" indent="-341313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1pPr>
            <a:lvl2pPr marL="731838" indent="-284163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2pPr>
            <a:lvl3pPr marL="1143000" indent="-228600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3pPr>
            <a:lvl4pPr marL="1600200" indent="-228600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4pPr>
            <a:lvl5pPr marL="2057400" indent="-228600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 b="1">
                <a:solidFill>
                  <a:srgbClr val="FFFFFF"/>
                </a:solidFill>
                <a:latin typeface="Arial" charset="0"/>
                <a:ea typeface="华文细黑" charset="0"/>
                <a:cs typeface="华文细黑" charset="0"/>
                <a:sym typeface="Arial" charset="0"/>
              </a:defRPr>
            </a:lvl9pPr>
          </a:lstStyle>
          <a:p>
            <a:pPr algn="ctr" eaLnBrk="1" hangingPunct="1">
              <a:spcBef>
                <a:spcPts val="900"/>
              </a:spcBef>
              <a:buSzPct val="100000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+mn-lt"/>
                <a:cs typeface="Arial" charset="0"/>
              </a:rPr>
              <a:t>A function definition </a:t>
            </a:r>
            <a:r>
              <a:rPr lang="en-US" sz="3200" b="0" dirty="0" smtClean="0">
                <a:solidFill>
                  <a:schemeClr val="accent5"/>
                </a:solidFill>
                <a:latin typeface="+mn-lt"/>
                <a:cs typeface="Arial" charset="0"/>
              </a:rPr>
              <a:t>binds</a:t>
            </a:r>
            <a:r>
              <a:rPr lang="en-US" sz="3200" b="0" dirty="0" smtClean="0">
                <a:solidFill>
                  <a:schemeClr val="tx1"/>
                </a:solidFill>
                <a:latin typeface="+mn-lt"/>
                <a:cs typeface="Arial" charset="0"/>
              </a:rPr>
              <a:t> its formal parameters.</a:t>
            </a:r>
          </a:p>
          <a:p>
            <a:pPr algn="ctr" eaLnBrk="1" hangingPunct="1">
              <a:spcBef>
                <a:spcPts val="900"/>
              </a:spcBef>
              <a:buSzPct val="100000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i.e. the formal parameters are visible only </a:t>
            </a:r>
            <a:r>
              <a:rPr lang="en-US" sz="3200" b="0" dirty="0" smtClean="0">
                <a:solidFill>
                  <a:schemeClr val="accent5"/>
                </a:solidFill>
                <a:latin typeface="+mn-lt"/>
              </a:rPr>
              <a:t>inside the definition (body)</a:t>
            </a:r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, not outside.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975508" y="2141221"/>
            <a:ext cx="720192" cy="259636"/>
            <a:chOff x="2975508" y="2141221"/>
            <a:chExt cx="720192" cy="25963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975508" y="2141221"/>
              <a:ext cx="0" cy="259636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975509" y="2141221"/>
              <a:ext cx="720191" cy="259636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0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010S-Le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5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CS1010S-Lec-02</Template>
  <TotalTime>791</TotalTime>
  <Words>1809</Words>
  <Application>Microsoft Office PowerPoint</Application>
  <PresentationFormat>On-screen Show (4:3)</PresentationFormat>
  <Paragraphs>710</Paragraphs>
  <Slides>122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3" baseType="lpstr">
      <vt:lpstr>CS1010S-Lec</vt:lpstr>
      <vt:lpstr>CS1010S Programming Methodology</vt:lpstr>
      <vt:lpstr>PowerPoint Presentation</vt:lpstr>
      <vt:lpstr>PowerPoint Presentation</vt:lpstr>
      <vt:lpstr>Late Policy</vt:lpstr>
      <vt:lpstr>PowerPoint Presentation</vt:lpstr>
      <vt:lpstr>PowerPoint Presentation</vt:lpstr>
      <vt:lpstr>Variables</vt:lpstr>
      <vt:lpstr>Operators</vt:lpstr>
      <vt:lpstr>Backslash \</vt:lpstr>
      <vt:lpstr>#Comments</vt:lpstr>
      <vt:lpstr>What's this?</vt:lpstr>
      <vt:lpstr>PowerPoint Presentation</vt:lpstr>
      <vt:lpstr>PowerPoint Presentation</vt:lpstr>
      <vt:lpstr>PowerPoint Presentation</vt:lpstr>
      <vt:lpstr>CS1010S Road Map</vt:lpstr>
      <vt:lpstr>PowerPoint Presentation</vt:lpstr>
      <vt:lpstr>What is a function?</vt:lpstr>
      <vt:lpstr>Functions are nothing 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Form</vt:lpstr>
      <vt:lpstr>Black Box</vt:lpstr>
      <vt:lpstr>Return Type</vt:lpstr>
      <vt:lpstr>Abstract Environment</vt:lpstr>
      <vt:lpstr>Elements of Programming</vt:lpstr>
      <vt:lpstr>Primitives building block</vt:lpstr>
      <vt:lpstr>Primitives building block</vt:lpstr>
      <vt:lpstr>Primitives building block</vt:lpstr>
      <vt:lpstr>Primitives building block</vt:lpstr>
      <vt:lpstr>Primitives building block</vt:lpstr>
      <vt:lpstr>PowerPoint Presentation</vt:lpstr>
      <vt:lpstr>Fun with IDLE</vt:lpstr>
      <vt:lpstr>Primitive Operation</vt:lpstr>
      <vt:lpstr>Derived Operation</vt:lpstr>
      <vt:lpstr>How about</vt:lpstr>
      <vt:lpstr>Means of Combination</vt:lpstr>
      <vt:lpstr>Multiple Stacking</vt:lpstr>
      <vt:lpstr>Means of Combination</vt:lpstr>
      <vt:lpstr>A complex object</vt:lpstr>
      <vt:lpstr>PowerPoint Presentation</vt:lpstr>
      <vt:lpstr>PowerPoint Presentation</vt:lpstr>
      <vt:lpstr>PowerPoint Presentation</vt:lpstr>
      <vt:lpstr>Naming your objects</vt:lpstr>
      <vt:lpstr>Repeating the pattern</vt:lpstr>
      <vt:lpstr>Repeating multiple times</vt:lpstr>
      <vt:lpstr>Anonymous Functions</vt:lpstr>
      <vt:lpstr>New Patterns</vt:lpstr>
      <vt:lpstr>Another nice pattern</vt:lpstr>
      <vt:lpstr>What about 3 rows?</vt:lpstr>
      <vt:lpstr>Repeating n times</vt:lpstr>
      <vt:lpstr>A rectangular quilting pattern</vt:lpstr>
      <vt:lpstr>A rectangular quilting proc</vt:lpstr>
      <vt:lpstr>PowerPoint Presentation</vt:lpstr>
      <vt:lpstr>PowerPoint Presentation</vt:lpstr>
      <vt:lpstr>PowerPoint Presentation</vt:lpstr>
      <vt:lpstr>PowerPoint Presentation</vt:lpstr>
      <vt:lpstr>We can make Sterograms!</vt:lpstr>
      <vt:lpstr>Black Box</vt:lpstr>
      <vt:lpstr>PowerPoint Presentation</vt:lpstr>
      <vt:lpstr>Anaglyphs</vt:lpstr>
      <vt:lpstr>PowerPoint Presentation</vt:lpstr>
      <vt:lpstr>PowerPoint Presentation</vt:lpstr>
      <vt:lpstr>PowerPoint Presentation</vt:lpstr>
      <vt:lpstr>What have we learnt?</vt:lpstr>
      <vt:lpstr>PowerPoint Presentation</vt:lpstr>
      <vt:lpstr>PowerPoint Presentation</vt:lpstr>
      <vt:lpstr>Creating 3D objects</vt:lpstr>
      <vt:lpstr>Overlay Operation</vt:lpstr>
      <vt:lpstr>Advanced Overlay Operation</vt:lpstr>
      <vt:lpstr>Scaling</vt:lpstr>
      <vt:lpstr>Recall</vt:lpstr>
      <vt:lpstr>PowerPoint Presentation</vt:lpstr>
      <vt:lpstr>PowerPoint Presentation</vt:lpstr>
      <vt:lpstr>PowerPoint Presentation</vt:lpstr>
      <vt:lpstr>Abstractions</vt:lpstr>
      <vt:lpstr>Good Abstraction</vt:lpstr>
      <vt:lpstr>Example</vt:lpstr>
      <vt:lpstr>Programming</vt:lpstr>
      <vt:lpstr>Good Abstraction</vt:lpstr>
      <vt:lpstr>PowerPoint Presentation</vt:lpstr>
      <vt:lpstr>Good Abstraction</vt:lpstr>
      <vt:lpstr>PowerPoint Presentation</vt:lpstr>
      <vt:lpstr>PowerPoint Presentation</vt:lpstr>
      <vt:lpstr>PowerPoint Presentation</vt:lpstr>
      <vt:lpstr>Good Abstraction</vt:lpstr>
      <vt:lpstr>Another Example</vt:lpstr>
      <vt:lpstr>Good Abstraction</vt:lpstr>
      <vt:lpstr>PowerPoint Presentation</vt:lpstr>
      <vt:lpstr>Good Abstraction</vt:lpstr>
      <vt:lpstr>Recap</vt:lpstr>
      <vt:lpstr>Functional Abstraction</vt:lpstr>
      <vt:lpstr>Example</vt:lpstr>
      <vt:lpstr>To think about</vt:lpstr>
      <vt:lpstr>Good Abstraction</vt:lpstr>
      <vt:lpstr>Variable Scope</vt:lpstr>
      <vt:lpstr>Variable Scope</vt:lpstr>
      <vt:lpstr>Variable Scope</vt:lpstr>
      <vt:lpstr>Variable Scope</vt:lpstr>
      <vt:lpstr>Example</vt:lpstr>
      <vt:lpstr>Block Structure</vt:lpstr>
      <vt:lpstr>PowerPoint Presentation</vt:lpstr>
      <vt:lpstr>Wishful Thinking</vt:lpstr>
      <vt:lpstr>Example</vt:lpstr>
      <vt:lpstr>Another Example</vt:lpstr>
      <vt:lpstr>PowerPoint Presentation</vt:lpstr>
      <vt:lpstr>PowerPoint Presentation</vt:lpstr>
      <vt:lpstr>Formulate the problem</vt:lpstr>
      <vt:lpstr>Formulate the problem</vt:lpstr>
      <vt:lpstr>How can the result be computed from data?</vt:lpstr>
      <vt:lpstr>Solution</vt:lpstr>
      <vt:lpstr>How can the result be computed from data?</vt:lpstr>
      <vt:lpstr>Pseudocode</vt:lpstr>
      <vt:lpstr>Solution</vt:lpstr>
      <vt:lpstr>Coping with Change</vt:lpstr>
      <vt:lpstr>PowerPoint Presentation</vt:lpstr>
      <vt:lpstr>Avoid Magic Numbers</vt:lpstr>
      <vt:lpstr>Solution v2</vt:lpstr>
      <vt:lpstr>In 2015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CS1010S Programming Methodology</dc:title>
  <dc:creator>Wai Kay</dc:creator>
  <cp:lastModifiedBy>Wai Kay</cp:lastModifiedBy>
  <cp:revision>62</cp:revision>
  <dcterms:created xsi:type="dcterms:W3CDTF">2015-01-15T05:41:34Z</dcterms:created>
  <dcterms:modified xsi:type="dcterms:W3CDTF">2015-01-21T07:21:55Z</dcterms:modified>
</cp:coreProperties>
</file>