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469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9" r:id="rId12"/>
    <p:sldId id="480" r:id="rId13"/>
    <p:sldId id="308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008000"/>
    <a:srgbClr val="6600CC"/>
    <a:srgbClr val="CCCCFF"/>
    <a:srgbClr val="CCCC00"/>
    <a:srgbClr val="CCFF99"/>
    <a:srgbClr val="0000FF"/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4" autoAdjust="0"/>
    <p:restoredTop sz="88060" autoAdjust="0"/>
  </p:normalViewPr>
  <p:slideViewPr>
    <p:cSldViewPr snapToGrid="0">
      <p:cViewPr varScale="1">
        <p:scale>
          <a:sx n="97" d="100"/>
          <a:sy n="97" d="100"/>
        </p:scale>
        <p:origin x="3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308" y="-414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11/13/2017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88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8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168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7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69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2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0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0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Problem Formulation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nus.edu.sg/~cs101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omp.nus.edu.sg/~cs1010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[Picture 6]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8" y="677267"/>
            <a:ext cx="6167933" cy="101351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2330245" y="2800578"/>
            <a:ext cx="426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Computational Thinking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Calibri" panose="020F0502020204030204" pitchFamily="34" charset="0"/>
              </a:rPr>
              <a:t>Problem Formulation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2858" y="664421"/>
            <a:ext cx="4004733" cy="36406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6"/>
              </a:rPr>
              <a:t>http://www.comp.nus.edu.sg/~cs1010/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Identify Computational Factors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10834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Need to turn non-computational concepts into computational factors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099005"/>
            <a:ext cx="815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C00000"/>
                </a:solidFill>
              </a:rPr>
              <a:t>Possible Idea #2 (Relative Distance)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Calculate minimum safe distance on road.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3-second rule (dry weather): takes 3 seconds to respond and brake.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Measure average relative distance (average distance/minimum safe distance)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Larger than 1 means less congestion.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Close to 1 means more congestion.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Works for both normal roads and expressways.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1026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Up-slopes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0DCE8-02A4-4E75-B78C-12D49163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36" y="3629943"/>
            <a:ext cx="7265464" cy="1910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7351F-5D47-4343-8F6F-2F8D0946C59D}"/>
              </a:ext>
            </a:extLst>
          </p:cNvPr>
          <p:cNvSpPr txBox="1"/>
          <p:nvPr/>
        </p:nvSpPr>
        <p:spPr>
          <a:xfrm>
            <a:off x="533400" y="1099462"/>
            <a:ext cx="7239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You are an avid runner. Given a running route consisting of heights of points at regular interval on the route, you want to find the </a:t>
            </a:r>
            <a:r>
              <a:rPr lang="en-SG" sz="2400" dirty="0">
                <a:solidFill>
                  <a:srgbClr val="0000FF"/>
                </a:solidFill>
              </a:rPr>
              <a:t>number of up-slopes </a:t>
            </a:r>
            <a:r>
              <a:rPr lang="en-SG" sz="2400" dirty="0"/>
              <a:t>in the route. An up-slope is a contiguous group of heights of increasing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CFAEC8-D29A-4ADD-958D-28254E4D0C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7" r="17403"/>
          <a:stretch/>
        </p:blipFill>
        <p:spPr>
          <a:xfrm>
            <a:off x="7703127" y="798429"/>
            <a:ext cx="1099128" cy="1711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55226-5922-4354-AF22-FA797622EA00}"/>
              </a:ext>
            </a:extLst>
          </p:cNvPr>
          <p:cNvSpPr txBox="1"/>
          <p:nvPr/>
        </p:nvSpPr>
        <p:spPr>
          <a:xfrm>
            <a:off x="533400" y="3264183"/>
            <a:ext cx="39632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data: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up-slopes = 4</a:t>
            </a:r>
          </a:p>
        </p:txBody>
      </p:sp>
    </p:spTree>
    <p:extLst>
      <p:ext uri="{BB962C8B-B14F-4D97-AF65-F5344CB8AC3E}">
        <p14:creationId xmlns:p14="http://schemas.microsoft.com/office/powerpoint/2010/main" val="2059287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0A7AE-7861-44A4-AA65-1FF16F8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77D17-AD60-49C2-A769-64F6E12F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C059A-77C5-45F5-B3A2-06D5784E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3B3FE-0902-4DE4-9EF9-902426F26C50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81000"/>
            <a:ext cx="8382000" cy="838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Up-slopes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0DCE8-02A4-4E75-B78C-12D491634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2880"/>
            <a:ext cx="5105400" cy="1342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55226-5922-4354-AF22-FA797622EA00}"/>
              </a:ext>
            </a:extLst>
          </p:cNvPr>
          <p:cNvSpPr txBox="1"/>
          <p:nvPr/>
        </p:nvSpPr>
        <p:spPr>
          <a:xfrm>
            <a:off x="789216" y="1307157"/>
            <a:ext cx="1012369" cy="5324535"/>
          </a:xfrm>
          <a:prstGeom prst="rect">
            <a:avLst/>
          </a:prstGeom>
          <a:solidFill>
            <a:srgbClr val="99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2.7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3.2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3.9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2.9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D74FA-4DFF-4A9B-B8DC-C35468FFA033}"/>
              </a:ext>
            </a:extLst>
          </p:cNvPr>
          <p:cNvSpPr txBox="1"/>
          <p:nvPr/>
        </p:nvSpPr>
        <p:spPr>
          <a:xfrm>
            <a:off x="2275113" y="1307157"/>
            <a:ext cx="1077687" cy="53245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-1.3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-0.2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-0.6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-1.4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0.75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29F05-6D68-43D1-8B74-6EA4D64FE0FA}"/>
              </a:ext>
            </a:extLst>
          </p:cNvPr>
          <p:cNvSpPr txBox="1"/>
          <p:nvPr/>
        </p:nvSpPr>
        <p:spPr>
          <a:xfrm>
            <a:off x="3826328" y="1614934"/>
            <a:ext cx="1077687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SG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-9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DFCD00-13F6-459E-B64A-EF940C3B1C50}"/>
              </a:ext>
            </a:extLst>
          </p:cNvPr>
          <p:cNvCxnSpPr>
            <a:cxnSpLocks/>
          </p:cNvCxnSpPr>
          <p:nvPr/>
        </p:nvCxnSpPr>
        <p:spPr>
          <a:xfrm flipV="1">
            <a:off x="2258785" y="1307157"/>
            <a:ext cx="315686" cy="3257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35715D8-45F3-4D35-8F45-4F3C85227BF1}"/>
              </a:ext>
            </a:extLst>
          </p:cNvPr>
          <p:cNvSpPr txBox="1"/>
          <p:nvPr/>
        </p:nvSpPr>
        <p:spPr>
          <a:xfrm>
            <a:off x="5486400" y="2312994"/>
            <a:ext cx="330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Number of up-slopes?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D0A4B2-BDB1-4A64-918E-9781ACCAFBA1}"/>
              </a:ext>
            </a:extLst>
          </p:cNvPr>
          <p:cNvSpPr txBox="1"/>
          <p:nvPr/>
        </p:nvSpPr>
        <p:spPr>
          <a:xfrm>
            <a:off x="5486400" y="2988022"/>
            <a:ext cx="295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Longest up-slope?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B32ADB-9E90-47FE-AC8F-78014A1529A0}"/>
              </a:ext>
            </a:extLst>
          </p:cNvPr>
          <p:cNvSpPr txBox="1"/>
          <p:nvPr/>
        </p:nvSpPr>
        <p:spPr>
          <a:xfrm>
            <a:off x="5214257" y="1738561"/>
            <a:ext cx="136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To find: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455BF-39A9-4009-B319-E0BA3515FF37}"/>
              </a:ext>
            </a:extLst>
          </p:cNvPr>
          <p:cNvSpPr txBox="1"/>
          <p:nvPr/>
        </p:nvSpPr>
        <p:spPr>
          <a:xfrm>
            <a:off x="5486399" y="3738591"/>
            <a:ext cx="295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Steepest up-slope?</a:t>
            </a:r>
          </a:p>
        </p:txBody>
      </p:sp>
    </p:spTree>
    <p:extLst>
      <p:ext uri="{BB962C8B-B14F-4D97-AF65-F5344CB8AC3E}">
        <p14:creationId xmlns:p14="http://schemas.microsoft.com/office/powerpoint/2010/main" val="3409092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432656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4" name="[Date Placeholder 3]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</p:spPr>
        <p:txBody>
          <a:bodyPr>
            <a:normAutofit/>
          </a:bodyPr>
          <a:lstStyle/>
          <a:p>
            <a:pPr>
              <a:defRPr/>
            </a:pPr>
            <a:fld id="{24D17162-63A3-49DC-92B1-933428BCC85F}" type="slidenum">
              <a:rPr smtClean="0"/>
              <a:pPr>
                <a:defRPr/>
              </a:pPr>
              <a:t>13</a:t>
            </a:fld>
            <a:endParaRPr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Quick recap…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996574" y="1305255"/>
            <a:ext cx="2627523" cy="535857"/>
          </a:xfrm>
          <a:solidFill>
            <a:srgbClr val="99CCFF"/>
          </a:solidFill>
        </p:spPr>
        <p:txBody>
          <a:bodyPr>
            <a:normAutofit/>
          </a:bodyPr>
          <a:lstStyle/>
          <a:p>
            <a:pPr marL="0" indent="0" algn="ctr" eaLnBrk="1" hangingPunct="1">
              <a:buClrTx/>
              <a:buSzPct val="100000"/>
              <a:buNone/>
            </a:pPr>
            <a:r>
              <a:rPr lang="en-GB" dirty="0"/>
              <a:t>The Hungry Bear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37" y="1041932"/>
            <a:ext cx="2542276" cy="1116540"/>
          </a:xfrm>
          <a:prstGeom prst="rect">
            <a:avLst/>
          </a:prstGeom>
        </p:spPr>
      </p:pic>
      <p:sp>
        <p:nvSpPr>
          <p:cNvPr id="9" name="HighlightTextShape201406201824391195"/>
          <p:cNvSpPr txBox="1">
            <a:spLocks noChangeArrowheads="1"/>
          </p:cNvSpPr>
          <p:nvPr/>
        </p:nvSpPr>
        <p:spPr>
          <a:xfrm>
            <a:off x="6021696" y="2373583"/>
            <a:ext cx="2879015" cy="5047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ClrTx/>
              <a:buSzPct val="100000"/>
              <a:buFont typeface="Arial" pitchFamily="34" charset="0"/>
              <a:buNone/>
            </a:pPr>
            <a:r>
              <a:rPr lang="en-GB" dirty="0"/>
              <a:t>Leaking flowmeter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180BFB-63E6-4037-BAE5-C0A793752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20" y="2248598"/>
            <a:ext cx="1293653" cy="98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HighlightTextShape201406201824391195"/>
          <p:cNvSpPr txBox="1">
            <a:spLocks noChangeArrowheads="1"/>
          </p:cNvSpPr>
          <p:nvPr/>
        </p:nvSpPr>
        <p:spPr>
          <a:xfrm>
            <a:off x="533400" y="2141463"/>
            <a:ext cx="2055794" cy="5047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ClrTx/>
              <a:buSzPct val="100000"/>
              <a:buFont typeface="Arial" pitchFamily="34" charset="0"/>
              <a:buNone/>
            </a:pPr>
            <a:r>
              <a:rPr lang="en-GB" dirty="0"/>
              <a:t>Bargain buy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AE4E0AA2-B467-4AC8-BF67-E4FBE0B0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81" y="2277960"/>
            <a:ext cx="1289437" cy="103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HighlightTextShape201406201824391195"/>
          <p:cNvSpPr txBox="1">
            <a:spLocks noChangeArrowheads="1"/>
          </p:cNvSpPr>
          <p:nvPr/>
        </p:nvSpPr>
        <p:spPr>
          <a:xfrm>
            <a:off x="3624097" y="3486024"/>
            <a:ext cx="2599728" cy="5047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ClrTx/>
              <a:buSzPct val="100000"/>
              <a:buFont typeface="Arial" pitchFamily="34" charset="0"/>
              <a:buNone/>
            </a:pPr>
            <a:r>
              <a:rPr lang="en-GB" dirty="0"/>
              <a:t>Tourist problem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C4A40A-D053-4082-B61D-49D2C5E0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15892"/>
              </p:ext>
            </p:extLst>
          </p:nvPr>
        </p:nvGraphicFramePr>
        <p:xfrm>
          <a:off x="6422558" y="3151377"/>
          <a:ext cx="2394884" cy="2138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807">
                  <a:extLst>
                    <a:ext uri="{9D8B030D-6E8A-4147-A177-3AD203B41FA5}">
                      <a16:colId xmlns:a16="http://schemas.microsoft.com/office/drawing/2014/main" val="1868097370"/>
                    </a:ext>
                  </a:extLst>
                </a:gridCol>
                <a:gridCol w="1626077">
                  <a:extLst>
                    <a:ext uri="{9D8B030D-6E8A-4147-A177-3AD203B41FA5}">
                      <a16:colId xmlns:a16="http://schemas.microsoft.com/office/drawing/2014/main" val="3266532858"/>
                    </a:ext>
                  </a:extLst>
                </a:gridCol>
              </a:tblGrid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Tourist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Places of Interest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2427542401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Aaron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SZG, BG, JB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3656730175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Betty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CG, JG, BG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634660682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Cathy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VC, SI, OR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1803705494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David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JG, CG, OR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4142684691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Evans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CG, JG, SZG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3974912606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Frances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BG, SZG, JB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3665337180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Gary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CG, OR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4152717951"/>
                  </a:ext>
                </a:extLst>
              </a:tr>
              <a:tr h="237525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Harry</a:t>
                      </a:r>
                    </a:p>
                  </a:txBody>
                  <a:tcPr marL="54709" marR="54709" marT="27355" marB="273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JG, CG</a:t>
                      </a:r>
                    </a:p>
                  </a:txBody>
                  <a:tcPr marL="54709" marR="54709" marT="27355" marB="27355"/>
                </a:tc>
                <a:extLst>
                  <a:ext uri="{0D108BD9-81ED-4DB2-BD59-A6C34878D82A}">
                    <a16:rowId xmlns:a16="http://schemas.microsoft.com/office/drawing/2014/main" val="224730203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4279344"/>
            <a:ext cx="486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Verifying your problem definition</a:t>
            </a:r>
            <a:endParaRPr lang="en-US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837282" y="4700637"/>
            <a:ext cx="4485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Is a solution possible?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Is a solution desirable?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Is there a trivial undesirable solution?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Do the constraints conflict?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Anything missing?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dirty="0"/>
              <a:t>Anything extraneous?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93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animBg="1"/>
      <p:bldP spid="9" grpId="0" animBg="1"/>
      <p:bldP spid="11" grpId="0" animBg="1"/>
      <p:bldP spid="14" grpId="0" animBg="1"/>
      <p:bldP spid="1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Lessons learned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8640" y="1252728"/>
            <a:ext cx="82681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/>
              <a:t>Computational problem has inputs, outputs, constraints; identify them.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008000"/>
                </a:solidFill>
              </a:rPr>
              <a:t>Use concrete problem instances to help you understand the problem.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/>
              <a:t>Problem statements can be vague, make them clear.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008000"/>
                </a:solidFill>
              </a:rPr>
              <a:t>Constraints may be implicit, make them explicit.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/>
              <a:t>Without constraint, may get trivial undesirable solution.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008000"/>
                </a:solidFill>
              </a:rPr>
              <a:t>With sufficient constraints, can get desirable solution.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/>
              <a:t>When constraints conflict, no solution.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>
                <a:solidFill>
                  <a:srgbClr val="008000"/>
                </a:solidFill>
              </a:rPr>
              <a:t>Verify whether problem definition is good enough; revise if needed.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200" dirty="0"/>
              <a:t>Use </a:t>
            </a:r>
            <a:r>
              <a:rPr lang="en-SG" sz="2200" dirty="0" err="1"/>
              <a:t>Polya’s</a:t>
            </a:r>
            <a:r>
              <a:rPr lang="en-SG" sz="2200" dirty="0"/>
              <a:t> questions to guide your reasoning.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14941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Tourist Problem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C4A40A-D053-4082-B61D-49D2C5E0F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2355"/>
              </p:ext>
            </p:extLst>
          </p:nvPr>
        </p:nvGraphicFramePr>
        <p:xfrm>
          <a:off x="5500840" y="1530639"/>
          <a:ext cx="3185960" cy="285407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2758">
                  <a:extLst>
                    <a:ext uri="{9D8B030D-6E8A-4147-A177-3AD203B41FA5}">
                      <a16:colId xmlns:a16="http://schemas.microsoft.com/office/drawing/2014/main" val="1868097370"/>
                    </a:ext>
                  </a:extLst>
                </a:gridCol>
                <a:gridCol w="2163202">
                  <a:extLst>
                    <a:ext uri="{9D8B030D-6E8A-4147-A177-3AD203B41FA5}">
                      <a16:colId xmlns:a16="http://schemas.microsoft.com/office/drawing/2014/main" val="3266532858"/>
                    </a:ext>
                  </a:extLst>
                </a:gridCol>
              </a:tblGrid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Tourist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Places of Interest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2427542401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Aaron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SZG, BG, JB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3656730175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Betty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CG, JG, BG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634660682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Cathy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VC, SI, OR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1803705494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David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JG, CG, OR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4142684691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Evans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CG, JG, SZG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3974912606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Frances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BG, SZG, JB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3665337180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Gary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CG, OR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4152717951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Harry</a:t>
                      </a:r>
                    </a:p>
                  </a:txBody>
                  <a:tcPr marL="72780" marR="72780" marT="36391" marB="363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JG, CG</a:t>
                      </a:r>
                    </a:p>
                  </a:txBody>
                  <a:tcPr marL="72780" marR="72780" marT="36391" marB="36391"/>
                </a:tc>
                <a:extLst>
                  <a:ext uri="{0D108BD9-81ED-4DB2-BD59-A6C34878D82A}">
                    <a16:rowId xmlns:a16="http://schemas.microsoft.com/office/drawing/2014/main" val="224730203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530639"/>
            <a:ext cx="4787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Given a list of tourists, each with a list of places to visit, schedule bus trips so that each tourist gets to visit all the places in his/her list.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173691" y="3757702"/>
            <a:ext cx="4147456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Real-life problems are much more complex!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567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Traffic Congestion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91" y="1219200"/>
            <a:ext cx="5732018" cy="433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559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Traffic Congestion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420470"/>
            <a:ext cx="81534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Initial problem statements:</a:t>
            </a:r>
          </a:p>
          <a:p>
            <a:pPr marL="628650" indent="-45243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Traffic congestion contributes to inefficiency in commuters.</a:t>
            </a:r>
          </a:p>
          <a:p>
            <a:pPr marL="628650" indent="-45243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Traffic conditions are not available at real time.</a:t>
            </a:r>
          </a:p>
          <a:p>
            <a:pPr marL="628650" indent="-45243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Drivers are unaware of less congested alternative routes.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677092"/>
            <a:ext cx="8153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These are real-world situations.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But these concepts are not computational: “traffic congestion”, “traffic conditions”, “less congested routes”.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To disambiguate, we call them </a:t>
            </a:r>
            <a:r>
              <a:rPr lang="en-SG" sz="2400" dirty="0">
                <a:solidFill>
                  <a:srgbClr val="C00000"/>
                </a:solidFill>
              </a:rPr>
              <a:t>real-world issues</a:t>
            </a:r>
            <a:r>
              <a:rPr lang="en-SG" sz="24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6384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Identify Computational Factors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10834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Need to turn non-computational concepts into computational factors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099005"/>
            <a:ext cx="8153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C00000"/>
                </a:solidFill>
              </a:rPr>
              <a:t>Idea #1 (I want to go home quickly)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Measure average speed of cars on road.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Faster speed means less congestion.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Slower speed means more congestion.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Difficulties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Different roads have different speed limits: (normal roads 50km/h, expressways 90km/h)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Average speed of 40km/h on normal roads is not slow.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Average speed of 60km/h on expressways is not fast.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No car at all: 0km/h, but completely no congestion.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95504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Identify Computational Factors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10834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Need to turn non-computational concepts into computational factors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099005"/>
            <a:ext cx="81534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C00000"/>
                </a:solidFill>
              </a:rPr>
              <a:t>Idea #2 (Crowdedness)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Measure average distance between cars on road.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Large distance means less congestion.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Small distance means more congestion.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Difficulties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Different roads have different speed limits: (normal roads 50km/h, expressways 90km/h)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For safe travel, average distance on expressways is larger than that on normal roads.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100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Identify Computational Factors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Problem Formulation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1108349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Need to turn non-computational concepts into computational factors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099005"/>
            <a:ext cx="81534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C00000"/>
                </a:solidFill>
              </a:rPr>
              <a:t>Possible Idea #1 (Relative Speed)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400" dirty="0"/>
              <a:t>Measure average relative speed (average speed/speed limit)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Smaller than 1 means more congestion.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Close to 1 means less congestion.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/>
              <a:t>Works for both normal roads and expressways.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0740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15916</TotalTime>
  <Words>890</Words>
  <Application>Microsoft Office PowerPoint</Application>
  <PresentationFormat>On-screen Show (4:3)</PresentationFormat>
  <Paragraphs>223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http://www.comp.nus.edu.sg/~cs1010/</vt:lpstr>
      <vt:lpstr>Quick recap…</vt:lpstr>
      <vt:lpstr>Lessons learned</vt:lpstr>
      <vt:lpstr>Tourist Problem</vt:lpstr>
      <vt:lpstr>Traffic Congestion</vt:lpstr>
      <vt:lpstr>Traffic Congestion</vt:lpstr>
      <vt:lpstr>Identify Computational Factors</vt:lpstr>
      <vt:lpstr>Identify Computational Factors</vt:lpstr>
      <vt:lpstr>Identify Computational Factors</vt:lpstr>
      <vt:lpstr>Identify Computational Factors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Tan Tuck Choy</cp:lastModifiedBy>
  <cp:revision>1202</cp:revision>
  <cp:lastPrinted>2017-06-30T03:15:07Z</cp:lastPrinted>
  <dcterms:created xsi:type="dcterms:W3CDTF">1998-09-05T15:03:32Z</dcterms:created>
  <dcterms:modified xsi:type="dcterms:W3CDTF">2017-11-13T02:57:13Z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