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468" r:id="rId3"/>
    <p:sldId id="509" r:id="rId4"/>
    <p:sldId id="582" r:id="rId5"/>
    <p:sldId id="637" r:id="rId6"/>
    <p:sldId id="638" r:id="rId7"/>
    <p:sldId id="669" r:id="rId8"/>
    <p:sldId id="546" r:id="rId9"/>
    <p:sldId id="640" r:id="rId10"/>
    <p:sldId id="643" r:id="rId11"/>
    <p:sldId id="644" r:id="rId12"/>
    <p:sldId id="645" r:id="rId13"/>
    <p:sldId id="646" r:id="rId14"/>
    <p:sldId id="647" r:id="rId15"/>
    <p:sldId id="611" r:id="rId16"/>
    <p:sldId id="667" r:id="rId17"/>
    <p:sldId id="668" r:id="rId18"/>
    <p:sldId id="659" r:id="rId19"/>
    <p:sldId id="664" r:id="rId20"/>
    <p:sldId id="666" r:id="rId21"/>
    <p:sldId id="665" r:id="rId22"/>
    <p:sldId id="506" r:id="rId23"/>
    <p:sldId id="308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9900CC"/>
    <a:srgbClr val="CCECFF"/>
    <a:srgbClr val="FFFF99"/>
    <a:srgbClr val="E6E6E6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652" autoAdjust="0"/>
  </p:normalViewPr>
  <p:slideViewPr>
    <p:cSldViewPr snapToGrid="0">
      <p:cViewPr>
        <p:scale>
          <a:sx n="90" d="100"/>
          <a:sy n="90" d="100"/>
        </p:scale>
        <p:origin x="-7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10/28/2017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6823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68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34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46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792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78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0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842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072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2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2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314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96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967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23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313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2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24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22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34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83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Structures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0" y="886962"/>
            <a:ext cx="6167933" cy="1013510"/>
          </a:xfrm>
          <a:prstGeom prst="rect">
            <a:avLst/>
          </a:prstGeom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2504287" y="863989"/>
            <a:ext cx="4004733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Structure Variables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syntax is similar to declaring ordinary variables.</a:t>
            </a:r>
            <a:endParaRPr lang="en-US" sz="20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2689" y="2498644"/>
            <a:ext cx="5703887" cy="22921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stuNum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result_t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result1, result2;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83026" y="2605007"/>
            <a:ext cx="3720932" cy="1484054"/>
            <a:chOff x="4136571" y="3672116"/>
            <a:chExt cx="3721678" cy="1484438"/>
          </a:xfrm>
        </p:grpSpPr>
        <p:sp>
          <p:nvSpPr>
            <p:cNvPr id="19" name="Right Brace 9"/>
            <p:cNvSpPr>
              <a:spLocks/>
            </p:cNvSpPr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02466" y="4119106"/>
              <a:ext cx="3255783" cy="584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Before function prototypes </a:t>
              </a:r>
              <a:br>
                <a:rPr lang="en-US" sz="1600" dirty="0" smtClean="0">
                  <a:latin typeface="Arial" charset="0"/>
                  <a:cs typeface="Arial" charset="0"/>
                </a:rPr>
              </a:br>
              <a:r>
                <a:rPr lang="en-US" sz="1600" dirty="0" smtClean="0">
                  <a:latin typeface="Arial" charset="0"/>
                  <a:cs typeface="Arial" charset="0"/>
                </a:rPr>
                <a:t>(but after preprocessor directives)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5375523" y="4335249"/>
            <a:ext cx="1923635" cy="339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Inside any function</a:t>
            </a:r>
            <a:endParaRPr lang="en-SG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3.1 Initializing Structure Variables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The syntax is like array initialization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Examples: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stuNum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float score;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char </a:t>
            </a:r>
            <a:r>
              <a:rPr lang="en-US" sz="1600" b="1" dirty="0" smtClean="0">
                <a:latin typeface="Courier New" pitchFamily="49" charset="0"/>
              </a:rPr>
              <a:t>grade;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{ </a:t>
            </a:r>
            <a:r>
              <a:rPr lang="en-US" sz="1600" b="1" dirty="0" smtClean="0">
                <a:latin typeface="Courier New" pitchFamily="49" charset="0"/>
              </a:rPr>
              <a:t>123321, 93.5, 'A' </a:t>
            </a:r>
            <a:r>
              <a:rPr lang="en-US" sz="1600" b="1" dirty="0">
                <a:latin typeface="Courier New" pitchFamily="49" charset="0"/>
              </a:rPr>
              <a:t>};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23953" y="2155854"/>
            <a:ext cx="6039294" cy="262879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day, month, year;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typedef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cardNum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date_t</a:t>
            </a:r>
            <a:r>
              <a:rPr lang="en-US" sz="1600" b="1" dirty="0" smtClean="0">
                <a:latin typeface="Courier New" pitchFamily="49" charset="0"/>
              </a:rPr>
              <a:t> birthday;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</a:rPr>
              <a:t>{888888, {31, 12, 2020}};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4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3.2 Accessing Members of a Structure Variable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the </a:t>
            </a:r>
            <a:r>
              <a:rPr lang="en-US" sz="2400" dirty="0">
                <a:solidFill>
                  <a:srgbClr val="0000FF"/>
                </a:solidFill>
              </a:rPr>
              <a:t>dot 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FF"/>
                </a:solidFill>
              </a:rPr>
              <a:t>operator</a:t>
            </a:r>
            <a:endParaRPr lang="en-US" sz="24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 smtClean="0">
                <a:latin typeface="Courier New" pitchFamily="49" charset="0"/>
              </a:rPr>
              <a:t> result2;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result2.stuNum = 456654;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result2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latin typeface="Courier New" pitchFamily="49" charset="0"/>
              </a:rPr>
              <a:t>score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62.0;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result2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latin typeface="Courier New" pitchFamily="49" charset="0"/>
              </a:rPr>
              <a:t>grade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'D';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2000" b="1" dirty="0" smtClean="0">
                <a:latin typeface="Courier New" pitchFamily="49" charset="0"/>
              </a:rPr>
              <a:t> card2 = { 666666, {30, 6} };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card2.expiryDate.year = 2021;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428913" y="3035590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549601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231226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36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3.3 Demo #1: Initializing and Accessing Members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485776" y="1112838"/>
            <a:ext cx="7775909" cy="5292883"/>
            <a:chOff x="790832" y="1112923"/>
            <a:chExt cx="7776273" cy="5292241"/>
          </a:xfrm>
        </p:grpSpPr>
        <p:sp>
          <p:nvSpPr>
            <p:cNvPr id="20" name="TextBox 19"/>
            <p:cNvSpPr txBox="1"/>
            <p:nvPr/>
          </p:nvSpPr>
          <p:spPr>
            <a:xfrm>
              <a:off x="790832" y="1235145"/>
              <a:ext cx="7776273" cy="5170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score;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grade;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123321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93.5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 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result2.stuNum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456654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2.score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62.0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2.grade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'D'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"result1: 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result1.stuNum, result1.score, result1.grade);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result2.stuNum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result2.score, result2.grade);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6810" y="1112923"/>
              <a:ext cx="1906866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Unit15_Demo1.c</a:t>
              </a:r>
              <a:endParaRPr lang="en-SG" dirty="0"/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2771778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/>
            <p:cNvSpPr>
              <a:spLocks/>
            </p:cNvSpPr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Type definition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594754" y="2878176"/>
            <a:ext cx="4047148" cy="686279"/>
            <a:chOff x="3349961" y="3174744"/>
            <a:chExt cx="4047587" cy="686056"/>
          </a:xfrm>
        </p:grpSpPr>
        <p:sp>
          <p:nvSpPr>
            <p:cNvPr id="26" name="Line Callout 2 (Border and Accent Bar) 25"/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Initialization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27" name="Straight Connector 18"/>
            <p:cNvCxnSpPr>
              <a:cxnSpLocks noChangeShapeType="1"/>
            </p:cNvCxnSpPr>
            <p:nvPr/>
          </p:nvCxnSpPr>
          <p:spPr bwMode="auto">
            <a:xfrm>
              <a:off x="3349961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1038984" y="4145156"/>
            <a:ext cx="6212048" cy="1683073"/>
            <a:chOff x="1343782" y="4145156"/>
            <a:chExt cx="6212048" cy="1683073"/>
          </a:xfrm>
        </p:grpSpPr>
        <p:sp>
          <p:nvSpPr>
            <p:cNvPr id="29" name="Line Callout 2 (Border and Accent Bar) 28"/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34428"/>
                <a:gd name="adj6" fmla="val -10354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Accessing members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30" name="Straight Connector 21"/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/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/>
            <p:cNvCxnSpPr>
              <a:cxnSpLocks noChangeShapeType="1"/>
            </p:cNvCxnSpPr>
            <p:nvPr/>
          </p:nvCxnSpPr>
          <p:spPr bwMode="auto">
            <a:xfrm>
              <a:off x="1343782" y="4232628"/>
              <a:ext cx="166411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/>
            <p:cNvCxnSpPr>
              <a:cxnSpLocks noChangeShapeType="1"/>
            </p:cNvCxnSpPr>
            <p:nvPr/>
          </p:nvCxnSpPr>
          <p:spPr bwMode="auto">
            <a:xfrm flipV="1">
              <a:off x="1367511" y="4459705"/>
              <a:ext cx="1544129" cy="3981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/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55678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/>
          <p:cNvSpPr txBox="1"/>
          <p:nvPr/>
        </p:nvSpPr>
        <p:spPr>
          <a:xfrm>
            <a:off x="2969547" y="1532021"/>
            <a:ext cx="5885695" cy="58477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result1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123321;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93.5;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grade = 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result2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456654;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62.0;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44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3.4 Reading a Structure Member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  <a:endParaRPr lang="en-US" sz="200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50232" y="2889250"/>
            <a:ext cx="7908757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 smtClean="0">
                <a:latin typeface="Courier New" pitchFamily="49" charset="0"/>
              </a:rPr>
              <a:t> result1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("Enter </a:t>
            </a:r>
            <a:r>
              <a:rPr lang="en-US" sz="2000" b="1" dirty="0" smtClean="0">
                <a:latin typeface="Courier New" pitchFamily="49" charset="0"/>
              </a:rPr>
              <a:t>student number, score </a:t>
            </a:r>
            <a:r>
              <a:rPr lang="en-US" sz="2000" b="1" dirty="0">
                <a:latin typeface="Courier New" pitchFamily="49" charset="0"/>
              </a:rPr>
              <a:t>and </a:t>
            </a:r>
            <a:r>
              <a:rPr lang="en-US" sz="2000" b="1" dirty="0" smtClean="0">
                <a:latin typeface="Courier New" pitchFamily="49" charset="0"/>
              </a:rPr>
              <a:t>grade: </a:t>
            </a:r>
            <a:r>
              <a:rPr lang="en-US" sz="2000" b="1" dirty="0">
                <a:latin typeface="Courier New" pitchFamily="49" charset="0"/>
              </a:rPr>
              <a:t>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</a:rPr>
              <a:t>("%d %f %c", &amp;result1.stuNum, &amp;result1.score, 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 &amp;result1.grade);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50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Assigning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use the </a:t>
            </a:r>
            <a:r>
              <a:rPr lang="en-US" sz="2400" dirty="0">
                <a:solidFill>
                  <a:srgbClr val="0000FF"/>
                </a:solidFill>
              </a:rPr>
              <a:t>dot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If we use the structure variable’s name, we are referring to the </a:t>
            </a:r>
            <a:r>
              <a:rPr lang="en-US" sz="2400" u="sng" dirty="0"/>
              <a:t>entire structure</a:t>
            </a:r>
            <a:r>
              <a:rPr lang="en-US" sz="2400" dirty="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Unlike arrays, we may do assignments with structures</a:t>
            </a:r>
            <a:endParaRPr lang="en-US" sz="20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Arial" charset="0"/>
              </a:rPr>
              <a:t>result2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result1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result2.stuNum = result1.stuNum;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result2.score = </a:t>
              </a:r>
              <a:r>
                <a:rPr lang="en-US" sz="1400" b="1" dirty="0" smtClean="0">
                  <a:latin typeface="Courier New" pitchFamily="49" charset="0"/>
                </a:rPr>
                <a:t>result1</a:t>
              </a: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.score;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result2.grade = result1.grade;</a:t>
              </a:r>
              <a:endParaRPr lang="en-US" sz="1400" b="1" dirty="0">
                <a:latin typeface="Courier New" pitchFamily="49" charset="0"/>
                <a:cs typeface="Arial" charset="0"/>
              </a:endParaRPr>
            </a:p>
            <a:p>
              <a:pPr marL="342900" indent="-342900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algn="ctr"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b="1" dirty="0" smtClean="0">
                  <a:latin typeface="+mn-lt"/>
                  <a:cs typeface="Arial" charset="0"/>
                </a:rPr>
                <a:t>=</a:t>
              </a:r>
              <a:endParaRPr lang="en-US" b="1" dirty="0">
                <a:latin typeface="+mn-lt"/>
                <a:cs typeface="Arial" charset="0"/>
              </a:endParaRPr>
            </a:p>
            <a:p>
              <a:pPr marL="342900" indent="-342900" algn="ctr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26000" y="4173538"/>
            <a:ext cx="3854032" cy="2173915"/>
            <a:chOff x="4826000" y="4173538"/>
            <a:chExt cx="3854032" cy="2173915"/>
          </a:xfrm>
        </p:grpSpPr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5090316" y="4455613"/>
              <a:ext cx="3588547" cy="950595"/>
              <a:chOff x="2492305" y="4636407"/>
              <a:chExt cx="3589182" cy="950795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TextBox 62"/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stuNum</a:t>
                </a:r>
                <a:endParaRPr lang="en-SG" sz="1400" dirty="0"/>
              </a:p>
            </p:txBody>
          </p:sp>
          <p:sp>
            <p:nvSpPr>
              <p:cNvPr id="58" name="TextBox 63"/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score</a:t>
                </a:r>
                <a:endParaRPr lang="en-SG" sz="1400" dirty="0"/>
              </a:p>
            </p:txBody>
          </p:sp>
          <p:sp>
            <p:nvSpPr>
              <p:cNvPr id="59" name="TextBox 64"/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grade</a:t>
                </a:r>
                <a:endParaRPr lang="en-SG" sz="1400" dirty="0"/>
              </a:p>
            </p:txBody>
          </p:sp>
          <p:sp>
            <p:nvSpPr>
              <p:cNvPr id="60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result1</a:t>
                </a:r>
                <a:endParaRPr lang="en-SG" sz="1400" dirty="0"/>
              </a:p>
            </p:txBody>
          </p:sp>
          <p:sp>
            <p:nvSpPr>
              <p:cNvPr id="61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TextBox 50"/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123321</a:t>
                </a:r>
                <a:endParaRPr lang="en-SG" dirty="0"/>
              </a:p>
            </p:txBody>
          </p:sp>
          <p:sp>
            <p:nvSpPr>
              <p:cNvPr id="63" name="TextBox 51"/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93.5</a:t>
                </a:r>
                <a:endParaRPr lang="en-SG" dirty="0"/>
              </a:p>
            </p:txBody>
          </p:sp>
          <p:sp>
            <p:nvSpPr>
              <p:cNvPr id="64" name="TextBox 52"/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'A'</a:t>
                </a:r>
                <a:endParaRPr lang="en-SG" dirty="0"/>
              </a:p>
            </p:txBody>
          </p:sp>
        </p:grpSp>
        <p:sp>
          <p:nvSpPr>
            <p:cNvPr id="42" name="TextBox 65"/>
            <p:cNvSpPr txBox="1">
              <a:spLocks noChangeArrowheads="1"/>
            </p:cNvSpPr>
            <p:nvPr/>
          </p:nvSpPr>
          <p:spPr bwMode="auto">
            <a:xfrm>
              <a:off x="4826000" y="4173538"/>
              <a:ext cx="1030332" cy="3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80" name="Group 41"/>
            <p:cNvGrpSpPr>
              <a:grpSpLocks/>
            </p:cNvGrpSpPr>
            <p:nvPr/>
          </p:nvGrpSpPr>
          <p:grpSpPr bwMode="auto">
            <a:xfrm>
              <a:off x="5091485" y="5396858"/>
              <a:ext cx="3588547" cy="950595"/>
              <a:chOff x="2492305" y="4636407"/>
              <a:chExt cx="3589182" cy="950795"/>
            </a:xfrm>
          </p:grpSpPr>
          <p:sp>
            <p:nvSpPr>
              <p:cNvPr id="81" name="Rectangle 80"/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4" name="TextBox 62"/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stuNum</a:t>
                </a:r>
                <a:endParaRPr lang="en-SG" sz="1400" dirty="0"/>
              </a:p>
            </p:txBody>
          </p:sp>
          <p:sp>
            <p:nvSpPr>
              <p:cNvPr id="85" name="TextBox 63"/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score</a:t>
                </a:r>
                <a:endParaRPr lang="en-SG" sz="1400" dirty="0"/>
              </a:p>
            </p:txBody>
          </p:sp>
          <p:sp>
            <p:nvSpPr>
              <p:cNvPr id="86" name="TextBox 64"/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grade</a:t>
                </a:r>
                <a:endParaRPr lang="en-SG" sz="1400" dirty="0"/>
              </a:p>
            </p:txBody>
          </p:sp>
          <p:sp>
            <p:nvSpPr>
              <p:cNvPr id="87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result2</a:t>
                </a:r>
                <a:endParaRPr lang="en-SG" sz="1400" dirty="0"/>
              </a:p>
            </p:txBody>
          </p:sp>
          <p:sp>
            <p:nvSpPr>
              <p:cNvPr id="88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9" name="TextBox 50"/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123321</a:t>
                </a:r>
                <a:endParaRPr lang="en-SG" dirty="0"/>
              </a:p>
            </p:txBody>
          </p:sp>
          <p:sp>
            <p:nvSpPr>
              <p:cNvPr id="90" name="TextBox 51"/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93.5</a:t>
                </a:r>
                <a:endParaRPr lang="en-SG" dirty="0"/>
              </a:p>
            </p:txBody>
          </p:sp>
          <p:sp>
            <p:nvSpPr>
              <p:cNvPr id="91" name="TextBox 52"/>
              <p:cNvSpPr txBox="1">
                <a:spLocks noChangeArrowheads="1"/>
              </p:cNvSpPr>
              <p:nvPr/>
            </p:nvSpPr>
            <p:spPr bwMode="auto">
              <a:xfrm>
                <a:off x="5273706" y="515564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'A'</a:t>
                </a:r>
                <a:endParaRPr lang="en-SG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711200" y="4106863"/>
            <a:ext cx="3765801" cy="2234559"/>
            <a:chOff x="711200" y="4106863"/>
            <a:chExt cx="3765801" cy="2234559"/>
          </a:xfrm>
        </p:grpSpPr>
        <p:sp>
          <p:nvSpPr>
            <p:cNvPr id="16" name="TextBox 40"/>
            <p:cNvSpPr txBox="1">
              <a:spLocks noChangeArrowheads="1"/>
            </p:cNvSpPr>
            <p:nvPr/>
          </p:nvSpPr>
          <p:spPr bwMode="auto">
            <a:xfrm>
              <a:off x="711200" y="4106863"/>
              <a:ext cx="1030332" cy="36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92" name="Group 41"/>
            <p:cNvGrpSpPr>
              <a:grpSpLocks/>
            </p:cNvGrpSpPr>
            <p:nvPr/>
          </p:nvGrpSpPr>
          <p:grpSpPr bwMode="auto">
            <a:xfrm>
              <a:off x="887285" y="4449582"/>
              <a:ext cx="3588547" cy="950595"/>
              <a:chOff x="2492305" y="4636407"/>
              <a:chExt cx="3589182" cy="950795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96" name="TextBox 62"/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stuNum</a:t>
                </a:r>
                <a:endParaRPr lang="en-SG" sz="1400" dirty="0"/>
              </a:p>
            </p:txBody>
          </p:sp>
          <p:sp>
            <p:nvSpPr>
              <p:cNvPr id="97" name="TextBox 63"/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score</a:t>
                </a:r>
                <a:endParaRPr lang="en-SG" sz="1400" dirty="0"/>
              </a:p>
            </p:txBody>
          </p:sp>
          <p:sp>
            <p:nvSpPr>
              <p:cNvPr id="98" name="TextBox 64"/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grade</a:t>
                </a:r>
                <a:endParaRPr lang="en-SG" sz="1400" dirty="0"/>
              </a:p>
            </p:txBody>
          </p:sp>
          <p:sp>
            <p:nvSpPr>
              <p:cNvPr id="99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result1</a:t>
                </a:r>
                <a:endParaRPr lang="en-SG" sz="1400" dirty="0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1" name="TextBox 50"/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123321</a:t>
                </a:r>
                <a:endParaRPr lang="en-SG" dirty="0"/>
              </a:p>
            </p:txBody>
          </p:sp>
          <p:sp>
            <p:nvSpPr>
              <p:cNvPr id="102" name="TextBox 51"/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93.5</a:t>
                </a:r>
                <a:endParaRPr lang="en-SG" dirty="0"/>
              </a:p>
            </p:txBody>
          </p:sp>
          <p:sp>
            <p:nvSpPr>
              <p:cNvPr id="103" name="TextBox 52"/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'A'</a:t>
                </a:r>
                <a:endParaRPr lang="en-SG" dirty="0"/>
              </a:p>
            </p:txBody>
          </p:sp>
        </p:grpSp>
        <p:grpSp>
          <p:nvGrpSpPr>
            <p:cNvPr id="104" name="Group 41"/>
            <p:cNvGrpSpPr>
              <a:grpSpLocks/>
            </p:cNvGrpSpPr>
            <p:nvPr/>
          </p:nvGrpSpPr>
          <p:grpSpPr bwMode="auto">
            <a:xfrm>
              <a:off x="888454" y="5390827"/>
              <a:ext cx="3588547" cy="950595"/>
              <a:chOff x="2492305" y="4636407"/>
              <a:chExt cx="3589182" cy="950795"/>
            </a:xfrm>
          </p:grpSpPr>
          <p:sp>
            <p:nvSpPr>
              <p:cNvPr id="105" name="Rectangle 104"/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8" name="TextBox 62"/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stuNum</a:t>
                </a:r>
                <a:endParaRPr lang="en-SG" sz="1400" dirty="0"/>
              </a:p>
            </p:txBody>
          </p:sp>
          <p:sp>
            <p:nvSpPr>
              <p:cNvPr id="109" name="TextBox 63"/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score</a:t>
                </a:r>
                <a:endParaRPr lang="en-SG" sz="1400" dirty="0"/>
              </a:p>
            </p:txBody>
          </p:sp>
          <p:sp>
            <p:nvSpPr>
              <p:cNvPr id="110" name="TextBox 64"/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grade</a:t>
                </a:r>
                <a:endParaRPr lang="en-SG" sz="1400" dirty="0"/>
              </a:p>
            </p:txBody>
          </p:sp>
          <p:sp>
            <p:nvSpPr>
              <p:cNvPr id="111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result2</a:t>
                </a:r>
                <a:endParaRPr lang="en-SG" sz="1400" dirty="0"/>
              </a:p>
            </p:txBody>
          </p:sp>
          <p:sp>
            <p:nvSpPr>
              <p:cNvPr id="112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" name="TextBox 50"/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456654</a:t>
                </a:r>
                <a:endParaRPr lang="en-SG" dirty="0"/>
              </a:p>
            </p:txBody>
          </p:sp>
          <p:sp>
            <p:nvSpPr>
              <p:cNvPr id="114" name="TextBox 51"/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62.0</a:t>
                </a:r>
                <a:endParaRPr lang="en-SG" dirty="0"/>
              </a:p>
            </p:txBody>
          </p:sp>
          <p:sp>
            <p:nvSpPr>
              <p:cNvPr id="115" name="TextBox 52"/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'D'</a:t>
                </a:r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688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#1: Perimeter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5020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 program </a:t>
            </a:r>
            <a:r>
              <a:rPr lang="en-US" dirty="0" smtClean="0">
                <a:solidFill>
                  <a:srgbClr val="0000FF"/>
                </a:solidFill>
              </a:rPr>
              <a:t>Unit15_Perimeter.c</a:t>
            </a:r>
            <a:r>
              <a:rPr lang="en-US" dirty="0" smtClean="0"/>
              <a:t> </a:t>
            </a:r>
            <a:r>
              <a:rPr lang="en-US" dirty="0"/>
              <a:t>to do the </a:t>
            </a:r>
            <a:r>
              <a:rPr lang="en-US" dirty="0" smtClean="0"/>
              <a:t>following: </a:t>
            </a:r>
            <a:endParaRPr lang="en-US" dirty="0"/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dirty="0"/>
              <a:t>Define a structure type </a:t>
            </a:r>
            <a:r>
              <a:rPr lang="en-US" dirty="0" err="1">
                <a:solidFill>
                  <a:srgbClr val="0000FF"/>
                </a:solidFill>
              </a:rPr>
              <a:t>rectangle_t</a:t>
            </a:r>
            <a:r>
              <a:rPr lang="en-US" dirty="0"/>
              <a:t> with 2 integer members: </a:t>
            </a:r>
            <a:r>
              <a:rPr lang="en-US" dirty="0">
                <a:solidFill>
                  <a:srgbClr val="0000FF"/>
                </a:solidFill>
              </a:rPr>
              <a:t>side1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side2</a:t>
            </a:r>
            <a:r>
              <a:rPr lang="en-US" dirty="0"/>
              <a:t>, which are the lengths of its 2 sides.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dirty="0"/>
              <a:t>Declare a variable of type </a:t>
            </a:r>
            <a:r>
              <a:rPr lang="en-US" dirty="0" err="1">
                <a:solidFill>
                  <a:srgbClr val="0000FF"/>
                </a:solidFill>
              </a:rPr>
              <a:t>rectangle_t</a:t>
            </a:r>
            <a:r>
              <a:rPr lang="en-US" dirty="0"/>
              <a:t> and read values into its members.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dirty="0"/>
              <a:t>Compute the minimum perimeter if we fold the rectangle into halves once, either along the x-axis or the y-axis. </a:t>
            </a:r>
          </a:p>
          <a:p>
            <a:pPr marL="344488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Note</a:t>
            </a:r>
          </a:p>
          <a:p>
            <a:pPr marL="738188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use any additional variables besides the two given </a:t>
            </a:r>
            <a:r>
              <a:rPr lang="en-US" dirty="0" smtClean="0"/>
              <a:t>variables.</a:t>
            </a:r>
          </a:p>
          <a:p>
            <a:pPr marL="738188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may write the code in the </a:t>
            </a:r>
            <a:r>
              <a:rPr lang="en-US" b="1" dirty="0"/>
              <a:t>main() </a:t>
            </a:r>
            <a:r>
              <a:rPr lang="en-US" dirty="0"/>
              <a:t>function. You may </a:t>
            </a:r>
            <a:r>
              <a:rPr lang="en-US" dirty="0" err="1"/>
              <a:t>modularise</a:t>
            </a:r>
            <a:r>
              <a:rPr lang="en-US" dirty="0"/>
              <a:t> the program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4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#1: Perimeter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90575" y="1112838"/>
            <a:ext cx="7652385" cy="5631437"/>
            <a:chOff x="790833" y="1112923"/>
            <a:chExt cx="7652744" cy="5630753"/>
          </a:xfrm>
        </p:grpSpPr>
        <p:sp>
          <p:nvSpPr>
            <p:cNvPr id="9" name="TextBox 8"/>
            <p:cNvSpPr txBox="1"/>
            <p:nvPr/>
          </p:nvSpPr>
          <p:spPr>
            <a:xfrm>
              <a:off x="790833" y="1235145"/>
              <a:ext cx="7392480" cy="55085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rectangle_t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perimeter;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lengths: 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"Perimeter =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perimeter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507" y="1112923"/>
              <a:ext cx="234707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Unit15_Perimeter.c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90575" y="1600200"/>
            <a:ext cx="3154680" cy="1015663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508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side1, side2;</a:t>
            </a:r>
          </a:p>
          <a:p>
            <a:pPr>
              <a:tabLst>
                <a:tab pos="3508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575" y="3886200"/>
            <a:ext cx="7240905" cy="1785104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&amp;rect.side1, &amp;rect.side2);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(rect.side1 &gt; rect.side2)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perimeter = rect.side1 +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*rect.side2;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perimeter = rect.side2 +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*rect.side1</a:t>
            </a:r>
            <a:r>
              <a:rPr lang="en-US" sz="2000"/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Returning Structure from Functions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3164"/>
            <a:ext cx="7834313" cy="156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When combined with arrays and functions, structures give us a lot of flexibility in organizing and passing around data.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One such example is that a function may return more than one outputs using structure.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We will explore other examples later in Unit #18.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716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Returning Structure from Functions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4" y="1413164"/>
            <a:ext cx="7254129" cy="156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Given this structure type </a:t>
            </a:r>
            <a:br>
              <a:rPr lang="en-US" sz="2400" dirty="0" smtClean="0"/>
            </a:br>
            <a:r>
              <a:rPr lang="en-US" sz="2400" dirty="0" err="1" smtClean="0"/>
              <a:t>result_t</a:t>
            </a:r>
            <a:r>
              <a:rPr lang="en-US" sz="2400" dirty="0"/>
              <a:t>,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Define </a:t>
            </a:r>
            <a:r>
              <a:rPr lang="en-US" sz="2400" dirty="0"/>
              <a:t>a function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 that returns a </a:t>
            </a:r>
            <a:r>
              <a:rPr lang="en-US" sz="2400" dirty="0" smtClean="0"/>
              <a:t>structure of this type: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6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To call this function:</a:t>
            </a:r>
            <a:br>
              <a:rPr lang="en-US" sz="2400" dirty="0" smtClean="0"/>
            </a:br>
            <a:endParaRPr lang="en-US" sz="2400" dirty="0" smtClean="0"/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41565" y="3646907"/>
            <a:ext cx="3579065" cy="102907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result_t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</a:t>
            </a:r>
            <a:r>
              <a:rPr lang="en-US" sz="2000" b="1" dirty="0" smtClean="0">
                <a:latin typeface="Courier New" pitchFamily="49" charset="0"/>
              </a:rPr>
              <a:t>... ) { 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	</a:t>
            </a:r>
            <a:r>
              <a:rPr lang="en-US" sz="2000" b="1" dirty="0" smtClean="0">
                <a:latin typeface="Courier New" pitchFamily="49" charset="0"/>
              </a:rPr>
              <a:t>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}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041565" y="5092839"/>
            <a:ext cx="3424255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result_t</a:t>
            </a:r>
            <a:r>
              <a:rPr lang="en-US" sz="2000" b="1" dirty="0" smtClean="0">
                <a:latin typeface="Courier New" pitchFamily="49" charset="0"/>
              </a:rPr>
              <a:t> result;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result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069541" y="1441510"/>
            <a:ext cx="2716306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result_t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91061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15: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314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 smtClean="0">
                <a:cs typeface="Arial" pitchFamily="34" charset="0"/>
              </a:rPr>
              <a:t>Learn how to create and use structure</a:t>
            </a:r>
            <a:r>
              <a:rPr lang="en-GB" sz="2400" dirty="0" smtClean="0">
                <a:cs typeface="Arial" charset="0"/>
              </a:rPr>
              <a:t>s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altLang="zh-CN" sz="2400" dirty="0" smtClean="0">
                <a:cs typeface="Arial" pitchFamily="34" charset="0"/>
              </a:rPr>
              <a:t>Learn how to </a:t>
            </a:r>
            <a:r>
              <a:rPr lang="en-GB" altLang="zh-CN" sz="2400" dirty="0">
                <a:cs typeface="Arial" pitchFamily="34" charset="0"/>
              </a:rPr>
              <a:t>r</a:t>
            </a:r>
            <a:r>
              <a:rPr lang="en-GB" altLang="zh-CN" sz="2400" dirty="0" smtClean="0">
                <a:cs typeface="Arial" pitchFamily="34" charset="0"/>
              </a:rPr>
              <a:t>eturn 2 or more values from a function </a:t>
            </a:r>
            <a:r>
              <a:rPr lang="en-GB" altLang="zh-CN" sz="2400" smtClean="0">
                <a:cs typeface="Arial" pitchFamily="34" charset="0"/>
              </a:rPr>
              <a:t>using structures</a:t>
            </a:r>
            <a:endParaRPr lang="en-GB" altLang="zh-CN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449076"/>
            <a:ext cx="7620000" cy="133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</a:t>
            </a:r>
            <a:r>
              <a:rPr lang="en-GB" sz="2400" smtClean="0"/>
              <a:t>10 Structure and Union Types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</a:t>
            </a:r>
            <a:r>
              <a:rPr lang="en-GB" sz="3600" dirty="0">
                <a:solidFill>
                  <a:srgbClr val="0000FF"/>
                </a:solidFill>
              </a:rPr>
              <a:t>Returning Structure from </a:t>
            </a:r>
            <a:r>
              <a:rPr lang="en-GB" sz="3600" dirty="0" smtClean="0">
                <a:solidFill>
                  <a:srgbClr val="0000FF"/>
                </a:solidFill>
              </a:rPr>
              <a:t>Functions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11761" y="1053538"/>
            <a:ext cx="7967420" cy="5626107"/>
            <a:chOff x="867922" y="1112923"/>
            <a:chExt cx="7966221" cy="5880994"/>
          </a:xfrm>
        </p:grpSpPr>
        <p:sp>
          <p:nvSpPr>
            <p:cNvPr id="15" name="TextBox 14"/>
            <p:cNvSpPr txBox="1"/>
            <p:nvPr/>
          </p:nvSpPr>
          <p:spPr>
            <a:xfrm>
              <a:off x="867922" y="1235127"/>
              <a:ext cx="7966221" cy="5758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max;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main(void)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num1, num2, num3; // inputs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&amp;num1, &amp;num2, &amp;num3);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result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(num1, num2, num3);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br>
                <a:rPr lang="en-US" sz="16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"Maximum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2863" y="1112923"/>
              <a:ext cx="1980902" cy="3697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Unit15_Demo2.c</a:t>
              </a:r>
              <a:endParaRPr lang="en-SG" dirty="0"/>
            </a:p>
          </p:txBody>
        </p:sp>
      </p:grpSp>
      <p:sp>
        <p:nvSpPr>
          <p:cNvPr id="19" name="Line Callout 2 (Border and Accent Bar) 18"/>
          <p:cNvSpPr/>
          <p:nvPr/>
        </p:nvSpPr>
        <p:spPr bwMode="auto">
          <a:xfrm>
            <a:off x="6502969" y="4129163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138923"/>
              <a:gd name="adj6" fmla="val -14430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returned structure is copied to </a:t>
            </a:r>
            <a:r>
              <a:rPr lang="en-US" sz="1600" i="1" dirty="0" smtClean="0"/>
              <a:t>result</a:t>
            </a:r>
            <a:endParaRPr lang="en-SG" sz="1600" i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98220" y="4898733"/>
            <a:ext cx="5577839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Line Callout 2 (Border and Accent Bar) 21"/>
          <p:cNvSpPr/>
          <p:nvPr/>
        </p:nvSpPr>
        <p:spPr bwMode="auto">
          <a:xfrm>
            <a:off x="5993804" y="5717038"/>
            <a:ext cx="2024062" cy="603079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 smtClean="0"/>
              <a:t>max and average are printed</a:t>
            </a:r>
            <a:endParaRPr lang="en-SG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49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</a:t>
            </a:r>
            <a:r>
              <a:rPr lang="en-GB" sz="3600" dirty="0">
                <a:solidFill>
                  <a:srgbClr val="0000FF"/>
                </a:solidFill>
              </a:rPr>
              <a:t>Returning Structure from </a:t>
            </a:r>
            <a:r>
              <a:rPr lang="en-GB" sz="3600" dirty="0" smtClean="0">
                <a:solidFill>
                  <a:srgbClr val="0000FF"/>
                </a:solidFill>
              </a:rPr>
              <a:t>Functions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400684" y="1208191"/>
            <a:ext cx="8404225" cy="3712195"/>
            <a:chOff x="503107" y="1316751"/>
            <a:chExt cx="8402960" cy="3880374"/>
          </a:xfrm>
        </p:grpSpPr>
        <p:sp>
          <p:nvSpPr>
            <p:cNvPr id="15" name="TextBox 14"/>
            <p:cNvSpPr txBox="1"/>
            <p:nvPr/>
          </p:nvSpPr>
          <p:spPr>
            <a:xfrm>
              <a:off x="503107" y="1497344"/>
              <a:ext cx="8402960" cy="36997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Computes the maximum and average of 3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integers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n1,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n2,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n3)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n1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(n2 &gt;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n2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(n3 &gt;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n3;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(n1+n2+n3)/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	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47817" y="1316751"/>
              <a:ext cx="1980902" cy="3697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Unit15_Demo2.c</a:t>
              </a:r>
              <a:endParaRPr lang="en-SG" dirty="0"/>
            </a:p>
          </p:txBody>
        </p:sp>
      </p:grpSp>
      <p:sp>
        <p:nvSpPr>
          <p:cNvPr id="17" name="Line Callout 2 (Border and Accent Bar) 16"/>
          <p:cNvSpPr/>
          <p:nvPr/>
        </p:nvSpPr>
        <p:spPr bwMode="auto">
          <a:xfrm>
            <a:off x="5193505" y="2658532"/>
            <a:ext cx="283035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64763"/>
              <a:gd name="adj6" fmla="val -3914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 smtClean="0"/>
              <a:t>the answers are stored in the structure variable </a:t>
            </a:r>
            <a:r>
              <a:rPr lang="en-US" sz="1600" i="1" dirty="0" smtClean="0"/>
              <a:t>result</a:t>
            </a:r>
            <a:r>
              <a:rPr lang="en-US" sz="1600" dirty="0" smtClean="0"/>
              <a:t>.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3240915" y="4458631"/>
            <a:ext cx="2215955" cy="38100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i="1" dirty="0" smtClean="0">
                <a:latin typeface="Arial" charset="0"/>
                <a:cs typeface="Arial" charset="0"/>
              </a:rPr>
              <a:t>result </a:t>
            </a:r>
            <a:r>
              <a:rPr lang="en-US" sz="1600" dirty="0" smtClean="0">
                <a:latin typeface="Arial" charset="0"/>
                <a:cs typeface="Arial" charset="0"/>
              </a:rPr>
              <a:t>is </a:t>
            </a:r>
            <a:r>
              <a:rPr lang="en-US" sz="1600" dirty="0">
                <a:latin typeface="Arial" charset="0"/>
                <a:cs typeface="Arial" charset="0"/>
              </a:rPr>
              <a:t>returned here</a:t>
            </a:r>
            <a:endParaRPr lang="en-SG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59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H</a:t>
            </a:r>
            <a:r>
              <a:rPr lang="en-SG" sz="2400" dirty="0" smtClean="0"/>
              <a:t>ow </a:t>
            </a:r>
            <a:r>
              <a:rPr lang="en-SG" sz="2400" dirty="0"/>
              <a:t>to create and use structures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How to return 2 or more values from a function using structures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400" dirty="0" smtClean="0"/>
              <a:t>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Unit15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Unit 15: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48741"/>
            <a:ext cx="8420559" cy="49834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Organizing Data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Structure 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Structure Variables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dirty="0" smtClean="0"/>
              <a:t>.1	Initializing Structure Variables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dirty="0" smtClean="0"/>
              <a:t>.2	Accessing Members of a Structure Variable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3.3	Demo #1: Initializing and Accessing Structure Members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3.4	Reading a Structure Member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Assigning Structures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altLang="zh-CN" dirty="0" smtClean="0">
                <a:solidFill>
                  <a:srgbClr val="C00000"/>
                </a:solidFill>
              </a:rPr>
              <a:t>Exercise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altLang="zh-CN" dirty="0" smtClean="0">
                <a:solidFill>
                  <a:srgbClr val="C00000"/>
                </a:solidFill>
              </a:rPr>
              <a:t>Returning </a:t>
            </a:r>
            <a:r>
              <a:rPr lang="en-GB" altLang="zh-CN" dirty="0">
                <a:solidFill>
                  <a:srgbClr val="C00000"/>
                </a:solidFill>
              </a:rPr>
              <a:t>Structure from </a:t>
            </a:r>
            <a:r>
              <a:rPr lang="en-GB" altLang="zh-CN" dirty="0" smtClean="0">
                <a:solidFill>
                  <a:srgbClr val="C00000"/>
                </a:solidFill>
              </a:rPr>
              <a:t>Functions</a:t>
            </a:r>
            <a:endParaRPr lang="en-GB" altLang="zh-CN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endParaRPr lang="en-GB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</a:t>
            </a:r>
            <a:r>
              <a:rPr lang="en-GB" sz="3600" dirty="0" smtClean="0">
                <a:solidFill>
                  <a:srgbClr val="0000FF"/>
                </a:solidFill>
              </a:rPr>
              <a:t>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467225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3"/>
            <a:ext cx="5897562" cy="66675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length1, width1, height1;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length2, width2, height2;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2nd box</a:t>
            </a:r>
          </a:p>
          <a:p>
            <a:pPr marL="342900" indent="-342900"/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3732213"/>
            <a:ext cx="80645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More logical to organize related data as a “box” </a:t>
            </a:r>
            <a:r>
              <a:rPr lang="en-US" sz="2400" i="1" dirty="0"/>
              <a:t>group</a:t>
            </a:r>
            <a:r>
              <a:rPr lang="en-US" sz="2400" dirty="0"/>
              <a:t>, with length, width and height as its components (members). Then declare two variables </a:t>
            </a:r>
            <a:r>
              <a:rPr lang="en-US" sz="2400" dirty="0">
                <a:solidFill>
                  <a:srgbClr val="0000FF"/>
                </a:solidFill>
              </a:rPr>
              <a:t>box1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box2</a:t>
            </a:r>
            <a:r>
              <a:rPr lang="en-US" sz="2400" dirty="0"/>
              <a:t> of such a </a:t>
            </a:r>
            <a:r>
              <a:rPr lang="en-US" sz="2400" i="1" dirty="0"/>
              <a:t>group</a:t>
            </a:r>
            <a:r>
              <a:rPr lang="en-US" sz="2400" dirty="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162050" y="2865438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height1</a:t>
              </a:r>
              <a:endParaRPr lang="en-SG" sz="140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341813" y="2865438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197475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197475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</a:t>
            </a:r>
            <a:r>
              <a:rPr lang="en-GB" sz="3600" dirty="0" smtClean="0">
                <a:solidFill>
                  <a:srgbClr val="0000FF"/>
                </a:solidFill>
              </a:rPr>
              <a:t>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members of a </a:t>
            </a:r>
            <a:r>
              <a:rPr lang="en-US" sz="2400" i="1" dirty="0"/>
              <a:t>group</a:t>
            </a:r>
            <a:r>
              <a:rPr lang="en-US" sz="2400" dirty="0"/>
              <a:t> may be </a:t>
            </a:r>
            <a:r>
              <a:rPr lang="en-US" sz="2400" dirty="0">
                <a:solidFill>
                  <a:srgbClr val="0000FF"/>
                </a:solidFill>
              </a:rPr>
              <a:t>heterogeneous </a:t>
            </a:r>
            <a:r>
              <a:rPr lang="en-US" sz="2400" dirty="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713297" y="2930525"/>
            <a:ext cx="6219441" cy="1385980"/>
            <a:chOff x="1713130" y="2525486"/>
            <a:chExt cx="6219206" cy="1386393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acctNum</a:t>
              </a:r>
              <a:endParaRPr lang="en-SG" sz="1400" dirty="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balance</a:t>
              </a:r>
              <a:endParaRPr lang="en-SG" sz="1400" dirty="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account</a:t>
              </a:r>
              <a:endParaRPr lang="en-SG" sz="1400" dirty="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rgbClr val="800000"/>
                  </a:solidFill>
                </a:rPr>
                <a:t>contains 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2" y="4554292"/>
            <a:ext cx="6916738" cy="1414411"/>
            <a:chOff x="1579562" y="4554381"/>
            <a:chExt cx="6916738" cy="1413929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</a:t>
              </a:r>
              <a:r>
                <a:rPr lang="en-US" sz="1400" i="1" dirty="0" smtClean="0">
                  <a:solidFill>
                    <a:srgbClr val="800000"/>
                  </a:solidFill>
                </a:rPr>
                <a:t>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 smtClean="0"/>
                <a:t>stuNum</a:t>
              </a:r>
              <a:endParaRPr lang="en-SG" sz="1400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score</a:t>
              </a:r>
              <a:endParaRPr lang="en-SG" sz="1400" dirty="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grade</a:t>
              </a:r>
              <a:endParaRPr lang="en-SG" sz="1400" dirty="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result</a:t>
              </a:r>
              <a:endParaRPr lang="en-SG" sz="1400" dirty="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</a:t>
              </a:r>
              <a:r>
                <a:rPr lang="en-US" sz="1400" i="1" dirty="0" smtClean="0">
                  <a:solidFill>
                    <a:srgbClr val="800000"/>
                  </a:solidFill>
                </a:rPr>
                <a:t>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</a:t>
            </a:r>
            <a:r>
              <a:rPr lang="en-GB" sz="3600" dirty="0" smtClean="0">
                <a:solidFill>
                  <a:srgbClr val="0000FF"/>
                </a:solidFill>
              </a:rPr>
              <a:t>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4"/>
            <a:ext cx="7834313" cy="135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i="1" dirty="0"/>
              <a:t>group </a:t>
            </a:r>
            <a:r>
              <a:rPr lang="en-US" sz="2400" dirty="0"/>
              <a:t>can be a member of another </a:t>
            </a:r>
            <a:r>
              <a:rPr lang="en-US" sz="2400" i="1" dirty="0" smtClean="0"/>
              <a:t>group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 smtClean="0"/>
              <a:t>the expiry date of a membership card is </a:t>
            </a:r>
            <a:r>
              <a:rPr lang="en-US" sz="2400" dirty="0"/>
              <a:t>of “date” </a:t>
            </a:r>
            <a:r>
              <a:rPr lang="en-US" sz="2400" dirty="0" smtClean="0"/>
              <a:t>group</a:t>
            </a:r>
            <a:endParaRPr lang="en-US" sz="2400" dirty="0"/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995613" y="2780547"/>
            <a:ext cx="3171825" cy="966787"/>
            <a:chOff x="2994829" y="2547466"/>
            <a:chExt cx="3172886" cy="96764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36" name="TextBox 55"/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37" name="TextBox 57"/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1575469" y="3965245"/>
            <a:ext cx="5765131" cy="1446547"/>
            <a:chOff x="1576193" y="3965494"/>
            <a:chExt cx="5763721" cy="1446765"/>
          </a:xfrm>
        </p:grpSpPr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2036198" y="4401660"/>
              <a:ext cx="1913645" cy="616840"/>
              <a:chOff x="1331863" y="4278092"/>
              <a:chExt cx="1913645" cy="61684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3" name="TextBox 62"/>
              <p:cNvSpPr txBox="1">
                <a:spLocks noChangeArrowheads="1"/>
              </p:cNvSpPr>
              <p:nvPr/>
            </p:nvSpPr>
            <p:spPr bwMode="auto">
              <a:xfrm>
                <a:off x="1331863" y="4278092"/>
                <a:ext cx="959790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 err="1" smtClean="0"/>
                  <a:t>cardNum</a:t>
                </a:r>
                <a:endParaRPr lang="en-SG" sz="1400" dirty="0"/>
              </a:p>
            </p:txBody>
          </p:sp>
        </p:grpSp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1576193" y="3965494"/>
              <a:ext cx="1781008" cy="307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card</a:t>
              </a:r>
              <a:endParaRPr lang="en-SG" sz="1400" dirty="0"/>
            </a:p>
          </p:txBody>
        </p:sp>
        <p:sp>
          <p:nvSpPr>
            <p:cNvPr id="45" name="Rectangle 66"/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73" name="Group 46"/>
            <p:cNvGrpSpPr>
              <a:grpSpLocks/>
            </p:cNvGrpSpPr>
            <p:nvPr/>
          </p:nvGrpSpPr>
          <p:grpSpPr bwMode="auto">
            <a:xfrm>
              <a:off x="3900991" y="4314914"/>
              <a:ext cx="3172886" cy="983689"/>
              <a:chOff x="3653856" y="5575303"/>
              <a:chExt cx="3172886" cy="983689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5" name="TextBox 46"/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6" name="TextBox 55"/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7" name="TextBox 57"/>
              <p:cNvSpPr txBox="1">
                <a:spLocks noChangeArrowheads="1"/>
              </p:cNvSpPr>
              <p:nvPr/>
            </p:nvSpPr>
            <p:spPr bwMode="auto">
              <a:xfrm>
                <a:off x="3653856" y="5575303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expiryDate</a:t>
                </a:r>
                <a:endParaRPr lang="en-SG" sz="1400" dirty="0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1" name="TextBox 46"/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5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</a:t>
            </a:r>
            <a:r>
              <a:rPr lang="en-US" dirty="0" smtClean="0"/>
              <a:t>AY2017/8 </a:t>
            </a:r>
            <a:r>
              <a:rPr lang="en-US" dirty="0" smtClean="0"/>
              <a:t>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SoC, NUS</a:t>
            </a:r>
            <a:endParaRPr lang="en-US" dirty="0" smtClean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46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also create array of </a:t>
            </a:r>
            <a:r>
              <a:rPr lang="en-US" sz="2400" i="1" dirty="0"/>
              <a:t>groups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Example: enrolment data for m</a:t>
            </a:r>
            <a:r>
              <a:rPr lang="en-US" sz="2400" dirty="0" smtClean="0"/>
              <a:t>odules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two parallel arrays</a:t>
            </a:r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dirty="0" smtClean="0"/>
              <a:t>codes[</a:t>
            </a:r>
            <a:r>
              <a:rPr lang="en-US" i="1" dirty="0" err="1" smtClean="0"/>
              <a:t>i</a:t>
            </a:r>
            <a:r>
              <a:rPr lang="en-US" dirty="0"/>
              <a:t>] and </a:t>
            </a:r>
            <a:r>
              <a:rPr lang="en-US" dirty="0" smtClean="0"/>
              <a:t>enrolments[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are</a:t>
            </a:r>
            <a:br>
              <a:rPr lang="en-US" dirty="0"/>
            </a:br>
            <a:r>
              <a:rPr lang="en-US" dirty="0" smtClean="0"/>
              <a:t>related to the same module </a:t>
            </a:r>
            <a:r>
              <a:rPr lang="en-US" i="1" dirty="0" err="1" smtClean="0"/>
              <a:t>i</a:t>
            </a:r>
            <a:endParaRPr lang="en-US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an array of </a:t>
            </a:r>
            <a:r>
              <a:rPr lang="en-US" sz="2000" dirty="0" smtClean="0"/>
              <a:t>“module” </a:t>
            </a:r>
            <a:r>
              <a:rPr lang="en-US" sz="2000" i="1" dirty="0"/>
              <a:t>group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Which is more logical?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To be covered later in Unit 18</a:t>
            </a:r>
            <a:endParaRPr lang="en-US" sz="2400" dirty="0"/>
          </a:p>
        </p:txBody>
      </p:sp>
      <p:grpSp>
        <p:nvGrpSpPr>
          <p:cNvPr id="32" name="Group 56"/>
          <p:cNvGrpSpPr>
            <a:grpSpLocks/>
          </p:cNvGrpSpPr>
          <p:nvPr/>
        </p:nvGrpSpPr>
        <p:grpSpPr bwMode="auto">
          <a:xfrm>
            <a:off x="5857104" y="2495550"/>
            <a:ext cx="2409567" cy="1525588"/>
            <a:chOff x="5856514" y="2495340"/>
            <a:chExt cx="2409352" cy="1525305"/>
          </a:xfrm>
        </p:grpSpPr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018961" y="2793442"/>
              <a:ext cx="86415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020635" y="3106616"/>
              <a:ext cx="86248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CS1234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9" name="TextBox 33"/>
            <p:cNvSpPr txBox="1">
              <a:spLocks noChangeArrowheads="1"/>
            </p:cNvSpPr>
            <p:nvPr/>
          </p:nvSpPr>
          <p:spPr bwMode="auto">
            <a:xfrm>
              <a:off x="6022309" y="3419790"/>
              <a:ext cx="860811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CS1010E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23984" y="3712868"/>
              <a:ext cx="860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1" name="TextBox 35"/>
            <p:cNvSpPr txBox="1">
              <a:spLocks noChangeArrowheads="1"/>
            </p:cNvSpPr>
            <p:nvPr/>
          </p:nvSpPr>
          <p:spPr bwMode="auto">
            <a:xfrm>
              <a:off x="5856514" y="2503714"/>
              <a:ext cx="7268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codes</a:t>
              </a:r>
              <a:endParaRPr lang="en-SG" sz="1400" dirty="0">
                <a:latin typeface="Calibri" pitchFamily="34" charset="0"/>
              </a:endParaRPr>
            </a:p>
          </p:txBody>
        </p:sp>
        <p:sp>
          <p:nvSpPr>
            <p:cNvPr id="52" name="TextBox 36"/>
            <p:cNvSpPr txBox="1">
              <a:spLocks noChangeArrowheads="1"/>
            </p:cNvSpPr>
            <p:nvPr/>
          </p:nvSpPr>
          <p:spPr bwMode="auto">
            <a:xfrm>
              <a:off x="7497744" y="2785068"/>
              <a:ext cx="49069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292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3" name="TextBox 37"/>
            <p:cNvSpPr txBox="1">
              <a:spLocks noChangeArrowheads="1"/>
            </p:cNvSpPr>
            <p:nvPr/>
          </p:nvSpPr>
          <p:spPr bwMode="auto">
            <a:xfrm>
              <a:off x="7499418" y="3098242"/>
              <a:ext cx="489022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178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4" name="TextBox 38"/>
            <p:cNvSpPr txBox="1">
              <a:spLocks noChangeArrowheads="1"/>
            </p:cNvSpPr>
            <p:nvPr/>
          </p:nvSpPr>
          <p:spPr bwMode="auto">
            <a:xfrm>
              <a:off x="7501092" y="3401368"/>
              <a:ext cx="48734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358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5" name="TextBox 39"/>
            <p:cNvSpPr txBox="1">
              <a:spLocks noChangeArrowheads="1"/>
            </p:cNvSpPr>
            <p:nvPr/>
          </p:nvSpPr>
          <p:spPr bwMode="auto">
            <a:xfrm>
              <a:off x="7502766" y="3704494"/>
              <a:ext cx="4856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6" name="TextBox 40"/>
            <p:cNvSpPr txBox="1">
              <a:spLocks noChangeArrowheads="1"/>
            </p:cNvSpPr>
            <p:nvPr/>
          </p:nvSpPr>
          <p:spPr bwMode="auto">
            <a:xfrm>
              <a:off x="7215636" y="2495340"/>
              <a:ext cx="1050230" cy="3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enrolments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57" name="Group 89"/>
          <p:cNvGrpSpPr>
            <a:grpSpLocks/>
          </p:cNvGrpSpPr>
          <p:nvPr/>
        </p:nvGrpSpPr>
        <p:grpSpPr bwMode="auto">
          <a:xfrm>
            <a:off x="5830888" y="4405313"/>
            <a:ext cx="1768475" cy="1917700"/>
            <a:chOff x="5831391" y="4404526"/>
            <a:chExt cx="1768512" cy="1918865"/>
          </a:xfrm>
        </p:grpSpPr>
        <p:sp>
          <p:nvSpPr>
            <p:cNvPr id="58" name="TextBox 52"/>
            <p:cNvSpPr txBox="1">
              <a:spLocks noChangeArrowheads="1"/>
            </p:cNvSpPr>
            <p:nvPr/>
          </p:nvSpPr>
          <p:spPr bwMode="auto">
            <a:xfrm>
              <a:off x="5831391" y="4404526"/>
              <a:ext cx="112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modules</a:t>
              </a:r>
              <a:endParaRPr lang="en-SG" sz="1400" dirty="0">
                <a:latin typeface="Calibri" pitchFamily="34" charset="0"/>
              </a:endParaRPr>
            </a:p>
          </p:txBody>
        </p:sp>
        <p:grpSp>
          <p:nvGrpSpPr>
            <p:cNvPr id="59" name="Group 88"/>
            <p:cNvGrpSpPr>
              <a:grpSpLocks/>
            </p:cNvGrpSpPr>
            <p:nvPr/>
          </p:nvGrpSpPr>
          <p:grpSpPr bwMode="auto">
            <a:xfrm>
              <a:off x="6079253" y="4682532"/>
              <a:ext cx="1520650" cy="1640859"/>
              <a:chOff x="6079253" y="4682532"/>
              <a:chExt cx="1520650" cy="1640859"/>
            </a:xfrm>
          </p:grpSpPr>
          <p:sp>
            <p:nvSpPr>
              <p:cNvPr id="60" name="TextBox 47"/>
              <p:cNvSpPr txBox="1">
                <a:spLocks noChangeArrowheads="1"/>
              </p:cNvSpPr>
              <p:nvPr/>
            </p:nvSpPr>
            <p:spPr bwMode="auto">
              <a:xfrm>
                <a:off x="6156287" y="6015614"/>
                <a:ext cx="13397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Calibri" pitchFamily="34" charset="0"/>
                  </a:rPr>
                  <a:t>:</a:t>
                </a:r>
                <a:endParaRPr lang="en-SG" sz="1400">
                  <a:latin typeface="Calibri" pitchFamily="34" charset="0"/>
                </a:endParaRPr>
              </a:p>
            </p:txBody>
          </p:sp>
          <p:grpSp>
            <p:nvGrpSpPr>
              <p:cNvPr id="61" name="Group 72"/>
              <p:cNvGrpSpPr>
                <a:grpSpLocks/>
              </p:cNvGrpSpPr>
              <p:nvPr/>
            </p:nvGrpSpPr>
            <p:grpSpPr bwMode="auto">
              <a:xfrm>
                <a:off x="6079253" y="4682532"/>
                <a:ext cx="1517301" cy="411982"/>
                <a:chOff x="6079253" y="4682532"/>
                <a:chExt cx="1517301" cy="411982"/>
              </a:xfrm>
            </p:grpSpPr>
            <p:sp>
              <p:nvSpPr>
                <p:cNvPr id="7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1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292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2" name="Group 74"/>
              <p:cNvGrpSpPr>
                <a:grpSpLocks/>
              </p:cNvGrpSpPr>
              <p:nvPr/>
            </p:nvGrpSpPr>
            <p:grpSpPr bwMode="auto">
              <a:xfrm>
                <a:off x="6080927" y="5096189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7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CS1234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8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178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9" name="Rectangle 81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3" name="Group 82"/>
              <p:cNvGrpSpPr>
                <a:grpSpLocks/>
              </p:cNvGrpSpPr>
              <p:nvPr/>
            </p:nvGrpSpPr>
            <p:grpSpPr bwMode="auto">
              <a:xfrm>
                <a:off x="6082602" y="5509846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4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CS1010E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5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358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6" name="Rectangle 87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4229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Structure 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a group is called </a:t>
            </a:r>
            <a:r>
              <a:rPr lang="en-US" dirty="0">
                <a:solidFill>
                  <a:srgbClr val="0000FF"/>
                </a:solidFill>
              </a:rPr>
              <a:t>structure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endParaRPr lang="en-SG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 </a:t>
            </a:r>
            <a:r>
              <a:rPr lang="en-US" dirty="0" smtClean="0"/>
              <a:t>types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4773613" cy="105426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box_t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85419" y="4383054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account_t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8347" y="4382887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float score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result_t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17396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and is 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777773" y="5376763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176194" y="3315355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02762" y="5682536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8051" y="3783116"/>
            <a:ext cx="2982370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Create </a:t>
            </a:r>
            <a:r>
              <a:rPr lang="en-US" sz="1600" dirty="0"/>
              <a:t>a new type called </a:t>
            </a:r>
            <a:r>
              <a:rPr lang="en-US" sz="1600" dirty="0" err="1" smtClean="0">
                <a:solidFill>
                  <a:srgbClr val="C00000"/>
                </a:solidFill>
              </a:rPr>
              <a:t>box_t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0030" y="5872505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Create </a:t>
            </a:r>
            <a:r>
              <a:rPr lang="en-US" sz="1600" dirty="0"/>
              <a:t>a new type called </a:t>
            </a:r>
            <a:r>
              <a:rPr lang="en-US" sz="1600" dirty="0" err="1" smtClean="0">
                <a:solidFill>
                  <a:srgbClr val="C00000"/>
                </a:solidFill>
              </a:rPr>
              <a:t>account_t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8347" y="6172888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Create </a:t>
            </a:r>
            <a:r>
              <a:rPr lang="en-US" sz="1600" dirty="0"/>
              <a:t>a new type called </a:t>
            </a:r>
            <a:r>
              <a:rPr lang="en-US" sz="1600" dirty="0" err="1" smtClean="0">
                <a:solidFill>
                  <a:srgbClr val="C00000"/>
                </a:solidFill>
              </a:rPr>
              <a:t>result_t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Structure 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type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</a:t>
            </a:r>
            <a:r>
              <a:rPr lang="en-US" sz="2400" dirty="0" smtClean="0"/>
              <a:t>variable!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acctNum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float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account_t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23329</TotalTime>
  <Words>1395</Words>
  <Application>Microsoft Office PowerPoint</Application>
  <PresentationFormat>On-screen Show (4:3)</PresentationFormat>
  <Paragraphs>445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PowerPoint Presentation</vt:lpstr>
      <vt:lpstr>Unit 15: Structures</vt:lpstr>
      <vt:lpstr>Unit 15: Structures</vt:lpstr>
      <vt:lpstr>1. Organizing Data (1/4)</vt:lpstr>
      <vt:lpstr>1. Organizing Data (2/4)</vt:lpstr>
      <vt:lpstr>1. Organizing Data (3/4)</vt:lpstr>
      <vt:lpstr>1. Organizing Data (4/4)</vt:lpstr>
      <vt:lpstr>2. Structure Types (1/2)</vt:lpstr>
      <vt:lpstr>2. Structure Types (2/2)</vt:lpstr>
      <vt:lpstr>3. Structure Variables</vt:lpstr>
      <vt:lpstr>3.1 Initializing Structure Variables</vt:lpstr>
      <vt:lpstr>3.2 Accessing Members of a Structure Variable</vt:lpstr>
      <vt:lpstr>3.3 Demo #1: Initializing and Accessing Members</vt:lpstr>
      <vt:lpstr>3.4 Reading a Structure Member</vt:lpstr>
      <vt:lpstr>4. Assigning Structures</vt:lpstr>
      <vt:lpstr>5. Exercise #1: Perimeter (1/2)</vt:lpstr>
      <vt:lpstr>5. Exercise #1: Perimeter (2/2)</vt:lpstr>
      <vt:lpstr>6. Returning Structure from Functions (1/4)</vt:lpstr>
      <vt:lpstr>6. Returning Structure from Functions (2/4)</vt:lpstr>
      <vt:lpstr>6. Returning Structure from Functions (3/4)</vt:lpstr>
      <vt:lpstr>6. Returning Structure from Functions (4/4)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Soon Huat, Gary</cp:lastModifiedBy>
  <cp:revision>1890</cp:revision>
  <cp:lastPrinted>2014-07-01T03:51:49Z</cp:lastPrinted>
  <dcterms:created xsi:type="dcterms:W3CDTF">1998-09-05T15:03:32Z</dcterms:created>
  <dcterms:modified xsi:type="dcterms:W3CDTF">2017-10-28T03:39:59Z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