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22"/>
  </p:notesMasterIdLst>
  <p:handoutMasterIdLst>
    <p:handoutMasterId r:id="rId23"/>
  </p:handoutMasterIdLst>
  <p:sldIdLst>
    <p:sldId id="256" r:id="rId2"/>
    <p:sldId id="468" r:id="rId3"/>
    <p:sldId id="609" r:id="rId4"/>
    <p:sldId id="610" r:id="rId5"/>
    <p:sldId id="611" r:id="rId6"/>
    <p:sldId id="612" r:id="rId7"/>
    <p:sldId id="614" r:id="rId8"/>
    <p:sldId id="615" r:id="rId9"/>
    <p:sldId id="616" r:id="rId10"/>
    <p:sldId id="617" r:id="rId11"/>
    <p:sldId id="618" r:id="rId12"/>
    <p:sldId id="619" r:id="rId13"/>
    <p:sldId id="620" r:id="rId14"/>
    <p:sldId id="613" r:id="rId15"/>
    <p:sldId id="621" r:id="rId16"/>
    <p:sldId id="622" r:id="rId17"/>
    <p:sldId id="623" r:id="rId18"/>
    <p:sldId id="624" r:id="rId19"/>
    <p:sldId id="625" r:id="rId20"/>
    <p:sldId id="308" r:id="rId2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E6E6E6"/>
    <a:srgbClr val="9900CC"/>
    <a:srgbClr val="CCECFF"/>
    <a:srgbClr val="FFFF99"/>
    <a:srgbClr val="FFCC66"/>
    <a:srgbClr val="CCFFCC"/>
    <a:srgbClr val="99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1652" autoAdjust="0"/>
  </p:normalViewPr>
  <p:slideViewPr>
    <p:cSldViewPr snapToGrid="0">
      <p:cViewPr varScale="1">
        <p:scale>
          <a:sx n="115" d="100"/>
          <a:sy n="115" d="100"/>
        </p:scale>
        <p:origin x="-81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10/16/2017</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smtClean="0"/>
          </a:p>
        </p:txBody>
      </p:sp>
    </p:spTree>
    <p:extLst>
      <p:ext uri="{BB962C8B-B14F-4D97-AF65-F5344CB8AC3E}">
        <p14:creationId xmlns:p14="http://schemas.microsoft.com/office/powerpoint/2010/main" val="832976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37361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01235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6106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07995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27832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67824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39951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080313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34057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68984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320139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184129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98500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088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9450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94794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373404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093252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21286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Unit17 -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Unit17 -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smtClean="0"/>
              <a:t>CS1010 (AY2017/8 Semester 1)</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3" name="Footer Placeholder 2"/>
          <p:cNvSpPr>
            <a:spLocks noGrp="1"/>
          </p:cNvSpPr>
          <p:nvPr>
            <p:ph type="ftr" sz="quarter" idx="11"/>
          </p:nvPr>
        </p:nvSpPr>
        <p:spPr/>
        <p:txBody>
          <a:bodyPr/>
          <a:lstStyle/>
          <a:p>
            <a:pPr algn="l">
              <a:defRPr/>
            </a:pPr>
            <a:r>
              <a:rPr lang="en-US" smtClean="0"/>
              <a:t>CS1010 (AY2017/8 Semester 1)</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SoC, NUS</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CS1010 (AY2017/8 Semester 1)</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Unit17 -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azeworks.com/hano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smtClean="0">
                <a:solidFill>
                  <a:srgbClr val="C00000"/>
                </a:solidFill>
                <a:latin typeface="Calibri" panose="020F0502020204030204" pitchFamily="34" charset="0"/>
              </a:rPr>
              <a:t>UNIT 17</a:t>
            </a:r>
            <a:endParaRPr lang="en-US" sz="2800" dirty="0">
              <a:solidFill>
                <a:srgbClr val="C00000"/>
              </a:solidFill>
              <a:latin typeface="Calibri" panose="020F0502020204030204" pitchFamily="34" charset="0"/>
            </a:endParaRP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smtClean="0">
                <a:solidFill>
                  <a:srgbClr val="C00000"/>
                </a:solidFill>
                <a:latin typeface="Calibri" panose="020F0502020204030204" pitchFamily="34" charset="0"/>
              </a:rPr>
              <a:t>Recursion: Towers of Hanoi</a:t>
            </a:r>
            <a:endParaRPr lang="en-US" sz="3600" dirty="0">
              <a:solidFill>
                <a:srgbClr val="C00000"/>
              </a:solidFill>
              <a:latin typeface="Calibri" panose="020F050202020403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5"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325" y="769249"/>
            <a:ext cx="6167933" cy="1013510"/>
          </a:xfrm>
          <a:prstGeom prst="rect">
            <a:avLst/>
          </a:prstGeom>
        </p:spPr>
      </p:pic>
      <p:sp>
        <p:nvSpPr>
          <p:cNvPr id="6" name="Rectangle 5"/>
          <p:cNvSpPr>
            <a:spLocks noGrp="1" noChangeArrowheads="1"/>
          </p:cNvSpPr>
          <p:nvPr/>
        </p:nvSpPr>
        <p:spPr>
          <a:xfrm>
            <a:off x="2354980" y="769249"/>
            <a:ext cx="4004733" cy="364067"/>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(8/17)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3084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(9/17)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7625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21"/>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(10/17)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9" name="Group 4"/>
          <p:cNvGrpSpPr>
            <a:grpSpLocks/>
          </p:cNvGrpSpPr>
          <p:nvPr/>
        </p:nvGrpSpPr>
        <p:grpSpPr bwMode="auto">
          <a:xfrm>
            <a:off x="2895600" y="4495800"/>
            <a:ext cx="1371600" cy="1524000"/>
            <a:chOff x="1728" y="2736"/>
            <a:chExt cx="864" cy="960"/>
          </a:xfrm>
        </p:grpSpPr>
        <p:sp>
          <p:nvSpPr>
            <p:cNvPr id="10"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1"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6" name="Group 10"/>
          <p:cNvGrpSpPr>
            <a:grpSpLocks/>
          </p:cNvGrpSpPr>
          <p:nvPr/>
        </p:nvGrpSpPr>
        <p:grpSpPr bwMode="auto">
          <a:xfrm>
            <a:off x="4724400" y="4495800"/>
            <a:ext cx="1371600" cy="1524000"/>
            <a:chOff x="1728" y="2736"/>
            <a:chExt cx="864" cy="960"/>
          </a:xfrm>
        </p:grpSpPr>
        <p:sp>
          <p:nvSpPr>
            <p:cNvPr id="1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3"/>
          <p:cNvGrpSpPr>
            <a:grpSpLocks/>
          </p:cNvGrpSpPr>
          <p:nvPr/>
        </p:nvGrpSpPr>
        <p:grpSpPr bwMode="auto">
          <a:xfrm>
            <a:off x="6400800" y="4495800"/>
            <a:ext cx="1371600" cy="1524000"/>
            <a:chOff x="1728" y="2736"/>
            <a:chExt cx="864" cy="960"/>
          </a:xfrm>
        </p:grpSpPr>
        <p:sp>
          <p:nvSpPr>
            <p:cNvPr id="2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5" name="Text Box 19"/>
          <p:cNvSpPr txBox="1">
            <a:spLocks noChangeArrowheads="1"/>
          </p:cNvSpPr>
          <p:nvPr/>
        </p:nvSpPr>
        <p:spPr bwMode="auto">
          <a:xfrm>
            <a:off x="5327650" y="2514600"/>
            <a:ext cx="2451100" cy="1107996"/>
          </a:xfrm>
          <a:prstGeom prst="rect">
            <a:avLst/>
          </a:prstGeom>
          <a:noFill/>
          <a:ln w="12700" cap="sq">
            <a:noFill/>
            <a:miter lim="800000"/>
            <a:headEnd type="none" w="sm" len="sm"/>
            <a:tailEnd type="none" w="sm" len="sm"/>
          </a:ln>
        </p:spPr>
        <p:txBody>
          <a:bodyPr>
            <a:spAutoFit/>
          </a:bodyPr>
          <a:lstStyle/>
          <a:p>
            <a:pPr algn="ctr">
              <a:spcBef>
                <a:spcPct val="50000"/>
              </a:spcBef>
            </a:pPr>
            <a:r>
              <a:rPr lang="en-US" sz="6600" b="1" smtClean="0">
                <a:solidFill>
                  <a:srgbClr val="800000"/>
                </a:solidFill>
                <a:latin typeface="Monotype Corsiva" panose="03010101010201010101" pitchFamily="66" charset="0"/>
              </a:rPr>
              <a:t>Voilà!</a:t>
            </a:r>
            <a:endParaRPr lang="en-US" sz="6600" b="1">
              <a:solidFill>
                <a:srgbClr val="800000"/>
              </a:solidFill>
              <a:latin typeface="Monotype Corsiva" pitchFamily="66" charset="0"/>
            </a:endParaRPr>
          </a:p>
        </p:txBody>
      </p:sp>
    </p:spTree>
    <p:extLst>
      <p:ext uri="{BB962C8B-B14F-4D97-AF65-F5344CB8AC3E}">
        <p14:creationId xmlns:p14="http://schemas.microsoft.com/office/powerpoint/2010/main" val="116472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23"/>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(11/17)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6" name="Picture 2" descr="fig1021"/>
          <p:cNvPicPr preferRelativeResize="0">
            <a:picLocks noChangeAspect="1" noChangeArrowheads="1"/>
          </p:cNvPicPr>
          <p:nvPr/>
        </p:nvPicPr>
        <p:blipFill>
          <a:blip r:embed="rId3" cstate="print">
            <a:grayscl/>
          </a:blip>
          <a:srcRect/>
          <a:stretch>
            <a:fillRect/>
          </a:stretch>
        </p:blipFill>
        <p:spPr bwMode="auto">
          <a:xfrm>
            <a:off x="646113" y="1516063"/>
            <a:ext cx="7315200" cy="1806575"/>
          </a:xfrm>
          <a:prstGeom prst="rect">
            <a:avLst/>
          </a:prstGeom>
          <a:noFill/>
          <a:ln w="9525">
            <a:noFill/>
            <a:miter lim="800000"/>
            <a:headEnd/>
            <a:tailEnd/>
          </a:ln>
        </p:spPr>
      </p:pic>
      <p:sp>
        <p:nvSpPr>
          <p:cNvPr id="8" name="TextBox 4"/>
          <p:cNvSpPr txBox="1">
            <a:spLocks noChangeArrowheads="1"/>
          </p:cNvSpPr>
          <p:nvPr/>
        </p:nvSpPr>
        <p:spPr bwMode="auto">
          <a:xfrm>
            <a:off x="546100" y="3892550"/>
            <a:ext cx="7727950" cy="1692275"/>
          </a:xfrm>
          <a:prstGeom prst="rect">
            <a:avLst/>
          </a:prstGeom>
          <a:noFill/>
          <a:ln w="9525">
            <a:noFill/>
            <a:miter lim="800000"/>
            <a:headEnd/>
            <a:tailEnd/>
          </a:ln>
        </p:spPr>
        <p:txBody>
          <a:bodyPr>
            <a:spAutoFit/>
          </a:bodyPr>
          <a:lstStyle/>
          <a:p>
            <a:r>
              <a:rPr lang="en-US" sz="2800" dirty="0">
                <a:solidFill>
                  <a:srgbClr val="0000FF"/>
                </a:solidFill>
              </a:rPr>
              <a:t>Can be interpreted as:</a:t>
            </a:r>
          </a:p>
          <a:p>
            <a:r>
              <a:rPr lang="en-US" sz="2400" dirty="0"/>
              <a:t> 1. move four disks from peg A to peg B</a:t>
            </a:r>
          </a:p>
          <a:p>
            <a:r>
              <a:rPr lang="en-US" sz="2400" dirty="0"/>
              <a:t> 2. move disk 5 from peg A to peg C</a:t>
            </a:r>
          </a:p>
          <a:p>
            <a:r>
              <a:rPr lang="en-US" sz="2400" dirty="0"/>
              <a:t> 3. move four disks from peg B to peg C</a:t>
            </a:r>
          </a:p>
        </p:txBody>
      </p:sp>
    </p:spTree>
    <p:extLst>
      <p:ext uri="{BB962C8B-B14F-4D97-AF65-F5344CB8AC3E}">
        <p14:creationId xmlns:p14="http://schemas.microsoft.com/office/powerpoint/2010/main" val="10968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(12/17)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6" name="Picture 2" descr="fig1022"/>
          <p:cNvPicPr preferRelativeResize="0">
            <a:picLocks noChangeAspect="1" noChangeArrowheads="1"/>
          </p:cNvPicPr>
          <p:nvPr/>
        </p:nvPicPr>
        <p:blipFill>
          <a:blip r:embed="rId3" cstate="print">
            <a:grayscl/>
          </a:blip>
          <a:srcRect/>
          <a:stretch>
            <a:fillRect/>
          </a:stretch>
        </p:blipFill>
        <p:spPr bwMode="auto">
          <a:xfrm>
            <a:off x="1055688" y="1738313"/>
            <a:ext cx="7315200" cy="1851025"/>
          </a:xfrm>
          <a:prstGeom prst="rect">
            <a:avLst/>
          </a:prstGeom>
          <a:noFill/>
          <a:ln w="9525">
            <a:noFill/>
            <a:miter lim="800000"/>
            <a:headEnd/>
            <a:tailEnd/>
          </a:ln>
        </p:spPr>
      </p:pic>
      <p:sp>
        <p:nvSpPr>
          <p:cNvPr id="8" name="TextBox 4"/>
          <p:cNvSpPr txBox="1">
            <a:spLocks noChangeArrowheads="1"/>
          </p:cNvSpPr>
          <p:nvPr/>
        </p:nvSpPr>
        <p:spPr bwMode="auto">
          <a:xfrm>
            <a:off x="635000" y="3925888"/>
            <a:ext cx="7270750" cy="1938337"/>
          </a:xfrm>
          <a:prstGeom prst="rect">
            <a:avLst/>
          </a:prstGeom>
          <a:noFill/>
          <a:ln w="9525">
            <a:noFill/>
            <a:miter lim="800000"/>
            <a:headEnd/>
            <a:tailEnd/>
          </a:ln>
        </p:spPr>
        <p:txBody>
          <a:bodyPr>
            <a:spAutoFit/>
          </a:bodyPr>
          <a:lstStyle/>
          <a:p>
            <a:r>
              <a:rPr lang="en-US" sz="2400">
                <a:solidFill>
                  <a:srgbClr val="0000FF"/>
                </a:solidFill>
              </a:rPr>
              <a:t>But how do we execute step 1? Or step 3?</a:t>
            </a:r>
          </a:p>
          <a:p>
            <a:r>
              <a:rPr lang="en-US" sz="2400"/>
              <a:t>Step 3 can be interpreted as:</a:t>
            </a:r>
          </a:p>
          <a:p>
            <a:pPr lvl="1"/>
            <a:r>
              <a:rPr lang="en-US" sz="2400"/>
              <a:t>3.1 move three disks from peg B to peg A</a:t>
            </a:r>
          </a:p>
          <a:p>
            <a:pPr lvl="1"/>
            <a:r>
              <a:rPr lang="en-US" sz="2400"/>
              <a:t>3.2 move disk 4 from peg B to peg C</a:t>
            </a:r>
          </a:p>
          <a:p>
            <a:pPr lvl="1"/>
            <a:r>
              <a:rPr lang="en-US" sz="2400"/>
              <a:t>3.3 move three disks from peg A to peg C</a:t>
            </a:r>
          </a:p>
        </p:txBody>
      </p:sp>
      <p:sp>
        <p:nvSpPr>
          <p:cNvPr id="9"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and 2:</a:t>
            </a:r>
          </a:p>
        </p:txBody>
      </p:sp>
    </p:spTree>
    <p:extLst>
      <p:ext uri="{BB962C8B-B14F-4D97-AF65-F5344CB8AC3E}">
        <p14:creationId xmlns:p14="http://schemas.microsoft.com/office/powerpoint/2010/main" val="312225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(13/17)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10" name="Picture 4"/>
          <p:cNvPicPr>
            <a:picLocks noChangeAspect="1" noChangeArrowheads="1"/>
          </p:cNvPicPr>
          <p:nvPr/>
        </p:nvPicPr>
        <p:blipFill>
          <a:blip r:embed="rId3" cstate="print">
            <a:grayscl/>
          </a:blip>
          <a:srcRect/>
          <a:stretch>
            <a:fillRect/>
          </a:stretch>
        </p:blipFill>
        <p:spPr bwMode="auto">
          <a:xfrm>
            <a:off x="493713" y="2132013"/>
            <a:ext cx="8064500" cy="2047875"/>
          </a:xfrm>
          <a:prstGeom prst="rect">
            <a:avLst/>
          </a:prstGeom>
          <a:noFill/>
          <a:ln w="9525">
            <a:noFill/>
            <a:miter lim="800000"/>
            <a:headEnd/>
            <a:tailEnd/>
          </a:ln>
        </p:spPr>
      </p:pic>
      <p:sp>
        <p:nvSpPr>
          <p:cNvPr id="11" name="TextBox 4"/>
          <p:cNvSpPr txBox="1">
            <a:spLocks noChangeArrowheads="1"/>
          </p:cNvSpPr>
          <p:nvPr/>
        </p:nvSpPr>
        <p:spPr bwMode="auto">
          <a:xfrm>
            <a:off x="781050" y="4818063"/>
            <a:ext cx="6891338" cy="954107"/>
          </a:xfrm>
          <a:prstGeom prst="rect">
            <a:avLst/>
          </a:prstGeom>
          <a:noFill/>
          <a:ln w="9525">
            <a:noFill/>
            <a:miter lim="800000"/>
            <a:headEnd/>
            <a:tailEnd/>
          </a:ln>
        </p:spPr>
        <p:txBody>
          <a:bodyPr>
            <a:spAutoFit/>
          </a:bodyPr>
          <a:lstStyle/>
          <a:p>
            <a:r>
              <a:rPr lang="en-US" sz="2800"/>
              <a:t>Can you start to visualise how to solve this using r</a:t>
            </a:r>
            <a:r>
              <a:rPr lang="en-US" sz="2800">
                <a:solidFill>
                  <a:srgbClr val="0000FF"/>
                </a:solidFill>
              </a:rPr>
              <a:t>ecursion</a:t>
            </a:r>
            <a:r>
              <a:rPr lang="en-US" sz="2800"/>
              <a:t>?</a:t>
            </a:r>
          </a:p>
        </p:txBody>
      </p:sp>
      <p:sp>
        <p:nvSpPr>
          <p:cNvPr id="13"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2, 3.1 and 3.2:</a:t>
            </a:r>
          </a:p>
        </p:txBody>
      </p:sp>
    </p:spTree>
    <p:extLst>
      <p:ext uri="{BB962C8B-B14F-4D97-AF65-F5344CB8AC3E}">
        <p14:creationId xmlns:p14="http://schemas.microsoft.com/office/powerpoint/2010/main" val="41109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(14/17)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Content Placeholder 2"/>
          <p:cNvSpPr txBox="1">
            <a:spLocks/>
          </p:cNvSpPr>
          <p:nvPr/>
        </p:nvSpPr>
        <p:spPr bwMode="auto">
          <a:xfrm>
            <a:off x="436563" y="1354138"/>
            <a:ext cx="8229600" cy="576262"/>
          </a:xfrm>
          <a:prstGeom prst="rect">
            <a:avLst/>
          </a:prstGeom>
          <a:noFill/>
          <a:ln w="9525">
            <a:noFill/>
            <a:miter lim="800000"/>
            <a:headEnd/>
            <a:tailEnd/>
          </a:ln>
        </p:spPr>
        <p:txBody>
          <a:bodyPr/>
          <a:lstStyle/>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kern="0" dirty="0">
                <a:latin typeface="+mn-lt"/>
                <a:cs typeface="+mn-cs"/>
              </a:rPr>
              <a:t>Algorithm:</a:t>
            </a:r>
          </a:p>
        </p:txBody>
      </p:sp>
      <p:sp>
        <p:nvSpPr>
          <p:cNvPr id="8" name="TextBox 7"/>
          <p:cNvSpPr txBox="1"/>
          <p:nvPr/>
        </p:nvSpPr>
        <p:spPr>
          <a:xfrm>
            <a:off x="857249" y="2190750"/>
            <a:ext cx="7444539" cy="2616101"/>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a:t>if (n &gt; 0) </a:t>
            </a:r>
          </a:p>
          <a:p>
            <a:pPr marL="628650" indent="-447675">
              <a:buFont typeface="Wingdings" pitchFamily="2" charset="2"/>
              <a:buNone/>
              <a:tabLst>
                <a:tab pos="631825" algn="l"/>
              </a:tabLst>
              <a:defRPr/>
            </a:pPr>
            <a:r>
              <a:rPr lang="en-US" sz="2400" dirty="0"/>
              <a:t>	move n – 1 disks from the </a:t>
            </a:r>
            <a:r>
              <a:rPr lang="en-US" sz="2400" i="1" dirty="0" smtClean="0"/>
              <a:t>source</a:t>
            </a:r>
            <a:r>
              <a:rPr lang="en-US" sz="2400" dirty="0" smtClean="0"/>
              <a:t> </a:t>
            </a:r>
            <a:r>
              <a:rPr lang="en-US" sz="2400" dirty="0"/>
              <a:t>peg to the </a:t>
            </a:r>
            <a:r>
              <a:rPr lang="en-US" sz="2400" i="1" dirty="0" smtClean="0"/>
              <a:t>temp</a:t>
            </a:r>
            <a:r>
              <a:rPr lang="en-US" sz="2400" dirty="0" smtClean="0"/>
              <a:t> </a:t>
            </a:r>
            <a:r>
              <a:rPr lang="en-US" sz="2400" dirty="0"/>
              <a:t>peg using the </a:t>
            </a:r>
            <a:r>
              <a:rPr lang="en-US" sz="2400" i="1" dirty="0" err="1" smtClean="0"/>
              <a:t>dest</a:t>
            </a:r>
            <a:r>
              <a:rPr lang="en-US" sz="2400" dirty="0" smtClean="0"/>
              <a:t> </a:t>
            </a:r>
            <a:r>
              <a:rPr lang="en-US" sz="2400" dirty="0"/>
              <a:t>peg</a:t>
            </a:r>
          </a:p>
          <a:p>
            <a:pPr marL="631825" lvl="1" indent="-450850">
              <a:spcBef>
                <a:spcPts val="1200"/>
              </a:spcBef>
              <a:buFont typeface="Wingdings" pitchFamily="2" charset="2"/>
              <a:buNone/>
              <a:tabLst>
                <a:tab pos="631825" algn="l"/>
              </a:tabLst>
              <a:defRPr/>
            </a:pPr>
            <a:r>
              <a:rPr lang="en-US" sz="2400" dirty="0"/>
              <a:t>	move disk n from the </a:t>
            </a:r>
            <a:r>
              <a:rPr lang="en-US" sz="2400" i="1" dirty="0" smtClean="0"/>
              <a:t>source</a:t>
            </a:r>
            <a:r>
              <a:rPr lang="en-US" sz="2400" dirty="0" smtClean="0"/>
              <a:t> </a:t>
            </a:r>
            <a:r>
              <a:rPr lang="en-US" sz="2400" dirty="0"/>
              <a:t>peg to the </a:t>
            </a:r>
            <a:r>
              <a:rPr lang="en-US" sz="2400" i="1" dirty="0" err="1" smtClean="0"/>
              <a:t>dest</a:t>
            </a:r>
            <a:r>
              <a:rPr lang="en-US" sz="2400" dirty="0" smtClean="0"/>
              <a:t> </a:t>
            </a:r>
            <a:r>
              <a:rPr lang="en-US" sz="2400" dirty="0"/>
              <a:t>peg</a:t>
            </a:r>
          </a:p>
          <a:p>
            <a:pPr marL="631825" lvl="1" indent="-450850">
              <a:spcBef>
                <a:spcPts val="1200"/>
              </a:spcBef>
              <a:buFont typeface="Wingdings" pitchFamily="2" charset="2"/>
              <a:buNone/>
              <a:tabLst>
                <a:tab pos="631825" algn="l"/>
              </a:tabLst>
              <a:defRPr/>
            </a:pPr>
            <a:r>
              <a:rPr lang="en-US" sz="2400" dirty="0"/>
              <a:t>	move n – 1 disks from the </a:t>
            </a:r>
            <a:r>
              <a:rPr lang="en-US" sz="2400" i="1" dirty="0" smtClean="0"/>
              <a:t>temp</a:t>
            </a:r>
            <a:r>
              <a:rPr lang="en-US" sz="2400" dirty="0" smtClean="0"/>
              <a:t> </a:t>
            </a:r>
            <a:r>
              <a:rPr lang="en-US" sz="2400" dirty="0"/>
              <a:t>peg to the </a:t>
            </a:r>
            <a:r>
              <a:rPr lang="en-US" sz="2400" i="1" dirty="0" err="1" smtClean="0"/>
              <a:t>dest</a:t>
            </a:r>
            <a:r>
              <a:rPr lang="en-US" sz="2400" i="1" dirty="0" smtClean="0"/>
              <a:t> </a:t>
            </a:r>
            <a:r>
              <a:rPr lang="en-US" sz="2400" dirty="0"/>
              <a:t>peg using the </a:t>
            </a:r>
            <a:r>
              <a:rPr lang="en-US" sz="2400" i="1" dirty="0" smtClean="0"/>
              <a:t>source</a:t>
            </a:r>
            <a:r>
              <a:rPr lang="en-US" sz="2400" dirty="0" smtClean="0"/>
              <a:t> </a:t>
            </a:r>
            <a:r>
              <a:rPr lang="en-US" sz="2400" dirty="0"/>
              <a:t>peg</a:t>
            </a:r>
          </a:p>
        </p:txBody>
      </p:sp>
    </p:spTree>
    <p:extLst>
      <p:ext uri="{BB962C8B-B14F-4D97-AF65-F5344CB8AC3E}">
        <p14:creationId xmlns:p14="http://schemas.microsoft.com/office/powerpoint/2010/main" val="172325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(15/17)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9" name="Group 7"/>
          <p:cNvGrpSpPr>
            <a:grpSpLocks/>
          </p:cNvGrpSpPr>
          <p:nvPr/>
        </p:nvGrpSpPr>
        <p:grpSpPr bwMode="auto">
          <a:xfrm>
            <a:off x="609600" y="1114955"/>
            <a:ext cx="8094133" cy="5586986"/>
            <a:chOff x="609175" y="1233870"/>
            <a:chExt cx="8095073" cy="5587230"/>
          </a:xfrm>
        </p:grpSpPr>
        <p:sp>
          <p:nvSpPr>
            <p:cNvPr id="10" name="TextBox 9"/>
            <p:cNvSpPr txBox="1"/>
            <p:nvPr/>
          </p:nvSpPr>
          <p:spPr>
            <a:xfrm>
              <a:off x="609175" y="1311660"/>
              <a:ext cx="8095073" cy="550944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a:tabLst>
                  <a:tab pos="341313" algn="l"/>
                  <a:tab pos="682625" algn="l"/>
                  <a:tab pos="1023938" algn="l"/>
                  <a:tab pos="1376363" algn="l"/>
                </a:tabLst>
                <a:defRPr/>
              </a:pPr>
              <a:r>
                <a:rPr lang="en-US" sz="1600" b="1" dirty="0">
                  <a:latin typeface="Courier New" pitchFamily="49" charset="0"/>
                  <a:cs typeface="Courier New" pitchFamily="49" charset="0"/>
                </a:rPr>
                <a:t>void tower(char, char, char,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p>
            <a:p>
              <a:pPr>
                <a:tabLst>
                  <a:tab pos="341313" algn="l"/>
                  <a:tab pos="682625" algn="l"/>
                  <a:tab pos="1023938" algn="l"/>
                  <a:tab pos="1376363" algn="l"/>
                </a:tabLst>
                <a:defRPr/>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main(void</a:t>
              </a: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a:p>
              <a:pPr>
                <a:tabLst>
                  <a:tab pos="341313" algn="l"/>
                  <a:tab pos="682625" algn="l"/>
                  <a:tab pos="1023938" algn="l"/>
                  <a:tab pos="1376363"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disks;</a:t>
              </a:r>
            </a:p>
            <a:p>
              <a:pPr>
                <a:tabLst>
                  <a:tab pos="341313" algn="l"/>
                  <a:tab pos="682625" algn="l"/>
                  <a:tab pos="1023938" algn="l"/>
                  <a:tab pos="1376363"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("Number of disks: ");</a:t>
              </a:r>
            </a:p>
            <a:p>
              <a:pPr>
                <a:tabLst>
                  <a:tab pos="341313" algn="l"/>
                  <a:tab pos="682625" algn="l"/>
                  <a:tab pos="1023938" algn="l"/>
                  <a:tab pos="1376363"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("%d", &amp;disks);</a:t>
              </a:r>
            </a:p>
            <a:p>
              <a:pPr>
                <a:tabLst>
                  <a:tab pos="341313" algn="l"/>
                  <a:tab pos="682625" algn="l"/>
                  <a:tab pos="1023938" algn="l"/>
                  <a:tab pos="1376363" algn="l"/>
                </a:tabLst>
                <a:defRPr/>
              </a:pPr>
              <a:r>
                <a:rPr lang="en-US" sz="1600" b="1" dirty="0">
                  <a:latin typeface="Courier New" pitchFamily="49" charset="0"/>
                  <a:cs typeface="Courier New" pitchFamily="49" charset="0"/>
                </a:rPr>
                <a:t>	tower('A','B','C', disks);</a:t>
              </a:r>
            </a:p>
            <a:p>
              <a:pPr>
                <a:tabLst>
                  <a:tab pos="341313" algn="l"/>
                  <a:tab pos="682625" algn="l"/>
                  <a:tab pos="1023938" algn="l"/>
                  <a:tab pos="1376363" algn="l"/>
                </a:tabLst>
                <a:defRPr/>
              </a:pPr>
              <a:r>
                <a:rPr lang="en-US" sz="1600" b="1" dirty="0">
                  <a:latin typeface="Courier New" pitchFamily="49" charset="0"/>
                  <a:cs typeface="Courier New" pitchFamily="49" charset="0"/>
                </a:rPr>
                <a:t>	return 0;</a:t>
              </a:r>
            </a:p>
            <a:p>
              <a:pPr>
                <a:tabLst>
                  <a:tab pos="341313" algn="l"/>
                  <a:tab pos="682625" algn="l"/>
                  <a:tab pos="1023938" algn="l"/>
                  <a:tab pos="1376363" algn="l"/>
                </a:tabLst>
                <a:defRPr/>
              </a:pPr>
              <a:r>
                <a:rPr lang="en-US" sz="1600" b="1" dirty="0">
                  <a:latin typeface="Courier New" pitchFamily="49" charset="0"/>
                  <a:cs typeface="Courier New" pitchFamily="49" charset="0"/>
                </a:rPr>
                <a:t>}</a:t>
              </a:r>
            </a:p>
            <a:p>
              <a:pPr>
                <a:tabLst>
                  <a:tab pos="341313" algn="l"/>
                  <a:tab pos="682625" algn="l"/>
                  <a:tab pos="1023938" algn="l"/>
                  <a:tab pos="1376363" algn="l"/>
                </a:tabLst>
                <a:defRPr/>
              </a:pPr>
              <a:endParaRPr lang="en-US" sz="1000" b="1" dirty="0">
                <a:latin typeface="Courier New" pitchFamily="49" charset="0"/>
                <a:cs typeface="Courier New" pitchFamily="49" charset="0"/>
              </a:endParaRPr>
            </a:p>
            <a:p>
              <a:pPr>
                <a:tabLst>
                  <a:tab pos="341313" algn="l"/>
                  <a:tab pos="682625" algn="l"/>
                  <a:tab pos="1023938" algn="l"/>
                  <a:tab pos="1376363" algn="l"/>
                </a:tabLst>
                <a:defRPr/>
              </a:pPr>
              <a:r>
                <a:rPr lang="en-US" sz="1600" b="1" dirty="0">
                  <a:solidFill>
                    <a:srgbClr val="006600"/>
                  </a:solidFill>
                  <a:latin typeface="Courier New" pitchFamily="49" charset="0"/>
                  <a:cs typeface="Courier New" pitchFamily="49" charset="0"/>
                </a:rPr>
                <a:t>// Display instructions for moving n disk from </a:t>
              </a:r>
              <a:r>
                <a:rPr lang="en-US" sz="1600" b="1" dirty="0" smtClean="0">
                  <a:solidFill>
                    <a:srgbClr val="006600"/>
                  </a:solidFill>
                  <a:latin typeface="Courier New" pitchFamily="49" charset="0"/>
                  <a:cs typeface="Courier New" pitchFamily="49" charset="0"/>
                </a:rPr>
                <a:t>source </a:t>
              </a:r>
              <a:r>
                <a:rPr lang="en-US" sz="1600" b="1" dirty="0">
                  <a:solidFill>
                    <a:srgbClr val="006600"/>
                  </a:solidFill>
                  <a:latin typeface="Courier New" pitchFamily="49" charset="0"/>
                  <a:cs typeface="Courier New" pitchFamily="49" charset="0"/>
                </a:rPr>
                <a:t>to </a:t>
              </a:r>
              <a:r>
                <a:rPr lang="en-US" sz="1600" b="1" dirty="0" err="1" smtClean="0">
                  <a:solidFill>
                    <a:srgbClr val="006600"/>
                  </a:solidFill>
                  <a:latin typeface="Courier New" pitchFamily="49" charset="0"/>
                  <a:cs typeface="Courier New" pitchFamily="49" charset="0"/>
                </a:rPr>
                <a:t>dest</a:t>
              </a:r>
              <a:endParaRPr lang="en-US" sz="1600" b="1" dirty="0">
                <a:solidFill>
                  <a:srgbClr val="006600"/>
                </a:solidFill>
                <a:latin typeface="Courier New" pitchFamily="49" charset="0"/>
                <a:cs typeface="Courier New" pitchFamily="49" charset="0"/>
              </a:endParaRPr>
            </a:p>
            <a:p>
              <a:pPr>
                <a:tabLst>
                  <a:tab pos="341313" algn="l"/>
                  <a:tab pos="682625" algn="l"/>
                  <a:tab pos="1023938" algn="l"/>
                  <a:tab pos="1376363" algn="l"/>
                </a:tabLst>
                <a:defRPr/>
              </a:pPr>
              <a:r>
                <a:rPr lang="en-US" sz="1600" b="1" dirty="0">
                  <a:solidFill>
                    <a:srgbClr val="006600"/>
                  </a:solidFill>
                  <a:latin typeface="Courier New" pitchFamily="49" charset="0"/>
                  <a:cs typeface="Courier New" pitchFamily="49" charset="0"/>
                </a:rPr>
                <a:t>// using </a:t>
              </a:r>
              <a:r>
                <a:rPr lang="en-US" sz="1600" b="1" dirty="0" smtClean="0">
                  <a:solidFill>
                    <a:srgbClr val="006600"/>
                  </a:solidFill>
                  <a:latin typeface="Courier New" pitchFamily="49" charset="0"/>
                  <a:cs typeface="Courier New" pitchFamily="49" charset="0"/>
                </a:rPr>
                <a:t>temp </a:t>
              </a:r>
              <a:r>
                <a:rPr lang="en-US" sz="1600" b="1" dirty="0">
                  <a:solidFill>
                    <a:srgbClr val="006600"/>
                  </a:solidFill>
                  <a:latin typeface="Courier New" pitchFamily="49" charset="0"/>
                  <a:cs typeface="Courier New" pitchFamily="49" charset="0"/>
                </a:rPr>
                <a:t>as an auxiliary. Disks are numbered 1 to n </a:t>
              </a:r>
            </a:p>
            <a:p>
              <a:pPr>
                <a:tabLst>
                  <a:tab pos="341313" algn="l"/>
                  <a:tab pos="682625" algn="l"/>
                  <a:tab pos="1023938" algn="l"/>
                  <a:tab pos="1376363" algn="l"/>
                </a:tabLst>
                <a:defRPr/>
              </a:pPr>
              <a:r>
                <a:rPr lang="en-US" sz="1600" b="1" dirty="0">
                  <a:solidFill>
                    <a:srgbClr val="006600"/>
                  </a:solidFill>
                  <a:latin typeface="Courier New" pitchFamily="49" charset="0"/>
                  <a:cs typeface="Courier New" pitchFamily="49" charset="0"/>
                </a:rPr>
                <a:t>// (smallest to largest).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void tower(char </a:t>
              </a:r>
              <a:r>
                <a:rPr lang="en-US" b="1" dirty="0" smtClean="0">
                  <a:solidFill>
                    <a:srgbClr val="C00000"/>
                  </a:solidFill>
                  <a:latin typeface="Courier New" pitchFamily="49" charset="0"/>
                  <a:cs typeface="Courier New" pitchFamily="49" charset="0"/>
                </a:rPr>
                <a:t>source, </a:t>
              </a:r>
              <a:r>
                <a:rPr lang="en-US" b="1" dirty="0">
                  <a:solidFill>
                    <a:srgbClr val="C00000"/>
                  </a:solidFill>
                  <a:latin typeface="Courier New" pitchFamily="49" charset="0"/>
                  <a:cs typeface="Courier New" pitchFamily="49" charset="0"/>
                </a:rPr>
                <a:t>char </a:t>
              </a:r>
              <a:r>
                <a:rPr lang="en-US" b="1" dirty="0" smtClean="0">
                  <a:solidFill>
                    <a:srgbClr val="C00000"/>
                  </a:solidFill>
                  <a:latin typeface="Courier New" pitchFamily="49" charset="0"/>
                  <a:cs typeface="Courier New" pitchFamily="49" charset="0"/>
                </a:rPr>
                <a:t>temp, </a:t>
              </a:r>
              <a:r>
                <a:rPr lang="en-US" b="1" dirty="0">
                  <a:solidFill>
                    <a:srgbClr val="C00000"/>
                  </a:solidFill>
                  <a:latin typeface="Courier New" pitchFamily="49" charset="0"/>
                  <a:cs typeface="Courier New" pitchFamily="49" charset="0"/>
                </a:rPr>
                <a:t>char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int</a:t>
              </a:r>
              <a:r>
                <a:rPr lang="en-US" b="1" dirty="0">
                  <a:solidFill>
                    <a:srgbClr val="C00000"/>
                  </a:solidFill>
                  <a:latin typeface="Courier New" pitchFamily="49" charset="0"/>
                  <a:cs typeface="Courier New" pitchFamily="49" charset="0"/>
                </a:rPr>
                <a:t> n</a:t>
              </a:r>
              <a:r>
                <a:rPr lang="en-US" b="1" dirty="0" smtClean="0">
                  <a:solidFill>
                    <a:srgbClr val="C00000"/>
                  </a:solidFill>
                  <a:latin typeface="Courier New" pitchFamily="49" charset="0"/>
                  <a:cs typeface="Courier New" pitchFamily="49" charset="0"/>
                </a:rPr>
                <a:t>) {</a:t>
              </a:r>
              <a:endParaRPr lang="en-US" b="1" dirty="0">
                <a:solidFill>
                  <a:srgbClr val="C00000"/>
                </a:solidFill>
                <a:latin typeface="Courier New" pitchFamily="49" charset="0"/>
                <a:cs typeface="Courier New" pitchFamily="49" charset="0"/>
              </a:endParaRP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if (n &gt; 0)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tower(source,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 temp, </a:t>
              </a:r>
              <a:r>
                <a:rPr lang="en-US" b="1" dirty="0">
                  <a:solidFill>
                    <a:srgbClr val="C00000"/>
                  </a:solidFill>
                  <a:latin typeface="Courier New" pitchFamily="49" charset="0"/>
                  <a:cs typeface="Courier New" pitchFamily="49" charset="0"/>
                </a:rPr>
                <a:t>n-1);</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printf</a:t>
              </a:r>
              <a:r>
                <a:rPr lang="en-US" b="1" dirty="0">
                  <a:solidFill>
                    <a:srgbClr val="C00000"/>
                  </a:solidFill>
                  <a:latin typeface="Courier New" pitchFamily="49" charset="0"/>
                  <a:cs typeface="Courier New" pitchFamily="49" charset="0"/>
                </a:rPr>
                <a:t>("Move disk %d from peg %c to peg %c\n",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n, </a:t>
              </a:r>
              <a:r>
                <a:rPr lang="en-US" b="1" dirty="0" smtClean="0">
                  <a:solidFill>
                    <a:srgbClr val="C00000"/>
                  </a:solidFill>
                  <a:latin typeface="Courier New" pitchFamily="49" charset="0"/>
                  <a:cs typeface="Courier New" pitchFamily="49" charset="0"/>
                </a:rPr>
                <a:t>source,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a:t>
              </a:r>
              <a:endParaRPr lang="en-US" b="1" dirty="0">
                <a:solidFill>
                  <a:srgbClr val="C00000"/>
                </a:solidFill>
                <a:latin typeface="Courier New" pitchFamily="49" charset="0"/>
                <a:cs typeface="Courier New" pitchFamily="49" charset="0"/>
              </a:endParaRP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tower(temp, source,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 </a:t>
              </a:r>
              <a:r>
                <a:rPr lang="en-US" b="1" dirty="0">
                  <a:solidFill>
                    <a:srgbClr val="C00000"/>
                  </a:solidFill>
                  <a:latin typeface="Courier New" pitchFamily="49" charset="0"/>
                  <a:cs typeface="Courier New" pitchFamily="49" charset="0"/>
                </a:rPr>
                <a:t>n-1);</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a:t>
              </a:r>
            </a:p>
          </p:txBody>
        </p:sp>
        <p:sp>
          <p:nvSpPr>
            <p:cNvPr id="11" name="TextBox 11"/>
            <p:cNvSpPr txBox="1">
              <a:spLocks noChangeArrowheads="1"/>
            </p:cNvSpPr>
            <p:nvPr/>
          </p:nvSpPr>
          <p:spPr bwMode="auto">
            <a:xfrm>
              <a:off x="5387249" y="1233870"/>
              <a:ext cx="3006420" cy="369332"/>
            </a:xfrm>
            <a:prstGeom prst="rect">
              <a:avLst/>
            </a:prstGeom>
            <a:solidFill>
              <a:srgbClr val="FFFFCC"/>
            </a:solidFill>
            <a:ln w="9525">
              <a:solidFill>
                <a:schemeClr val="tx1"/>
              </a:solidFill>
              <a:miter lim="800000"/>
              <a:headEnd/>
              <a:tailEnd/>
            </a:ln>
          </p:spPr>
          <p:txBody>
            <a:bodyPr>
              <a:spAutoFit/>
            </a:bodyPr>
            <a:lstStyle/>
            <a:p>
              <a:r>
                <a:rPr lang="en-US" smtClean="0">
                  <a:solidFill>
                    <a:srgbClr val="0000FF"/>
                  </a:solidFill>
                </a:rPr>
                <a:t>Unit17_TowersOfHanoi.c</a:t>
              </a:r>
              <a:endParaRPr lang="en-SG" dirty="0">
                <a:solidFill>
                  <a:srgbClr val="0000FF"/>
                </a:solidFill>
              </a:endParaRPr>
            </a:p>
          </p:txBody>
        </p:sp>
      </p:grpSp>
    </p:spTree>
    <p:extLst>
      <p:ext uri="{BB962C8B-B14F-4D97-AF65-F5344CB8AC3E}">
        <p14:creationId xmlns:p14="http://schemas.microsoft.com/office/powerpoint/2010/main" val="3569280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(16/17)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Content Placeholder 2"/>
          <p:cNvSpPr txBox="1">
            <a:spLocks/>
          </p:cNvSpPr>
          <p:nvPr/>
        </p:nvSpPr>
        <p:spPr bwMode="auto">
          <a:xfrm>
            <a:off x="412750" y="1011238"/>
            <a:ext cx="4802717"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smtClean="0">
                <a:latin typeface="+mn-lt"/>
                <a:cs typeface="+mn-cs"/>
              </a:rPr>
              <a:t>Tracing </a:t>
            </a:r>
            <a:r>
              <a:rPr lang="en-US" sz="2400" kern="0" dirty="0">
                <a:latin typeface="+mn-lt"/>
                <a:cs typeface="+mn-cs"/>
              </a:rPr>
              <a:t>tower('A', 'B', 'C', 3);</a:t>
            </a:r>
          </a:p>
        </p:txBody>
      </p:sp>
      <p:sp>
        <p:nvSpPr>
          <p:cNvPr id="8" name="TextBox 7"/>
          <p:cNvSpPr txBox="1">
            <a:spLocks noChangeArrowheads="1"/>
          </p:cNvSpPr>
          <p:nvPr/>
        </p:nvSpPr>
        <p:spPr bwMode="auto">
          <a:xfrm>
            <a:off x="987425" y="1582738"/>
            <a:ext cx="1804988" cy="307975"/>
          </a:xfrm>
          <a:prstGeom prst="rect">
            <a:avLst/>
          </a:prstGeom>
          <a:noFill/>
          <a:ln w="9525">
            <a:noFill/>
            <a:miter lim="800000"/>
            <a:headEnd/>
            <a:tailEnd/>
          </a:ln>
        </p:spPr>
        <p:txBody>
          <a:bodyPr>
            <a:spAutoFit/>
          </a:bodyPr>
          <a:lstStyle/>
          <a:p>
            <a:r>
              <a:rPr lang="en-US" sz="1400" b="1">
                <a:latin typeface="Calibri" pitchFamily="34" charset="0"/>
              </a:rPr>
              <a:t>tower('A',  'B',  'C', 3);</a:t>
            </a:r>
          </a:p>
        </p:txBody>
      </p:sp>
      <p:grpSp>
        <p:nvGrpSpPr>
          <p:cNvPr id="9" name="Group 114"/>
          <p:cNvGrpSpPr>
            <a:grpSpLocks/>
          </p:cNvGrpSpPr>
          <p:nvPr/>
        </p:nvGrpSpPr>
        <p:grpSpPr bwMode="auto">
          <a:xfrm>
            <a:off x="1285875" y="2595563"/>
            <a:ext cx="1755775" cy="1682750"/>
            <a:chOff x="1286256" y="2755393"/>
            <a:chExt cx="1755648" cy="1683544"/>
          </a:xfrm>
        </p:grpSpPr>
        <p:sp>
          <p:nvSpPr>
            <p:cNvPr id="10" name="TextBox 9"/>
            <p:cNvSpPr txBox="1"/>
            <p:nvPr/>
          </p:nvSpPr>
          <p:spPr>
            <a:xfrm>
              <a:off x="1286256" y="2755393"/>
              <a:ext cx="1755648" cy="954538"/>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smtClean="0">
                  <a:latin typeface="Calibri" pitchFamily="34" charset="0"/>
                  <a:cs typeface="Arial" charset="0"/>
                </a:rPr>
                <a:t>source </a:t>
              </a:r>
              <a:r>
                <a:rPr lang="en-US" sz="1400" b="1" dirty="0">
                  <a:latin typeface="Calibri" pitchFamily="34" charset="0"/>
                  <a:cs typeface="Arial" charset="0"/>
                </a:rPr>
                <a:t>is 'A'</a:t>
              </a:r>
            </a:p>
            <a:p>
              <a:pPr>
                <a:defRPr/>
              </a:pPr>
              <a:r>
                <a:rPr lang="en-US" sz="1400" b="1" dirty="0" smtClean="0">
                  <a:latin typeface="Calibri" pitchFamily="34" charset="0"/>
                  <a:cs typeface="Arial" charset="0"/>
                </a:rPr>
                <a:t>temp </a:t>
              </a:r>
              <a:r>
                <a:rPr lang="en-US" sz="1400" b="1" dirty="0">
                  <a:latin typeface="Calibri" pitchFamily="34" charset="0"/>
                  <a:cs typeface="Arial" charset="0"/>
                </a:rPr>
                <a:t>is 'B'</a:t>
              </a:r>
            </a:p>
            <a:p>
              <a:pPr>
                <a:defRPr/>
              </a:pPr>
              <a:r>
                <a:rPr lang="en-US" sz="1400" b="1" dirty="0" err="1" smtClean="0">
                  <a:latin typeface="Calibri" pitchFamily="34" charset="0"/>
                  <a:cs typeface="Arial" charset="0"/>
                </a:rPr>
                <a:t>dest</a:t>
              </a:r>
              <a:r>
                <a:rPr lang="en-US" sz="1400" b="1" dirty="0" smtClean="0">
                  <a:latin typeface="Calibri" pitchFamily="34" charset="0"/>
                  <a:cs typeface="Arial" charset="0"/>
                </a:rPr>
                <a:t> is </a:t>
              </a:r>
              <a:r>
                <a:rPr lang="en-US" sz="1400" b="1" dirty="0">
                  <a:latin typeface="Calibri" pitchFamily="34" charset="0"/>
                  <a:cs typeface="Arial" charset="0"/>
                </a:rPr>
                <a:t>'C'</a:t>
              </a:r>
            </a:p>
            <a:p>
              <a:pPr>
                <a:defRPr/>
              </a:pPr>
              <a:r>
                <a:rPr lang="en-US" sz="1400" b="1" dirty="0">
                  <a:latin typeface="Calibri" pitchFamily="34" charset="0"/>
                  <a:cs typeface="Arial" charset="0"/>
                </a:rPr>
                <a:t>n is 3</a:t>
              </a:r>
            </a:p>
          </p:txBody>
        </p:sp>
        <p:sp>
          <p:nvSpPr>
            <p:cNvPr id="11" name="TextBox 8"/>
            <p:cNvSpPr txBox="1">
              <a:spLocks noChangeArrowheads="1"/>
            </p:cNvSpPr>
            <p:nvPr/>
          </p:nvSpPr>
          <p:spPr bwMode="auto">
            <a:xfrm>
              <a:off x="1286256" y="3700273"/>
              <a:ext cx="1755327" cy="738664"/>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tower ('A', 'C', 'B', 2)</a:t>
              </a:r>
            </a:p>
            <a:p>
              <a:r>
                <a:rPr lang="en-US" sz="1400" b="1">
                  <a:latin typeface="Calibri" pitchFamily="34" charset="0"/>
                </a:rPr>
                <a:t>move 3 from A to C</a:t>
              </a:r>
            </a:p>
            <a:p>
              <a:r>
                <a:rPr lang="en-US" sz="1400" b="1">
                  <a:latin typeface="Calibri" pitchFamily="34" charset="0"/>
                </a:rPr>
                <a:t>tower ('B', 'A', 'C', 2)</a:t>
              </a:r>
            </a:p>
          </p:txBody>
        </p:sp>
      </p:grpSp>
      <p:grpSp>
        <p:nvGrpSpPr>
          <p:cNvPr id="13" name="Group 113"/>
          <p:cNvGrpSpPr>
            <a:grpSpLocks/>
          </p:cNvGrpSpPr>
          <p:nvPr/>
        </p:nvGrpSpPr>
        <p:grpSpPr bwMode="auto">
          <a:xfrm>
            <a:off x="1693863" y="1754188"/>
            <a:ext cx="1195387" cy="817563"/>
            <a:chOff x="1693894" y="1914144"/>
            <a:chExt cx="1195610" cy="817658"/>
          </a:xfrm>
        </p:grpSpPr>
        <p:cxnSp>
          <p:nvCxnSpPr>
            <p:cNvPr id="14" name="Straight Connector 16"/>
            <p:cNvCxnSpPr>
              <a:cxnSpLocks noChangeShapeType="1"/>
            </p:cNvCxnSpPr>
            <p:nvPr/>
          </p:nvCxnSpPr>
          <p:spPr bwMode="auto">
            <a:xfrm>
              <a:off x="2731008" y="1914144"/>
              <a:ext cx="146304" cy="0"/>
            </a:xfrm>
            <a:prstGeom prst="line">
              <a:avLst/>
            </a:prstGeom>
            <a:noFill/>
            <a:ln w="12700" cap="sq" algn="ctr">
              <a:solidFill>
                <a:srgbClr val="0000FF"/>
              </a:solidFill>
              <a:round/>
              <a:headEnd type="none" w="sm" len="sm"/>
              <a:tailEnd type="none" w="sm" len="sm"/>
            </a:ln>
          </p:spPr>
        </p:cxnSp>
        <p:cxnSp>
          <p:nvCxnSpPr>
            <p:cNvPr id="15" name="Straight Connector 18"/>
            <p:cNvCxnSpPr>
              <a:cxnSpLocks noChangeShapeType="1"/>
            </p:cNvCxnSpPr>
            <p:nvPr/>
          </p:nvCxnSpPr>
          <p:spPr bwMode="auto">
            <a:xfrm rot="5400000">
              <a:off x="2743200" y="2060448"/>
              <a:ext cx="292608" cy="0"/>
            </a:xfrm>
            <a:prstGeom prst="line">
              <a:avLst/>
            </a:prstGeom>
            <a:noFill/>
            <a:ln w="12700" cap="sq" algn="ctr">
              <a:solidFill>
                <a:srgbClr val="0000FF"/>
              </a:solidFill>
              <a:round/>
              <a:headEnd type="none" w="sm" len="sm"/>
              <a:tailEnd type="none" w="sm" len="sm"/>
            </a:ln>
          </p:spPr>
        </p:cxnSp>
        <p:cxnSp>
          <p:nvCxnSpPr>
            <p:cNvPr id="16" name="Straight Connector 20"/>
            <p:cNvCxnSpPr>
              <a:cxnSpLocks noChangeShapeType="1"/>
            </p:cNvCxnSpPr>
            <p:nvPr/>
          </p:nvCxnSpPr>
          <p:spPr bwMode="auto">
            <a:xfrm rot="10800000">
              <a:off x="1706880" y="2206752"/>
              <a:ext cx="1182624" cy="0"/>
            </a:xfrm>
            <a:prstGeom prst="line">
              <a:avLst/>
            </a:prstGeom>
            <a:noFill/>
            <a:ln w="12700" cap="sq" algn="ctr">
              <a:solidFill>
                <a:srgbClr val="0000FF"/>
              </a:solidFill>
              <a:round/>
              <a:headEnd type="none" w="sm" len="sm"/>
              <a:tailEnd type="none" w="sm" len="sm"/>
            </a:ln>
          </p:spPr>
        </p:cxnSp>
        <p:cxnSp>
          <p:nvCxnSpPr>
            <p:cNvPr id="17" name="Straight Arrow Connector 22"/>
            <p:cNvCxnSpPr>
              <a:cxnSpLocks noChangeShapeType="1"/>
            </p:cNvCxnSpPr>
            <p:nvPr/>
          </p:nvCxnSpPr>
          <p:spPr bwMode="auto">
            <a:xfrm rot="5400000">
              <a:off x="1432560" y="2468880"/>
              <a:ext cx="524256" cy="1588"/>
            </a:xfrm>
            <a:prstGeom prst="straightConnector1">
              <a:avLst/>
            </a:prstGeom>
            <a:noFill/>
            <a:ln w="12700" cap="sq" algn="ctr">
              <a:solidFill>
                <a:srgbClr val="0000FF"/>
              </a:solidFill>
              <a:round/>
              <a:headEnd type="none" w="sm" len="sm"/>
              <a:tailEnd type="arrow" w="med" len="med"/>
            </a:ln>
          </p:spPr>
        </p:cxnSp>
      </p:grpSp>
      <p:grpSp>
        <p:nvGrpSpPr>
          <p:cNvPr id="18" name="Group 116"/>
          <p:cNvGrpSpPr>
            <a:grpSpLocks/>
          </p:cNvGrpSpPr>
          <p:nvPr/>
        </p:nvGrpSpPr>
        <p:grpSpPr bwMode="auto">
          <a:xfrm>
            <a:off x="3919538" y="1820863"/>
            <a:ext cx="1758950" cy="1684338"/>
            <a:chOff x="3919728" y="1981201"/>
            <a:chExt cx="1759177" cy="1683544"/>
          </a:xfrm>
        </p:grpSpPr>
        <p:sp>
          <p:nvSpPr>
            <p:cNvPr id="19" name="TextBox 18"/>
            <p:cNvSpPr txBox="1"/>
            <p:nvPr/>
          </p:nvSpPr>
          <p:spPr>
            <a:xfrm>
              <a:off x="3919728" y="1981201"/>
              <a:ext cx="1756002" cy="953638"/>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smtClean="0">
                  <a:latin typeface="Calibri" pitchFamily="34" charset="0"/>
                  <a:cs typeface="Arial" charset="0"/>
                </a:rPr>
                <a:t>source </a:t>
              </a:r>
              <a:r>
                <a:rPr lang="en-US" sz="1400" b="1" dirty="0">
                  <a:latin typeface="Calibri" pitchFamily="34" charset="0"/>
                  <a:cs typeface="Arial" charset="0"/>
                </a:rPr>
                <a:t>is 'A'</a:t>
              </a:r>
            </a:p>
            <a:p>
              <a:pPr>
                <a:defRPr/>
              </a:pPr>
              <a:r>
                <a:rPr lang="en-US" sz="1400" b="1" dirty="0" smtClean="0">
                  <a:latin typeface="Calibri" pitchFamily="34" charset="0"/>
                  <a:cs typeface="Arial" charset="0"/>
                </a:rPr>
                <a:t>temp </a:t>
              </a:r>
              <a:r>
                <a:rPr lang="en-US" sz="1400" b="1" dirty="0">
                  <a:latin typeface="Calibri" pitchFamily="34" charset="0"/>
                  <a:cs typeface="Arial" charset="0"/>
                </a:rPr>
                <a:t>is 'C'</a:t>
              </a:r>
            </a:p>
            <a:p>
              <a:pPr>
                <a:defRPr/>
              </a:pPr>
              <a:r>
                <a:rPr lang="en-US" sz="1400" b="1" dirty="0" err="1" smtClean="0">
                  <a:latin typeface="Calibri" pitchFamily="34" charset="0"/>
                  <a:cs typeface="Arial" charset="0"/>
                </a:rPr>
                <a:t>dest</a:t>
              </a:r>
              <a:r>
                <a:rPr lang="en-US" sz="1400" b="1" dirty="0" smtClean="0">
                  <a:latin typeface="Calibri" pitchFamily="34" charset="0"/>
                  <a:cs typeface="Arial" charset="0"/>
                </a:rPr>
                <a:t> </a:t>
              </a:r>
              <a:r>
                <a:rPr lang="en-US" sz="1400" b="1" dirty="0">
                  <a:latin typeface="Calibri" pitchFamily="34" charset="0"/>
                  <a:cs typeface="Arial" charset="0"/>
                </a:rPr>
                <a:t>is 'B'</a:t>
              </a:r>
            </a:p>
            <a:p>
              <a:pPr>
                <a:defRPr/>
              </a:pPr>
              <a:r>
                <a:rPr lang="en-US" sz="1400" b="1" dirty="0">
                  <a:latin typeface="Calibri" pitchFamily="34" charset="0"/>
                  <a:cs typeface="Arial" charset="0"/>
                </a:rPr>
                <a:t>n is 2</a:t>
              </a:r>
            </a:p>
          </p:txBody>
        </p:sp>
        <p:sp>
          <p:nvSpPr>
            <p:cNvPr id="20" name="TextBox 26"/>
            <p:cNvSpPr txBox="1">
              <a:spLocks noChangeArrowheads="1"/>
            </p:cNvSpPr>
            <p:nvPr/>
          </p:nvSpPr>
          <p:spPr bwMode="auto">
            <a:xfrm>
              <a:off x="3919728" y="2926081"/>
              <a:ext cx="1759177" cy="738664"/>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tower ('A', 'B', 'C', 1)</a:t>
              </a:r>
            </a:p>
            <a:p>
              <a:r>
                <a:rPr lang="en-US" sz="1400" b="1">
                  <a:latin typeface="Calibri" pitchFamily="34" charset="0"/>
                </a:rPr>
                <a:t>move 2 from A to B</a:t>
              </a:r>
            </a:p>
            <a:p>
              <a:r>
                <a:rPr lang="en-US" sz="1400" b="1">
                  <a:latin typeface="Calibri" pitchFamily="34" charset="0"/>
                </a:rPr>
                <a:t>tower ('C', 'A', 'B', 1)</a:t>
              </a:r>
            </a:p>
          </p:txBody>
        </p:sp>
      </p:grpSp>
      <p:grpSp>
        <p:nvGrpSpPr>
          <p:cNvPr id="21" name="Group 121"/>
          <p:cNvGrpSpPr>
            <a:grpSpLocks/>
          </p:cNvGrpSpPr>
          <p:nvPr/>
        </p:nvGrpSpPr>
        <p:grpSpPr bwMode="auto">
          <a:xfrm>
            <a:off x="3919538" y="4070351"/>
            <a:ext cx="1762125" cy="1646237"/>
            <a:chOff x="3919728" y="4230625"/>
            <a:chExt cx="1761744" cy="1646968"/>
          </a:xfrm>
        </p:grpSpPr>
        <p:sp>
          <p:nvSpPr>
            <p:cNvPr id="22" name="TextBox 21"/>
            <p:cNvSpPr txBox="1"/>
            <p:nvPr/>
          </p:nvSpPr>
          <p:spPr>
            <a:xfrm>
              <a:off x="3919728" y="4230625"/>
              <a:ext cx="1755395" cy="954511"/>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smtClean="0">
                  <a:latin typeface="Calibri" pitchFamily="34" charset="0"/>
                  <a:cs typeface="Arial" charset="0"/>
                </a:rPr>
                <a:t>source </a:t>
              </a:r>
              <a:r>
                <a:rPr lang="en-US" sz="1400" b="1" dirty="0">
                  <a:latin typeface="Calibri" pitchFamily="34" charset="0"/>
                  <a:cs typeface="Arial" charset="0"/>
                </a:rPr>
                <a:t>is 'B'</a:t>
              </a:r>
            </a:p>
            <a:p>
              <a:pPr>
                <a:defRPr/>
              </a:pPr>
              <a:r>
                <a:rPr lang="en-US" sz="1400" b="1" dirty="0" smtClean="0">
                  <a:latin typeface="Calibri" pitchFamily="34" charset="0"/>
                  <a:cs typeface="Arial" charset="0"/>
                </a:rPr>
                <a:t>temp </a:t>
              </a:r>
              <a:r>
                <a:rPr lang="en-US" sz="1400" b="1" dirty="0">
                  <a:latin typeface="Calibri" pitchFamily="34" charset="0"/>
                  <a:cs typeface="Arial" charset="0"/>
                </a:rPr>
                <a:t>is 'A'</a:t>
              </a:r>
            </a:p>
            <a:p>
              <a:pPr>
                <a:defRPr/>
              </a:pPr>
              <a:r>
                <a:rPr lang="en-US" sz="1400" b="1" dirty="0" err="1" smtClean="0">
                  <a:latin typeface="Calibri" pitchFamily="34" charset="0"/>
                  <a:cs typeface="Arial" charset="0"/>
                </a:rPr>
                <a:t>dest</a:t>
              </a:r>
              <a:r>
                <a:rPr lang="en-US" sz="1400" b="1" dirty="0" smtClean="0">
                  <a:latin typeface="Calibri" pitchFamily="34" charset="0"/>
                  <a:cs typeface="Arial" charset="0"/>
                </a:rPr>
                <a:t> </a:t>
              </a:r>
              <a:r>
                <a:rPr lang="en-US" sz="1400" b="1" dirty="0">
                  <a:latin typeface="Calibri" pitchFamily="34" charset="0"/>
                  <a:cs typeface="Arial" charset="0"/>
                </a:rPr>
                <a:t>is 'C'</a:t>
              </a:r>
            </a:p>
            <a:p>
              <a:pPr>
                <a:defRPr/>
              </a:pPr>
              <a:r>
                <a:rPr lang="en-US" sz="1400" b="1" dirty="0">
                  <a:latin typeface="Calibri" pitchFamily="34" charset="0"/>
                  <a:cs typeface="Arial" charset="0"/>
                </a:rPr>
                <a:t>n is 2</a:t>
              </a:r>
            </a:p>
          </p:txBody>
        </p:sp>
        <p:sp>
          <p:nvSpPr>
            <p:cNvPr id="23" name="TextBox 28"/>
            <p:cNvSpPr txBox="1">
              <a:spLocks noChangeArrowheads="1"/>
            </p:cNvSpPr>
            <p:nvPr/>
          </p:nvSpPr>
          <p:spPr bwMode="auto">
            <a:xfrm>
              <a:off x="3919728" y="5138929"/>
              <a:ext cx="1761744" cy="738664"/>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tower ('B', 'C', 'A', 1)</a:t>
              </a:r>
            </a:p>
            <a:p>
              <a:r>
                <a:rPr lang="en-US" sz="1400" b="1">
                  <a:latin typeface="Calibri" pitchFamily="34" charset="0"/>
                </a:rPr>
                <a:t>move 2 from B to C</a:t>
              </a:r>
            </a:p>
            <a:p>
              <a:r>
                <a:rPr lang="en-US" sz="1400" b="1">
                  <a:latin typeface="Calibri" pitchFamily="34" charset="0"/>
                </a:rPr>
                <a:t>tower ('A', 'B', 'C', 1)</a:t>
              </a:r>
            </a:p>
          </p:txBody>
        </p:sp>
      </p:grpSp>
      <p:grpSp>
        <p:nvGrpSpPr>
          <p:cNvPr id="24" name="Group 115"/>
          <p:cNvGrpSpPr>
            <a:grpSpLocks/>
          </p:cNvGrpSpPr>
          <p:nvPr/>
        </p:nvGrpSpPr>
        <p:grpSpPr bwMode="auto">
          <a:xfrm>
            <a:off x="2938463" y="1949451"/>
            <a:ext cx="987425" cy="1743075"/>
            <a:chOff x="2938272" y="2109216"/>
            <a:chExt cx="987552" cy="1743456"/>
          </a:xfrm>
        </p:grpSpPr>
        <p:cxnSp>
          <p:nvCxnSpPr>
            <p:cNvPr id="25" name="Straight Connector 34"/>
            <p:cNvCxnSpPr>
              <a:cxnSpLocks noChangeShapeType="1"/>
            </p:cNvCxnSpPr>
            <p:nvPr/>
          </p:nvCxnSpPr>
          <p:spPr bwMode="auto">
            <a:xfrm>
              <a:off x="2938272" y="3852672"/>
              <a:ext cx="256032" cy="0"/>
            </a:xfrm>
            <a:prstGeom prst="line">
              <a:avLst/>
            </a:prstGeom>
            <a:noFill/>
            <a:ln w="12700" cap="sq" algn="ctr">
              <a:solidFill>
                <a:srgbClr val="0000FF"/>
              </a:solidFill>
              <a:round/>
              <a:headEnd type="none" w="sm" len="sm"/>
              <a:tailEnd type="none" w="sm" len="sm"/>
            </a:ln>
          </p:spPr>
        </p:cxnSp>
        <p:cxnSp>
          <p:nvCxnSpPr>
            <p:cNvPr id="26" name="Straight Connector 36"/>
            <p:cNvCxnSpPr>
              <a:cxnSpLocks noChangeShapeType="1"/>
            </p:cNvCxnSpPr>
            <p:nvPr/>
          </p:nvCxnSpPr>
          <p:spPr bwMode="auto">
            <a:xfrm rot="5400000" flipH="1" flipV="1">
              <a:off x="2334768" y="2980944"/>
              <a:ext cx="1743456" cy="0"/>
            </a:xfrm>
            <a:prstGeom prst="line">
              <a:avLst/>
            </a:prstGeom>
            <a:noFill/>
            <a:ln w="12700" cap="sq" algn="ctr">
              <a:solidFill>
                <a:srgbClr val="0000FF"/>
              </a:solidFill>
              <a:round/>
              <a:headEnd type="none" w="sm" len="sm"/>
              <a:tailEnd type="none" w="sm" len="sm"/>
            </a:ln>
          </p:spPr>
        </p:cxnSp>
        <p:cxnSp>
          <p:nvCxnSpPr>
            <p:cNvPr id="27" name="Straight Arrow Connector 38"/>
            <p:cNvCxnSpPr>
              <a:cxnSpLocks noChangeShapeType="1"/>
            </p:cNvCxnSpPr>
            <p:nvPr/>
          </p:nvCxnSpPr>
          <p:spPr bwMode="auto">
            <a:xfrm>
              <a:off x="3218688" y="2109216"/>
              <a:ext cx="707136" cy="1588"/>
            </a:xfrm>
            <a:prstGeom prst="straightConnector1">
              <a:avLst/>
            </a:prstGeom>
            <a:noFill/>
            <a:ln w="12700" cap="sq" algn="ctr">
              <a:solidFill>
                <a:srgbClr val="0000FF"/>
              </a:solidFill>
              <a:round/>
              <a:headEnd type="none" w="sm" len="sm"/>
              <a:tailEnd type="arrow" w="med" len="med"/>
            </a:ln>
          </p:spPr>
        </p:cxnSp>
      </p:grpSp>
      <p:cxnSp>
        <p:nvCxnSpPr>
          <p:cNvPr id="28" name="Straight Arrow Connector 27"/>
          <p:cNvCxnSpPr>
            <a:cxnSpLocks noChangeShapeType="1"/>
          </p:cNvCxnSpPr>
          <p:nvPr/>
        </p:nvCxnSpPr>
        <p:spPr bwMode="auto">
          <a:xfrm>
            <a:off x="2962275" y="4143376"/>
            <a:ext cx="950913" cy="1587"/>
          </a:xfrm>
          <a:prstGeom prst="straightConnector1">
            <a:avLst/>
          </a:prstGeom>
          <a:noFill/>
          <a:ln w="12700" cap="sq" algn="ctr">
            <a:solidFill>
              <a:srgbClr val="0000FF"/>
            </a:solidFill>
            <a:round/>
            <a:headEnd type="none" w="sm" len="sm"/>
            <a:tailEnd type="arrow" w="med" len="med"/>
          </a:ln>
        </p:spPr>
      </p:cxnSp>
      <p:grpSp>
        <p:nvGrpSpPr>
          <p:cNvPr id="29" name="Group 118"/>
          <p:cNvGrpSpPr>
            <a:grpSpLocks/>
          </p:cNvGrpSpPr>
          <p:nvPr/>
        </p:nvGrpSpPr>
        <p:grpSpPr bwMode="auto">
          <a:xfrm>
            <a:off x="6845300" y="595313"/>
            <a:ext cx="1549400" cy="1457325"/>
            <a:chOff x="6845808" y="755905"/>
            <a:chExt cx="1548384" cy="1457099"/>
          </a:xfrm>
        </p:grpSpPr>
        <p:sp>
          <p:nvSpPr>
            <p:cNvPr id="30" name="TextBox 29"/>
            <p:cNvSpPr txBox="1"/>
            <p:nvPr/>
          </p:nvSpPr>
          <p:spPr>
            <a:xfrm>
              <a:off x="6845808" y="755905"/>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is </a:t>
              </a:r>
              <a:r>
                <a:rPr lang="en-US" sz="1200" b="1" dirty="0">
                  <a:latin typeface="Calibri" pitchFamily="34" charset="0"/>
                  <a:cs typeface="Arial" charset="0"/>
                </a:rPr>
                <a:t>'A'</a:t>
              </a:r>
            </a:p>
            <a:p>
              <a:pPr>
                <a:defRPr/>
              </a:pPr>
              <a:r>
                <a:rPr lang="en-US" sz="1200" b="1" dirty="0" smtClean="0">
                  <a:latin typeface="Calibri" pitchFamily="34" charset="0"/>
                  <a:cs typeface="Arial" charset="0"/>
                </a:rPr>
                <a:t>temp is </a:t>
              </a:r>
              <a:r>
                <a:rPr lang="en-US" sz="1200" b="1" dirty="0">
                  <a:latin typeface="Calibri" pitchFamily="34" charset="0"/>
                  <a:cs typeface="Arial" charset="0"/>
                </a:rPr>
                <a:t>'B'</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is </a:t>
              </a:r>
              <a:r>
                <a:rPr lang="en-US" sz="1200" b="1" dirty="0">
                  <a:latin typeface="Calibri" pitchFamily="34" charset="0"/>
                  <a:cs typeface="Arial" charset="0"/>
                </a:rPr>
                <a:t>'C'</a:t>
              </a:r>
            </a:p>
            <a:p>
              <a:pPr>
                <a:defRPr/>
              </a:pPr>
              <a:r>
                <a:rPr lang="en-US" sz="1200" b="1" dirty="0">
                  <a:latin typeface="Calibri" pitchFamily="34" charset="0"/>
                  <a:cs typeface="Arial" charset="0"/>
                </a:rPr>
                <a:t>n is 1</a:t>
              </a:r>
            </a:p>
          </p:txBody>
        </p:sp>
        <p:sp>
          <p:nvSpPr>
            <p:cNvPr id="31" name="TextBox 45"/>
            <p:cNvSpPr txBox="1">
              <a:spLocks noChangeArrowheads="1"/>
            </p:cNvSpPr>
            <p:nvPr/>
          </p:nvSpPr>
          <p:spPr bwMode="auto">
            <a:xfrm>
              <a:off x="6845808" y="1566673"/>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('A', 'C', 'B', 0)</a:t>
              </a:r>
            </a:p>
            <a:p>
              <a:r>
                <a:rPr lang="en-US" sz="1200" b="1">
                  <a:latin typeface="Calibri" pitchFamily="34" charset="0"/>
                </a:rPr>
                <a:t>move 1 from A to C</a:t>
              </a:r>
            </a:p>
            <a:p>
              <a:r>
                <a:rPr lang="en-US" sz="1200" b="1">
                  <a:latin typeface="Calibri" pitchFamily="34" charset="0"/>
                </a:rPr>
                <a:t>tower ('B', 'A', 'C', 0)</a:t>
              </a:r>
            </a:p>
          </p:txBody>
        </p:sp>
      </p:grpSp>
      <p:grpSp>
        <p:nvGrpSpPr>
          <p:cNvPr id="32" name="Group 120"/>
          <p:cNvGrpSpPr>
            <a:grpSpLocks/>
          </p:cNvGrpSpPr>
          <p:nvPr/>
        </p:nvGrpSpPr>
        <p:grpSpPr bwMode="auto">
          <a:xfrm>
            <a:off x="6845300" y="2112963"/>
            <a:ext cx="1549400" cy="1457325"/>
            <a:chOff x="6845808" y="2273809"/>
            <a:chExt cx="1548384" cy="1457099"/>
          </a:xfrm>
        </p:grpSpPr>
        <p:sp>
          <p:nvSpPr>
            <p:cNvPr id="33" name="TextBox 32"/>
            <p:cNvSpPr txBox="1"/>
            <p:nvPr/>
          </p:nvSpPr>
          <p:spPr>
            <a:xfrm>
              <a:off x="6845808" y="2273809"/>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a:t>
              </a:r>
              <a:r>
                <a:rPr lang="en-US" sz="1200" b="1" dirty="0">
                  <a:latin typeface="Calibri" pitchFamily="34" charset="0"/>
                  <a:cs typeface="Arial" charset="0"/>
                </a:rPr>
                <a:t>is 'C'</a:t>
              </a:r>
            </a:p>
            <a:p>
              <a:pPr>
                <a:defRPr/>
              </a:pPr>
              <a:r>
                <a:rPr lang="en-US" sz="1200" b="1" dirty="0" smtClean="0">
                  <a:latin typeface="Calibri" pitchFamily="34" charset="0"/>
                  <a:cs typeface="Arial" charset="0"/>
                </a:rPr>
                <a:t>temp </a:t>
              </a:r>
              <a:r>
                <a:rPr lang="en-US" sz="1200" b="1" dirty="0">
                  <a:latin typeface="Calibri" pitchFamily="34" charset="0"/>
                  <a:cs typeface="Arial" charset="0"/>
                </a:rPr>
                <a:t>is 'A'</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a:t>
              </a:r>
              <a:r>
                <a:rPr lang="en-US" sz="1200" b="1" dirty="0">
                  <a:latin typeface="Calibri" pitchFamily="34" charset="0"/>
                  <a:cs typeface="Arial" charset="0"/>
                </a:rPr>
                <a:t>is 'B'</a:t>
              </a:r>
            </a:p>
            <a:p>
              <a:pPr>
                <a:defRPr/>
              </a:pPr>
              <a:r>
                <a:rPr lang="en-US" sz="1200" b="1" dirty="0">
                  <a:latin typeface="Calibri" pitchFamily="34" charset="0"/>
                  <a:cs typeface="Arial" charset="0"/>
                </a:rPr>
                <a:t>n is 1</a:t>
              </a:r>
            </a:p>
          </p:txBody>
        </p:sp>
        <p:sp>
          <p:nvSpPr>
            <p:cNvPr id="34" name="TextBox 49"/>
            <p:cNvSpPr txBox="1">
              <a:spLocks noChangeArrowheads="1"/>
            </p:cNvSpPr>
            <p:nvPr/>
          </p:nvSpPr>
          <p:spPr bwMode="auto">
            <a:xfrm>
              <a:off x="6845808" y="3084577"/>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('C', 'B', 'A', 0)</a:t>
              </a:r>
            </a:p>
            <a:p>
              <a:r>
                <a:rPr lang="en-US" sz="1200" b="1">
                  <a:latin typeface="Calibri" pitchFamily="34" charset="0"/>
                </a:rPr>
                <a:t>move 1 from C to B</a:t>
              </a:r>
            </a:p>
            <a:p>
              <a:r>
                <a:rPr lang="en-US" sz="1200" b="1">
                  <a:latin typeface="Calibri" pitchFamily="34" charset="0"/>
                </a:rPr>
                <a:t>tower ('A', 'C', 'B', 0)</a:t>
              </a:r>
            </a:p>
          </p:txBody>
        </p:sp>
      </p:grpSp>
      <p:grpSp>
        <p:nvGrpSpPr>
          <p:cNvPr id="35" name="Group 122"/>
          <p:cNvGrpSpPr>
            <a:grpSpLocks/>
          </p:cNvGrpSpPr>
          <p:nvPr/>
        </p:nvGrpSpPr>
        <p:grpSpPr bwMode="auto">
          <a:xfrm>
            <a:off x="6845300" y="3709988"/>
            <a:ext cx="1549400" cy="1457325"/>
            <a:chOff x="6845808" y="3870961"/>
            <a:chExt cx="1548384" cy="1457099"/>
          </a:xfrm>
        </p:grpSpPr>
        <p:sp>
          <p:nvSpPr>
            <p:cNvPr id="36" name="TextBox 35"/>
            <p:cNvSpPr txBox="1"/>
            <p:nvPr/>
          </p:nvSpPr>
          <p:spPr>
            <a:xfrm>
              <a:off x="6845808" y="3870961"/>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a:t>
              </a:r>
              <a:r>
                <a:rPr lang="en-US" sz="1200" b="1" dirty="0">
                  <a:latin typeface="Calibri" pitchFamily="34" charset="0"/>
                  <a:cs typeface="Arial" charset="0"/>
                </a:rPr>
                <a:t>is 'B'</a:t>
              </a:r>
            </a:p>
            <a:p>
              <a:pPr>
                <a:defRPr/>
              </a:pPr>
              <a:r>
                <a:rPr lang="en-US" sz="1200" b="1" dirty="0" smtClean="0">
                  <a:latin typeface="Calibri" pitchFamily="34" charset="0"/>
                  <a:cs typeface="Arial" charset="0"/>
                </a:rPr>
                <a:t>temp </a:t>
              </a:r>
              <a:r>
                <a:rPr lang="en-US" sz="1200" b="1" dirty="0">
                  <a:latin typeface="Calibri" pitchFamily="34" charset="0"/>
                  <a:cs typeface="Arial" charset="0"/>
                </a:rPr>
                <a:t>is 'C'</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a:t>
              </a:r>
              <a:r>
                <a:rPr lang="en-US" sz="1200" b="1" dirty="0">
                  <a:latin typeface="Calibri" pitchFamily="34" charset="0"/>
                  <a:cs typeface="Arial" charset="0"/>
                </a:rPr>
                <a:t>is 'A'</a:t>
              </a:r>
            </a:p>
            <a:p>
              <a:pPr>
                <a:defRPr/>
              </a:pPr>
              <a:r>
                <a:rPr lang="en-US" sz="1200" b="1" dirty="0">
                  <a:latin typeface="Calibri" pitchFamily="34" charset="0"/>
                  <a:cs typeface="Arial" charset="0"/>
                </a:rPr>
                <a:t>n is 1</a:t>
              </a:r>
            </a:p>
          </p:txBody>
        </p:sp>
        <p:sp>
          <p:nvSpPr>
            <p:cNvPr id="37" name="TextBox 51"/>
            <p:cNvSpPr txBox="1">
              <a:spLocks noChangeArrowheads="1"/>
            </p:cNvSpPr>
            <p:nvPr/>
          </p:nvSpPr>
          <p:spPr bwMode="auto">
            <a:xfrm>
              <a:off x="6845808" y="4681729"/>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('B', 'A', 'C', 0)</a:t>
              </a:r>
            </a:p>
            <a:p>
              <a:r>
                <a:rPr lang="en-US" sz="1200" b="1">
                  <a:latin typeface="Calibri" pitchFamily="34" charset="0"/>
                </a:rPr>
                <a:t>move 1 from B to A</a:t>
              </a:r>
            </a:p>
            <a:p>
              <a:r>
                <a:rPr lang="en-US" sz="1200" b="1">
                  <a:latin typeface="Calibri" pitchFamily="34" charset="0"/>
                </a:rPr>
                <a:t>tower ('C', 'B', 'A', 0)</a:t>
              </a:r>
            </a:p>
          </p:txBody>
        </p:sp>
      </p:grpSp>
      <p:grpSp>
        <p:nvGrpSpPr>
          <p:cNvPr id="38" name="Group 123"/>
          <p:cNvGrpSpPr>
            <a:grpSpLocks/>
          </p:cNvGrpSpPr>
          <p:nvPr/>
        </p:nvGrpSpPr>
        <p:grpSpPr bwMode="auto">
          <a:xfrm>
            <a:off x="6838950" y="5240338"/>
            <a:ext cx="1549400" cy="1457325"/>
            <a:chOff x="6839712" y="5400901"/>
            <a:chExt cx="1548384" cy="1457099"/>
          </a:xfrm>
        </p:grpSpPr>
        <p:sp>
          <p:nvSpPr>
            <p:cNvPr id="39" name="TextBox 38"/>
            <p:cNvSpPr txBox="1"/>
            <p:nvPr/>
          </p:nvSpPr>
          <p:spPr>
            <a:xfrm>
              <a:off x="6839712" y="5400901"/>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a:t>
              </a:r>
              <a:r>
                <a:rPr lang="en-US" sz="1200" b="1" dirty="0">
                  <a:latin typeface="Calibri" pitchFamily="34" charset="0"/>
                  <a:cs typeface="Arial" charset="0"/>
                </a:rPr>
                <a:t>is 'A'</a:t>
              </a:r>
            </a:p>
            <a:p>
              <a:pPr>
                <a:defRPr/>
              </a:pPr>
              <a:r>
                <a:rPr lang="en-US" sz="1200" b="1" dirty="0" smtClean="0">
                  <a:latin typeface="Calibri" pitchFamily="34" charset="0"/>
                  <a:cs typeface="Arial" charset="0"/>
                </a:rPr>
                <a:t>temp </a:t>
              </a:r>
              <a:r>
                <a:rPr lang="en-US" sz="1200" b="1" dirty="0">
                  <a:latin typeface="Calibri" pitchFamily="34" charset="0"/>
                  <a:cs typeface="Arial" charset="0"/>
                </a:rPr>
                <a:t>is 'B'</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a:t>
              </a:r>
              <a:r>
                <a:rPr lang="en-US" sz="1200" b="1" dirty="0">
                  <a:latin typeface="Calibri" pitchFamily="34" charset="0"/>
                  <a:cs typeface="Arial" charset="0"/>
                </a:rPr>
                <a:t>is 'C'</a:t>
              </a:r>
            </a:p>
            <a:p>
              <a:pPr>
                <a:defRPr/>
              </a:pPr>
              <a:r>
                <a:rPr lang="en-US" sz="1200" b="1" dirty="0">
                  <a:latin typeface="Calibri" pitchFamily="34" charset="0"/>
                  <a:cs typeface="Arial" charset="0"/>
                </a:rPr>
                <a:t>n is 1</a:t>
              </a:r>
            </a:p>
          </p:txBody>
        </p:sp>
        <p:sp>
          <p:nvSpPr>
            <p:cNvPr id="40" name="TextBox 53"/>
            <p:cNvSpPr txBox="1">
              <a:spLocks noChangeArrowheads="1"/>
            </p:cNvSpPr>
            <p:nvPr/>
          </p:nvSpPr>
          <p:spPr bwMode="auto">
            <a:xfrm>
              <a:off x="6839712" y="6211669"/>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('A', 'C', 'B', 0)</a:t>
              </a:r>
            </a:p>
            <a:p>
              <a:r>
                <a:rPr lang="en-US" sz="1200" b="1">
                  <a:latin typeface="Calibri" pitchFamily="34" charset="0"/>
                </a:rPr>
                <a:t>move 1 from A to C</a:t>
              </a:r>
            </a:p>
            <a:p>
              <a:r>
                <a:rPr lang="en-US" sz="1200" b="1">
                  <a:latin typeface="Calibri" pitchFamily="34" charset="0"/>
                </a:rPr>
                <a:t>tower ('B', 'A', 'C', 0)</a:t>
              </a:r>
            </a:p>
          </p:txBody>
        </p:sp>
      </p:grpSp>
      <p:grpSp>
        <p:nvGrpSpPr>
          <p:cNvPr id="41" name="Group 117"/>
          <p:cNvGrpSpPr>
            <a:grpSpLocks/>
          </p:cNvGrpSpPr>
          <p:nvPr/>
        </p:nvGrpSpPr>
        <p:grpSpPr bwMode="auto">
          <a:xfrm>
            <a:off x="5595938" y="704851"/>
            <a:ext cx="1255712" cy="2195512"/>
            <a:chOff x="5596128" y="865632"/>
            <a:chExt cx="1255776" cy="2194560"/>
          </a:xfrm>
        </p:grpSpPr>
        <p:cxnSp>
          <p:nvCxnSpPr>
            <p:cNvPr id="42" name="Straight Connector 58"/>
            <p:cNvCxnSpPr>
              <a:cxnSpLocks noChangeShapeType="1"/>
            </p:cNvCxnSpPr>
            <p:nvPr/>
          </p:nvCxnSpPr>
          <p:spPr bwMode="auto">
            <a:xfrm>
              <a:off x="5596128" y="3060192"/>
              <a:ext cx="646176" cy="0"/>
            </a:xfrm>
            <a:prstGeom prst="line">
              <a:avLst/>
            </a:prstGeom>
            <a:noFill/>
            <a:ln w="12700" cap="sq" algn="ctr">
              <a:solidFill>
                <a:srgbClr val="0000FF"/>
              </a:solidFill>
              <a:round/>
              <a:headEnd type="none" w="sm" len="sm"/>
              <a:tailEnd type="none" w="sm" len="sm"/>
            </a:ln>
          </p:spPr>
        </p:cxnSp>
        <p:cxnSp>
          <p:nvCxnSpPr>
            <p:cNvPr id="43" name="Straight Connector 61"/>
            <p:cNvCxnSpPr>
              <a:cxnSpLocks noChangeShapeType="1"/>
            </p:cNvCxnSpPr>
            <p:nvPr/>
          </p:nvCxnSpPr>
          <p:spPr bwMode="auto">
            <a:xfrm rot="5400000" flipH="1" flipV="1">
              <a:off x="5151120" y="1956816"/>
              <a:ext cx="2182368" cy="0"/>
            </a:xfrm>
            <a:prstGeom prst="line">
              <a:avLst/>
            </a:prstGeom>
            <a:noFill/>
            <a:ln w="12700" cap="sq" algn="ctr">
              <a:solidFill>
                <a:srgbClr val="0000FF"/>
              </a:solidFill>
              <a:round/>
              <a:headEnd type="none" w="sm" len="sm"/>
              <a:tailEnd type="none" w="sm" len="sm"/>
            </a:ln>
          </p:spPr>
        </p:cxnSp>
        <p:cxnSp>
          <p:nvCxnSpPr>
            <p:cNvPr id="44" name="Straight Arrow Connector 63"/>
            <p:cNvCxnSpPr>
              <a:cxnSpLocks noChangeShapeType="1"/>
            </p:cNvCxnSpPr>
            <p:nvPr/>
          </p:nvCxnSpPr>
          <p:spPr bwMode="auto">
            <a:xfrm>
              <a:off x="6242304" y="865632"/>
              <a:ext cx="609600" cy="1588"/>
            </a:xfrm>
            <a:prstGeom prst="straightConnector1">
              <a:avLst/>
            </a:prstGeom>
            <a:noFill/>
            <a:ln w="12700" cap="sq" algn="ctr">
              <a:solidFill>
                <a:srgbClr val="0000FF"/>
              </a:solidFill>
              <a:round/>
              <a:headEnd type="none" w="sm" len="sm"/>
              <a:tailEnd type="arrow" w="med" len="med"/>
            </a:ln>
          </p:spPr>
        </p:cxnSp>
      </p:grpSp>
      <p:grpSp>
        <p:nvGrpSpPr>
          <p:cNvPr id="45" name="Group 119"/>
          <p:cNvGrpSpPr>
            <a:grpSpLocks/>
          </p:cNvGrpSpPr>
          <p:nvPr/>
        </p:nvGrpSpPr>
        <p:grpSpPr bwMode="auto">
          <a:xfrm>
            <a:off x="5694363" y="1985963"/>
            <a:ext cx="1144587" cy="1036638"/>
            <a:chOff x="5693664" y="2145792"/>
            <a:chExt cx="1146048" cy="1037908"/>
          </a:xfrm>
        </p:grpSpPr>
        <p:cxnSp>
          <p:nvCxnSpPr>
            <p:cNvPr id="46" name="Straight Connector 68"/>
            <p:cNvCxnSpPr>
              <a:cxnSpLocks noChangeShapeType="1"/>
            </p:cNvCxnSpPr>
            <p:nvPr/>
          </p:nvCxnSpPr>
          <p:spPr bwMode="auto">
            <a:xfrm rot="10800000">
              <a:off x="6425184" y="2145792"/>
              <a:ext cx="414528" cy="0"/>
            </a:xfrm>
            <a:prstGeom prst="line">
              <a:avLst/>
            </a:prstGeom>
            <a:noFill/>
            <a:ln w="12700" cap="sq" algn="ctr">
              <a:solidFill>
                <a:srgbClr val="C00000"/>
              </a:solidFill>
              <a:round/>
              <a:headEnd type="none" w="sm" len="sm"/>
              <a:tailEnd type="none" w="sm" len="sm"/>
            </a:ln>
          </p:spPr>
        </p:cxnSp>
        <p:cxnSp>
          <p:nvCxnSpPr>
            <p:cNvPr id="47" name="Straight Connector 70"/>
            <p:cNvCxnSpPr>
              <a:cxnSpLocks noChangeShapeType="1"/>
            </p:cNvCxnSpPr>
            <p:nvPr/>
          </p:nvCxnSpPr>
          <p:spPr bwMode="auto">
            <a:xfrm rot="5400000">
              <a:off x="5907024" y="2663952"/>
              <a:ext cx="1036320" cy="0"/>
            </a:xfrm>
            <a:prstGeom prst="line">
              <a:avLst/>
            </a:prstGeom>
            <a:noFill/>
            <a:ln w="12700" cap="sq" algn="ctr">
              <a:solidFill>
                <a:srgbClr val="C00000"/>
              </a:solidFill>
              <a:round/>
              <a:headEnd type="none" w="sm" len="sm"/>
              <a:tailEnd type="none" w="sm" len="sm"/>
            </a:ln>
          </p:spPr>
        </p:cxnSp>
        <p:cxnSp>
          <p:nvCxnSpPr>
            <p:cNvPr id="48" name="Straight Arrow Connector 72"/>
            <p:cNvCxnSpPr>
              <a:cxnSpLocks noChangeShapeType="1"/>
            </p:cNvCxnSpPr>
            <p:nvPr/>
          </p:nvCxnSpPr>
          <p:spPr bwMode="auto">
            <a:xfrm rot="10800000">
              <a:off x="5693664" y="3182112"/>
              <a:ext cx="731520" cy="1588"/>
            </a:xfrm>
            <a:prstGeom prst="straightConnector1">
              <a:avLst/>
            </a:prstGeom>
            <a:noFill/>
            <a:ln w="12700" cap="sq" algn="ctr">
              <a:solidFill>
                <a:srgbClr val="C00000"/>
              </a:solidFill>
              <a:round/>
              <a:headEnd type="none" w="sm" len="sm"/>
              <a:tailEnd type="arrow" w="med" len="med"/>
            </a:ln>
          </p:spPr>
        </p:cxnSp>
      </p:grpSp>
      <p:cxnSp>
        <p:nvCxnSpPr>
          <p:cNvPr id="49" name="Elbow Connector 48"/>
          <p:cNvCxnSpPr>
            <a:cxnSpLocks noChangeShapeType="1"/>
          </p:cNvCxnSpPr>
          <p:nvPr/>
        </p:nvCxnSpPr>
        <p:spPr bwMode="auto">
          <a:xfrm flipV="1">
            <a:off x="5583238" y="2254251"/>
            <a:ext cx="1255712" cy="1109662"/>
          </a:xfrm>
          <a:prstGeom prst="bentConnector3">
            <a:avLst>
              <a:gd name="adj1" fmla="val 82037"/>
            </a:avLst>
          </a:prstGeom>
          <a:noFill/>
          <a:ln w="12700" cap="sq" algn="ctr">
            <a:solidFill>
              <a:srgbClr val="0000FF"/>
            </a:solidFill>
            <a:round/>
            <a:headEnd type="none" w="sm" len="sm"/>
            <a:tailEnd type="arrow" w="med" len="med"/>
          </a:ln>
        </p:spPr>
      </p:cxnSp>
      <p:cxnSp>
        <p:nvCxnSpPr>
          <p:cNvPr id="50" name="Straight Arrow Connector 49"/>
          <p:cNvCxnSpPr>
            <a:cxnSpLocks noChangeShapeType="1"/>
          </p:cNvCxnSpPr>
          <p:nvPr/>
        </p:nvCxnSpPr>
        <p:spPr bwMode="auto">
          <a:xfrm rot="10800000">
            <a:off x="5694363" y="3484563"/>
            <a:ext cx="1157287" cy="1588"/>
          </a:xfrm>
          <a:prstGeom prst="straightConnector1">
            <a:avLst/>
          </a:prstGeom>
          <a:noFill/>
          <a:ln w="12700" cap="sq" algn="ctr">
            <a:solidFill>
              <a:srgbClr val="C00000"/>
            </a:solidFill>
            <a:round/>
            <a:headEnd type="none" w="sm" len="sm"/>
            <a:tailEnd type="arrow" w="med" len="med"/>
          </a:ln>
        </p:spPr>
      </p:cxnSp>
      <p:cxnSp>
        <p:nvCxnSpPr>
          <p:cNvPr id="51" name="Elbow Connector 50"/>
          <p:cNvCxnSpPr>
            <a:cxnSpLocks noChangeShapeType="1"/>
          </p:cNvCxnSpPr>
          <p:nvPr/>
        </p:nvCxnSpPr>
        <p:spPr bwMode="auto">
          <a:xfrm rot="10800000" flipV="1">
            <a:off x="3048000" y="3411538"/>
            <a:ext cx="877888" cy="366713"/>
          </a:xfrm>
          <a:prstGeom prst="bentConnector3">
            <a:avLst>
              <a:gd name="adj1" fmla="val 50000"/>
            </a:avLst>
          </a:prstGeom>
          <a:noFill/>
          <a:ln w="12700" cap="sq" algn="ctr">
            <a:solidFill>
              <a:srgbClr val="C00000"/>
            </a:solidFill>
            <a:round/>
            <a:headEnd type="none" w="sm" len="sm"/>
            <a:tailEnd type="arrow" w="med" len="med"/>
          </a:ln>
        </p:spPr>
      </p:cxnSp>
      <p:cxnSp>
        <p:nvCxnSpPr>
          <p:cNvPr id="52" name="Elbow Connector 51"/>
          <p:cNvCxnSpPr>
            <a:cxnSpLocks noChangeShapeType="1"/>
          </p:cNvCxnSpPr>
          <p:nvPr/>
        </p:nvCxnSpPr>
        <p:spPr bwMode="auto">
          <a:xfrm flipV="1">
            <a:off x="5572125" y="3851276"/>
            <a:ext cx="1266825" cy="1243012"/>
          </a:xfrm>
          <a:prstGeom prst="bentConnector3">
            <a:avLst>
              <a:gd name="adj1" fmla="val 50000"/>
            </a:avLst>
          </a:prstGeom>
          <a:noFill/>
          <a:ln w="12700" cap="sq" algn="ctr">
            <a:solidFill>
              <a:srgbClr val="0000FF"/>
            </a:solidFill>
            <a:round/>
            <a:headEnd type="none" w="sm" len="sm"/>
            <a:tailEnd type="arrow" w="med" len="med"/>
          </a:ln>
        </p:spPr>
      </p:cxnSp>
      <p:cxnSp>
        <p:nvCxnSpPr>
          <p:cNvPr id="53" name="Elbow Connector 52"/>
          <p:cNvCxnSpPr>
            <a:cxnSpLocks noChangeShapeType="1"/>
          </p:cNvCxnSpPr>
          <p:nvPr/>
        </p:nvCxnSpPr>
        <p:spPr bwMode="auto">
          <a:xfrm rot="10800000" flipV="1">
            <a:off x="5668963" y="5081588"/>
            <a:ext cx="1169987" cy="111125"/>
          </a:xfrm>
          <a:prstGeom prst="bentConnector3">
            <a:avLst>
              <a:gd name="adj1" fmla="val 50000"/>
            </a:avLst>
          </a:prstGeom>
          <a:noFill/>
          <a:ln w="12700" cap="sq" algn="ctr">
            <a:solidFill>
              <a:srgbClr val="C00000"/>
            </a:solidFill>
            <a:round/>
            <a:headEnd type="none" w="sm" len="sm"/>
            <a:tailEnd type="arrow" w="med" len="med"/>
          </a:ln>
        </p:spPr>
      </p:cxnSp>
      <p:cxnSp>
        <p:nvCxnSpPr>
          <p:cNvPr id="54" name="Elbow Connector 53"/>
          <p:cNvCxnSpPr>
            <a:cxnSpLocks noChangeShapeType="1"/>
          </p:cNvCxnSpPr>
          <p:nvPr/>
        </p:nvCxnSpPr>
        <p:spPr bwMode="auto">
          <a:xfrm flipV="1">
            <a:off x="5583238" y="5375276"/>
            <a:ext cx="1255712" cy="219075"/>
          </a:xfrm>
          <a:prstGeom prst="bentConnector3">
            <a:avLst>
              <a:gd name="adj1" fmla="val 50000"/>
            </a:avLst>
          </a:prstGeom>
          <a:noFill/>
          <a:ln w="12700" cap="sq" algn="ctr">
            <a:solidFill>
              <a:srgbClr val="0000FF"/>
            </a:solidFill>
            <a:round/>
            <a:headEnd type="none" w="sm" len="sm"/>
            <a:tailEnd type="arrow" w="med" len="med"/>
          </a:ln>
        </p:spPr>
      </p:cxnSp>
      <p:cxnSp>
        <p:nvCxnSpPr>
          <p:cNvPr id="55" name="Elbow Connector 54"/>
          <p:cNvCxnSpPr>
            <a:cxnSpLocks noChangeShapeType="1"/>
          </p:cNvCxnSpPr>
          <p:nvPr/>
        </p:nvCxnSpPr>
        <p:spPr bwMode="auto">
          <a:xfrm rot="10800000">
            <a:off x="5697538" y="5699126"/>
            <a:ext cx="1128712" cy="955675"/>
          </a:xfrm>
          <a:prstGeom prst="bentConnector3">
            <a:avLst>
              <a:gd name="adj1" fmla="val 50000"/>
            </a:avLst>
          </a:prstGeom>
          <a:noFill/>
          <a:ln w="12700" cap="sq" algn="ctr">
            <a:solidFill>
              <a:srgbClr val="C00000"/>
            </a:solidFill>
            <a:round/>
            <a:headEnd type="none" w="sm" len="sm"/>
            <a:tailEnd type="arrow" w="med" len="med"/>
          </a:ln>
        </p:spPr>
      </p:cxnSp>
      <p:grpSp>
        <p:nvGrpSpPr>
          <p:cNvPr id="56" name="Group 124"/>
          <p:cNvGrpSpPr>
            <a:grpSpLocks/>
          </p:cNvGrpSpPr>
          <p:nvPr/>
        </p:nvGrpSpPr>
        <p:grpSpPr bwMode="auto">
          <a:xfrm>
            <a:off x="3035300" y="4265613"/>
            <a:ext cx="890588" cy="1352550"/>
            <a:chOff x="3035808" y="4425696"/>
            <a:chExt cx="890016" cy="1353312"/>
          </a:xfrm>
        </p:grpSpPr>
        <p:cxnSp>
          <p:nvCxnSpPr>
            <p:cNvPr id="57" name="Straight Connector 100"/>
            <p:cNvCxnSpPr>
              <a:cxnSpLocks noChangeShapeType="1"/>
            </p:cNvCxnSpPr>
            <p:nvPr/>
          </p:nvCxnSpPr>
          <p:spPr bwMode="auto">
            <a:xfrm rot="10800000">
              <a:off x="3535680" y="5779008"/>
              <a:ext cx="390144" cy="0"/>
            </a:xfrm>
            <a:prstGeom prst="line">
              <a:avLst/>
            </a:prstGeom>
            <a:noFill/>
            <a:ln w="12700" cap="sq" algn="ctr">
              <a:solidFill>
                <a:srgbClr val="C00000"/>
              </a:solidFill>
              <a:round/>
              <a:headEnd type="none" w="sm" len="sm"/>
              <a:tailEnd type="none" w="sm" len="sm"/>
            </a:ln>
          </p:spPr>
        </p:cxnSp>
        <p:cxnSp>
          <p:nvCxnSpPr>
            <p:cNvPr id="58" name="Straight Connector 102"/>
            <p:cNvCxnSpPr>
              <a:cxnSpLocks noChangeShapeType="1"/>
            </p:cNvCxnSpPr>
            <p:nvPr/>
          </p:nvCxnSpPr>
          <p:spPr bwMode="auto">
            <a:xfrm rot="5400000" flipH="1" flipV="1">
              <a:off x="2883408" y="5114544"/>
              <a:ext cx="1328928" cy="0"/>
            </a:xfrm>
            <a:prstGeom prst="line">
              <a:avLst/>
            </a:prstGeom>
            <a:noFill/>
            <a:ln w="12700" cap="sq" algn="ctr">
              <a:solidFill>
                <a:srgbClr val="C00000"/>
              </a:solidFill>
              <a:round/>
              <a:headEnd type="none" w="sm" len="sm"/>
              <a:tailEnd type="none" w="sm" len="sm"/>
            </a:ln>
          </p:spPr>
        </p:cxnSp>
        <p:cxnSp>
          <p:nvCxnSpPr>
            <p:cNvPr id="59" name="Straight Arrow Connector 104"/>
            <p:cNvCxnSpPr>
              <a:cxnSpLocks noChangeShapeType="1"/>
            </p:cNvCxnSpPr>
            <p:nvPr/>
          </p:nvCxnSpPr>
          <p:spPr bwMode="auto">
            <a:xfrm rot="10800000">
              <a:off x="3035808" y="4425696"/>
              <a:ext cx="524256" cy="1588"/>
            </a:xfrm>
            <a:prstGeom prst="straightConnector1">
              <a:avLst/>
            </a:prstGeom>
            <a:noFill/>
            <a:ln w="12700" cap="sq" algn="ctr">
              <a:solidFill>
                <a:srgbClr val="C00000"/>
              </a:solidFill>
              <a:round/>
              <a:headEnd type="none" w="sm" len="sm"/>
              <a:tailEnd type="arrow" w="med" len="med"/>
            </a:ln>
          </p:spPr>
        </p:cxnSp>
      </p:grpSp>
      <p:cxnSp>
        <p:nvCxnSpPr>
          <p:cNvPr id="60" name="Elbow Connector 59"/>
          <p:cNvCxnSpPr>
            <a:cxnSpLocks noChangeShapeType="1"/>
          </p:cNvCxnSpPr>
          <p:nvPr/>
        </p:nvCxnSpPr>
        <p:spPr bwMode="auto">
          <a:xfrm rot="16200000" flipV="1">
            <a:off x="134938" y="3082926"/>
            <a:ext cx="2144712" cy="169862"/>
          </a:xfrm>
          <a:prstGeom prst="bentConnector3">
            <a:avLst>
              <a:gd name="adj1" fmla="val 569"/>
            </a:avLst>
          </a:prstGeom>
          <a:noFill/>
          <a:ln w="12700" cap="sq" algn="ctr">
            <a:solidFill>
              <a:srgbClr val="C00000"/>
            </a:solidFill>
            <a:round/>
            <a:headEnd type="none" w="sm" len="sm"/>
            <a:tailEnd type="arrow" w="med" len="med"/>
          </a:ln>
        </p:spPr>
      </p:cxnSp>
    </p:spTree>
    <p:extLst>
      <p:ext uri="{BB962C8B-B14F-4D97-AF65-F5344CB8AC3E}">
        <p14:creationId xmlns:p14="http://schemas.microsoft.com/office/powerpoint/2010/main" val="1400456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dissolve">
                                      <p:cBhvr>
                                        <p:cTn id="44" dur="500"/>
                                        <p:tgtEl>
                                          <p:spTgt spid="49"/>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dissolv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dissolve">
                                      <p:cBhvr>
                                        <p:cTn id="72" dur="500"/>
                                        <p:tgtEl>
                                          <p:spTgt spid="5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ssolv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(17/17)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n-lt"/>
                <a:cs typeface="+mn-cs"/>
              </a:rPr>
              <a:t>Output generated by tower('A', </a:t>
            </a:r>
            <a:r>
              <a:rPr lang="en-US" sz="2400" kern="0" dirty="0" smtClean="0">
                <a:latin typeface="+mn-lt"/>
                <a:cs typeface="+mn-cs"/>
              </a:rPr>
              <a:t>'B', 'C', </a:t>
            </a:r>
            <a:r>
              <a:rPr lang="en-US" sz="2400" kern="0" dirty="0">
                <a:latin typeface="+mn-lt"/>
                <a:cs typeface="+mn-cs"/>
              </a:rPr>
              <a:t>3);</a:t>
            </a:r>
          </a:p>
        </p:txBody>
      </p:sp>
      <p:sp>
        <p:nvSpPr>
          <p:cNvPr id="8" name="TextBox 7"/>
          <p:cNvSpPr txBox="1"/>
          <p:nvPr/>
        </p:nvSpPr>
        <p:spPr>
          <a:xfrm>
            <a:off x="1327896" y="2123514"/>
            <a:ext cx="6740339" cy="2677656"/>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smtClean="0">
                <a:latin typeface="Courier New" pitchFamily="49" charset="0"/>
                <a:cs typeface="Courier New" pitchFamily="49" charset="0"/>
              </a:rPr>
              <a:t>Move disk 1 from peg A to peg C</a:t>
            </a:r>
          </a:p>
          <a:p>
            <a:pPr marL="180975">
              <a:tabLst>
                <a:tab pos="631825" algn="l"/>
              </a:tabLst>
              <a:defRPr/>
            </a:pPr>
            <a:r>
              <a:rPr lang="en-US" sz="2400" dirty="0" smtClean="0">
                <a:latin typeface="Courier New" pitchFamily="49" charset="0"/>
                <a:cs typeface="Courier New" pitchFamily="49" charset="0"/>
              </a:rPr>
              <a:t>Move disk 2 from peg A to peg B</a:t>
            </a:r>
          </a:p>
          <a:p>
            <a:pPr marL="180975">
              <a:tabLst>
                <a:tab pos="631825" algn="l"/>
              </a:tabLst>
              <a:defRPr/>
            </a:pPr>
            <a:r>
              <a:rPr lang="en-US" sz="2400" dirty="0" smtClean="0">
                <a:latin typeface="Courier New" pitchFamily="49" charset="0"/>
                <a:cs typeface="Courier New" pitchFamily="49" charset="0"/>
              </a:rPr>
              <a:t>Move disk 1 from peg C to peg B</a:t>
            </a:r>
          </a:p>
          <a:p>
            <a:pPr marL="180975">
              <a:tabLst>
                <a:tab pos="631825" algn="l"/>
              </a:tabLst>
              <a:defRPr/>
            </a:pPr>
            <a:r>
              <a:rPr lang="en-US" sz="2400" dirty="0" smtClean="0">
                <a:latin typeface="Courier New" pitchFamily="49" charset="0"/>
                <a:cs typeface="Courier New" pitchFamily="49" charset="0"/>
              </a:rPr>
              <a:t>Move disk 3 from peg A to peg C</a:t>
            </a:r>
          </a:p>
          <a:p>
            <a:pPr marL="180975">
              <a:tabLst>
                <a:tab pos="631825" algn="l"/>
              </a:tabLst>
              <a:defRPr/>
            </a:pPr>
            <a:r>
              <a:rPr lang="en-US" sz="2400" dirty="0" smtClean="0">
                <a:latin typeface="Courier New" pitchFamily="49" charset="0"/>
                <a:cs typeface="Courier New" pitchFamily="49" charset="0"/>
              </a:rPr>
              <a:t>Move disk 1 from peg B to peg A</a:t>
            </a:r>
          </a:p>
          <a:p>
            <a:pPr marL="180975">
              <a:tabLst>
                <a:tab pos="631825" algn="l"/>
              </a:tabLst>
              <a:defRPr/>
            </a:pPr>
            <a:r>
              <a:rPr lang="en-US" sz="2400" dirty="0" smtClean="0">
                <a:latin typeface="Courier New" pitchFamily="49" charset="0"/>
                <a:cs typeface="Courier New" pitchFamily="49" charset="0"/>
              </a:rPr>
              <a:t>Move disk 2 from peg B to peg C</a:t>
            </a:r>
          </a:p>
          <a:p>
            <a:pPr marL="180975">
              <a:tabLst>
                <a:tab pos="631825" algn="l"/>
              </a:tabLst>
              <a:defRPr/>
            </a:pPr>
            <a:r>
              <a:rPr lang="en-US" sz="2400" dirty="0" smtClean="0">
                <a:latin typeface="Courier New" pitchFamily="49" charset="0"/>
                <a:cs typeface="Courier New" pitchFamily="49" charset="0"/>
              </a:rPr>
              <a:t>Move disk 1 from peg A to peg C</a:t>
            </a:r>
          </a:p>
        </p:txBody>
      </p:sp>
    </p:spTree>
    <p:extLst>
      <p:ext uri="{BB962C8B-B14F-4D97-AF65-F5344CB8AC3E}">
        <p14:creationId xmlns:p14="http://schemas.microsoft.com/office/powerpoint/2010/main" val="52930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17</a:t>
            </a:r>
            <a:r>
              <a:rPr lang="en-GB" sz="3600" smtClean="0">
                <a:solidFill>
                  <a:srgbClr val="0000FF"/>
                </a:solidFill>
              </a:rPr>
              <a:t>: Recursion: Towers of Hanoi</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 </a:t>
            </a:r>
            <a:r>
              <a:rPr sz="1200" dirty="0" smtClean="0"/>
              <a:t>-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9" name="Rectangle 3"/>
          <p:cNvSpPr txBox="1">
            <a:spLocks noChangeArrowheads="1"/>
          </p:cNvSpPr>
          <p:nvPr/>
        </p:nvSpPr>
        <p:spPr>
          <a:xfrm>
            <a:off x="673100" y="1507067"/>
            <a:ext cx="8083442" cy="274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Objectives:</a:t>
            </a:r>
          </a:p>
          <a:p>
            <a:pPr marL="685800" lvl="1" indent="-411163">
              <a:spcBef>
                <a:spcPts val="600"/>
              </a:spcBef>
              <a:buClr>
                <a:schemeClr val="bg1">
                  <a:lumMod val="50000"/>
                </a:schemeClr>
              </a:buClr>
              <a:buSzPct val="120000"/>
              <a:buFont typeface="Wingdings" pitchFamily="2" charset="2"/>
              <a:buChar char="§"/>
            </a:pPr>
            <a:r>
              <a:rPr lang="en-GB" sz="2400"/>
              <a:t>Understand </a:t>
            </a:r>
            <a:r>
              <a:rPr lang="en-SG" sz="2400"/>
              <a:t>that many problems are more naturally solved with recursion, which can provide elegant </a:t>
            </a:r>
            <a:r>
              <a:rPr lang="en-SG" sz="2400" smtClean="0"/>
              <a:t>solution</a:t>
            </a:r>
            <a:r>
              <a:rPr lang="en-GB" sz="2400" smtClean="0">
                <a:cs typeface="Arial" charset="0"/>
              </a:rPr>
              <a:t>s.</a:t>
            </a:r>
            <a:endParaRPr lang="en-GB" sz="2400" dirty="0">
              <a:cs typeface="Arial" charset="0"/>
            </a:endParaRPr>
          </a:p>
          <a:p>
            <a:pPr marL="685800" lvl="1" indent="-411163">
              <a:spcBef>
                <a:spcPts val="600"/>
              </a:spcBef>
              <a:buClr>
                <a:schemeClr val="bg1">
                  <a:lumMod val="50000"/>
                </a:schemeClr>
              </a:buClr>
              <a:buSzPct val="120000"/>
              <a:buFont typeface="Wingdings" pitchFamily="2" charset="2"/>
              <a:buChar char="§"/>
            </a:pPr>
            <a:r>
              <a:rPr lang="en-SG" sz="2400"/>
              <a:t>Taste the classic example of recursion: Towers of </a:t>
            </a:r>
            <a:r>
              <a:rPr lang="en-SG" sz="2400" smtClean="0"/>
              <a:t>Hanoi.</a:t>
            </a:r>
            <a:endParaRPr lang="en-GB" sz="2400" dirty="0">
              <a:cs typeface="Arial" charset="0"/>
            </a:endParaRP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CS1010 (AY2017/8 Semester 1)</a:t>
            </a:r>
            <a:endParaRPr lang="en-US" dirty="0" smtClean="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smtClean="0"/>
              <a:t>Unit17</a:t>
            </a:r>
            <a:r>
              <a:rPr dirty="0" smtClean="0"/>
              <a:t> - </a:t>
            </a:r>
            <a:fld id="{24D17162-63A3-49DC-92B1-933428BCC85F}" type="slidenum">
              <a:rPr smtClean="0"/>
              <a:pPr>
                <a:defRPr/>
              </a:pPr>
              <a:t>20</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9"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10" name="Content Placeholder 2"/>
          <p:cNvSpPr>
            <a:spLocks noGrp="1"/>
          </p:cNvSpPr>
          <p:nvPr>
            <p:ph idx="1"/>
          </p:nvPr>
        </p:nvSpPr>
        <p:spPr>
          <a:xfrm>
            <a:off x="468313" y="1303868"/>
            <a:ext cx="8229600" cy="5063596"/>
          </a:xfrm>
        </p:spPr>
        <p:txBody>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This classical “Towers of Hanoi” puzzle has attracted the attention of computer scientists more than any other puzzles.</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Invented by </a:t>
            </a:r>
            <a:r>
              <a:rPr lang="en-US" sz="2400" dirty="0" err="1" smtClean="0"/>
              <a:t>Edouard</a:t>
            </a:r>
            <a:r>
              <a:rPr lang="en-US" sz="2400" dirty="0" smtClean="0"/>
              <a:t> Lucas, a French mathematician, in1883. </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There are 3 pegs (A, B and C) and a tower of n disks on the first peg A, with the smallest disk on the top and the biggest at the bottom. The purpose of the puzzle is to move the whole tower from peg A to peg C, with the following simple rules:</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smtClean="0"/>
              <a:t>Only one disk (the one at the top) can be moved at a time.</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smtClean="0"/>
              <a:t>A bigger disk must not rest on a smaller disk.</a:t>
            </a:r>
          </a:p>
        </p:txBody>
      </p:sp>
    </p:spTree>
    <p:extLst>
      <p:ext uri="{BB962C8B-B14F-4D97-AF65-F5344CB8AC3E}">
        <p14:creationId xmlns:p14="http://schemas.microsoft.com/office/powerpoint/2010/main" val="40189334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(2/17)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Content Placeholder 2"/>
          <p:cNvSpPr>
            <a:spLocks noGrp="1"/>
          </p:cNvSpPr>
          <p:nvPr>
            <p:ph idx="1"/>
          </p:nvPr>
        </p:nvSpPr>
        <p:spPr>
          <a:xfrm>
            <a:off x="468313" y="1286934"/>
            <a:ext cx="8229600" cy="5080530"/>
          </a:xfrm>
        </p:spPr>
        <p:txBody>
          <a:bodyPr>
            <a:normAutofit/>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GB" sz="2400" dirty="0" smtClean="0"/>
              <a:t>Demo: </a:t>
            </a:r>
            <a:r>
              <a:rPr lang="en-GB" sz="2400" dirty="0" smtClean="0">
                <a:hlinkClick r:id="rId3"/>
              </a:rPr>
              <a:t>Tower of Hanoi</a:t>
            </a:r>
            <a:endParaRPr lang="en-US" sz="2400" dirty="0" smtClean="0"/>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We attempt to write a program to produce instructions on how to move the disks from peg A to peg C to complete the puzzle.</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Example: A tower with 3 disks.</a:t>
            </a:r>
          </a:p>
          <a:p>
            <a:pPr marL="338138" indent="-338138" algn="just">
              <a:spcBef>
                <a:spcPts val="600"/>
              </a:spcBef>
              <a:spcAft>
                <a:spcPts val="600"/>
              </a:spcAft>
              <a:buClr>
                <a:schemeClr val="tx1">
                  <a:lumMod val="90000"/>
                  <a:lumOff val="10000"/>
                </a:schemeClr>
              </a:buClr>
              <a:buSzPct val="100000"/>
              <a:buFont typeface="Wingdings" panose="05000000000000000000" pitchFamily="2" charset="2"/>
              <a:buChar char="§"/>
            </a:pPr>
            <a:r>
              <a:rPr lang="en-US" sz="2400" dirty="0" smtClean="0"/>
              <a:t>Output produced by program:</a:t>
            </a:r>
          </a:p>
          <a:p>
            <a:pPr lvl="1" algn="just">
              <a:spcBef>
                <a:spcPct val="10000"/>
              </a:spcBef>
              <a:buFont typeface="Wingdings" pitchFamily="2" charset="2"/>
              <a:buNone/>
            </a:pPr>
            <a:r>
              <a:rPr lang="en-US" sz="2000" dirty="0" smtClean="0"/>
              <a:t>	Move disk from A to C</a:t>
            </a:r>
          </a:p>
          <a:p>
            <a:pPr lvl="1" algn="just">
              <a:spcBef>
                <a:spcPct val="10000"/>
              </a:spcBef>
              <a:buFont typeface="Wingdings" pitchFamily="2" charset="2"/>
              <a:buNone/>
            </a:pPr>
            <a:r>
              <a:rPr lang="en-US" sz="2000" dirty="0" smtClean="0"/>
              <a:t>	Move disk from A to B</a:t>
            </a:r>
          </a:p>
          <a:p>
            <a:pPr lvl="1" algn="just">
              <a:spcBef>
                <a:spcPct val="10000"/>
              </a:spcBef>
              <a:buFont typeface="Wingdings" pitchFamily="2" charset="2"/>
              <a:buNone/>
            </a:pPr>
            <a:r>
              <a:rPr lang="en-US" sz="2000" dirty="0" smtClean="0"/>
              <a:t>	Move disk from C to B</a:t>
            </a:r>
          </a:p>
          <a:p>
            <a:pPr lvl="1" algn="just">
              <a:spcBef>
                <a:spcPct val="10000"/>
              </a:spcBef>
              <a:buFont typeface="Wingdings" pitchFamily="2" charset="2"/>
              <a:buNone/>
            </a:pPr>
            <a:r>
              <a:rPr lang="en-US" sz="2000" dirty="0" smtClean="0"/>
              <a:t>	Move disk from A to C</a:t>
            </a:r>
          </a:p>
          <a:p>
            <a:pPr lvl="1" algn="just">
              <a:spcBef>
                <a:spcPct val="10000"/>
              </a:spcBef>
              <a:buFont typeface="Wingdings" pitchFamily="2" charset="2"/>
              <a:buNone/>
            </a:pPr>
            <a:r>
              <a:rPr lang="en-US" sz="2000" dirty="0" smtClean="0"/>
              <a:t>	Move disk from B to A</a:t>
            </a:r>
          </a:p>
          <a:p>
            <a:pPr lvl="1" algn="just">
              <a:spcBef>
                <a:spcPct val="10000"/>
              </a:spcBef>
              <a:buFont typeface="Wingdings" pitchFamily="2" charset="2"/>
              <a:buNone/>
            </a:pPr>
            <a:r>
              <a:rPr lang="en-US" sz="2000" dirty="0" smtClean="0"/>
              <a:t>	Move disk from B to C</a:t>
            </a:r>
          </a:p>
          <a:p>
            <a:pPr lvl="1" algn="just">
              <a:spcBef>
                <a:spcPct val="10000"/>
              </a:spcBef>
              <a:buFont typeface="Wingdings" pitchFamily="2" charset="2"/>
              <a:buNone/>
            </a:pPr>
            <a:r>
              <a:rPr lang="en-US" sz="2000" dirty="0" smtClean="0"/>
              <a:t>	Move disk from A to C</a:t>
            </a:r>
          </a:p>
        </p:txBody>
      </p:sp>
    </p:spTree>
    <p:extLst>
      <p:ext uri="{BB962C8B-B14F-4D97-AF65-F5344CB8AC3E}">
        <p14:creationId xmlns:p14="http://schemas.microsoft.com/office/powerpoint/2010/main" val="259601176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(3/17)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8" name="Group 4"/>
          <p:cNvGrpSpPr>
            <a:grpSpLocks/>
          </p:cNvGrpSpPr>
          <p:nvPr/>
        </p:nvGrpSpPr>
        <p:grpSpPr bwMode="auto">
          <a:xfrm>
            <a:off x="2906815" y="4509120"/>
            <a:ext cx="4876800" cy="1981200"/>
            <a:chOff x="1728" y="2736"/>
            <a:chExt cx="3072" cy="1248"/>
          </a:xfrm>
        </p:grpSpPr>
        <p:grpSp>
          <p:nvGrpSpPr>
            <p:cNvPr id="9" name="Group 5"/>
            <p:cNvGrpSpPr>
              <a:grpSpLocks/>
            </p:cNvGrpSpPr>
            <p:nvPr/>
          </p:nvGrpSpPr>
          <p:grpSpPr bwMode="auto">
            <a:xfrm>
              <a:off x="1728" y="2736"/>
              <a:ext cx="864" cy="960"/>
              <a:chOff x="1728" y="2736"/>
              <a:chExt cx="864" cy="960"/>
            </a:xfrm>
          </p:grpSpPr>
          <p:sp>
            <p:nvSpPr>
              <p:cNvPr id="23"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4"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0"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1"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3"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4"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5" name="Group 12"/>
            <p:cNvGrpSpPr>
              <a:grpSpLocks/>
            </p:cNvGrpSpPr>
            <p:nvPr/>
          </p:nvGrpSpPr>
          <p:grpSpPr bwMode="auto">
            <a:xfrm>
              <a:off x="2880" y="2736"/>
              <a:ext cx="864" cy="960"/>
              <a:chOff x="1728" y="2736"/>
              <a:chExt cx="864" cy="960"/>
            </a:xfrm>
          </p:grpSpPr>
          <p:sp>
            <p:nvSpPr>
              <p:cNvPr id="21"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2"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6" name="Group 15"/>
            <p:cNvGrpSpPr>
              <a:grpSpLocks/>
            </p:cNvGrpSpPr>
            <p:nvPr/>
          </p:nvGrpSpPr>
          <p:grpSpPr bwMode="auto">
            <a:xfrm>
              <a:off x="3936" y="2736"/>
              <a:ext cx="864" cy="960"/>
              <a:chOff x="1728" y="2736"/>
              <a:chExt cx="864" cy="960"/>
            </a:xfrm>
          </p:grpSpPr>
          <p:sp>
            <p:nvSpPr>
              <p:cNvPr id="19"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7"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18"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Tree>
    <p:extLst>
      <p:ext uri="{BB962C8B-B14F-4D97-AF65-F5344CB8AC3E}">
        <p14:creationId xmlns:p14="http://schemas.microsoft.com/office/powerpoint/2010/main" val="4987752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(4/17)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18" name="Group 4"/>
          <p:cNvGrpSpPr>
            <a:grpSpLocks/>
          </p:cNvGrpSpPr>
          <p:nvPr/>
        </p:nvGrpSpPr>
        <p:grpSpPr bwMode="auto">
          <a:xfrm>
            <a:off x="2895600" y="4495800"/>
            <a:ext cx="1371600" cy="1524000"/>
            <a:chOff x="1728" y="2736"/>
            <a:chExt cx="864" cy="960"/>
          </a:xfrm>
        </p:grpSpPr>
        <p:sp>
          <p:nvSpPr>
            <p:cNvPr id="1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25" name="Group 11"/>
          <p:cNvGrpSpPr>
            <a:grpSpLocks/>
          </p:cNvGrpSpPr>
          <p:nvPr/>
        </p:nvGrpSpPr>
        <p:grpSpPr bwMode="auto">
          <a:xfrm>
            <a:off x="4724400" y="4495800"/>
            <a:ext cx="1371600" cy="1524000"/>
            <a:chOff x="1728" y="2736"/>
            <a:chExt cx="864" cy="960"/>
          </a:xfrm>
        </p:grpSpPr>
        <p:sp>
          <p:nvSpPr>
            <p:cNvPr id="2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28" name="Group 14"/>
          <p:cNvGrpSpPr>
            <a:grpSpLocks/>
          </p:cNvGrpSpPr>
          <p:nvPr/>
        </p:nvGrpSpPr>
        <p:grpSpPr bwMode="auto">
          <a:xfrm>
            <a:off x="6400800" y="4495800"/>
            <a:ext cx="1371600" cy="1524000"/>
            <a:chOff x="1728" y="2736"/>
            <a:chExt cx="864" cy="960"/>
          </a:xfrm>
        </p:grpSpPr>
        <p:sp>
          <p:nvSpPr>
            <p:cNvPr id="2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2"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39879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32"/>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(5/17)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199921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(6/17)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265011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23"/>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(7/17)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65889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22414</TotalTime>
  <Words>1250</Words>
  <Application>Microsoft Office PowerPoint</Application>
  <PresentationFormat>On-screen Show (4:3)</PresentationFormat>
  <Paragraphs>305</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PowerPoint Presentation</vt:lpstr>
      <vt:lpstr>Unit 17: Recursion: Towers of Hanoi</vt:lpstr>
      <vt:lpstr>Tower Of Hanoi (1/17)</vt:lpstr>
      <vt:lpstr>Tower Of Hanoi (2/17)</vt:lpstr>
      <vt:lpstr>Tower Of Hanoi (3/17)</vt:lpstr>
      <vt:lpstr>Tower Of Hanoi (4/17)</vt:lpstr>
      <vt:lpstr>Tower Of Hanoi (5/17)</vt:lpstr>
      <vt:lpstr>Tower Of Hanoi (6/17)</vt:lpstr>
      <vt:lpstr>Tower Of Hanoi (7/17)</vt:lpstr>
      <vt:lpstr>Tower Of Hanoi (8/17)</vt:lpstr>
      <vt:lpstr>Tower Of Hanoi (9/17)</vt:lpstr>
      <vt:lpstr>Tower Of Hanoi (10/17)</vt:lpstr>
      <vt:lpstr>Tower Of Hanoi (11/17)</vt:lpstr>
      <vt:lpstr>Tower Of Hanoi (12/17)</vt:lpstr>
      <vt:lpstr>Tower Of Hanoi (13/17)</vt:lpstr>
      <vt:lpstr>Tower Of Hanoi (14/17)</vt:lpstr>
      <vt:lpstr>Tower Of Hanoi (15/17)</vt:lpstr>
      <vt:lpstr>Tower Of Hanoi (16/17)</vt:lpstr>
      <vt:lpstr>Tower Of Hanoi (17/17)</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Tan Soon Huat, Gary</cp:lastModifiedBy>
  <cp:revision>1606</cp:revision>
  <cp:lastPrinted>2014-07-01T03:51:49Z</cp:lastPrinted>
  <dcterms:created xsi:type="dcterms:W3CDTF">1998-09-05T15:03:32Z</dcterms:created>
  <dcterms:modified xsi:type="dcterms:W3CDTF">2017-10-16T06:44:08Z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