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26.jpg" ContentType="image/png"/>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49"/>
  </p:notesMasterIdLst>
  <p:handoutMasterIdLst>
    <p:handoutMasterId r:id="rId50"/>
  </p:handoutMasterIdLst>
  <p:sldIdLst>
    <p:sldId id="256" r:id="rId2"/>
    <p:sldId id="468" r:id="rId3"/>
    <p:sldId id="525" r:id="rId4"/>
    <p:sldId id="337" r:id="rId5"/>
    <p:sldId id="520" r:id="rId6"/>
    <p:sldId id="513" r:id="rId7"/>
    <p:sldId id="515" r:id="rId8"/>
    <p:sldId id="516" r:id="rId9"/>
    <p:sldId id="517" r:id="rId10"/>
    <p:sldId id="518" r:id="rId11"/>
    <p:sldId id="519" r:id="rId12"/>
    <p:sldId id="514" r:id="rId13"/>
    <p:sldId id="521" r:id="rId14"/>
    <p:sldId id="522" r:id="rId15"/>
    <p:sldId id="528" r:id="rId16"/>
    <p:sldId id="529" r:id="rId17"/>
    <p:sldId id="530" r:id="rId18"/>
    <p:sldId id="531" r:id="rId19"/>
    <p:sldId id="532" r:id="rId20"/>
    <p:sldId id="533" r:id="rId21"/>
    <p:sldId id="534" r:id="rId22"/>
    <p:sldId id="535" r:id="rId23"/>
    <p:sldId id="536" r:id="rId24"/>
    <p:sldId id="537" r:id="rId25"/>
    <p:sldId id="538" r:id="rId26"/>
    <p:sldId id="539" r:id="rId27"/>
    <p:sldId id="540" r:id="rId28"/>
    <p:sldId id="541" r:id="rId29"/>
    <p:sldId id="542" r:id="rId30"/>
    <p:sldId id="543" r:id="rId31"/>
    <p:sldId id="544" r:id="rId32"/>
    <p:sldId id="545" r:id="rId33"/>
    <p:sldId id="546" r:id="rId34"/>
    <p:sldId id="547" r:id="rId35"/>
    <p:sldId id="548" r:id="rId36"/>
    <p:sldId id="549" r:id="rId37"/>
    <p:sldId id="550" r:id="rId38"/>
    <p:sldId id="551" r:id="rId39"/>
    <p:sldId id="552" r:id="rId40"/>
    <p:sldId id="553" r:id="rId41"/>
    <p:sldId id="554" r:id="rId42"/>
    <p:sldId id="527" r:id="rId43"/>
    <p:sldId id="524" r:id="rId44"/>
    <p:sldId id="555" r:id="rId45"/>
    <p:sldId id="556" r:id="rId46"/>
    <p:sldId id="526" r:id="rId47"/>
    <p:sldId id="308" r:id="rId4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CCCCFF"/>
    <a:srgbClr val="CCCC00"/>
    <a:srgbClr val="CCFF99"/>
    <a:srgbClr val="FFFFCC"/>
    <a:srgbClr val="0000FF"/>
    <a:srgbClr val="008000"/>
    <a:srgbClr val="0000CC"/>
    <a:srgbClr val="99CC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8" autoAdjust="0"/>
    <p:restoredTop sz="88060" autoAdjust="0"/>
  </p:normalViewPr>
  <p:slideViewPr>
    <p:cSldViewPr snapToGrid="0">
      <p:cViewPr varScale="1">
        <p:scale>
          <a:sx n="98" d="100"/>
          <a:sy n="98" d="100"/>
        </p:scale>
        <p:origin x="200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1"/>
    </p:cViewPr>
  </p:sorterViewPr>
  <p:notesViewPr>
    <p:cSldViewPr snapToGrid="0">
      <p:cViewPr>
        <p:scale>
          <a:sx n="100" d="100"/>
          <a:sy n="100" d="100"/>
        </p:scale>
        <p:origin x="3420" y="-408"/>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8/2/2017</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913332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r>
              <a:rPr lang="en-SG" dirty="0"/>
              <a:t>Give a problem after this slide.</a:t>
            </a:r>
          </a:p>
          <a:p>
            <a:pPr eaLnBrk="1" hangingPunct="1"/>
            <a:r>
              <a:rPr lang="en-SG" dirty="0"/>
              <a:t>Example: Summing</a:t>
            </a:r>
            <a:r>
              <a:rPr lang="en-SG" baseline="0" dirty="0"/>
              <a:t> up from 1 to 200.</a:t>
            </a:r>
          </a:p>
          <a:p>
            <a:pPr eaLnBrk="1" hangingPunct="1"/>
            <a:endParaRPr lang="en-US" dirty="0"/>
          </a:p>
        </p:txBody>
      </p:sp>
    </p:spTree>
    <p:extLst>
      <p:ext uri="{BB962C8B-B14F-4D97-AF65-F5344CB8AC3E}">
        <p14:creationId xmlns:p14="http://schemas.microsoft.com/office/powerpoint/2010/main" val="3306463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914192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r>
              <a:rPr lang="en-US" dirty="0"/>
              <a:t>Notes from Wee Kheng:</a:t>
            </a:r>
          </a:p>
          <a:p>
            <a:pPr eaLnBrk="1" hangingPunct="1"/>
            <a:r>
              <a:rPr lang="en-US" dirty="0"/>
              <a:t>Real-world problems consist of computational and non-computational parts. It is necessary to identify the computational parts of a problem for computational problem solving.</a:t>
            </a:r>
          </a:p>
          <a:p>
            <a:pPr eaLnBrk="1" hangingPunct="1"/>
            <a:r>
              <a:rPr lang="en-US" dirty="0"/>
              <a:t>Refer to Problem-Formulation-04.pptx for discussion on this issue.</a:t>
            </a:r>
          </a:p>
        </p:txBody>
      </p:sp>
    </p:spTree>
    <p:extLst>
      <p:ext uri="{BB962C8B-B14F-4D97-AF65-F5344CB8AC3E}">
        <p14:creationId xmlns:p14="http://schemas.microsoft.com/office/powerpoint/2010/main" val="1307026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796169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049412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950311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916950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53956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02064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3195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72426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702437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199145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741963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441628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381906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12032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316871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96012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212334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857215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21544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551067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249017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177514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08403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44747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761299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9587490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2102610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40260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2560189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008949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20185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7353338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113434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76812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376255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4501863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71846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984100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096475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816718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458428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r>
              <a:rPr lang="en-SG" dirty="0"/>
              <a:t>About abstraction and</a:t>
            </a:r>
            <a:r>
              <a:rPr lang="en-SG" baseline="0" dirty="0"/>
              <a:t> decomposition: often happen without us realising. We switch between the two ways of thinking. </a:t>
            </a:r>
          </a:p>
          <a:p>
            <a:pPr eaLnBrk="1" hangingPunct="1"/>
            <a:r>
              <a:rPr lang="en-SG" baseline="0" dirty="0"/>
              <a:t>With abstraction we bring a better understanding through reducing the complexity and focus on the essentials.</a:t>
            </a:r>
          </a:p>
          <a:p>
            <a:pPr eaLnBrk="1" hangingPunct="1"/>
            <a:r>
              <a:rPr lang="en-SG" baseline="0" dirty="0"/>
              <a:t>With decomposition we bring a better  understanding through dividing the whole into its component parts (which in turn can be further divided).</a:t>
            </a:r>
          </a:p>
          <a:p>
            <a:pPr eaLnBrk="1" hangingPunct="1"/>
            <a:r>
              <a:rPr lang="en-SG" baseline="0" dirty="0"/>
              <a:t>A world map showing the countries is an abstraction. But if we want to locate a place in Singapore, a world map does not have enough detail to help us. We need a local map.</a:t>
            </a:r>
          </a:p>
          <a:p>
            <a:pPr eaLnBrk="1" hangingPunct="1"/>
            <a:endParaRPr lang="en-US" dirty="0"/>
          </a:p>
        </p:txBody>
      </p:sp>
    </p:spTree>
    <p:extLst>
      <p:ext uri="{BB962C8B-B14F-4D97-AF65-F5344CB8AC3E}">
        <p14:creationId xmlns:p14="http://schemas.microsoft.com/office/powerpoint/2010/main" val="658133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p>
            <a:pPr algn="l">
              <a:defRPr/>
            </a:pPr>
            <a:r>
              <a:rPr lang="en-US" smtClean="0"/>
              <a:t>Computational Thinking</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a:t>Unit1 -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p>
            <a:pPr algn="l">
              <a:defRPr/>
            </a:pPr>
            <a:r>
              <a:rPr lang="en-US" smtClean="0"/>
              <a:t>Computational Thinking</a:t>
            </a:r>
            <a:endParaRPr lang="en-US" dirty="0"/>
          </a:p>
        </p:txBody>
      </p:sp>
      <p:sp>
        <p:nvSpPr>
          <p:cNvPr id="6" name="Slide Number Placeholder 5"/>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p>
            <a:pPr algn="l">
              <a:defRPr/>
            </a:pPr>
            <a:r>
              <a:rPr lang="en-US" smtClean="0"/>
              <a:t>Computational Thinking</a:t>
            </a:r>
            <a:endParaRPr lang="en-US" dirty="0"/>
          </a:p>
        </p:txBody>
      </p:sp>
      <p:sp>
        <p:nvSpPr>
          <p:cNvPr id="6" name="Slide Number Placeholder 5"/>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p>
            <a:pPr algn="l">
              <a:defRPr/>
            </a:pPr>
            <a:r>
              <a:rPr lang="en-US" smtClean="0"/>
              <a:t>Computational Thinking</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p>
            <a:pPr algn="l">
              <a:defRPr/>
            </a:pPr>
            <a:r>
              <a:rPr lang="en-US" smtClean="0"/>
              <a:t>Computational Thinking</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Unit1 -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smtClean="0"/>
              <a:t>Aaron Tan, NUS</a:t>
            </a:r>
            <a:endParaRPr lang="en-US" dirty="0"/>
          </a:p>
        </p:txBody>
      </p:sp>
      <p:sp>
        <p:nvSpPr>
          <p:cNvPr id="6" name="Footer Placeholder 5"/>
          <p:cNvSpPr>
            <a:spLocks noGrp="1"/>
          </p:cNvSpPr>
          <p:nvPr>
            <p:ph type="ftr" sz="quarter" idx="11"/>
          </p:nvPr>
        </p:nvSpPr>
        <p:spPr/>
        <p:txBody>
          <a:bodyPr/>
          <a:lstStyle/>
          <a:p>
            <a:pPr algn="l">
              <a:defRPr/>
            </a:pPr>
            <a:r>
              <a:rPr lang="en-US" smtClean="0"/>
              <a:t>Computational Thinking</a:t>
            </a:r>
            <a:endParaRPr lang="en-US" dirty="0"/>
          </a:p>
        </p:txBody>
      </p:sp>
      <p:sp>
        <p:nvSpPr>
          <p:cNvPr id="7" name="Slide Number Placeholder 6"/>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smtClean="0"/>
              <a:t>Aaron Tan, NUS</a:t>
            </a:r>
            <a:endParaRPr lang="en-US" dirty="0"/>
          </a:p>
        </p:txBody>
      </p:sp>
      <p:sp>
        <p:nvSpPr>
          <p:cNvPr id="8" name="Footer Placeholder 7"/>
          <p:cNvSpPr>
            <a:spLocks noGrp="1"/>
          </p:cNvSpPr>
          <p:nvPr>
            <p:ph type="ftr" sz="quarter" idx="11"/>
          </p:nvPr>
        </p:nvSpPr>
        <p:spPr/>
        <p:txBody>
          <a:bodyPr/>
          <a:lstStyle/>
          <a:p>
            <a:pPr algn="l">
              <a:defRPr/>
            </a:pPr>
            <a:r>
              <a:rPr lang="en-US" smtClean="0"/>
              <a:t>Computational Thinking</a:t>
            </a:r>
            <a:endParaRPr lang="en-US" dirty="0"/>
          </a:p>
        </p:txBody>
      </p:sp>
      <p:sp>
        <p:nvSpPr>
          <p:cNvPr id="9" name="Slide Number Placeholder 8"/>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smtClean="0"/>
              <a:t>Aaron Tan, NUS</a:t>
            </a:r>
            <a:endParaRPr lang="en-US" dirty="0"/>
          </a:p>
        </p:txBody>
      </p:sp>
      <p:sp>
        <p:nvSpPr>
          <p:cNvPr id="4" name="Footer Placeholder 3"/>
          <p:cNvSpPr>
            <a:spLocks noGrp="1"/>
          </p:cNvSpPr>
          <p:nvPr>
            <p:ph type="ftr" sz="quarter" idx="11"/>
          </p:nvPr>
        </p:nvSpPr>
        <p:spPr/>
        <p:txBody>
          <a:bodyPr/>
          <a:lstStyle/>
          <a:p>
            <a:pPr algn="l">
              <a:defRPr/>
            </a:pPr>
            <a:r>
              <a:rPr lang="en-US" smtClean="0"/>
              <a:t>Computational Thinking</a:t>
            </a:r>
            <a:endParaRPr lang="en-US" dirty="0"/>
          </a:p>
        </p:txBody>
      </p:sp>
      <p:sp>
        <p:nvSpPr>
          <p:cNvPr id="5" name="Slide Number Placeholder 4"/>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Aaron Tan, NUS</a:t>
            </a:r>
            <a:endParaRPr lang="en-US" dirty="0"/>
          </a:p>
        </p:txBody>
      </p:sp>
      <p:sp>
        <p:nvSpPr>
          <p:cNvPr id="3" name="Footer Placeholder 2"/>
          <p:cNvSpPr>
            <a:spLocks noGrp="1"/>
          </p:cNvSpPr>
          <p:nvPr>
            <p:ph type="ftr" sz="quarter" idx="11"/>
          </p:nvPr>
        </p:nvSpPr>
        <p:spPr/>
        <p:txBody>
          <a:bodyPr/>
          <a:lstStyle/>
          <a:p>
            <a:pPr algn="l">
              <a:defRPr/>
            </a:pPr>
            <a:r>
              <a:rPr lang="en-US" smtClean="0"/>
              <a:t>Computational Thinking</a:t>
            </a:r>
            <a:endParaRPr lang="en-US" dirty="0"/>
          </a:p>
        </p:txBody>
      </p:sp>
      <p:sp>
        <p:nvSpPr>
          <p:cNvPr id="4" name="Slide Number Placeholder 3"/>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smtClean="0"/>
              <a:t>Aaron Tan, NUS</a:t>
            </a:r>
            <a:endParaRPr lang="en-US" dirty="0"/>
          </a:p>
        </p:txBody>
      </p:sp>
      <p:sp>
        <p:nvSpPr>
          <p:cNvPr id="6" name="Footer Placeholder 5"/>
          <p:cNvSpPr>
            <a:spLocks noGrp="1"/>
          </p:cNvSpPr>
          <p:nvPr>
            <p:ph type="ftr" sz="quarter" idx="11"/>
          </p:nvPr>
        </p:nvSpPr>
        <p:spPr/>
        <p:txBody>
          <a:bodyPr/>
          <a:lstStyle/>
          <a:p>
            <a:pPr algn="l">
              <a:defRPr/>
            </a:pPr>
            <a:r>
              <a:rPr lang="en-US" smtClean="0"/>
              <a:t>Computational Thinking</a:t>
            </a:r>
            <a:endParaRPr lang="en-US" dirty="0"/>
          </a:p>
        </p:txBody>
      </p:sp>
      <p:sp>
        <p:nvSpPr>
          <p:cNvPr id="7" name="Slide Number Placeholder 6"/>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smtClean="0"/>
              <a:t>Aaron Tan, NUS</a:t>
            </a:r>
            <a:endParaRPr lang="en-US" dirty="0"/>
          </a:p>
        </p:txBody>
      </p:sp>
      <p:sp>
        <p:nvSpPr>
          <p:cNvPr id="6" name="Footer Placeholder 5"/>
          <p:cNvSpPr>
            <a:spLocks noGrp="1"/>
          </p:cNvSpPr>
          <p:nvPr>
            <p:ph type="ftr" sz="quarter" idx="11"/>
          </p:nvPr>
        </p:nvSpPr>
        <p:spPr/>
        <p:txBody>
          <a:bodyPr/>
          <a:lstStyle/>
          <a:p>
            <a:pPr algn="l">
              <a:defRPr/>
            </a:pPr>
            <a:r>
              <a:rPr lang="en-US" smtClean="0"/>
              <a:t>Computational Thinking</a:t>
            </a:r>
            <a:endParaRPr lang="en-US" dirty="0"/>
          </a:p>
        </p:txBody>
      </p:sp>
      <p:sp>
        <p:nvSpPr>
          <p:cNvPr id="7" name="Slide Number Placeholder 6"/>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Aaron Tan, NUS</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Computational Thinking</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Unit1 -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nus.edu.sg/~cs10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omp.nus.edu.sg/~cs1010/" TargetMode="External"/><Relationship Id="rId5" Type="http://schemas.openxmlformats.org/officeDocument/2006/relationships/image" Target="../media/image3.jp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www.youtube.com/watch?v=N91oCQbWUv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gif"/><Relationship Id="rId7"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VFcUgSYyRP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www.youtube.com/watch?v=yQVTijX437c"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www.youtube.com/watch?v=SixLnIDV1y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www.youtube.com/watch?v=RdzYOtxhuD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58" y="677267"/>
            <a:ext cx="6167933" cy="1013510"/>
          </a:xfrm>
          <a:prstGeom prst="rect">
            <a:avLst/>
          </a:prstGeom>
        </p:spPr>
      </p:pic>
      <p:sp>
        <p:nvSpPr>
          <p:cNvPr id="8" name="[TextBox 7]"/>
          <p:cNvSpPr txBox="1"/>
          <p:nvPr/>
        </p:nvSpPr>
        <p:spPr>
          <a:xfrm>
            <a:off x="3513667" y="2800578"/>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UNIT 1</a:t>
            </a:r>
          </a:p>
        </p:txBody>
      </p:sp>
      <p:sp>
        <p:nvSpPr>
          <p:cNvPr id="11" name="[TextBox 7]"/>
          <p:cNvSpPr txBox="1"/>
          <p:nvPr/>
        </p:nvSpPr>
        <p:spPr>
          <a:xfrm>
            <a:off x="1058333" y="3462867"/>
            <a:ext cx="7128934" cy="707886"/>
          </a:xfrm>
          <a:prstGeom prst="rect">
            <a:avLst/>
          </a:prstGeom>
          <a:noFill/>
        </p:spPr>
        <p:txBody>
          <a:bodyPr wrap="square" rtlCol="0">
            <a:spAutoFit/>
          </a:bodyPr>
          <a:lstStyle/>
          <a:p>
            <a:pPr algn="ctr"/>
            <a:r>
              <a:rPr lang="en-US" sz="4000" dirty="0">
                <a:solidFill>
                  <a:srgbClr val="C00000"/>
                </a:solidFill>
                <a:latin typeface="Calibri" panose="020F0502020204030204" pitchFamily="34" charset="0"/>
              </a:rPr>
              <a:t>Computational Thinking</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sp>
        <p:nvSpPr>
          <p:cNvPr id="13314" name="Rectangle 2"/>
          <p:cNvSpPr>
            <a:spLocks noGrp="1" noChangeArrowheads="1"/>
          </p:cNvSpPr>
          <p:nvPr>
            <p:ph type="ctrTitle"/>
          </p:nvPr>
        </p:nvSpPr>
        <p:spPr>
          <a:xfrm>
            <a:off x="2502858" y="664421"/>
            <a:ext cx="4004733" cy="364067"/>
          </a:xfrm>
        </p:spPr>
        <p:txBody>
          <a:bodyPr>
            <a:noAutofit/>
          </a:bodyPr>
          <a:lstStyle/>
          <a:p>
            <a:pPr algn="dist" eaLnBrk="1" hangingPunct="1"/>
            <a:r>
              <a:rPr lang="en-GB" sz="1600" cap="none" dirty="0">
                <a:latin typeface="Calibri" panose="020F0502020204030204" pitchFamily="34" charset="0"/>
                <a:hlinkClick r:id="rId6"/>
              </a:rPr>
              <a:t>http://www.comp.nus.edu.sg/~cs1010/</a:t>
            </a:r>
            <a:endParaRPr lang="en-GB" sz="1600" cap="none" dirty="0">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10</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CT: Algorithms</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sp>
        <p:nvSpPr>
          <p:cNvPr id="2" name="TextBox 1"/>
          <p:cNvSpPr txBox="1"/>
          <p:nvPr/>
        </p:nvSpPr>
        <p:spPr>
          <a:xfrm>
            <a:off x="457200" y="2802110"/>
            <a:ext cx="4560425" cy="584775"/>
          </a:xfrm>
          <a:prstGeom prst="rect">
            <a:avLst/>
          </a:prstGeom>
          <a:noFill/>
        </p:spPr>
        <p:txBody>
          <a:bodyPr wrap="square" rtlCol="0">
            <a:spAutoFit/>
          </a:bodyPr>
          <a:lstStyle/>
          <a:p>
            <a:r>
              <a:rPr lang="en-SG" sz="3200" i="1" dirty="0">
                <a:solidFill>
                  <a:srgbClr val="E83902"/>
                </a:solidFill>
                <a:latin typeface="Forte" panose="03060902040502070203" pitchFamily="66" charset="0"/>
              </a:rPr>
              <a:t>Why is this important?</a:t>
            </a:r>
            <a:endParaRPr lang="en-US" sz="3200" i="1" dirty="0">
              <a:solidFill>
                <a:srgbClr val="E83902"/>
              </a:solidFill>
              <a:latin typeface="Forte" panose="03060902040502070203" pitchFamily="66" charset="0"/>
            </a:endParaRPr>
          </a:p>
        </p:txBody>
      </p:sp>
      <p:sp>
        <p:nvSpPr>
          <p:cNvPr id="3" name="TextBox 2"/>
          <p:cNvSpPr txBox="1"/>
          <p:nvPr/>
        </p:nvSpPr>
        <p:spPr>
          <a:xfrm>
            <a:off x="1047918" y="3395398"/>
            <a:ext cx="7638882" cy="1000274"/>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Algorithms are plans/procedures that can be communicated at an abstract level and implemented on different platforms.</a:t>
            </a:r>
          </a:p>
          <a:p>
            <a:pPr marL="285750" indent="-285750">
              <a:spcAft>
                <a:spcPts val="600"/>
              </a:spcAft>
              <a:buFont typeface="Wingdings" panose="05000000000000000000" pitchFamily="2" charset="2"/>
              <a:buChar char="v"/>
            </a:pPr>
            <a:r>
              <a:rPr lang="en-SG" dirty="0"/>
              <a:t>Can be analysed and studied.</a:t>
            </a:r>
          </a:p>
        </p:txBody>
      </p:sp>
      <p:sp>
        <p:nvSpPr>
          <p:cNvPr id="18" name="TextBox 17"/>
          <p:cNvSpPr txBox="1"/>
          <p:nvPr/>
        </p:nvSpPr>
        <p:spPr>
          <a:xfrm>
            <a:off x="1406734" y="6068446"/>
            <a:ext cx="6336729" cy="369332"/>
          </a:xfrm>
          <a:prstGeom prst="rect">
            <a:avLst/>
          </a:prstGeom>
          <a:noFill/>
        </p:spPr>
        <p:txBody>
          <a:bodyPr wrap="square" rtlCol="0">
            <a:spAutoFit/>
          </a:bodyPr>
          <a:lstStyle/>
          <a:p>
            <a:r>
              <a:rPr lang="en-SG" dirty="0">
                <a:hlinkClick r:id="rId4"/>
              </a:rPr>
              <a:t>https://www.youtube.com/watch?v=N91oCQbWUvA</a:t>
            </a:r>
            <a:r>
              <a:rPr lang="en-SG" dirty="0"/>
              <a:t> </a:t>
            </a:r>
            <a:endParaRPr lang="en-US" dirty="0"/>
          </a:p>
        </p:txBody>
      </p:sp>
      <p:sp>
        <p:nvSpPr>
          <p:cNvPr id="26" name="TextBox 25"/>
          <p:cNvSpPr txBox="1"/>
          <p:nvPr/>
        </p:nvSpPr>
        <p:spPr>
          <a:xfrm>
            <a:off x="540152" y="4375674"/>
            <a:ext cx="2459795" cy="584775"/>
          </a:xfrm>
          <a:prstGeom prst="rect">
            <a:avLst/>
          </a:prstGeom>
          <a:noFill/>
        </p:spPr>
        <p:txBody>
          <a:bodyPr wrap="square" rtlCol="0">
            <a:spAutoFit/>
          </a:bodyPr>
          <a:lstStyle/>
          <a:p>
            <a:r>
              <a:rPr lang="en-SG" sz="3200" i="1" dirty="0">
                <a:solidFill>
                  <a:srgbClr val="0000FF"/>
                </a:solidFill>
                <a:latin typeface="Forte" panose="03060902040502070203" pitchFamily="66" charset="0"/>
              </a:rPr>
              <a:t>Example:</a:t>
            </a:r>
            <a:endParaRPr lang="en-US" sz="3200" i="1" dirty="0">
              <a:solidFill>
                <a:srgbClr val="0000FF"/>
              </a:solidFill>
              <a:latin typeface="Forte" panose="03060902040502070203" pitchFamily="66" charset="0"/>
            </a:endParaRPr>
          </a:p>
        </p:txBody>
      </p:sp>
      <p:sp>
        <p:nvSpPr>
          <p:cNvPr id="27" name="TextBox 26"/>
          <p:cNvSpPr txBox="1"/>
          <p:nvPr/>
        </p:nvSpPr>
        <p:spPr>
          <a:xfrm>
            <a:off x="540152" y="5549135"/>
            <a:ext cx="2459795" cy="584775"/>
          </a:xfrm>
          <a:prstGeom prst="rect">
            <a:avLst/>
          </a:prstGeom>
          <a:noFill/>
        </p:spPr>
        <p:txBody>
          <a:bodyPr wrap="square" rtlCol="0">
            <a:spAutoFit/>
          </a:bodyPr>
          <a:lstStyle/>
          <a:p>
            <a:r>
              <a:rPr lang="en-SG" sz="3200" i="1" dirty="0">
                <a:solidFill>
                  <a:srgbClr val="006600"/>
                </a:solidFill>
                <a:latin typeface="Forte" panose="03060902040502070203" pitchFamily="66" charset="0"/>
              </a:rPr>
              <a:t>Video:</a:t>
            </a:r>
            <a:endParaRPr lang="en-US" sz="3200" i="1" dirty="0">
              <a:solidFill>
                <a:srgbClr val="006600"/>
              </a:solidFill>
              <a:latin typeface="Forte" panose="03060902040502070203" pitchFamily="66" charset="0"/>
            </a:endParaRPr>
          </a:p>
        </p:txBody>
      </p:sp>
      <p:sp>
        <p:nvSpPr>
          <p:cNvPr id="19" name="TextBox 18"/>
          <p:cNvSpPr txBox="1"/>
          <p:nvPr/>
        </p:nvSpPr>
        <p:spPr>
          <a:xfrm>
            <a:off x="1087176" y="4922101"/>
            <a:ext cx="6336729" cy="369332"/>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A recipe to bake chocolate cake. </a:t>
            </a:r>
          </a:p>
        </p:txBody>
      </p:sp>
      <p:sp>
        <p:nvSpPr>
          <p:cNvPr id="15" name="Rounded Rectangular Callout 14"/>
          <p:cNvSpPr/>
          <p:nvPr/>
        </p:nvSpPr>
        <p:spPr>
          <a:xfrm>
            <a:off x="1380248" y="1369524"/>
            <a:ext cx="5523339" cy="919157"/>
          </a:xfrm>
          <a:prstGeom prst="wedgeRoundRectCallout">
            <a:avLst>
              <a:gd name="adj1" fmla="val 58809"/>
              <a:gd name="adj2" fmla="val 5819"/>
              <a:gd name="adj3" fmla="val 16667"/>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lumMod val="75000"/>
                  </a:schemeClr>
                </a:solidFill>
              </a:rPr>
              <a:t>Creating solutions using a series of </a:t>
            </a:r>
            <a:r>
              <a:rPr lang="en-SG" sz="2400" dirty="0">
                <a:solidFill>
                  <a:schemeClr val="bg1"/>
                </a:solidFill>
              </a:rPr>
              <a:t>ordered steps</a:t>
            </a:r>
            <a:r>
              <a:rPr lang="en-SG" sz="2400" dirty="0">
                <a:solidFill>
                  <a:schemeClr val="bg1">
                    <a:lumMod val="85000"/>
                  </a:schemeClr>
                </a:solidFill>
              </a:rPr>
              <a:t>.</a:t>
            </a:r>
            <a:endParaRPr lang="en-US" sz="2400"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4647" y="631271"/>
            <a:ext cx="1533213" cy="1839855"/>
          </a:xfrm>
          <a:prstGeom prst="rect">
            <a:avLst/>
          </a:prstGeom>
        </p:spPr>
      </p:pic>
    </p:spTree>
    <p:extLst>
      <p:ext uri="{BB962C8B-B14F-4D97-AF65-F5344CB8AC3E}">
        <p14:creationId xmlns:p14="http://schemas.microsoft.com/office/powerpoint/2010/main" val="951521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11</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4" name="TextBox 3">
            <a:extLst>
              <a:ext uri="{FF2B5EF4-FFF2-40B4-BE49-F238E27FC236}">
                <a16:creationId xmlns:a16="http://schemas.microsoft.com/office/drawing/2014/main" id="{31E8D1A5-3BDE-4DA5-81AD-2230C2A634B3}"/>
              </a:ext>
            </a:extLst>
          </p:cNvPr>
          <p:cNvSpPr txBox="1"/>
          <p:nvPr/>
        </p:nvSpPr>
        <p:spPr>
          <a:xfrm>
            <a:off x="281353" y="476812"/>
            <a:ext cx="7184571" cy="1077218"/>
          </a:xfrm>
          <a:prstGeom prst="rect">
            <a:avLst/>
          </a:prstGeom>
          <a:noFill/>
        </p:spPr>
        <p:txBody>
          <a:bodyPr wrap="square" rtlCol="0">
            <a:spAutoFit/>
          </a:bodyPr>
          <a:lstStyle/>
          <a:p>
            <a:r>
              <a:rPr lang="en-SG" sz="3200" dirty="0">
                <a:solidFill>
                  <a:srgbClr val="0000FF"/>
                </a:solidFill>
              </a:rPr>
              <a:t>Computational Thinking (CT) </a:t>
            </a:r>
            <a:r>
              <a:rPr lang="en-SG" sz="3200" dirty="0"/>
              <a:t>is </a:t>
            </a:r>
            <a:br>
              <a:rPr lang="en-SG" sz="3200" dirty="0"/>
            </a:br>
            <a:r>
              <a:rPr lang="en-SG" sz="3200" dirty="0">
                <a:solidFill>
                  <a:srgbClr val="C00000"/>
                </a:solidFill>
              </a:rPr>
              <a:t>NOT restricted</a:t>
            </a:r>
            <a:r>
              <a:rPr lang="en-SG" sz="3200" dirty="0"/>
              <a:t> to </a:t>
            </a:r>
            <a:r>
              <a:rPr lang="en-SG" sz="3200" dirty="0">
                <a:solidFill>
                  <a:srgbClr val="0000FF"/>
                </a:solidFill>
              </a:rPr>
              <a:t>Computer Science</a:t>
            </a:r>
            <a:r>
              <a:rPr lang="en-SG" sz="3200" dirty="0"/>
              <a:t>!</a:t>
            </a:r>
          </a:p>
        </p:txBody>
      </p:sp>
      <p:pic>
        <p:nvPicPr>
          <p:cNvPr id="11" name="Picture 10">
            <a:extLst>
              <a:ext uri="{FF2B5EF4-FFF2-40B4-BE49-F238E27FC236}">
                <a16:creationId xmlns:a16="http://schemas.microsoft.com/office/drawing/2014/main" id="{DE042C19-18F4-48DB-8B5B-9E56A71D3B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717" y="1459949"/>
            <a:ext cx="2744041" cy="188162"/>
          </a:xfrm>
          <a:prstGeom prst="rect">
            <a:avLst/>
          </a:prstGeom>
        </p:spPr>
      </p:pic>
      <p:pic>
        <p:nvPicPr>
          <p:cNvPr id="16" name="Picture 15">
            <a:extLst>
              <a:ext uri="{FF2B5EF4-FFF2-40B4-BE49-F238E27FC236}">
                <a16:creationId xmlns:a16="http://schemas.microsoft.com/office/drawing/2014/main" id="{DFEF9B94-B81A-4B99-85F5-E74A1708A3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0" y="1798341"/>
            <a:ext cx="6819900" cy="4286250"/>
          </a:xfrm>
          <a:prstGeom prst="rect">
            <a:avLst/>
          </a:prstGeom>
        </p:spPr>
      </p:pic>
    </p:spTree>
    <p:extLst>
      <p:ext uri="{BB962C8B-B14F-4D97-AF65-F5344CB8AC3E}">
        <p14:creationId xmlns:p14="http://schemas.microsoft.com/office/powerpoint/2010/main" val="1681106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nodeType="afterEffect">
                                  <p:stCondLst>
                                    <p:cond delay="100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12</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3" name="TextBox 2">
            <a:extLst>
              <a:ext uri="{FF2B5EF4-FFF2-40B4-BE49-F238E27FC236}">
                <a16:creationId xmlns:a16="http://schemas.microsoft.com/office/drawing/2014/main" id="{EE1548B3-C392-47A9-A712-74B3F7E492DF}"/>
              </a:ext>
            </a:extLst>
          </p:cNvPr>
          <p:cNvSpPr txBox="1"/>
          <p:nvPr/>
        </p:nvSpPr>
        <p:spPr>
          <a:xfrm>
            <a:off x="291402" y="594126"/>
            <a:ext cx="7998488" cy="461665"/>
          </a:xfrm>
          <a:prstGeom prst="rect">
            <a:avLst/>
          </a:prstGeom>
          <a:solidFill>
            <a:schemeClr val="accent2">
              <a:lumMod val="40000"/>
              <a:lumOff val="60000"/>
            </a:schemeClr>
          </a:solidFill>
        </p:spPr>
        <p:txBody>
          <a:bodyPr wrap="square" rtlCol="0">
            <a:spAutoFit/>
          </a:bodyPr>
          <a:lstStyle/>
          <a:p>
            <a:r>
              <a:rPr lang="en-SG" sz="2400" dirty="0"/>
              <a:t>Today, you learned about Computational Thinking (CT).</a:t>
            </a:r>
          </a:p>
        </p:txBody>
      </p:sp>
      <p:sp>
        <p:nvSpPr>
          <p:cNvPr id="9" name="TextBox 8">
            <a:extLst>
              <a:ext uri="{FF2B5EF4-FFF2-40B4-BE49-F238E27FC236}">
                <a16:creationId xmlns:a16="http://schemas.microsoft.com/office/drawing/2014/main" id="{FFE58B13-2510-484C-933F-439AF96420F7}"/>
              </a:ext>
            </a:extLst>
          </p:cNvPr>
          <p:cNvSpPr txBox="1"/>
          <p:nvPr/>
        </p:nvSpPr>
        <p:spPr>
          <a:xfrm>
            <a:off x="2893925" y="1359015"/>
            <a:ext cx="6099350" cy="461665"/>
          </a:xfrm>
          <a:prstGeom prst="rect">
            <a:avLst/>
          </a:prstGeom>
          <a:solidFill>
            <a:schemeClr val="bg2">
              <a:lumMod val="75000"/>
            </a:schemeClr>
          </a:solidFill>
        </p:spPr>
        <p:txBody>
          <a:bodyPr wrap="square" rtlCol="0">
            <a:spAutoFit/>
          </a:bodyPr>
          <a:lstStyle/>
          <a:p>
            <a:r>
              <a:rPr lang="en-SG" sz="2400" dirty="0"/>
              <a:t>But… today is </a:t>
            </a:r>
            <a:r>
              <a:rPr lang="en-SG" sz="2400" dirty="0">
                <a:solidFill>
                  <a:srgbClr val="C00000"/>
                </a:solidFill>
              </a:rPr>
              <a:t>NOT</a:t>
            </a:r>
            <a:r>
              <a:rPr lang="en-SG" sz="2400" dirty="0"/>
              <a:t> the only lesson on CT.</a:t>
            </a:r>
          </a:p>
        </p:txBody>
      </p:sp>
      <p:grpSp>
        <p:nvGrpSpPr>
          <p:cNvPr id="7" name="Group 6">
            <a:extLst>
              <a:ext uri="{FF2B5EF4-FFF2-40B4-BE49-F238E27FC236}">
                <a16:creationId xmlns:a16="http://schemas.microsoft.com/office/drawing/2014/main" id="{3F24B38A-E277-4D49-B241-D139819D2AE9}"/>
              </a:ext>
            </a:extLst>
          </p:cNvPr>
          <p:cNvGrpSpPr/>
          <p:nvPr/>
        </p:nvGrpSpPr>
        <p:grpSpPr>
          <a:xfrm>
            <a:off x="291402" y="2067334"/>
            <a:ext cx="6993653" cy="830997"/>
            <a:chOff x="291402" y="2067334"/>
            <a:chExt cx="6993653" cy="830997"/>
          </a:xfrm>
        </p:grpSpPr>
        <p:sp>
          <p:nvSpPr>
            <p:cNvPr id="12" name="TextBox 11">
              <a:extLst>
                <a:ext uri="{FF2B5EF4-FFF2-40B4-BE49-F238E27FC236}">
                  <a16:creationId xmlns:a16="http://schemas.microsoft.com/office/drawing/2014/main" id="{8DADDD26-4751-4CCD-9271-2DBBDF634ACA}"/>
                </a:ext>
              </a:extLst>
            </p:cNvPr>
            <p:cNvSpPr txBox="1"/>
            <p:nvPr/>
          </p:nvSpPr>
          <p:spPr>
            <a:xfrm>
              <a:off x="291402" y="2067334"/>
              <a:ext cx="6993653" cy="830997"/>
            </a:xfrm>
            <a:prstGeom prst="rect">
              <a:avLst/>
            </a:prstGeom>
            <a:solidFill>
              <a:schemeClr val="tx2">
                <a:lumMod val="20000"/>
                <a:lumOff val="80000"/>
              </a:schemeClr>
            </a:solidFill>
          </p:spPr>
          <p:txBody>
            <a:bodyPr wrap="square" rtlCol="0">
              <a:spAutoFit/>
            </a:bodyPr>
            <a:lstStyle/>
            <a:p>
              <a:r>
                <a:rPr lang="en-SG" sz="2400" dirty="0"/>
                <a:t>The concepts of CT will be reinforced </a:t>
              </a:r>
              <a:r>
                <a:rPr lang="en-SG" sz="2400" dirty="0">
                  <a:solidFill>
                    <a:srgbClr val="A50021"/>
                  </a:solidFill>
                </a:rPr>
                <a:t>throughout </a:t>
              </a:r>
              <a:r>
                <a:rPr lang="en-SG" sz="2400" dirty="0"/>
                <a:t>the semester.</a:t>
              </a:r>
            </a:p>
          </p:txBody>
        </p:sp>
        <p:pic>
          <p:nvPicPr>
            <p:cNvPr id="13" name="Picture 12">
              <a:extLst>
                <a:ext uri="{FF2B5EF4-FFF2-40B4-BE49-F238E27FC236}">
                  <a16:creationId xmlns:a16="http://schemas.microsoft.com/office/drawing/2014/main" id="{5A95DD1D-CDE4-47F5-9308-FFCF2A75AB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602" y="2477974"/>
              <a:ext cx="1675246" cy="114874"/>
            </a:xfrm>
            <a:prstGeom prst="rect">
              <a:avLst/>
            </a:prstGeom>
          </p:spPr>
        </p:pic>
      </p:grpSp>
      <p:pic>
        <p:nvPicPr>
          <p:cNvPr id="6" name="Picture 5">
            <a:extLst>
              <a:ext uri="{FF2B5EF4-FFF2-40B4-BE49-F238E27FC236}">
                <a16:creationId xmlns:a16="http://schemas.microsoft.com/office/drawing/2014/main" id="{019AFBFE-69D1-4B78-A968-C810D5649E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155" y="3088743"/>
            <a:ext cx="2448105" cy="1147549"/>
          </a:xfrm>
          <a:prstGeom prst="rect">
            <a:avLst/>
          </a:prstGeom>
        </p:spPr>
      </p:pic>
      <p:pic>
        <p:nvPicPr>
          <p:cNvPr id="16" name="Picture 15">
            <a:extLst>
              <a:ext uri="{FF2B5EF4-FFF2-40B4-BE49-F238E27FC236}">
                <a16:creationId xmlns:a16="http://schemas.microsoft.com/office/drawing/2014/main" id="{A564F569-4F4F-4216-BC18-6EEBCEA9039E}"/>
              </a:ext>
            </a:extLst>
          </p:cNvPr>
          <p:cNvPicPr>
            <a:picLocks noChangeAspect="1"/>
          </p:cNvPicPr>
          <p:nvPr/>
        </p:nvPicPr>
        <p:blipFill rotWithShape="1">
          <a:blip r:embed="rId5">
            <a:extLst>
              <a:ext uri="{28A0092B-C50C-407E-A947-70E740481C1C}">
                <a14:useLocalDpi xmlns:a14="http://schemas.microsoft.com/office/drawing/2010/main" val="0"/>
              </a:ext>
            </a:extLst>
          </a:blip>
          <a:srcRect t="23156" r="8071" b="38209"/>
          <a:stretch/>
        </p:blipFill>
        <p:spPr>
          <a:xfrm>
            <a:off x="618647" y="4561951"/>
            <a:ext cx="8068153" cy="1446964"/>
          </a:xfrm>
          <a:prstGeom prst="rect">
            <a:avLst/>
          </a:prstGeom>
        </p:spPr>
      </p:pic>
      <p:pic>
        <p:nvPicPr>
          <p:cNvPr id="18" name="Picture 17">
            <a:extLst>
              <a:ext uri="{FF2B5EF4-FFF2-40B4-BE49-F238E27FC236}">
                <a16:creationId xmlns:a16="http://schemas.microsoft.com/office/drawing/2014/main" id="{1A5912A0-95A0-4BCA-960A-3C05C2A9786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29688"/>
          <a:stretch/>
        </p:blipFill>
        <p:spPr>
          <a:xfrm>
            <a:off x="5788143" y="5585591"/>
            <a:ext cx="969115" cy="108021"/>
          </a:xfrm>
          <a:prstGeom prst="rect">
            <a:avLst/>
          </a:prstGeom>
        </p:spPr>
      </p:pic>
      <p:pic>
        <p:nvPicPr>
          <p:cNvPr id="19" name="Picture 18">
            <a:extLst>
              <a:ext uri="{FF2B5EF4-FFF2-40B4-BE49-F238E27FC236}">
                <a16:creationId xmlns:a16="http://schemas.microsoft.com/office/drawing/2014/main" id="{E8C5F615-66D0-4CD7-921B-60EA7889CC6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29688"/>
          <a:stretch/>
        </p:blipFill>
        <p:spPr>
          <a:xfrm>
            <a:off x="4459208" y="5585591"/>
            <a:ext cx="1099528" cy="115630"/>
          </a:xfrm>
          <a:prstGeom prst="rect">
            <a:avLst/>
          </a:prstGeom>
        </p:spPr>
      </p:pic>
    </p:spTree>
    <p:extLst>
      <p:ext uri="{BB962C8B-B14F-4D97-AF65-F5344CB8AC3E}">
        <p14:creationId xmlns:p14="http://schemas.microsoft.com/office/powerpoint/2010/main" val="3337852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13</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Computational</a:t>
            </a:r>
            <a:r>
              <a:rPr lang="en-SG" sz="3600" dirty="0">
                <a:latin typeface="Arial Black" panose="020B0A04020102020204" pitchFamily="34" charset="0"/>
              </a:rPr>
              <a:t> </a:t>
            </a:r>
            <a:r>
              <a:rPr lang="en-SG" sz="3600" dirty="0">
                <a:solidFill>
                  <a:srgbClr val="0000FF"/>
                </a:solidFill>
                <a:latin typeface="Arial Black" panose="020B0A04020102020204" pitchFamily="34" charset="0"/>
              </a:rPr>
              <a:t>Thinking </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pic>
        <p:nvPicPr>
          <p:cNvPr id="5" name="Picture 4">
            <a:extLst>
              <a:ext uri="{FF2B5EF4-FFF2-40B4-BE49-F238E27FC236}">
                <a16:creationId xmlns:a16="http://schemas.microsoft.com/office/drawing/2014/main" id="{3297CC01-48C4-4426-ADB3-86A600F942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055" y="1213259"/>
            <a:ext cx="7512119" cy="5297269"/>
          </a:xfrm>
          <a:prstGeom prst="rect">
            <a:avLst/>
          </a:prstGeom>
        </p:spPr>
      </p:pic>
      <p:sp>
        <p:nvSpPr>
          <p:cNvPr id="6" name="Oval 5">
            <a:extLst>
              <a:ext uri="{FF2B5EF4-FFF2-40B4-BE49-F238E27FC236}">
                <a16:creationId xmlns:a16="http://schemas.microsoft.com/office/drawing/2014/main" id="{25A918E7-3CBB-4963-A708-B514A0CF039E}"/>
              </a:ext>
            </a:extLst>
          </p:cNvPr>
          <p:cNvSpPr/>
          <p:nvPr/>
        </p:nvSpPr>
        <p:spPr>
          <a:xfrm>
            <a:off x="5667269" y="1779220"/>
            <a:ext cx="2090057" cy="8404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Oval 11">
            <a:extLst>
              <a:ext uri="{FF2B5EF4-FFF2-40B4-BE49-F238E27FC236}">
                <a16:creationId xmlns:a16="http://schemas.microsoft.com/office/drawing/2014/main" id="{AFB8AEA0-3829-47E3-B6EA-24867A90A6C1}"/>
              </a:ext>
            </a:extLst>
          </p:cNvPr>
          <p:cNvSpPr/>
          <p:nvPr/>
        </p:nvSpPr>
        <p:spPr>
          <a:xfrm>
            <a:off x="5958672" y="2845797"/>
            <a:ext cx="1798654" cy="8404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Oval 12">
            <a:extLst>
              <a:ext uri="{FF2B5EF4-FFF2-40B4-BE49-F238E27FC236}">
                <a16:creationId xmlns:a16="http://schemas.microsoft.com/office/drawing/2014/main" id="{AC6105A5-0BFC-45AA-BF95-BED9EF48D92C}"/>
              </a:ext>
            </a:extLst>
          </p:cNvPr>
          <p:cNvSpPr/>
          <p:nvPr/>
        </p:nvSpPr>
        <p:spPr>
          <a:xfrm>
            <a:off x="5845023" y="4046851"/>
            <a:ext cx="1774977" cy="8404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Oval 13">
            <a:extLst>
              <a:ext uri="{FF2B5EF4-FFF2-40B4-BE49-F238E27FC236}">
                <a16:creationId xmlns:a16="http://schemas.microsoft.com/office/drawing/2014/main" id="{18BC5FCA-8A5D-476F-A4F5-D3757DE495BE}"/>
              </a:ext>
            </a:extLst>
          </p:cNvPr>
          <p:cNvSpPr/>
          <p:nvPr/>
        </p:nvSpPr>
        <p:spPr>
          <a:xfrm>
            <a:off x="5667269" y="5113428"/>
            <a:ext cx="2307711" cy="8404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 name="Oval 14">
            <a:extLst>
              <a:ext uri="{FF2B5EF4-FFF2-40B4-BE49-F238E27FC236}">
                <a16:creationId xmlns:a16="http://schemas.microsoft.com/office/drawing/2014/main" id="{04429356-9061-43DB-B892-95E350AB2D81}"/>
              </a:ext>
            </a:extLst>
          </p:cNvPr>
          <p:cNvSpPr/>
          <p:nvPr/>
        </p:nvSpPr>
        <p:spPr>
          <a:xfrm>
            <a:off x="2353242" y="1884339"/>
            <a:ext cx="2128323" cy="7353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Oval 15">
            <a:extLst>
              <a:ext uri="{FF2B5EF4-FFF2-40B4-BE49-F238E27FC236}">
                <a16:creationId xmlns:a16="http://schemas.microsoft.com/office/drawing/2014/main" id="{E0107FDE-84B3-4651-8586-C617D53875D4}"/>
              </a:ext>
            </a:extLst>
          </p:cNvPr>
          <p:cNvSpPr/>
          <p:nvPr/>
        </p:nvSpPr>
        <p:spPr>
          <a:xfrm>
            <a:off x="2539720" y="2829877"/>
            <a:ext cx="1626159" cy="99802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Oval 16">
            <a:extLst>
              <a:ext uri="{FF2B5EF4-FFF2-40B4-BE49-F238E27FC236}">
                <a16:creationId xmlns:a16="http://schemas.microsoft.com/office/drawing/2014/main" id="{83E3EA63-4498-485C-A55A-442055675C7D}"/>
              </a:ext>
            </a:extLst>
          </p:cNvPr>
          <p:cNvSpPr/>
          <p:nvPr/>
        </p:nvSpPr>
        <p:spPr>
          <a:xfrm>
            <a:off x="2353242" y="3973225"/>
            <a:ext cx="2071173" cy="9877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Oval 17">
            <a:extLst>
              <a:ext uri="{FF2B5EF4-FFF2-40B4-BE49-F238E27FC236}">
                <a16:creationId xmlns:a16="http://schemas.microsoft.com/office/drawing/2014/main" id="{81B3D4CE-E020-4FB4-B0FC-A4DCACE92B9E}"/>
              </a:ext>
            </a:extLst>
          </p:cNvPr>
          <p:cNvSpPr/>
          <p:nvPr/>
        </p:nvSpPr>
        <p:spPr>
          <a:xfrm>
            <a:off x="2129453" y="5079154"/>
            <a:ext cx="2221483" cy="9090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882364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0" nodeType="clickEffect">
                                  <p:stCondLst>
                                    <p:cond delay="0"/>
                                  </p:stCondLst>
                                  <p:childTnLst>
                                    <p:animEffect transition="out" filter="dissolv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0" nodeType="clickEffect">
                                  <p:stCondLst>
                                    <p:cond delay="0"/>
                                  </p:stCondLst>
                                  <p:childTnLst>
                                    <p:animEffect transition="out" filter="dissolv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14</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12" name="TextBox 11">
            <a:extLst>
              <a:ext uri="{FF2B5EF4-FFF2-40B4-BE49-F238E27FC236}">
                <a16:creationId xmlns:a16="http://schemas.microsoft.com/office/drawing/2014/main" id="{951BEE89-270B-4A6D-B3CF-9A66F498B25C}"/>
              </a:ext>
            </a:extLst>
          </p:cNvPr>
          <p:cNvSpPr txBox="1"/>
          <p:nvPr/>
        </p:nvSpPr>
        <p:spPr>
          <a:xfrm>
            <a:off x="1760034" y="452503"/>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Problem Solving</a:t>
            </a:r>
            <a:endParaRPr lang="en-US" sz="3600" dirty="0">
              <a:solidFill>
                <a:srgbClr val="0000FF"/>
              </a:solidFill>
              <a:latin typeface="Arial Black" panose="020B0A04020102020204" pitchFamily="34" charset="0"/>
            </a:endParaRPr>
          </a:p>
        </p:txBody>
      </p:sp>
      <p:pic>
        <p:nvPicPr>
          <p:cNvPr id="7" name="Picture 6">
            <a:extLst>
              <a:ext uri="{FF2B5EF4-FFF2-40B4-BE49-F238E27FC236}">
                <a16:creationId xmlns:a16="http://schemas.microsoft.com/office/drawing/2014/main" id="{D89678E5-53F9-4015-8448-D8D0EFDDE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92" y="406682"/>
            <a:ext cx="1476375" cy="1714500"/>
          </a:xfrm>
          <a:prstGeom prst="rect">
            <a:avLst/>
          </a:prstGeom>
        </p:spPr>
      </p:pic>
      <p:pic>
        <p:nvPicPr>
          <p:cNvPr id="9" name="Picture 8">
            <a:extLst>
              <a:ext uri="{FF2B5EF4-FFF2-40B4-BE49-F238E27FC236}">
                <a16:creationId xmlns:a16="http://schemas.microsoft.com/office/drawing/2014/main" id="{8402817B-4703-44F2-BD93-72A883BE8D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064" y="2498321"/>
            <a:ext cx="1837727" cy="2901980"/>
          </a:xfrm>
          <a:prstGeom prst="rect">
            <a:avLst/>
          </a:prstGeom>
        </p:spPr>
      </p:pic>
      <p:pic>
        <p:nvPicPr>
          <p:cNvPr id="14" name="Picture 13">
            <a:extLst>
              <a:ext uri="{FF2B5EF4-FFF2-40B4-BE49-F238E27FC236}">
                <a16:creationId xmlns:a16="http://schemas.microsoft.com/office/drawing/2014/main" id="{BA9F3B73-7AF8-4955-8313-3A7F84B70F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209" y="3417118"/>
            <a:ext cx="1848897" cy="2847530"/>
          </a:xfrm>
          <a:prstGeom prst="rect">
            <a:avLst/>
          </a:prstGeom>
        </p:spPr>
      </p:pic>
      <p:pic>
        <p:nvPicPr>
          <p:cNvPr id="16" name="Picture 15">
            <a:extLst>
              <a:ext uri="{FF2B5EF4-FFF2-40B4-BE49-F238E27FC236}">
                <a16:creationId xmlns:a16="http://schemas.microsoft.com/office/drawing/2014/main" id="{17CFBE9B-6BC5-4AE4-85E2-BC3EF7B118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028" y="2498321"/>
            <a:ext cx="1840223" cy="2947765"/>
          </a:xfrm>
          <a:prstGeom prst="rect">
            <a:avLst/>
          </a:prstGeom>
        </p:spPr>
      </p:pic>
      <p:pic>
        <p:nvPicPr>
          <p:cNvPr id="18" name="Picture 17">
            <a:extLst>
              <a:ext uri="{FF2B5EF4-FFF2-40B4-BE49-F238E27FC236}">
                <a16:creationId xmlns:a16="http://schemas.microsoft.com/office/drawing/2014/main" id="{D59F0FCB-AC37-4B87-932A-BF151452DB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2828" y="3880941"/>
            <a:ext cx="1711889" cy="2560052"/>
          </a:xfrm>
          <a:prstGeom prst="rect">
            <a:avLst/>
          </a:prstGeom>
        </p:spPr>
      </p:pic>
      <p:pic>
        <p:nvPicPr>
          <p:cNvPr id="20" name="Picture 19">
            <a:extLst>
              <a:ext uri="{FF2B5EF4-FFF2-40B4-BE49-F238E27FC236}">
                <a16:creationId xmlns:a16="http://schemas.microsoft.com/office/drawing/2014/main" id="{9D7B971C-991A-454C-8019-301890F24C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2328" y="705189"/>
            <a:ext cx="1873182" cy="2274578"/>
          </a:xfrm>
          <a:prstGeom prst="rect">
            <a:avLst/>
          </a:prstGeom>
        </p:spPr>
      </p:pic>
      <p:sp>
        <p:nvSpPr>
          <p:cNvPr id="22" name="TextBox 21">
            <a:extLst>
              <a:ext uri="{FF2B5EF4-FFF2-40B4-BE49-F238E27FC236}">
                <a16:creationId xmlns:a16="http://schemas.microsoft.com/office/drawing/2014/main" id="{374C4E68-C949-4D32-A491-CEFC03B34688}"/>
              </a:ext>
            </a:extLst>
          </p:cNvPr>
          <p:cNvSpPr txBox="1"/>
          <p:nvPr/>
        </p:nvSpPr>
        <p:spPr>
          <a:xfrm>
            <a:off x="1980795" y="1144655"/>
            <a:ext cx="4188893" cy="1200329"/>
          </a:xfrm>
          <a:prstGeom prst="rect">
            <a:avLst/>
          </a:prstGeom>
          <a:noFill/>
        </p:spPr>
        <p:txBody>
          <a:bodyPr wrap="square" rtlCol="0">
            <a:spAutoFit/>
          </a:bodyPr>
          <a:lstStyle/>
          <a:p>
            <a:r>
              <a:rPr lang="en-SG" sz="2400" dirty="0"/>
              <a:t>The most widely cited reference for problem solving in all disciplines!</a:t>
            </a:r>
          </a:p>
        </p:txBody>
      </p:sp>
      <p:sp>
        <p:nvSpPr>
          <p:cNvPr id="24" name="TextBox 23">
            <a:extLst>
              <a:ext uri="{FF2B5EF4-FFF2-40B4-BE49-F238E27FC236}">
                <a16:creationId xmlns:a16="http://schemas.microsoft.com/office/drawing/2014/main" id="{AEFF804F-8164-441E-837B-E5D85517B3E2}"/>
              </a:ext>
            </a:extLst>
          </p:cNvPr>
          <p:cNvSpPr txBox="1"/>
          <p:nvPr/>
        </p:nvSpPr>
        <p:spPr>
          <a:xfrm>
            <a:off x="6745434" y="3001620"/>
            <a:ext cx="2066970" cy="769441"/>
          </a:xfrm>
          <a:prstGeom prst="rect">
            <a:avLst/>
          </a:prstGeom>
          <a:noFill/>
        </p:spPr>
        <p:txBody>
          <a:bodyPr wrap="square" rtlCol="0">
            <a:spAutoFit/>
          </a:bodyPr>
          <a:lstStyle/>
          <a:p>
            <a:pPr algn="ctr"/>
            <a:r>
              <a:rPr lang="en-SG" sz="2400" dirty="0"/>
              <a:t>George Polya</a:t>
            </a:r>
          </a:p>
          <a:p>
            <a:pPr algn="ctr"/>
            <a:r>
              <a:rPr lang="en-SG" sz="2000" dirty="0"/>
              <a:t>(1887 – 1985)</a:t>
            </a:r>
          </a:p>
        </p:txBody>
      </p:sp>
    </p:spTree>
    <p:extLst>
      <p:ext uri="{BB962C8B-B14F-4D97-AF65-F5344CB8AC3E}">
        <p14:creationId xmlns:p14="http://schemas.microsoft.com/office/powerpoint/2010/main" val="756576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15</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12" name="TextBox 11">
            <a:extLst>
              <a:ext uri="{FF2B5EF4-FFF2-40B4-BE49-F238E27FC236}">
                <a16:creationId xmlns:a16="http://schemas.microsoft.com/office/drawing/2014/main" id="{951BEE89-270B-4A6D-B3CF-9A66F498B25C}"/>
              </a:ext>
            </a:extLst>
          </p:cNvPr>
          <p:cNvSpPr txBox="1"/>
          <p:nvPr/>
        </p:nvSpPr>
        <p:spPr>
          <a:xfrm>
            <a:off x="534135" y="452503"/>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A few </a:t>
            </a:r>
            <a:r>
              <a:rPr lang="en-SG" sz="3600" dirty="0" err="1">
                <a:solidFill>
                  <a:srgbClr val="0000FF"/>
                </a:solidFill>
                <a:latin typeface="Arial Black" panose="020B0A04020102020204" pitchFamily="34" charset="0"/>
              </a:rPr>
              <a:t>Polya’s</a:t>
            </a:r>
            <a:r>
              <a:rPr lang="en-SG" sz="3600" dirty="0">
                <a:solidFill>
                  <a:srgbClr val="0000FF"/>
                </a:solidFill>
                <a:latin typeface="Arial Black" panose="020B0A04020102020204" pitchFamily="34" charset="0"/>
              </a:rPr>
              <a:t> Quotes</a:t>
            </a:r>
            <a:endParaRPr lang="en-US" sz="3600" dirty="0">
              <a:solidFill>
                <a:srgbClr val="0000FF"/>
              </a:solidFill>
              <a:latin typeface="Arial Black" panose="020B0A04020102020204" pitchFamily="34" charset="0"/>
            </a:endParaRPr>
          </a:p>
        </p:txBody>
      </p:sp>
      <p:pic>
        <p:nvPicPr>
          <p:cNvPr id="20" name="Picture 19">
            <a:extLst>
              <a:ext uri="{FF2B5EF4-FFF2-40B4-BE49-F238E27FC236}">
                <a16:creationId xmlns:a16="http://schemas.microsoft.com/office/drawing/2014/main" id="{9D7B971C-991A-454C-8019-301890F24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16" y="1361998"/>
            <a:ext cx="1473677" cy="1789464"/>
          </a:xfrm>
          <a:prstGeom prst="rect">
            <a:avLst/>
          </a:prstGeom>
        </p:spPr>
      </p:pic>
      <p:sp>
        <p:nvSpPr>
          <p:cNvPr id="22" name="TextBox 21">
            <a:extLst>
              <a:ext uri="{FF2B5EF4-FFF2-40B4-BE49-F238E27FC236}">
                <a16:creationId xmlns:a16="http://schemas.microsoft.com/office/drawing/2014/main" id="{374C4E68-C949-4D32-A491-CEFC03B34688}"/>
              </a:ext>
            </a:extLst>
          </p:cNvPr>
          <p:cNvSpPr txBox="1"/>
          <p:nvPr/>
        </p:nvSpPr>
        <p:spPr>
          <a:xfrm>
            <a:off x="1784851" y="1345622"/>
            <a:ext cx="6901949" cy="1938992"/>
          </a:xfrm>
          <a:prstGeom prst="rect">
            <a:avLst/>
          </a:prstGeom>
          <a:solidFill>
            <a:schemeClr val="bg1">
              <a:lumMod val="95000"/>
            </a:schemeClr>
          </a:solidFill>
        </p:spPr>
        <p:txBody>
          <a:bodyPr wrap="square" rtlCol="0">
            <a:spAutoFit/>
          </a:bodyPr>
          <a:lstStyle/>
          <a:p>
            <a:r>
              <a:rPr lang="en-SG" sz="2000" dirty="0"/>
              <a:t>“A great discovery solves a great problem, but there is a grain of discovery </a:t>
            </a:r>
            <a:r>
              <a:rPr lang="en-SG" sz="2000" dirty="0">
                <a:solidFill>
                  <a:srgbClr val="C00000"/>
                </a:solidFill>
              </a:rPr>
              <a:t>in the solution of any problem</a:t>
            </a:r>
            <a:r>
              <a:rPr lang="en-SG" sz="2000" dirty="0"/>
              <a:t>. Your problem may be modest, but if it challenges your curiosity and brings into play your inventive faculties, and if you solve it </a:t>
            </a:r>
            <a:r>
              <a:rPr lang="en-SG" sz="2000" dirty="0">
                <a:solidFill>
                  <a:srgbClr val="C00000"/>
                </a:solidFill>
              </a:rPr>
              <a:t>by your own means</a:t>
            </a:r>
            <a:r>
              <a:rPr lang="en-SG" sz="2000" dirty="0"/>
              <a:t>, you may experience the tension and </a:t>
            </a:r>
            <a:r>
              <a:rPr lang="en-SG" sz="2000" dirty="0">
                <a:solidFill>
                  <a:srgbClr val="C00000"/>
                </a:solidFill>
              </a:rPr>
              <a:t>enjoy the triumph of discovery</a:t>
            </a:r>
            <a:r>
              <a:rPr lang="en-SG" sz="2000" dirty="0"/>
              <a:t>.” </a:t>
            </a:r>
          </a:p>
        </p:txBody>
      </p:sp>
      <p:sp>
        <p:nvSpPr>
          <p:cNvPr id="15" name="TextBox 14">
            <a:extLst>
              <a:ext uri="{FF2B5EF4-FFF2-40B4-BE49-F238E27FC236}">
                <a16:creationId xmlns:a16="http://schemas.microsoft.com/office/drawing/2014/main" id="{4DE62DCE-6170-492C-B787-6318BFCEA825}"/>
              </a:ext>
            </a:extLst>
          </p:cNvPr>
          <p:cNvSpPr txBox="1"/>
          <p:nvPr/>
        </p:nvSpPr>
        <p:spPr>
          <a:xfrm>
            <a:off x="641851" y="3545175"/>
            <a:ext cx="6901949" cy="1323439"/>
          </a:xfrm>
          <a:prstGeom prst="rect">
            <a:avLst/>
          </a:prstGeom>
          <a:solidFill>
            <a:schemeClr val="bg2">
              <a:lumMod val="90000"/>
            </a:schemeClr>
          </a:solidFill>
        </p:spPr>
        <p:txBody>
          <a:bodyPr wrap="square" rtlCol="0">
            <a:spAutoFit/>
          </a:bodyPr>
          <a:lstStyle/>
          <a:p>
            <a:r>
              <a:rPr lang="en-SG" sz="2000" dirty="0"/>
              <a:t>“Quite often, when an idea that could be helpful presents itself, we do not appreciate it, for it is so inconspicuous. The expert has, perhaps, no more ideas than the inexperienced, but </a:t>
            </a:r>
            <a:r>
              <a:rPr lang="en-SG" sz="2000" dirty="0">
                <a:solidFill>
                  <a:srgbClr val="C00000"/>
                </a:solidFill>
              </a:rPr>
              <a:t>appreciates more </a:t>
            </a:r>
            <a:r>
              <a:rPr lang="en-SG" sz="2000" dirty="0"/>
              <a:t>what he has and uses it better.” </a:t>
            </a:r>
          </a:p>
        </p:txBody>
      </p:sp>
      <p:sp>
        <p:nvSpPr>
          <p:cNvPr id="17" name="TextBox 16">
            <a:extLst>
              <a:ext uri="{FF2B5EF4-FFF2-40B4-BE49-F238E27FC236}">
                <a16:creationId xmlns:a16="http://schemas.microsoft.com/office/drawing/2014/main" id="{B6AF9BDD-AFE3-4E9E-B83C-4B0836CD9FC1}"/>
              </a:ext>
            </a:extLst>
          </p:cNvPr>
          <p:cNvSpPr txBox="1"/>
          <p:nvPr/>
        </p:nvSpPr>
        <p:spPr>
          <a:xfrm>
            <a:off x="1784851" y="5129175"/>
            <a:ext cx="6901949" cy="954107"/>
          </a:xfrm>
          <a:prstGeom prst="rect">
            <a:avLst/>
          </a:prstGeom>
          <a:solidFill>
            <a:schemeClr val="accent6">
              <a:lumMod val="20000"/>
              <a:lumOff val="80000"/>
            </a:schemeClr>
          </a:solidFill>
        </p:spPr>
        <p:txBody>
          <a:bodyPr wrap="square" rtlCol="0">
            <a:spAutoFit/>
          </a:bodyPr>
          <a:lstStyle/>
          <a:p>
            <a:r>
              <a:rPr lang="en-SG" sz="2800" dirty="0"/>
              <a:t>“If you can't solve a problem, then there is </a:t>
            </a:r>
            <a:r>
              <a:rPr lang="en-SG" sz="2800" dirty="0">
                <a:solidFill>
                  <a:srgbClr val="C00000"/>
                </a:solidFill>
              </a:rPr>
              <a:t>an easier problem </a:t>
            </a:r>
            <a:r>
              <a:rPr lang="en-SG" sz="2800" dirty="0"/>
              <a:t>you can solve: </a:t>
            </a:r>
            <a:r>
              <a:rPr lang="en-SG" sz="2800" dirty="0">
                <a:solidFill>
                  <a:srgbClr val="C00000"/>
                </a:solidFill>
              </a:rPr>
              <a:t>find it</a:t>
            </a:r>
            <a:r>
              <a:rPr lang="en-SG" sz="2800" dirty="0"/>
              <a:t>.” </a:t>
            </a:r>
          </a:p>
        </p:txBody>
      </p:sp>
    </p:spTree>
    <p:extLst>
      <p:ext uri="{BB962C8B-B14F-4D97-AF65-F5344CB8AC3E}">
        <p14:creationId xmlns:p14="http://schemas.microsoft.com/office/powerpoint/2010/main" val="24892209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ldLvl="5" animBg="1"/>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16</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3" name="TextBox 2"/>
          <p:cNvSpPr txBox="1"/>
          <p:nvPr/>
        </p:nvSpPr>
        <p:spPr>
          <a:xfrm>
            <a:off x="138896" y="995422"/>
            <a:ext cx="4664598" cy="215443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Aft>
                <a:spcPts val="600"/>
              </a:spcAft>
            </a:pPr>
            <a:r>
              <a:rPr lang="en-SG" sz="2400" dirty="0">
                <a:solidFill>
                  <a:srgbClr val="C00000"/>
                </a:solidFill>
              </a:rPr>
              <a:t>1. Understand the Problem</a:t>
            </a:r>
          </a:p>
          <a:p>
            <a:pPr>
              <a:spcAft>
                <a:spcPts val="600"/>
              </a:spcAft>
            </a:pPr>
            <a:r>
              <a:rPr lang="en-SG" sz="1700" dirty="0"/>
              <a:t>Can you state the problem in your own words?</a:t>
            </a:r>
          </a:p>
          <a:p>
            <a:pPr>
              <a:spcAft>
                <a:spcPts val="600"/>
              </a:spcAft>
            </a:pPr>
            <a:r>
              <a:rPr lang="en-SG" sz="1700" dirty="0">
                <a:solidFill>
                  <a:srgbClr val="0000CC"/>
                </a:solidFill>
              </a:rPr>
              <a:t>What are you trying to find or do?</a:t>
            </a:r>
          </a:p>
          <a:p>
            <a:pPr>
              <a:spcAft>
                <a:spcPts val="600"/>
              </a:spcAft>
            </a:pPr>
            <a:r>
              <a:rPr lang="en-SG" sz="1700" dirty="0"/>
              <a:t>What are the unknowns?</a:t>
            </a:r>
          </a:p>
          <a:p>
            <a:pPr>
              <a:spcAft>
                <a:spcPts val="600"/>
              </a:spcAft>
            </a:pPr>
            <a:r>
              <a:rPr lang="en-SG" sz="1700" dirty="0">
                <a:solidFill>
                  <a:srgbClr val="0000CC"/>
                </a:solidFill>
              </a:rPr>
              <a:t>What info do you obtain from the problem?</a:t>
            </a:r>
          </a:p>
          <a:p>
            <a:pPr>
              <a:spcAft>
                <a:spcPts val="600"/>
              </a:spcAft>
            </a:pPr>
            <a:r>
              <a:rPr lang="en-SG" sz="1700" dirty="0"/>
              <a:t>What info, if any, is missing or not needed?</a:t>
            </a:r>
          </a:p>
        </p:txBody>
      </p:sp>
      <p:sp>
        <p:nvSpPr>
          <p:cNvPr id="19" name="TextBox 18"/>
          <p:cNvSpPr txBox="1"/>
          <p:nvPr/>
        </p:nvSpPr>
        <p:spPr>
          <a:xfrm>
            <a:off x="4930815" y="995421"/>
            <a:ext cx="4087793" cy="2831544"/>
          </a:xfrm>
          <a:prstGeom prst="rect">
            <a:avLst/>
          </a:prstGeom>
          <a:solidFill>
            <a:schemeClr val="tx2">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r">
              <a:spcAft>
                <a:spcPts val="600"/>
              </a:spcAft>
            </a:pPr>
            <a:r>
              <a:rPr lang="en-SG" sz="2400" dirty="0">
                <a:solidFill>
                  <a:srgbClr val="C00000"/>
                </a:solidFill>
              </a:rPr>
              <a:t>2. Make a Plan</a:t>
            </a:r>
          </a:p>
          <a:p>
            <a:pPr algn="r">
              <a:spcAft>
                <a:spcPts val="600"/>
              </a:spcAft>
            </a:pPr>
            <a:r>
              <a:rPr lang="en-SG" sz="1700" dirty="0"/>
              <a:t>Look for a pattern.</a:t>
            </a:r>
          </a:p>
          <a:p>
            <a:pPr algn="r">
              <a:spcAft>
                <a:spcPts val="600"/>
              </a:spcAft>
            </a:pPr>
            <a:r>
              <a:rPr lang="en-SG" sz="1700" dirty="0">
                <a:solidFill>
                  <a:srgbClr val="0000CC"/>
                </a:solidFill>
              </a:rPr>
              <a:t>Remember related problems.</a:t>
            </a:r>
          </a:p>
          <a:p>
            <a:pPr algn="r">
              <a:spcAft>
                <a:spcPts val="600"/>
              </a:spcAft>
            </a:pPr>
            <a:r>
              <a:rPr lang="en-SG" sz="1700" dirty="0"/>
              <a:t>Break problem down into different parts.</a:t>
            </a:r>
          </a:p>
          <a:p>
            <a:pPr algn="r">
              <a:spcAft>
                <a:spcPts val="600"/>
              </a:spcAft>
            </a:pPr>
            <a:r>
              <a:rPr lang="en-SG" sz="1700" dirty="0">
                <a:solidFill>
                  <a:srgbClr val="0000CC"/>
                </a:solidFill>
              </a:rPr>
              <a:t>Make a table, diagram or write equation.</a:t>
            </a:r>
          </a:p>
          <a:p>
            <a:pPr algn="r">
              <a:spcAft>
                <a:spcPts val="600"/>
              </a:spcAft>
            </a:pPr>
            <a:r>
              <a:rPr lang="en-SG" sz="1700" dirty="0"/>
              <a:t>Use guess and check.</a:t>
            </a:r>
          </a:p>
          <a:p>
            <a:pPr algn="r">
              <a:spcAft>
                <a:spcPts val="600"/>
              </a:spcAft>
            </a:pPr>
            <a:r>
              <a:rPr lang="en-SG" sz="1700" dirty="0">
                <a:solidFill>
                  <a:srgbClr val="0000CC"/>
                </a:solidFill>
              </a:rPr>
              <a:t>Work backward.</a:t>
            </a:r>
          </a:p>
          <a:p>
            <a:pPr algn="r">
              <a:spcAft>
                <a:spcPts val="600"/>
              </a:spcAft>
            </a:pPr>
            <a:r>
              <a:rPr lang="en-SG" sz="1700" dirty="0"/>
              <a:t>Identify a subgoal.</a:t>
            </a:r>
            <a:endParaRPr lang="en-US" sz="1700" dirty="0"/>
          </a:p>
        </p:txBody>
      </p:sp>
      <p:sp>
        <p:nvSpPr>
          <p:cNvPr id="23" name="TextBox 22"/>
          <p:cNvSpPr txBox="1"/>
          <p:nvPr/>
        </p:nvSpPr>
        <p:spPr>
          <a:xfrm>
            <a:off x="4803494" y="4087791"/>
            <a:ext cx="4215113" cy="2416046"/>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r">
              <a:spcAft>
                <a:spcPts val="600"/>
              </a:spcAft>
            </a:pPr>
            <a:r>
              <a:rPr lang="en-SG" sz="2400" dirty="0">
                <a:solidFill>
                  <a:srgbClr val="C00000"/>
                </a:solidFill>
              </a:rPr>
              <a:t>3. Do the Plan</a:t>
            </a:r>
          </a:p>
          <a:p>
            <a:pPr algn="r">
              <a:spcAft>
                <a:spcPts val="600"/>
              </a:spcAft>
            </a:pPr>
            <a:r>
              <a:rPr lang="en-SG" sz="1700" dirty="0"/>
              <a:t>Implement the strategy in step 2.</a:t>
            </a:r>
          </a:p>
          <a:p>
            <a:pPr algn="r">
              <a:spcAft>
                <a:spcPts val="600"/>
              </a:spcAft>
            </a:pPr>
            <a:r>
              <a:rPr lang="en-SG" sz="1700" dirty="0">
                <a:solidFill>
                  <a:srgbClr val="0000CC"/>
                </a:solidFill>
              </a:rPr>
              <a:t>Check each step of the plan as you do it.</a:t>
            </a:r>
          </a:p>
          <a:p>
            <a:pPr algn="r">
              <a:spcAft>
                <a:spcPts val="600"/>
              </a:spcAft>
            </a:pPr>
            <a:r>
              <a:rPr lang="en-SG" sz="1700" dirty="0"/>
              <a:t>Keep an accurate record of your work.</a:t>
            </a:r>
          </a:p>
          <a:p>
            <a:pPr algn="r">
              <a:spcAft>
                <a:spcPts val="600"/>
              </a:spcAft>
            </a:pPr>
            <a:r>
              <a:rPr lang="en-SG" sz="1700" dirty="0">
                <a:solidFill>
                  <a:srgbClr val="0000CC"/>
                </a:solidFill>
              </a:rPr>
              <a:t>Organize your work into easy  to understand visuals.</a:t>
            </a:r>
          </a:p>
          <a:p>
            <a:pPr algn="r">
              <a:spcAft>
                <a:spcPts val="600"/>
              </a:spcAft>
            </a:pPr>
            <a:r>
              <a:rPr lang="en-SG" sz="1700" dirty="0"/>
              <a:t>Double check your math work.</a:t>
            </a:r>
            <a:endParaRPr lang="en-US" sz="1700" dirty="0"/>
          </a:p>
        </p:txBody>
      </p:sp>
      <p:sp>
        <p:nvSpPr>
          <p:cNvPr id="24" name="TextBox 23"/>
          <p:cNvSpPr txBox="1"/>
          <p:nvPr/>
        </p:nvSpPr>
        <p:spPr>
          <a:xfrm>
            <a:off x="138896" y="3379905"/>
            <a:ext cx="4537276" cy="3123932"/>
          </a:xfrm>
          <a:prstGeom prst="rect">
            <a:avLst/>
          </a:prstGeom>
          <a:solidFill>
            <a:schemeClr val="bg2">
              <a:lumMod val="9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spcAft>
                <a:spcPts val="600"/>
              </a:spcAft>
            </a:pPr>
            <a:r>
              <a:rPr lang="en-SG" sz="2400" dirty="0">
                <a:solidFill>
                  <a:srgbClr val="C00000"/>
                </a:solidFill>
              </a:rPr>
              <a:t>4. Look Back</a:t>
            </a:r>
          </a:p>
          <a:p>
            <a:pPr>
              <a:spcAft>
                <a:spcPts val="600"/>
              </a:spcAft>
            </a:pPr>
            <a:r>
              <a:rPr lang="en-SG" sz="1700" dirty="0"/>
              <a:t>Check the results in the original problem.</a:t>
            </a:r>
          </a:p>
          <a:p>
            <a:pPr>
              <a:spcAft>
                <a:spcPts val="600"/>
              </a:spcAft>
            </a:pPr>
            <a:r>
              <a:rPr lang="en-SG" sz="1700" dirty="0">
                <a:solidFill>
                  <a:srgbClr val="0000CC"/>
                </a:solidFill>
              </a:rPr>
              <a:t>Interpret the solution in terms of the original problem. Does your answer make sense? Is it reasonable?</a:t>
            </a:r>
          </a:p>
          <a:p>
            <a:pPr>
              <a:spcAft>
                <a:spcPts val="600"/>
              </a:spcAft>
            </a:pPr>
            <a:r>
              <a:rPr lang="en-SG" sz="1700" dirty="0"/>
              <a:t>Determine whether there is another method of finding the solution.</a:t>
            </a:r>
          </a:p>
          <a:p>
            <a:pPr>
              <a:spcAft>
                <a:spcPts val="600"/>
              </a:spcAft>
            </a:pPr>
            <a:r>
              <a:rPr lang="en-SG" sz="1700" dirty="0">
                <a:solidFill>
                  <a:srgbClr val="0000CC"/>
                </a:solidFill>
              </a:rPr>
              <a:t>If possible, determine other related or more general problems for which the techniques will work.</a:t>
            </a:r>
            <a:endParaRPr lang="en-US" sz="1700" dirty="0">
              <a:solidFill>
                <a:srgbClr val="0000CC"/>
              </a:solidFill>
            </a:endParaRPr>
          </a:p>
        </p:txBody>
      </p:sp>
      <p:pic>
        <p:nvPicPr>
          <p:cNvPr id="11" name="Picture 10">
            <a:extLst>
              <a:ext uri="{FF2B5EF4-FFF2-40B4-BE49-F238E27FC236}">
                <a16:creationId xmlns:a16="http://schemas.microsoft.com/office/drawing/2014/main" id="{9D7B971C-991A-454C-8019-301890F24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768" y="2886180"/>
            <a:ext cx="1082094" cy="1313970"/>
          </a:xfrm>
          <a:prstGeom prst="rect">
            <a:avLst/>
          </a:prstGeom>
        </p:spPr>
      </p:pic>
      <p:sp>
        <p:nvSpPr>
          <p:cNvPr id="4" name="Right Arrow 3"/>
          <p:cNvSpPr/>
          <p:nvPr/>
        </p:nvSpPr>
        <p:spPr>
          <a:xfrm>
            <a:off x="4595149" y="1134318"/>
            <a:ext cx="781291" cy="405729"/>
          </a:xfrm>
          <a:prstGeom prst="rightArrow">
            <a:avLst/>
          </a:prstGeom>
          <a:solidFill>
            <a:srgbClr val="7030A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Arrow 27"/>
          <p:cNvSpPr/>
          <p:nvPr/>
        </p:nvSpPr>
        <p:spPr>
          <a:xfrm rot="5400000">
            <a:off x="5970299" y="3824576"/>
            <a:ext cx="781291" cy="405729"/>
          </a:xfrm>
          <a:prstGeom prst="rightArrow">
            <a:avLst/>
          </a:prstGeom>
          <a:solidFill>
            <a:srgbClr val="7030A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ight Arrow 28"/>
          <p:cNvSpPr/>
          <p:nvPr/>
        </p:nvSpPr>
        <p:spPr>
          <a:xfrm rot="10800000">
            <a:off x="4540169" y="5539559"/>
            <a:ext cx="781291" cy="405729"/>
          </a:xfrm>
          <a:prstGeom prst="rightArrow">
            <a:avLst/>
          </a:prstGeom>
          <a:solidFill>
            <a:srgbClr val="7030A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ight Arrow 29"/>
          <p:cNvSpPr/>
          <p:nvPr/>
        </p:nvSpPr>
        <p:spPr>
          <a:xfrm rot="16200000">
            <a:off x="2504954" y="3233455"/>
            <a:ext cx="781291" cy="405729"/>
          </a:xfrm>
          <a:prstGeom prst="rightArrow">
            <a:avLst/>
          </a:prstGeom>
          <a:solidFill>
            <a:srgbClr val="7030A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2584859" y="486368"/>
            <a:ext cx="4437270" cy="461665"/>
          </a:xfrm>
          <a:prstGeom prst="rect">
            <a:avLst/>
          </a:prstGeom>
          <a:noFill/>
        </p:spPr>
        <p:txBody>
          <a:bodyPr wrap="square" rtlCol="0">
            <a:spAutoFit/>
          </a:bodyPr>
          <a:lstStyle/>
          <a:p>
            <a:pPr algn="ctr"/>
            <a:r>
              <a:rPr lang="en-SG" sz="2400" dirty="0">
                <a:solidFill>
                  <a:srgbClr val="0000FF"/>
                </a:solidFill>
                <a:latin typeface="Arial Black" panose="020B0A04020102020204" pitchFamily="34" charset="0"/>
              </a:rPr>
              <a:t>Steps to Problem Solving</a:t>
            </a:r>
            <a:endParaRPr lang="en-US"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937858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up)">
                                      <p:cBhvr>
                                        <p:cTn id="21" dur="500"/>
                                        <p:tgtEl>
                                          <p:spTgt spid="28"/>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right)">
                                      <p:cBhvr>
                                        <p:cTn id="30" dur="500"/>
                                        <p:tgtEl>
                                          <p:spTgt spid="29"/>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dissolv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3" grpId="0" animBg="1"/>
      <p:bldP spid="24" grpId="0" animBg="1"/>
      <p:bldP spid="4" grpId="0" animBg="1"/>
      <p:bldP spid="28" grpId="0" animBg="1"/>
      <p:bldP spid="29"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17</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3" name="TextBox 2"/>
          <p:cNvSpPr txBox="1"/>
          <p:nvPr/>
        </p:nvSpPr>
        <p:spPr>
          <a:xfrm>
            <a:off x="138896" y="995422"/>
            <a:ext cx="4664598" cy="215443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Aft>
                <a:spcPts val="600"/>
              </a:spcAft>
            </a:pPr>
            <a:r>
              <a:rPr lang="en-SG" sz="2400" dirty="0">
                <a:solidFill>
                  <a:srgbClr val="C00000"/>
                </a:solidFill>
              </a:rPr>
              <a:t>1. Understand the Problem</a:t>
            </a:r>
          </a:p>
          <a:p>
            <a:pPr>
              <a:spcAft>
                <a:spcPts val="600"/>
              </a:spcAft>
            </a:pPr>
            <a:r>
              <a:rPr lang="en-SG" sz="1700" dirty="0"/>
              <a:t>Can you state the problem in your own words?</a:t>
            </a:r>
          </a:p>
          <a:p>
            <a:pPr>
              <a:spcAft>
                <a:spcPts val="600"/>
              </a:spcAft>
            </a:pPr>
            <a:r>
              <a:rPr lang="en-SG" sz="1700" dirty="0"/>
              <a:t>What are you trying to find or do?</a:t>
            </a:r>
          </a:p>
          <a:p>
            <a:pPr>
              <a:spcAft>
                <a:spcPts val="600"/>
              </a:spcAft>
            </a:pPr>
            <a:r>
              <a:rPr lang="en-SG" sz="1700" dirty="0"/>
              <a:t>What are the unknowns?</a:t>
            </a:r>
          </a:p>
          <a:p>
            <a:pPr>
              <a:spcAft>
                <a:spcPts val="600"/>
              </a:spcAft>
            </a:pPr>
            <a:r>
              <a:rPr lang="en-SG" sz="1700" dirty="0"/>
              <a:t>What info do you obtain from the problem?</a:t>
            </a:r>
          </a:p>
          <a:p>
            <a:pPr>
              <a:spcAft>
                <a:spcPts val="600"/>
              </a:spcAft>
            </a:pPr>
            <a:r>
              <a:rPr lang="en-SG" sz="1700" dirty="0"/>
              <a:t>What info, if any, is missing or not needed?</a:t>
            </a:r>
          </a:p>
        </p:txBody>
      </p:sp>
      <p:sp>
        <p:nvSpPr>
          <p:cNvPr id="5" name="TextBox 4"/>
          <p:cNvSpPr txBox="1"/>
          <p:nvPr/>
        </p:nvSpPr>
        <p:spPr>
          <a:xfrm>
            <a:off x="1828800" y="486368"/>
            <a:ext cx="5465379" cy="523220"/>
          </a:xfrm>
          <a:prstGeom prst="rect">
            <a:avLst/>
          </a:prstGeom>
          <a:noFill/>
        </p:spPr>
        <p:txBody>
          <a:bodyPr wrap="square" rtlCol="0">
            <a:spAutoFit/>
          </a:bodyPr>
          <a:lstStyle/>
          <a:p>
            <a:pPr algn="ctr"/>
            <a:r>
              <a:rPr lang="en-SG" sz="2800" dirty="0">
                <a:solidFill>
                  <a:srgbClr val="0000FF"/>
                </a:solidFill>
                <a:latin typeface="Arial Black" panose="020B0A04020102020204" pitchFamily="34" charset="0"/>
              </a:rPr>
              <a:t>Develop habit of ASKING</a:t>
            </a:r>
            <a:endParaRPr lang="en-US" sz="2800" dirty="0">
              <a:solidFill>
                <a:srgbClr val="0000FF"/>
              </a:solidFill>
              <a:latin typeface="Arial Black" panose="020B0A0402010202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219" r="14763"/>
          <a:stretch/>
        </p:blipFill>
        <p:spPr>
          <a:xfrm>
            <a:off x="7575631" y="486368"/>
            <a:ext cx="1111169" cy="1815711"/>
          </a:xfrm>
          <a:prstGeom prst="rect">
            <a:avLst/>
          </a:prstGeom>
        </p:spPr>
      </p:pic>
      <p:grpSp>
        <p:nvGrpSpPr>
          <p:cNvPr id="8" name="Group 7"/>
          <p:cNvGrpSpPr/>
          <p:nvPr/>
        </p:nvGrpSpPr>
        <p:grpSpPr>
          <a:xfrm>
            <a:off x="2471195" y="1423686"/>
            <a:ext cx="2297575" cy="1702257"/>
            <a:chOff x="2471195" y="1423686"/>
            <a:chExt cx="2297575" cy="1702257"/>
          </a:xfrm>
        </p:grpSpPr>
        <p:sp>
          <p:nvSpPr>
            <p:cNvPr id="6" name="Oval 5"/>
            <p:cNvSpPr/>
            <p:nvPr/>
          </p:nvSpPr>
          <p:spPr>
            <a:xfrm>
              <a:off x="4548851" y="1423686"/>
              <a:ext cx="219919" cy="3472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61977" y="1770928"/>
              <a:ext cx="223931" cy="3472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471195" y="2084217"/>
              <a:ext cx="219919" cy="3472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86177" y="2431459"/>
              <a:ext cx="219919" cy="3472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186177" y="2778701"/>
              <a:ext cx="219919" cy="3472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3252" y="1107955"/>
            <a:ext cx="1558878" cy="2172652"/>
          </a:xfrm>
          <a:prstGeom prst="rect">
            <a:avLst/>
          </a:prstGeom>
        </p:spPr>
      </p:pic>
      <p:sp>
        <p:nvSpPr>
          <p:cNvPr id="27" name="TextBox 26">
            <a:extLst>
              <a:ext uri="{FF2B5EF4-FFF2-40B4-BE49-F238E27FC236}">
                <a16:creationId xmlns:a16="http://schemas.microsoft.com/office/drawing/2014/main" id="{EE1548B3-C392-47A9-A712-74B3F7E492DF}"/>
              </a:ext>
            </a:extLst>
          </p:cNvPr>
          <p:cNvSpPr txBox="1"/>
          <p:nvPr/>
        </p:nvSpPr>
        <p:spPr>
          <a:xfrm>
            <a:off x="488426" y="4316534"/>
            <a:ext cx="3697751" cy="400110"/>
          </a:xfrm>
          <a:prstGeom prst="rect">
            <a:avLst/>
          </a:prstGeom>
          <a:solidFill>
            <a:srgbClr val="FFFFCC"/>
          </a:solidFill>
        </p:spPr>
        <p:txBody>
          <a:bodyPr wrap="square" rtlCol="0">
            <a:spAutoFit/>
          </a:bodyPr>
          <a:lstStyle/>
          <a:p>
            <a:r>
              <a:rPr lang="en-SG" sz="2000" dirty="0"/>
              <a:t>Do I understand the problem?</a:t>
            </a:r>
          </a:p>
        </p:txBody>
      </p:sp>
      <p:sp>
        <p:nvSpPr>
          <p:cNvPr id="31" name="TextBox 30">
            <a:extLst>
              <a:ext uri="{FF2B5EF4-FFF2-40B4-BE49-F238E27FC236}">
                <a16:creationId xmlns:a16="http://schemas.microsoft.com/office/drawing/2014/main" id="{FFE58B13-2510-484C-933F-439AF96420F7}"/>
              </a:ext>
            </a:extLst>
          </p:cNvPr>
          <p:cNvSpPr txBox="1"/>
          <p:nvPr/>
        </p:nvSpPr>
        <p:spPr>
          <a:xfrm>
            <a:off x="5047987" y="4686901"/>
            <a:ext cx="3713417" cy="400110"/>
          </a:xfrm>
          <a:prstGeom prst="rect">
            <a:avLst/>
          </a:prstGeom>
          <a:solidFill>
            <a:srgbClr val="92D050"/>
          </a:solidFill>
        </p:spPr>
        <p:txBody>
          <a:bodyPr wrap="square" rtlCol="0">
            <a:spAutoFit/>
          </a:bodyPr>
          <a:lstStyle/>
          <a:p>
            <a:r>
              <a:rPr lang="en-SG" sz="2000" dirty="0"/>
              <a:t>Do I understand the solutions?</a:t>
            </a:r>
          </a:p>
        </p:txBody>
      </p:sp>
      <p:sp>
        <p:nvSpPr>
          <p:cNvPr id="32" name="TextBox 31">
            <a:extLst>
              <a:ext uri="{FF2B5EF4-FFF2-40B4-BE49-F238E27FC236}">
                <a16:creationId xmlns:a16="http://schemas.microsoft.com/office/drawing/2014/main" id="{FFE58B13-2510-484C-933F-439AF96420F7}"/>
              </a:ext>
            </a:extLst>
          </p:cNvPr>
          <p:cNvSpPr txBox="1"/>
          <p:nvPr/>
        </p:nvSpPr>
        <p:spPr>
          <a:xfrm>
            <a:off x="904186" y="4946223"/>
            <a:ext cx="3503143" cy="400110"/>
          </a:xfrm>
          <a:prstGeom prst="rect">
            <a:avLst/>
          </a:prstGeom>
          <a:solidFill>
            <a:srgbClr val="CCCCFF"/>
          </a:solidFill>
        </p:spPr>
        <p:txBody>
          <a:bodyPr wrap="square" rtlCol="0">
            <a:spAutoFit/>
          </a:bodyPr>
          <a:lstStyle/>
          <a:p>
            <a:r>
              <a:rPr lang="en-SG" sz="2000" dirty="0"/>
              <a:t>Why does the solution work?</a:t>
            </a:r>
          </a:p>
        </p:txBody>
      </p:sp>
      <p:sp>
        <p:nvSpPr>
          <p:cNvPr id="33" name="TextBox 32">
            <a:extLst>
              <a:ext uri="{FF2B5EF4-FFF2-40B4-BE49-F238E27FC236}">
                <a16:creationId xmlns:a16="http://schemas.microsoft.com/office/drawing/2014/main" id="{FFE58B13-2510-484C-933F-439AF96420F7}"/>
              </a:ext>
            </a:extLst>
          </p:cNvPr>
          <p:cNvSpPr txBox="1"/>
          <p:nvPr/>
        </p:nvSpPr>
        <p:spPr>
          <a:xfrm>
            <a:off x="5247422" y="5357629"/>
            <a:ext cx="3217789" cy="400110"/>
          </a:xfrm>
          <a:prstGeom prst="rect">
            <a:avLst/>
          </a:prstGeom>
          <a:solidFill>
            <a:schemeClr val="accent6">
              <a:lumMod val="20000"/>
              <a:lumOff val="80000"/>
            </a:schemeClr>
          </a:solidFill>
        </p:spPr>
        <p:txBody>
          <a:bodyPr wrap="square" rtlCol="0">
            <a:spAutoFit/>
          </a:bodyPr>
          <a:lstStyle/>
          <a:p>
            <a:r>
              <a:rPr lang="en-SG" sz="2000" dirty="0"/>
              <a:t>Why did he do it like that?</a:t>
            </a:r>
          </a:p>
        </p:txBody>
      </p:sp>
      <p:sp>
        <p:nvSpPr>
          <p:cNvPr id="34" name="TextBox 33">
            <a:extLst>
              <a:ext uri="{FF2B5EF4-FFF2-40B4-BE49-F238E27FC236}">
                <a16:creationId xmlns:a16="http://schemas.microsoft.com/office/drawing/2014/main" id="{FFE58B13-2510-484C-933F-439AF96420F7}"/>
              </a:ext>
            </a:extLst>
          </p:cNvPr>
          <p:cNvSpPr txBox="1"/>
          <p:nvPr/>
        </p:nvSpPr>
        <p:spPr>
          <a:xfrm>
            <a:off x="488426" y="5557684"/>
            <a:ext cx="4022371" cy="400110"/>
          </a:xfrm>
          <a:prstGeom prst="rect">
            <a:avLst/>
          </a:prstGeom>
          <a:solidFill>
            <a:schemeClr val="accent5">
              <a:lumMod val="40000"/>
              <a:lumOff val="60000"/>
            </a:schemeClr>
          </a:solidFill>
        </p:spPr>
        <p:txBody>
          <a:bodyPr wrap="square" rtlCol="0">
            <a:spAutoFit/>
          </a:bodyPr>
          <a:lstStyle/>
          <a:p>
            <a:r>
              <a:rPr lang="en-SG" sz="2000" dirty="0"/>
              <a:t>How can I invent such a solution?</a:t>
            </a:r>
          </a:p>
        </p:txBody>
      </p:sp>
      <p:sp>
        <p:nvSpPr>
          <p:cNvPr id="35" name="TextBox 34">
            <a:extLst>
              <a:ext uri="{FF2B5EF4-FFF2-40B4-BE49-F238E27FC236}">
                <a16:creationId xmlns:a16="http://schemas.microsoft.com/office/drawing/2014/main" id="{FFE58B13-2510-484C-933F-439AF96420F7}"/>
              </a:ext>
            </a:extLst>
          </p:cNvPr>
          <p:cNvSpPr txBox="1"/>
          <p:nvPr/>
        </p:nvSpPr>
        <p:spPr>
          <a:xfrm>
            <a:off x="5561004" y="5984282"/>
            <a:ext cx="2846347" cy="400110"/>
          </a:xfrm>
          <a:prstGeom prst="rect">
            <a:avLst/>
          </a:prstGeom>
          <a:solidFill>
            <a:schemeClr val="bg2">
              <a:lumMod val="90000"/>
            </a:schemeClr>
          </a:solidFill>
        </p:spPr>
        <p:txBody>
          <a:bodyPr wrap="square" rtlCol="0">
            <a:spAutoFit/>
          </a:bodyPr>
          <a:lstStyle/>
          <a:p>
            <a:r>
              <a:rPr lang="en-SG" sz="2000" dirty="0"/>
              <a:t>Can I do it differently?</a:t>
            </a:r>
          </a:p>
        </p:txBody>
      </p:sp>
      <p:sp>
        <p:nvSpPr>
          <p:cNvPr id="37" name="TextBox 36">
            <a:extLst>
              <a:ext uri="{FF2B5EF4-FFF2-40B4-BE49-F238E27FC236}">
                <a16:creationId xmlns:a16="http://schemas.microsoft.com/office/drawing/2014/main" id="{FFE58B13-2510-484C-933F-439AF96420F7}"/>
              </a:ext>
            </a:extLst>
          </p:cNvPr>
          <p:cNvSpPr txBox="1"/>
          <p:nvPr/>
        </p:nvSpPr>
        <p:spPr>
          <a:xfrm>
            <a:off x="1030146" y="3308349"/>
            <a:ext cx="7257327" cy="892552"/>
          </a:xfrm>
          <a:prstGeom prst="rect">
            <a:avLst/>
          </a:prstGeom>
          <a:noFill/>
          <a:ln>
            <a:solidFill>
              <a:srgbClr val="C00000"/>
            </a:solidFill>
          </a:ln>
        </p:spPr>
        <p:txBody>
          <a:bodyPr wrap="square" rtlCol="0">
            <a:spAutoFit/>
          </a:bodyPr>
          <a:lstStyle/>
          <a:p>
            <a:pPr algn="ctr"/>
            <a:r>
              <a:rPr lang="en-SG" sz="2400" dirty="0"/>
              <a:t>Do not just understand the solution;</a:t>
            </a:r>
          </a:p>
          <a:p>
            <a:pPr algn="ctr"/>
            <a:r>
              <a:rPr lang="en-SG" sz="2400" dirty="0"/>
              <a:t>Understand </a:t>
            </a:r>
            <a:r>
              <a:rPr lang="en-SG" sz="2800" dirty="0">
                <a:solidFill>
                  <a:srgbClr val="C00000"/>
                </a:solidFill>
                <a:latin typeface="Forte" panose="03060902040502070203" pitchFamily="66" charset="0"/>
              </a:rPr>
              <a:t>how</a:t>
            </a:r>
            <a:r>
              <a:rPr lang="en-SG" sz="2400" dirty="0"/>
              <a:t> and </a:t>
            </a:r>
            <a:r>
              <a:rPr lang="en-SG" sz="2800" dirty="0">
                <a:solidFill>
                  <a:srgbClr val="C00000"/>
                </a:solidFill>
                <a:latin typeface="Forte" panose="03060902040502070203" pitchFamily="66" charset="0"/>
              </a:rPr>
              <a:t>why</a:t>
            </a:r>
            <a:r>
              <a:rPr lang="en-SG" sz="2400" dirty="0"/>
              <a:t> of getting the solution.</a:t>
            </a:r>
          </a:p>
        </p:txBody>
      </p:sp>
    </p:spTree>
    <p:extLst>
      <p:ext uri="{BB962C8B-B14F-4D97-AF65-F5344CB8AC3E}">
        <p14:creationId xmlns:p14="http://schemas.microsoft.com/office/powerpoint/2010/main" val="35482026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dissolv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dissolv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dissolv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circle(in)">
                                      <p:cBhvr>
                                        <p:cTn id="42" dur="2000"/>
                                        <p:tgtEl>
                                          <p:spTgt spid="37"/>
                                        </p:tgtEl>
                                      </p:cBhvr>
                                    </p:animEffect>
                                  </p:childTnLst>
                                </p:cTn>
                              </p:par>
                            </p:childTnLst>
                          </p:cTn>
                        </p:par>
                        <p:par>
                          <p:cTn id="43" fill="hold">
                            <p:stCondLst>
                              <p:cond delay="2000"/>
                            </p:stCondLst>
                            <p:childTnLst>
                              <p:par>
                                <p:cTn id="44" presetID="32" presetClass="emph" presetSubtype="0" fill="hold" nodeType="afterEffect">
                                  <p:stCondLst>
                                    <p:cond delay="0"/>
                                  </p:stCondLst>
                                  <p:childTnLst>
                                    <p:animRot by="120000">
                                      <p:cBhvr>
                                        <p:cTn id="45" dur="100" fill="hold">
                                          <p:stCondLst>
                                            <p:cond delay="0"/>
                                          </p:stCondLst>
                                        </p:cTn>
                                        <p:tgtEl>
                                          <p:spTgt spid="9"/>
                                        </p:tgtEl>
                                        <p:attrNameLst>
                                          <p:attrName>r</p:attrName>
                                        </p:attrNameLst>
                                      </p:cBhvr>
                                    </p:animRot>
                                    <p:animRot by="-240000">
                                      <p:cBhvr>
                                        <p:cTn id="46" dur="200" fill="hold">
                                          <p:stCondLst>
                                            <p:cond delay="200"/>
                                          </p:stCondLst>
                                        </p:cTn>
                                        <p:tgtEl>
                                          <p:spTgt spid="9"/>
                                        </p:tgtEl>
                                        <p:attrNameLst>
                                          <p:attrName>r</p:attrName>
                                        </p:attrNameLst>
                                      </p:cBhvr>
                                    </p:animRot>
                                    <p:animRot by="240000">
                                      <p:cBhvr>
                                        <p:cTn id="47" dur="200" fill="hold">
                                          <p:stCondLst>
                                            <p:cond delay="400"/>
                                          </p:stCondLst>
                                        </p:cTn>
                                        <p:tgtEl>
                                          <p:spTgt spid="9"/>
                                        </p:tgtEl>
                                        <p:attrNameLst>
                                          <p:attrName>r</p:attrName>
                                        </p:attrNameLst>
                                      </p:cBhvr>
                                    </p:animRot>
                                    <p:animRot by="-240000">
                                      <p:cBhvr>
                                        <p:cTn id="48" dur="200" fill="hold">
                                          <p:stCondLst>
                                            <p:cond delay="600"/>
                                          </p:stCondLst>
                                        </p:cTn>
                                        <p:tgtEl>
                                          <p:spTgt spid="9"/>
                                        </p:tgtEl>
                                        <p:attrNameLst>
                                          <p:attrName>r</p:attrName>
                                        </p:attrNameLst>
                                      </p:cBhvr>
                                    </p:animRot>
                                    <p:animRot by="120000">
                                      <p:cBhvr>
                                        <p:cTn id="49"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32" grpId="0" animBg="1"/>
      <p:bldP spid="33" grpId="0" animBg="1"/>
      <p:bldP spid="34" grpId="0" animBg="1"/>
      <p:bldP spid="35"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18</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523220"/>
          </a:xfrm>
          <a:prstGeom prst="rect">
            <a:avLst/>
          </a:prstGeom>
          <a:noFill/>
        </p:spPr>
        <p:txBody>
          <a:bodyPr wrap="square" rtlCol="0">
            <a:spAutoFit/>
          </a:bodyPr>
          <a:lstStyle/>
          <a:p>
            <a:r>
              <a:rPr lang="en-SG" sz="2800" dirty="0">
                <a:solidFill>
                  <a:srgbClr val="0000FF"/>
                </a:solidFill>
                <a:latin typeface="+mn-lt"/>
              </a:rPr>
              <a:t>How </a:t>
            </a:r>
            <a:r>
              <a:rPr lang="en-SG" sz="2800" dirty="0">
                <a:solidFill>
                  <a:srgbClr val="0000FF"/>
                </a:solidFill>
                <a:latin typeface="Forte" panose="03060902040502070203" pitchFamily="66" charset="0"/>
              </a:rPr>
              <a:t>hard</a:t>
            </a:r>
            <a:r>
              <a:rPr lang="en-SG" sz="2800" dirty="0">
                <a:solidFill>
                  <a:srgbClr val="0000FF"/>
                </a:solidFill>
                <a:latin typeface="+mn-lt"/>
              </a:rPr>
              <a:t> can “</a:t>
            </a:r>
            <a:r>
              <a:rPr lang="en-SG" sz="2800" dirty="0">
                <a:solidFill>
                  <a:srgbClr val="C00000"/>
                </a:solidFill>
                <a:latin typeface="+mn-lt"/>
              </a:rPr>
              <a:t>understanding the problem</a:t>
            </a:r>
            <a:r>
              <a:rPr lang="en-SG" sz="2800" dirty="0">
                <a:solidFill>
                  <a:srgbClr val="0000FF"/>
                </a:solidFill>
                <a:latin typeface="+mn-lt"/>
              </a:rPr>
              <a:t>” be?</a:t>
            </a:r>
            <a:endParaRPr lang="en-US" sz="2800" dirty="0">
              <a:solidFill>
                <a:srgbClr val="0000FF"/>
              </a:solidFill>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156" y="2953732"/>
            <a:ext cx="6805820" cy="2989043"/>
          </a:xfrm>
          <a:prstGeom prst="rect">
            <a:avLst/>
          </a:prstGeom>
        </p:spPr>
      </p:pic>
      <p:sp>
        <p:nvSpPr>
          <p:cNvPr id="7" name="TextBox 6"/>
          <p:cNvSpPr txBox="1"/>
          <p:nvPr/>
        </p:nvSpPr>
        <p:spPr>
          <a:xfrm>
            <a:off x="534134" y="975723"/>
            <a:ext cx="5797218" cy="523220"/>
          </a:xfrm>
          <a:prstGeom prst="rect">
            <a:avLst/>
          </a:prstGeom>
          <a:noFill/>
        </p:spPr>
        <p:txBody>
          <a:bodyPr wrap="square" rtlCol="0">
            <a:spAutoFit/>
          </a:bodyPr>
          <a:lstStyle/>
          <a:p>
            <a:r>
              <a:rPr lang="en-SG" sz="2800" dirty="0"/>
              <a:t>(1) The Hungry Bear Problem</a:t>
            </a:r>
            <a:endParaRPr lang="en-US" sz="2800" dirty="0"/>
          </a:p>
        </p:txBody>
      </p:sp>
      <p:sp>
        <p:nvSpPr>
          <p:cNvPr id="11" name="Oval Callout 10"/>
          <p:cNvSpPr/>
          <p:nvPr/>
        </p:nvSpPr>
        <p:spPr>
          <a:xfrm>
            <a:off x="4016415" y="2284766"/>
            <a:ext cx="2141317" cy="842593"/>
          </a:xfrm>
          <a:prstGeom prst="wedgeEllipseCallout">
            <a:avLst>
              <a:gd name="adj1" fmla="val 6735"/>
              <a:gd name="adj2" fmla="val 72116"/>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Oh no!</a:t>
            </a:r>
            <a:endParaRPr lang="en-US" sz="2400" dirty="0">
              <a:solidFill>
                <a:schemeClr val="tx1"/>
              </a:solidFill>
            </a:endParaRPr>
          </a:p>
        </p:txBody>
      </p:sp>
      <p:sp>
        <p:nvSpPr>
          <p:cNvPr id="28" name="Oval Callout 27"/>
          <p:cNvSpPr/>
          <p:nvPr/>
        </p:nvSpPr>
        <p:spPr>
          <a:xfrm>
            <a:off x="6473141" y="2197953"/>
            <a:ext cx="2141317" cy="842593"/>
          </a:xfrm>
          <a:prstGeom prst="wedgeEllipseCallout">
            <a:avLst>
              <a:gd name="adj1" fmla="val -8941"/>
              <a:gd name="adj2" fmla="val 92722"/>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Run!</a:t>
            </a:r>
            <a:endParaRPr lang="en-US" sz="2400" dirty="0">
              <a:solidFill>
                <a:schemeClr val="tx1"/>
              </a:solidFill>
            </a:endParaRPr>
          </a:p>
        </p:txBody>
      </p:sp>
    </p:spTree>
    <p:extLst>
      <p:ext uri="{BB962C8B-B14F-4D97-AF65-F5344CB8AC3E}">
        <p14:creationId xmlns:p14="http://schemas.microsoft.com/office/powerpoint/2010/main" val="9364989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E56ECB6-2AF2-45D1-BDB6-2AEBDBA80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156" y="2953732"/>
            <a:ext cx="6805820" cy="2989043"/>
          </a:xfrm>
          <a:prstGeom prst="rect">
            <a:avLst/>
          </a:prstGeom>
        </p:spPr>
      </p:pic>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19</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523220"/>
          </a:xfrm>
          <a:prstGeom prst="rect">
            <a:avLst/>
          </a:prstGeom>
          <a:noFill/>
        </p:spPr>
        <p:txBody>
          <a:bodyPr wrap="square" rtlCol="0">
            <a:spAutoFit/>
          </a:bodyPr>
          <a:lstStyle/>
          <a:p>
            <a:r>
              <a:rPr lang="en-SG" sz="2800" dirty="0">
                <a:solidFill>
                  <a:srgbClr val="0000FF"/>
                </a:solidFill>
                <a:latin typeface="+mn-lt"/>
              </a:rPr>
              <a:t>How </a:t>
            </a:r>
            <a:r>
              <a:rPr lang="en-SG" sz="2800" dirty="0">
                <a:solidFill>
                  <a:srgbClr val="0000FF"/>
                </a:solidFill>
                <a:latin typeface="Forte" panose="03060902040502070203" pitchFamily="66" charset="0"/>
              </a:rPr>
              <a:t>hard</a:t>
            </a:r>
            <a:r>
              <a:rPr lang="en-SG" sz="2800" dirty="0">
                <a:solidFill>
                  <a:srgbClr val="0000FF"/>
                </a:solidFill>
                <a:latin typeface="+mn-lt"/>
              </a:rPr>
              <a:t> can “</a:t>
            </a:r>
            <a:r>
              <a:rPr lang="en-SG" sz="2800" dirty="0">
                <a:solidFill>
                  <a:srgbClr val="C00000"/>
                </a:solidFill>
                <a:latin typeface="+mn-lt"/>
              </a:rPr>
              <a:t>understanding the problem</a:t>
            </a:r>
            <a:r>
              <a:rPr lang="en-SG" sz="2800" dirty="0">
                <a:solidFill>
                  <a:srgbClr val="0000FF"/>
                </a:solidFill>
                <a:latin typeface="+mn-lt"/>
              </a:rPr>
              <a:t>” be?</a:t>
            </a:r>
            <a:endParaRPr lang="en-US" sz="2800" dirty="0">
              <a:solidFill>
                <a:srgbClr val="0000FF"/>
              </a:solidFill>
              <a:latin typeface="+mn-lt"/>
            </a:endParaRPr>
          </a:p>
        </p:txBody>
      </p:sp>
      <p:sp>
        <p:nvSpPr>
          <p:cNvPr id="11" name="Oval Callout 10"/>
          <p:cNvSpPr/>
          <p:nvPr/>
        </p:nvSpPr>
        <p:spPr>
          <a:xfrm>
            <a:off x="2383209" y="1802261"/>
            <a:ext cx="2728732" cy="1201001"/>
          </a:xfrm>
          <a:prstGeom prst="wedgeEllipseCallout">
            <a:avLst>
              <a:gd name="adj1" fmla="val 52071"/>
              <a:gd name="adj2" fmla="val 78809"/>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But you can’t outrun a bear!</a:t>
            </a:r>
            <a:endParaRPr lang="en-US" sz="2400" dirty="0">
              <a:solidFill>
                <a:schemeClr val="tx1"/>
              </a:solidFill>
            </a:endParaRPr>
          </a:p>
        </p:txBody>
      </p:sp>
      <p:sp>
        <p:nvSpPr>
          <p:cNvPr id="28" name="Oval Callout 27"/>
          <p:cNvSpPr/>
          <p:nvPr/>
        </p:nvSpPr>
        <p:spPr>
          <a:xfrm>
            <a:off x="5275385" y="1704561"/>
            <a:ext cx="3613971" cy="1255298"/>
          </a:xfrm>
          <a:prstGeom prst="wedgeEllipseCallout">
            <a:avLst>
              <a:gd name="adj1" fmla="val 8513"/>
              <a:gd name="adj2" fmla="val 9201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Let me put on my running shoes.</a:t>
            </a:r>
            <a:endParaRPr lang="en-US" sz="2400" dirty="0">
              <a:solidFill>
                <a:schemeClr val="tx1"/>
              </a:solidFill>
            </a:endParaRPr>
          </a:p>
        </p:txBody>
      </p:sp>
      <p:sp>
        <p:nvSpPr>
          <p:cNvPr id="12" name="TextBox 11"/>
          <p:cNvSpPr txBox="1"/>
          <p:nvPr/>
        </p:nvSpPr>
        <p:spPr>
          <a:xfrm>
            <a:off x="534134" y="975723"/>
            <a:ext cx="5797218" cy="523220"/>
          </a:xfrm>
          <a:prstGeom prst="rect">
            <a:avLst/>
          </a:prstGeom>
          <a:noFill/>
        </p:spPr>
        <p:txBody>
          <a:bodyPr wrap="square" rtlCol="0">
            <a:spAutoFit/>
          </a:bodyPr>
          <a:lstStyle/>
          <a:p>
            <a:r>
              <a:rPr lang="en-SG" sz="2800" dirty="0"/>
              <a:t>(1) The Hungry Bear Problem</a:t>
            </a:r>
            <a:endParaRPr lang="en-US" sz="2800" dirty="0"/>
          </a:p>
        </p:txBody>
      </p:sp>
    </p:spTree>
    <p:extLst>
      <p:ext uri="{BB962C8B-B14F-4D97-AF65-F5344CB8AC3E}">
        <p14:creationId xmlns:p14="http://schemas.microsoft.com/office/powerpoint/2010/main" val="3195745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Unit 1: Computational Thinking</a:t>
            </a:r>
          </a:p>
        </p:txBody>
      </p:sp>
      <p:sp>
        <p:nvSpPr>
          <p:cNvPr id="14339" name="HighlightTextShape201406201824391195"/>
          <p:cNvSpPr>
            <a:spLocks noGrp="1" noChangeArrowheads="1"/>
          </p:cNvSpPr>
          <p:nvPr>
            <p:ph idx="1"/>
          </p:nvPr>
        </p:nvSpPr>
        <p:spPr>
          <a:xfrm>
            <a:off x="418641" y="1371600"/>
            <a:ext cx="8420559" cy="3294993"/>
          </a:xfrm>
        </p:spPr>
        <p:txBody>
          <a:bodyPr/>
          <a:lstStyle/>
          <a:p>
            <a:pPr marL="514350" indent="-514350" eaLnBrk="1" hangingPunct="1">
              <a:buClrTx/>
              <a:buSzPct val="100000"/>
              <a:buFont typeface="+mj-lt"/>
              <a:buAutoNum type="arabicPeriod"/>
            </a:pPr>
            <a:r>
              <a:rPr lang="en-GB" sz="2800" dirty="0"/>
              <a:t>Computational Thinking</a:t>
            </a:r>
          </a:p>
          <a:p>
            <a:pPr marL="514350" indent="-514350" eaLnBrk="1" hangingPunct="1">
              <a:buClrTx/>
              <a:buSzPct val="100000"/>
              <a:buFont typeface="+mj-lt"/>
              <a:buAutoNum type="arabicPeriod"/>
            </a:pPr>
            <a:r>
              <a:rPr lang="en-GB" sz="2800" dirty="0" err="1"/>
              <a:t>Polya’s</a:t>
            </a:r>
            <a:r>
              <a:rPr lang="en-GB" sz="2800" dirty="0"/>
              <a:t> Problem Solving Process</a:t>
            </a:r>
          </a:p>
          <a:p>
            <a:pPr marL="514350" indent="-514350" eaLnBrk="1" hangingPunct="1">
              <a:buClrTx/>
              <a:buSzPct val="100000"/>
              <a:buFont typeface="+mj-lt"/>
              <a:buAutoNum type="arabicPeriod"/>
            </a:pPr>
            <a:r>
              <a:rPr lang="en-GB" sz="2800" dirty="0"/>
              <a:t>Understanding the Problem</a:t>
            </a:r>
          </a:p>
          <a:p>
            <a:pPr marL="514350" indent="-514350" eaLnBrk="1" hangingPunct="1">
              <a:buClrTx/>
              <a:buSzPct val="100000"/>
              <a:buFont typeface="+mj-lt"/>
              <a:buAutoNum type="arabicPeriod"/>
            </a:pPr>
            <a:r>
              <a:rPr lang="en-GB" sz="2800" dirty="0"/>
              <a:t>Problem Formulation/Definition</a:t>
            </a:r>
          </a:p>
        </p:txBody>
      </p:sp>
      <p:sp>
        <p:nvSpPr>
          <p:cNvPr id="14340" name="Footer Placeholder 5"/>
          <p:cNvSpPr>
            <a:spLocks noGrp="1"/>
          </p:cNvSpPr>
          <p:nvPr>
            <p:ph type="ftr" sz="quarter" idx="11"/>
          </p:nvPr>
        </p:nvSpPr>
        <p:spPr>
          <a:noFill/>
        </p:spPr>
        <p:txBody>
          <a:bodyPr/>
          <a:lstStyle/>
          <a:p>
            <a:pPr algn="l"/>
            <a:r>
              <a:rPr lang="en-US" dirty="0"/>
              <a:t>Computational Thinking</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Unit1</a:t>
            </a:r>
            <a:r>
              <a:rPr sz="1200" dirty="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 name="TextBox 1">
            <a:extLst>
              <a:ext uri="{FF2B5EF4-FFF2-40B4-BE49-F238E27FC236}">
                <a16:creationId xmlns:a16="http://schemas.microsoft.com/office/drawing/2014/main" id="{509B9621-7410-4D46-B8AC-BB7911CE8292}"/>
              </a:ext>
            </a:extLst>
          </p:cNvPr>
          <p:cNvSpPr txBox="1"/>
          <p:nvPr/>
        </p:nvSpPr>
        <p:spPr>
          <a:xfrm>
            <a:off x="707571" y="5267235"/>
            <a:ext cx="7805807" cy="1200329"/>
          </a:xfrm>
          <a:prstGeom prst="rect">
            <a:avLst/>
          </a:prstGeom>
          <a:noFill/>
        </p:spPr>
        <p:txBody>
          <a:bodyPr wrap="square" rtlCol="0">
            <a:spAutoFit/>
          </a:bodyPr>
          <a:lstStyle/>
          <a:p>
            <a:r>
              <a:rPr lang="en-SG" b="1" i="1" dirty="0"/>
              <a:t>Acknowledgement:</a:t>
            </a:r>
          </a:p>
          <a:p>
            <a:pPr marL="452438"/>
            <a:r>
              <a:rPr lang="en-SG" dirty="0"/>
              <a:t>We would like to thank </a:t>
            </a:r>
            <a:r>
              <a:rPr lang="en-SG" dirty="0">
                <a:solidFill>
                  <a:schemeClr val="tx2">
                    <a:lumMod val="75000"/>
                  </a:schemeClr>
                </a:solidFill>
              </a:rPr>
              <a:t>A/P Leong Hon Wai </a:t>
            </a:r>
            <a:r>
              <a:rPr lang="en-SG" dirty="0"/>
              <a:t>and </a:t>
            </a:r>
            <a:r>
              <a:rPr lang="en-SG" dirty="0">
                <a:solidFill>
                  <a:schemeClr val="tx2">
                    <a:lumMod val="75000"/>
                  </a:schemeClr>
                </a:solidFill>
              </a:rPr>
              <a:t>A/P </a:t>
            </a:r>
            <a:r>
              <a:rPr lang="en-SG" dirty="0" err="1">
                <a:solidFill>
                  <a:schemeClr val="tx2">
                    <a:lumMod val="75000"/>
                  </a:schemeClr>
                </a:solidFill>
              </a:rPr>
              <a:t>Leow</a:t>
            </a:r>
            <a:r>
              <a:rPr lang="en-SG" dirty="0">
                <a:solidFill>
                  <a:schemeClr val="tx2">
                    <a:lumMod val="75000"/>
                  </a:schemeClr>
                </a:solidFill>
              </a:rPr>
              <a:t> Wee Kheng </a:t>
            </a:r>
            <a:r>
              <a:rPr lang="en-SG" dirty="0"/>
              <a:t>for allowing us to use part of the materials from their module </a:t>
            </a:r>
            <a:r>
              <a:rPr lang="en-SG" dirty="0">
                <a:solidFill>
                  <a:schemeClr val="tx2">
                    <a:lumMod val="75000"/>
                  </a:schemeClr>
                </a:solidFill>
              </a:rPr>
              <a:t>GET1031 Computational Thinking</a:t>
            </a:r>
            <a:r>
              <a:rPr lang="en-SG" dirty="0"/>
              <a:t> for this unit.</a:t>
            </a:r>
          </a:p>
        </p:txBody>
      </p:sp>
    </p:spTree>
    <p:extLst>
      <p:ext uri="{BB962C8B-B14F-4D97-AF65-F5344CB8AC3E}">
        <p14:creationId xmlns:p14="http://schemas.microsoft.com/office/powerpoint/2010/main" val="2438607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B172790-AC06-4FF0-A681-C9AF42D67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156" y="2953732"/>
            <a:ext cx="6805820" cy="2989043"/>
          </a:xfrm>
          <a:prstGeom prst="rect">
            <a:avLst/>
          </a:prstGeom>
        </p:spPr>
      </p:pic>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20</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523220"/>
          </a:xfrm>
          <a:prstGeom prst="rect">
            <a:avLst/>
          </a:prstGeom>
          <a:noFill/>
        </p:spPr>
        <p:txBody>
          <a:bodyPr wrap="square" rtlCol="0">
            <a:spAutoFit/>
          </a:bodyPr>
          <a:lstStyle/>
          <a:p>
            <a:r>
              <a:rPr lang="en-SG" sz="2800" dirty="0">
                <a:solidFill>
                  <a:srgbClr val="0000FF"/>
                </a:solidFill>
                <a:latin typeface="+mn-lt"/>
              </a:rPr>
              <a:t>How </a:t>
            </a:r>
            <a:r>
              <a:rPr lang="en-SG" sz="2800" dirty="0">
                <a:solidFill>
                  <a:srgbClr val="0000FF"/>
                </a:solidFill>
                <a:latin typeface="Forte" panose="03060902040502070203" pitchFamily="66" charset="0"/>
              </a:rPr>
              <a:t>hard</a:t>
            </a:r>
            <a:r>
              <a:rPr lang="en-SG" sz="2800" dirty="0">
                <a:solidFill>
                  <a:srgbClr val="0000FF"/>
                </a:solidFill>
                <a:latin typeface="+mn-lt"/>
              </a:rPr>
              <a:t> can “</a:t>
            </a:r>
            <a:r>
              <a:rPr lang="en-SG" sz="2800" dirty="0">
                <a:solidFill>
                  <a:srgbClr val="C00000"/>
                </a:solidFill>
                <a:latin typeface="+mn-lt"/>
              </a:rPr>
              <a:t>understanding the problem</a:t>
            </a:r>
            <a:r>
              <a:rPr lang="en-SG" sz="2800" dirty="0">
                <a:solidFill>
                  <a:srgbClr val="0000FF"/>
                </a:solidFill>
                <a:latin typeface="+mn-lt"/>
              </a:rPr>
              <a:t>” be?</a:t>
            </a:r>
            <a:endParaRPr lang="en-US" sz="2800" dirty="0">
              <a:solidFill>
                <a:srgbClr val="0000FF"/>
              </a:solidFill>
              <a:latin typeface="+mn-lt"/>
            </a:endParaRPr>
          </a:p>
        </p:txBody>
      </p:sp>
      <p:sp>
        <p:nvSpPr>
          <p:cNvPr id="11" name="Oval Callout 10"/>
          <p:cNvSpPr/>
          <p:nvPr/>
        </p:nvSpPr>
        <p:spPr>
          <a:xfrm>
            <a:off x="3727049" y="2163634"/>
            <a:ext cx="1967696" cy="833502"/>
          </a:xfrm>
          <a:prstGeom prst="wedgeEllipseCallout">
            <a:avLst>
              <a:gd name="adj1" fmla="val 32186"/>
              <a:gd name="adj2" fmla="val 72116"/>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a:t>
            </a:r>
            <a:endParaRPr lang="en-US" sz="2400" dirty="0">
              <a:solidFill>
                <a:schemeClr val="tx1"/>
              </a:solidFill>
            </a:endParaRPr>
          </a:p>
        </p:txBody>
      </p:sp>
      <p:sp>
        <p:nvSpPr>
          <p:cNvPr id="28" name="Oval Callout 27"/>
          <p:cNvSpPr/>
          <p:nvPr/>
        </p:nvSpPr>
        <p:spPr>
          <a:xfrm>
            <a:off x="5926237" y="1698434"/>
            <a:ext cx="2963119" cy="1255298"/>
          </a:xfrm>
          <a:prstGeom prst="wedgeEllipseCallout">
            <a:avLst>
              <a:gd name="adj1" fmla="val -1692"/>
              <a:gd name="adj2" fmla="val 9921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rgbClr val="A50021"/>
                </a:solidFill>
              </a:rPr>
              <a:t>I only need to outrun you!</a:t>
            </a:r>
            <a:endParaRPr lang="en-US" sz="2400" dirty="0">
              <a:solidFill>
                <a:srgbClr val="A50021"/>
              </a:solidFill>
            </a:endParaRPr>
          </a:p>
        </p:txBody>
      </p:sp>
      <p:sp>
        <p:nvSpPr>
          <p:cNvPr id="2" name="TextBox 1"/>
          <p:cNvSpPr txBox="1"/>
          <p:nvPr/>
        </p:nvSpPr>
        <p:spPr>
          <a:xfrm>
            <a:off x="1125156" y="3968088"/>
            <a:ext cx="7081295" cy="523220"/>
          </a:xfrm>
          <a:prstGeom prst="rect">
            <a:avLst/>
          </a:prstGeom>
          <a:solidFill>
            <a:schemeClr val="bg1"/>
          </a:solidFill>
        </p:spPr>
        <p:txBody>
          <a:bodyPr wrap="square" rtlCol="0">
            <a:spAutoFit/>
          </a:bodyPr>
          <a:lstStyle/>
          <a:p>
            <a:pPr algn="ctr"/>
            <a:r>
              <a:rPr lang="en-SG" sz="2800" dirty="0">
                <a:solidFill>
                  <a:srgbClr val="C00000"/>
                </a:solidFill>
              </a:rPr>
              <a:t>Perceived problem: </a:t>
            </a:r>
            <a:r>
              <a:rPr lang="en-SG" sz="2800" dirty="0">
                <a:solidFill>
                  <a:srgbClr val="0000FF"/>
                </a:solidFill>
              </a:rPr>
              <a:t>How to outrun the bear.</a:t>
            </a:r>
            <a:endParaRPr lang="en-US" sz="2800" dirty="0">
              <a:solidFill>
                <a:srgbClr val="0000FF"/>
              </a:solidFill>
            </a:endParaRPr>
          </a:p>
        </p:txBody>
      </p:sp>
      <p:sp>
        <p:nvSpPr>
          <p:cNvPr id="12" name="TextBox 11"/>
          <p:cNvSpPr txBox="1"/>
          <p:nvPr/>
        </p:nvSpPr>
        <p:spPr>
          <a:xfrm>
            <a:off x="914400" y="4932981"/>
            <a:ext cx="7666892" cy="523220"/>
          </a:xfrm>
          <a:prstGeom prst="rect">
            <a:avLst/>
          </a:prstGeom>
          <a:solidFill>
            <a:schemeClr val="bg1"/>
          </a:solidFill>
        </p:spPr>
        <p:txBody>
          <a:bodyPr wrap="square" rtlCol="0">
            <a:spAutoFit/>
          </a:bodyPr>
          <a:lstStyle/>
          <a:p>
            <a:pPr algn="ctr"/>
            <a:r>
              <a:rPr lang="en-SG" sz="2800" dirty="0">
                <a:solidFill>
                  <a:srgbClr val="C00000"/>
                </a:solidFill>
              </a:rPr>
              <a:t>Right problem: </a:t>
            </a:r>
            <a:r>
              <a:rPr lang="en-SG" sz="2800" dirty="0">
                <a:solidFill>
                  <a:srgbClr val="0000FF"/>
                </a:solidFill>
              </a:rPr>
              <a:t>How to outrun your companion!</a:t>
            </a:r>
            <a:endParaRPr lang="en-US" sz="2800" dirty="0">
              <a:solidFill>
                <a:srgbClr val="0000FF"/>
              </a:solidFill>
            </a:endParaRPr>
          </a:p>
        </p:txBody>
      </p:sp>
      <p:sp>
        <p:nvSpPr>
          <p:cNvPr id="13" name="TextBox 12"/>
          <p:cNvSpPr txBox="1"/>
          <p:nvPr/>
        </p:nvSpPr>
        <p:spPr>
          <a:xfrm>
            <a:off x="534134" y="975723"/>
            <a:ext cx="5797218" cy="523220"/>
          </a:xfrm>
          <a:prstGeom prst="rect">
            <a:avLst/>
          </a:prstGeom>
          <a:noFill/>
        </p:spPr>
        <p:txBody>
          <a:bodyPr wrap="square" rtlCol="0">
            <a:spAutoFit/>
          </a:bodyPr>
          <a:lstStyle/>
          <a:p>
            <a:r>
              <a:rPr lang="en-SG" sz="2800" dirty="0"/>
              <a:t>(1) The Hungry Bear Problem</a:t>
            </a:r>
            <a:endParaRPr lang="en-US" sz="2800" dirty="0"/>
          </a:p>
        </p:txBody>
      </p:sp>
    </p:spTree>
    <p:extLst>
      <p:ext uri="{BB962C8B-B14F-4D97-AF65-F5344CB8AC3E}">
        <p14:creationId xmlns:p14="http://schemas.microsoft.com/office/powerpoint/2010/main" val="995847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animBg="1"/>
      <p:bldP spid="2"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21</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523220"/>
          </a:xfrm>
          <a:prstGeom prst="rect">
            <a:avLst/>
          </a:prstGeom>
          <a:noFill/>
        </p:spPr>
        <p:txBody>
          <a:bodyPr wrap="square" rtlCol="0">
            <a:spAutoFit/>
          </a:bodyPr>
          <a:lstStyle/>
          <a:p>
            <a:r>
              <a:rPr lang="en-SG" sz="2800" dirty="0">
                <a:solidFill>
                  <a:srgbClr val="0000FF"/>
                </a:solidFill>
                <a:latin typeface="+mn-lt"/>
              </a:rPr>
              <a:t>How </a:t>
            </a:r>
            <a:r>
              <a:rPr lang="en-SG" sz="2800" dirty="0">
                <a:solidFill>
                  <a:srgbClr val="0000FF"/>
                </a:solidFill>
                <a:latin typeface="Forte" panose="03060902040502070203" pitchFamily="66" charset="0"/>
              </a:rPr>
              <a:t>hard</a:t>
            </a:r>
            <a:r>
              <a:rPr lang="en-SG" sz="2800" dirty="0">
                <a:solidFill>
                  <a:srgbClr val="0000FF"/>
                </a:solidFill>
                <a:latin typeface="+mn-lt"/>
              </a:rPr>
              <a:t> can “</a:t>
            </a:r>
            <a:r>
              <a:rPr lang="en-SG" sz="2800" dirty="0">
                <a:solidFill>
                  <a:srgbClr val="C00000"/>
                </a:solidFill>
                <a:latin typeface="+mn-lt"/>
              </a:rPr>
              <a:t>understanding the problem</a:t>
            </a:r>
            <a:r>
              <a:rPr lang="en-SG" sz="2800" dirty="0">
                <a:solidFill>
                  <a:srgbClr val="0000FF"/>
                </a:solidFill>
                <a:latin typeface="+mn-lt"/>
              </a:rPr>
              <a:t>” be?</a:t>
            </a:r>
            <a:endParaRPr lang="en-US" sz="2800" dirty="0">
              <a:solidFill>
                <a:srgbClr val="0000FF"/>
              </a:solidFill>
              <a:latin typeface="+mn-lt"/>
            </a:endParaRPr>
          </a:p>
        </p:txBody>
      </p:sp>
      <p:sp>
        <p:nvSpPr>
          <p:cNvPr id="14" name="TextBox 13"/>
          <p:cNvSpPr txBox="1"/>
          <p:nvPr/>
        </p:nvSpPr>
        <p:spPr>
          <a:xfrm>
            <a:off x="534134" y="975723"/>
            <a:ext cx="5797218" cy="523220"/>
          </a:xfrm>
          <a:prstGeom prst="rect">
            <a:avLst/>
          </a:prstGeom>
          <a:noFill/>
        </p:spPr>
        <p:txBody>
          <a:bodyPr wrap="square" rtlCol="0">
            <a:spAutoFit/>
          </a:bodyPr>
          <a:lstStyle/>
          <a:p>
            <a:r>
              <a:rPr lang="en-SG" sz="2800" dirty="0"/>
              <a:t>(2) Leaking Flowmeter</a:t>
            </a:r>
            <a:endParaRPr lang="en-US" sz="2800" dirty="0"/>
          </a:p>
        </p:txBody>
      </p:sp>
      <p:pic>
        <p:nvPicPr>
          <p:cNvPr id="7" name="Picture 7">
            <a:extLst>
              <a:ext uri="{FF2B5EF4-FFF2-40B4-BE49-F238E27FC236}">
                <a16:creationId xmlns:a16="http://schemas.microsoft.com/office/drawing/2014/main" id="{EA5031D4-5692-4D0E-80EB-71F6BAEAD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7" y="1594794"/>
            <a:ext cx="8621486" cy="4988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9">
            <a:extLst>
              <a:ext uri="{FF2B5EF4-FFF2-40B4-BE49-F238E27FC236}">
                <a16:creationId xmlns:a16="http://schemas.microsoft.com/office/drawing/2014/main" id="{8B180BFB-63E6-4037-BAE5-C0A7937528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134" y="1562645"/>
            <a:ext cx="1727200" cy="132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a:extLst>
              <a:ext uri="{FF2B5EF4-FFF2-40B4-BE49-F238E27FC236}">
                <a16:creationId xmlns:a16="http://schemas.microsoft.com/office/drawing/2014/main" id="{2A6245DB-DB74-4812-98F5-AFB9493EEF59}"/>
              </a:ext>
            </a:extLst>
          </p:cNvPr>
          <p:cNvSpPr txBox="1"/>
          <p:nvPr/>
        </p:nvSpPr>
        <p:spPr>
          <a:xfrm>
            <a:off x="4416590" y="1741180"/>
            <a:ext cx="2048189" cy="461665"/>
          </a:xfrm>
          <a:prstGeom prst="rect">
            <a:avLst/>
          </a:prstGeom>
          <a:noFill/>
        </p:spPr>
        <p:txBody>
          <a:bodyPr wrap="square" rtlCol="0">
            <a:spAutoFit/>
          </a:bodyPr>
          <a:lstStyle/>
          <a:p>
            <a:pPr algn="r"/>
            <a:r>
              <a:rPr lang="en-US" sz="2400" dirty="0">
                <a:solidFill>
                  <a:schemeClr val="tx2">
                    <a:lumMod val="20000"/>
                    <a:lumOff val="80000"/>
                  </a:schemeClr>
                </a:solidFill>
              </a:rPr>
              <a:t>Gasoline flow</a:t>
            </a:r>
          </a:p>
        </p:txBody>
      </p:sp>
      <p:cxnSp>
        <p:nvCxnSpPr>
          <p:cNvPr id="12" name="Straight Arrow Connector 11">
            <a:extLst>
              <a:ext uri="{FF2B5EF4-FFF2-40B4-BE49-F238E27FC236}">
                <a16:creationId xmlns:a16="http://schemas.microsoft.com/office/drawing/2014/main" id="{709BA812-E778-411E-AC7D-657D30F7C57E}"/>
              </a:ext>
            </a:extLst>
          </p:cNvPr>
          <p:cNvCxnSpPr>
            <a:cxnSpLocks/>
          </p:cNvCxnSpPr>
          <p:nvPr/>
        </p:nvCxnSpPr>
        <p:spPr>
          <a:xfrm>
            <a:off x="6229978" y="2321169"/>
            <a:ext cx="51908" cy="676045"/>
          </a:xfrm>
          <a:prstGeom prst="straightConnector1">
            <a:avLst/>
          </a:prstGeom>
          <a:ln w="25400">
            <a:solidFill>
              <a:srgbClr val="A5002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61926B-3221-44EA-A52A-AEA0C8853EC1}"/>
              </a:ext>
            </a:extLst>
          </p:cNvPr>
          <p:cNvSpPr txBox="1"/>
          <p:nvPr/>
        </p:nvSpPr>
        <p:spPr>
          <a:xfrm>
            <a:off x="733530" y="3227324"/>
            <a:ext cx="7465925" cy="523220"/>
          </a:xfrm>
          <a:prstGeom prst="rect">
            <a:avLst/>
          </a:prstGeom>
          <a:solidFill>
            <a:schemeClr val="bg1"/>
          </a:solidFill>
        </p:spPr>
        <p:txBody>
          <a:bodyPr wrap="square" rtlCol="0">
            <a:spAutoFit/>
          </a:bodyPr>
          <a:lstStyle/>
          <a:p>
            <a:r>
              <a:rPr lang="en-SG" sz="2800" dirty="0">
                <a:solidFill>
                  <a:srgbClr val="C00000"/>
                </a:solidFill>
              </a:rPr>
              <a:t>Observation: </a:t>
            </a:r>
            <a:r>
              <a:rPr lang="en-US" sz="2800" dirty="0">
                <a:solidFill>
                  <a:srgbClr val="0000CC"/>
                </a:solidFill>
              </a:rPr>
              <a:t>Flowmeter leaks after 3 months.</a:t>
            </a:r>
          </a:p>
        </p:txBody>
      </p:sp>
      <p:sp>
        <p:nvSpPr>
          <p:cNvPr id="15" name="TextBox 14">
            <a:extLst>
              <a:ext uri="{FF2B5EF4-FFF2-40B4-BE49-F238E27FC236}">
                <a16:creationId xmlns:a16="http://schemas.microsoft.com/office/drawing/2014/main" id="{04D2F2C3-DC84-4BD0-BD89-F0758F2AC08E}"/>
              </a:ext>
            </a:extLst>
          </p:cNvPr>
          <p:cNvSpPr txBox="1"/>
          <p:nvPr/>
        </p:nvSpPr>
        <p:spPr>
          <a:xfrm>
            <a:off x="733530" y="3846395"/>
            <a:ext cx="5104562" cy="523220"/>
          </a:xfrm>
          <a:prstGeom prst="rect">
            <a:avLst/>
          </a:prstGeom>
          <a:solidFill>
            <a:schemeClr val="bg1"/>
          </a:solidFill>
        </p:spPr>
        <p:txBody>
          <a:bodyPr wrap="square" rtlCol="0">
            <a:spAutoFit/>
          </a:bodyPr>
          <a:lstStyle/>
          <a:p>
            <a:r>
              <a:rPr lang="en-SG" sz="2800" dirty="0">
                <a:solidFill>
                  <a:srgbClr val="C00000"/>
                </a:solidFill>
              </a:rPr>
              <a:t>Reason: </a:t>
            </a:r>
            <a:r>
              <a:rPr lang="en-US" sz="2800" dirty="0">
                <a:solidFill>
                  <a:srgbClr val="0000CC"/>
                </a:solidFill>
              </a:rPr>
              <a:t>Gasoline is corrosive.</a:t>
            </a:r>
          </a:p>
        </p:txBody>
      </p:sp>
    </p:spTree>
    <p:extLst>
      <p:ext uri="{BB962C8B-B14F-4D97-AF65-F5344CB8AC3E}">
        <p14:creationId xmlns:p14="http://schemas.microsoft.com/office/powerpoint/2010/main" val="1242283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22" presetClass="entr" presetSubtype="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22</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523220"/>
          </a:xfrm>
          <a:prstGeom prst="rect">
            <a:avLst/>
          </a:prstGeom>
          <a:noFill/>
        </p:spPr>
        <p:txBody>
          <a:bodyPr wrap="square" rtlCol="0">
            <a:spAutoFit/>
          </a:bodyPr>
          <a:lstStyle/>
          <a:p>
            <a:r>
              <a:rPr lang="en-SG" sz="2800" dirty="0">
                <a:solidFill>
                  <a:srgbClr val="0000FF"/>
                </a:solidFill>
                <a:latin typeface="+mn-lt"/>
              </a:rPr>
              <a:t>How </a:t>
            </a:r>
            <a:r>
              <a:rPr lang="en-SG" sz="2800" dirty="0">
                <a:solidFill>
                  <a:srgbClr val="0000FF"/>
                </a:solidFill>
                <a:latin typeface="Forte" panose="03060902040502070203" pitchFamily="66" charset="0"/>
              </a:rPr>
              <a:t>hard</a:t>
            </a:r>
            <a:r>
              <a:rPr lang="en-SG" sz="2800" dirty="0">
                <a:solidFill>
                  <a:srgbClr val="0000FF"/>
                </a:solidFill>
                <a:latin typeface="+mn-lt"/>
              </a:rPr>
              <a:t> can “</a:t>
            </a:r>
            <a:r>
              <a:rPr lang="en-SG" sz="2800" dirty="0">
                <a:solidFill>
                  <a:srgbClr val="C00000"/>
                </a:solidFill>
                <a:latin typeface="+mn-lt"/>
              </a:rPr>
              <a:t>understanding the problem</a:t>
            </a:r>
            <a:r>
              <a:rPr lang="en-SG" sz="2800" dirty="0">
                <a:solidFill>
                  <a:srgbClr val="0000FF"/>
                </a:solidFill>
                <a:latin typeface="+mn-lt"/>
              </a:rPr>
              <a:t>” be?</a:t>
            </a:r>
            <a:endParaRPr lang="en-US" sz="2800" dirty="0">
              <a:solidFill>
                <a:srgbClr val="0000FF"/>
              </a:solidFill>
              <a:latin typeface="+mn-lt"/>
            </a:endParaRPr>
          </a:p>
        </p:txBody>
      </p:sp>
      <p:sp>
        <p:nvSpPr>
          <p:cNvPr id="14" name="TextBox 13"/>
          <p:cNvSpPr txBox="1"/>
          <p:nvPr/>
        </p:nvSpPr>
        <p:spPr>
          <a:xfrm>
            <a:off x="534134" y="975723"/>
            <a:ext cx="5797218" cy="523220"/>
          </a:xfrm>
          <a:prstGeom prst="rect">
            <a:avLst/>
          </a:prstGeom>
          <a:noFill/>
        </p:spPr>
        <p:txBody>
          <a:bodyPr wrap="square" rtlCol="0">
            <a:spAutoFit/>
          </a:bodyPr>
          <a:lstStyle/>
          <a:p>
            <a:r>
              <a:rPr lang="en-SG" sz="2800" dirty="0"/>
              <a:t>(2) Leaking Flowmeter</a:t>
            </a:r>
            <a:endParaRPr lang="en-US" sz="2800" dirty="0"/>
          </a:p>
        </p:txBody>
      </p:sp>
      <p:pic>
        <p:nvPicPr>
          <p:cNvPr id="7" name="Picture 7">
            <a:extLst>
              <a:ext uri="{FF2B5EF4-FFF2-40B4-BE49-F238E27FC236}">
                <a16:creationId xmlns:a16="http://schemas.microsoft.com/office/drawing/2014/main" id="{EA5031D4-5692-4D0E-80EB-71F6BAEAD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7" y="1594794"/>
            <a:ext cx="8621486" cy="4988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9">
            <a:extLst>
              <a:ext uri="{FF2B5EF4-FFF2-40B4-BE49-F238E27FC236}">
                <a16:creationId xmlns:a16="http://schemas.microsoft.com/office/drawing/2014/main" id="{8B180BFB-63E6-4037-BAE5-C0A7937528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134" y="1562645"/>
            <a:ext cx="1727200" cy="132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a:extLst>
              <a:ext uri="{FF2B5EF4-FFF2-40B4-BE49-F238E27FC236}">
                <a16:creationId xmlns:a16="http://schemas.microsoft.com/office/drawing/2014/main" id="{2A6245DB-DB74-4812-98F5-AFB9493EEF59}"/>
              </a:ext>
            </a:extLst>
          </p:cNvPr>
          <p:cNvSpPr txBox="1"/>
          <p:nvPr/>
        </p:nvSpPr>
        <p:spPr>
          <a:xfrm>
            <a:off x="4416590" y="1741180"/>
            <a:ext cx="2048189" cy="461665"/>
          </a:xfrm>
          <a:prstGeom prst="rect">
            <a:avLst/>
          </a:prstGeom>
          <a:noFill/>
        </p:spPr>
        <p:txBody>
          <a:bodyPr wrap="square" rtlCol="0">
            <a:spAutoFit/>
          </a:bodyPr>
          <a:lstStyle/>
          <a:p>
            <a:pPr algn="r"/>
            <a:r>
              <a:rPr lang="en-US" sz="2400" dirty="0">
                <a:solidFill>
                  <a:schemeClr val="tx2">
                    <a:lumMod val="20000"/>
                    <a:lumOff val="80000"/>
                  </a:schemeClr>
                </a:solidFill>
              </a:rPr>
              <a:t>Gasoline flow</a:t>
            </a:r>
          </a:p>
        </p:txBody>
      </p:sp>
      <p:cxnSp>
        <p:nvCxnSpPr>
          <p:cNvPr id="12" name="Straight Arrow Connector 11">
            <a:extLst>
              <a:ext uri="{FF2B5EF4-FFF2-40B4-BE49-F238E27FC236}">
                <a16:creationId xmlns:a16="http://schemas.microsoft.com/office/drawing/2014/main" id="{709BA812-E778-411E-AC7D-657D30F7C57E}"/>
              </a:ext>
            </a:extLst>
          </p:cNvPr>
          <p:cNvCxnSpPr>
            <a:cxnSpLocks/>
          </p:cNvCxnSpPr>
          <p:nvPr/>
        </p:nvCxnSpPr>
        <p:spPr>
          <a:xfrm>
            <a:off x="6229978" y="2321169"/>
            <a:ext cx="51908" cy="676045"/>
          </a:xfrm>
          <a:prstGeom prst="straightConnector1">
            <a:avLst/>
          </a:prstGeom>
          <a:ln w="25400">
            <a:solidFill>
              <a:srgbClr val="A5002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61926B-3221-44EA-A52A-AEA0C8853EC1}"/>
              </a:ext>
            </a:extLst>
          </p:cNvPr>
          <p:cNvSpPr txBox="1"/>
          <p:nvPr/>
        </p:nvSpPr>
        <p:spPr>
          <a:xfrm>
            <a:off x="733531" y="3227324"/>
            <a:ext cx="6069204" cy="954107"/>
          </a:xfrm>
          <a:prstGeom prst="rect">
            <a:avLst/>
          </a:prstGeom>
          <a:solidFill>
            <a:schemeClr val="bg1"/>
          </a:solidFill>
        </p:spPr>
        <p:txBody>
          <a:bodyPr wrap="square" rtlCol="0">
            <a:spAutoFit/>
          </a:bodyPr>
          <a:lstStyle/>
          <a:p>
            <a:pPr>
              <a:spcAft>
                <a:spcPts val="1200"/>
              </a:spcAft>
            </a:pPr>
            <a:r>
              <a:rPr lang="en-US" sz="2800" dirty="0">
                <a:solidFill>
                  <a:srgbClr val="C00000"/>
                </a:solidFill>
              </a:rPr>
              <a:t>Perceived problem:</a:t>
            </a:r>
            <a:r>
              <a:rPr lang="en-US" sz="2800" dirty="0"/>
              <a:t/>
            </a:r>
            <a:br>
              <a:rPr lang="en-US" sz="2800" dirty="0"/>
            </a:br>
            <a:r>
              <a:rPr lang="en-US" sz="2800" dirty="0"/>
              <a:t>How to prevent gasoline corrosion?</a:t>
            </a:r>
          </a:p>
        </p:txBody>
      </p:sp>
      <p:sp>
        <p:nvSpPr>
          <p:cNvPr id="15" name="TextBox 14">
            <a:extLst>
              <a:ext uri="{FF2B5EF4-FFF2-40B4-BE49-F238E27FC236}">
                <a16:creationId xmlns:a16="http://schemas.microsoft.com/office/drawing/2014/main" id="{04D2F2C3-DC84-4BD0-BD89-F0758F2AC08E}"/>
              </a:ext>
            </a:extLst>
          </p:cNvPr>
          <p:cNvSpPr txBox="1"/>
          <p:nvPr/>
        </p:nvSpPr>
        <p:spPr>
          <a:xfrm>
            <a:off x="733530" y="4323448"/>
            <a:ext cx="7214716" cy="954107"/>
          </a:xfrm>
          <a:prstGeom prst="rect">
            <a:avLst/>
          </a:prstGeom>
          <a:solidFill>
            <a:schemeClr val="bg1"/>
          </a:solidFill>
        </p:spPr>
        <p:txBody>
          <a:bodyPr wrap="square" rtlCol="0">
            <a:spAutoFit/>
          </a:bodyPr>
          <a:lstStyle/>
          <a:p>
            <a:r>
              <a:rPr lang="en-SG" sz="2800" dirty="0">
                <a:solidFill>
                  <a:srgbClr val="C00000"/>
                </a:solidFill>
              </a:rPr>
              <a:t>Solution: </a:t>
            </a:r>
            <a:r>
              <a:rPr lang="en-US" sz="2800" dirty="0"/>
              <a:t>Build flowmeter with materials that</a:t>
            </a:r>
            <a:br>
              <a:rPr lang="en-US" sz="2800" dirty="0"/>
            </a:br>
            <a:r>
              <a:rPr lang="en-US" sz="2800" dirty="0"/>
              <a:t>would not be corroded by gasoline.</a:t>
            </a:r>
          </a:p>
        </p:txBody>
      </p:sp>
      <p:sp>
        <p:nvSpPr>
          <p:cNvPr id="13" name="TextBox 12">
            <a:extLst>
              <a:ext uri="{FF2B5EF4-FFF2-40B4-BE49-F238E27FC236}">
                <a16:creationId xmlns:a16="http://schemas.microsoft.com/office/drawing/2014/main" id="{DEE2D6B3-2704-4CBA-B5FF-E3AA4B4A0DAB}"/>
              </a:ext>
            </a:extLst>
          </p:cNvPr>
          <p:cNvSpPr txBox="1"/>
          <p:nvPr/>
        </p:nvSpPr>
        <p:spPr>
          <a:xfrm>
            <a:off x="733530" y="5470082"/>
            <a:ext cx="4572000" cy="523220"/>
          </a:xfrm>
          <a:prstGeom prst="rect">
            <a:avLst/>
          </a:prstGeom>
          <a:solidFill>
            <a:schemeClr val="bg1"/>
          </a:solidFill>
        </p:spPr>
        <p:txBody>
          <a:bodyPr wrap="square" rtlCol="0">
            <a:spAutoFit/>
          </a:bodyPr>
          <a:lstStyle/>
          <a:p>
            <a:r>
              <a:rPr lang="en-SG" sz="2800" dirty="0">
                <a:solidFill>
                  <a:srgbClr val="C00000"/>
                </a:solidFill>
              </a:rPr>
              <a:t>Reality: </a:t>
            </a:r>
            <a:r>
              <a:rPr lang="en-US" sz="2800" dirty="0"/>
              <a:t>No such materials!</a:t>
            </a:r>
          </a:p>
        </p:txBody>
      </p:sp>
    </p:spTree>
    <p:extLst>
      <p:ext uri="{BB962C8B-B14F-4D97-AF65-F5344CB8AC3E}">
        <p14:creationId xmlns:p14="http://schemas.microsoft.com/office/powerpoint/2010/main" val="1753747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23</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523220"/>
          </a:xfrm>
          <a:prstGeom prst="rect">
            <a:avLst/>
          </a:prstGeom>
          <a:noFill/>
        </p:spPr>
        <p:txBody>
          <a:bodyPr wrap="square" rtlCol="0">
            <a:spAutoFit/>
          </a:bodyPr>
          <a:lstStyle/>
          <a:p>
            <a:r>
              <a:rPr lang="en-SG" sz="2800" dirty="0">
                <a:solidFill>
                  <a:srgbClr val="0000FF"/>
                </a:solidFill>
                <a:latin typeface="+mn-lt"/>
              </a:rPr>
              <a:t>How </a:t>
            </a:r>
            <a:r>
              <a:rPr lang="en-SG" sz="2800" dirty="0">
                <a:solidFill>
                  <a:srgbClr val="0000FF"/>
                </a:solidFill>
                <a:latin typeface="Forte" panose="03060902040502070203" pitchFamily="66" charset="0"/>
              </a:rPr>
              <a:t>hard</a:t>
            </a:r>
            <a:r>
              <a:rPr lang="en-SG" sz="2800" dirty="0">
                <a:solidFill>
                  <a:srgbClr val="0000FF"/>
                </a:solidFill>
                <a:latin typeface="+mn-lt"/>
              </a:rPr>
              <a:t> can “</a:t>
            </a:r>
            <a:r>
              <a:rPr lang="en-SG" sz="2800" dirty="0">
                <a:solidFill>
                  <a:srgbClr val="C00000"/>
                </a:solidFill>
                <a:latin typeface="+mn-lt"/>
              </a:rPr>
              <a:t>understanding the problem</a:t>
            </a:r>
            <a:r>
              <a:rPr lang="en-SG" sz="2800" dirty="0">
                <a:solidFill>
                  <a:srgbClr val="0000FF"/>
                </a:solidFill>
                <a:latin typeface="+mn-lt"/>
              </a:rPr>
              <a:t>” be?</a:t>
            </a:r>
            <a:endParaRPr lang="en-US" sz="2800" dirty="0">
              <a:solidFill>
                <a:srgbClr val="0000FF"/>
              </a:solidFill>
              <a:latin typeface="+mn-lt"/>
            </a:endParaRPr>
          </a:p>
        </p:txBody>
      </p:sp>
      <p:sp>
        <p:nvSpPr>
          <p:cNvPr id="14" name="TextBox 13"/>
          <p:cNvSpPr txBox="1"/>
          <p:nvPr/>
        </p:nvSpPr>
        <p:spPr>
          <a:xfrm>
            <a:off x="534134" y="975723"/>
            <a:ext cx="5797218" cy="523220"/>
          </a:xfrm>
          <a:prstGeom prst="rect">
            <a:avLst/>
          </a:prstGeom>
          <a:noFill/>
        </p:spPr>
        <p:txBody>
          <a:bodyPr wrap="square" rtlCol="0">
            <a:spAutoFit/>
          </a:bodyPr>
          <a:lstStyle/>
          <a:p>
            <a:r>
              <a:rPr lang="en-SG" sz="2800" dirty="0"/>
              <a:t>(2) Leaking Flowmeter</a:t>
            </a:r>
            <a:endParaRPr lang="en-US" sz="2800" dirty="0"/>
          </a:p>
        </p:txBody>
      </p:sp>
      <p:pic>
        <p:nvPicPr>
          <p:cNvPr id="7" name="Picture 7">
            <a:extLst>
              <a:ext uri="{FF2B5EF4-FFF2-40B4-BE49-F238E27FC236}">
                <a16:creationId xmlns:a16="http://schemas.microsoft.com/office/drawing/2014/main" id="{EA5031D4-5692-4D0E-80EB-71F6BAEAD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7" y="1594794"/>
            <a:ext cx="8621486" cy="4988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9">
            <a:extLst>
              <a:ext uri="{FF2B5EF4-FFF2-40B4-BE49-F238E27FC236}">
                <a16:creationId xmlns:a16="http://schemas.microsoft.com/office/drawing/2014/main" id="{8B180BFB-63E6-4037-BAE5-C0A7937528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134" y="1562645"/>
            <a:ext cx="1727200" cy="132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a:extLst>
              <a:ext uri="{FF2B5EF4-FFF2-40B4-BE49-F238E27FC236}">
                <a16:creationId xmlns:a16="http://schemas.microsoft.com/office/drawing/2014/main" id="{2A6245DB-DB74-4812-98F5-AFB9493EEF59}"/>
              </a:ext>
            </a:extLst>
          </p:cNvPr>
          <p:cNvSpPr txBox="1"/>
          <p:nvPr/>
        </p:nvSpPr>
        <p:spPr>
          <a:xfrm>
            <a:off x="4416590" y="1741180"/>
            <a:ext cx="2048189" cy="461665"/>
          </a:xfrm>
          <a:prstGeom prst="rect">
            <a:avLst/>
          </a:prstGeom>
          <a:noFill/>
        </p:spPr>
        <p:txBody>
          <a:bodyPr wrap="square" rtlCol="0">
            <a:spAutoFit/>
          </a:bodyPr>
          <a:lstStyle/>
          <a:p>
            <a:pPr algn="r"/>
            <a:r>
              <a:rPr lang="en-US" sz="2400" dirty="0">
                <a:solidFill>
                  <a:schemeClr val="tx2">
                    <a:lumMod val="20000"/>
                    <a:lumOff val="80000"/>
                  </a:schemeClr>
                </a:solidFill>
              </a:rPr>
              <a:t>Gasoline flow</a:t>
            </a:r>
          </a:p>
        </p:txBody>
      </p:sp>
      <p:cxnSp>
        <p:nvCxnSpPr>
          <p:cNvPr id="12" name="Straight Arrow Connector 11">
            <a:extLst>
              <a:ext uri="{FF2B5EF4-FFF2-40B4-BE49-F238E27FC236}">
                <a16:creationId xmlns:a16="http://schemas.microsoft.com/office/drawing/2014/main" id="{709BA812-E778-411E-AC7D-657D30F7C57E}"/>
              </a:ext>
            </a:extLst>
          </p:cNvPr>
          <p:cNvCxnSpPr>
            <a:cxnSpLocks/>
          </p:cNvCxnSpPr>
          <p:nvPr/>
        </p:nvCxnSpPr>
        <p:spPr>
          <a:xfrm>
            <a:off x="6229978" y="2321169"/>
            <a:ext cx="51908" cy="676045"/>
          </a:xfrm>
          <a:prstGeom prst="straightConnector1">
            <a:avLst/>
          </a:prstGeom>
          <a:ln w="25400">
            <a:solidFill>
              <a:srgbClr val="A5002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61926B-3221-44EA-A52A-AEA0C8853EC1}"/>
              </a:ext>
            </a:extLst>
          </p:cNvPr>
          <p:cNvSpPr txBox="1"/>
          <p:nvPr/>
        </p:nvSpPr>
        <p:spPr>
          <a:xfrm>
            <a:off x="733531" y="3227324"/>
            <a:ext cx="6069204" cy="954107"/>
          </a:xfrm>
          <a:prstGeom prst="rect">
            <a:avLst/>
          </a:prstGeom>
          <a:solidFill>
            <a:schemeClr val="bg1"/>
          </a:solidFill>
        </p:spPr>
        <p:txBody>
          <a:bodyPr wrap="square" rtlCol="0">
            <a:spAutoFit/>
          </a:bodyPr>
          <a:lstStyle/>
          <a:p>
            <a:pPr>
              <a:spcAft>
                <a:spcPts val="1200"/>
              </a:spcAft>
            </a:pPr>
            <a:r>
              <a:rPr lang="en-US" sz="2800" dirty="0">
                <a:solidFill>
                  <a:srgbClr val="C00000"/>
                </a:solidFill>
              </a:rPr>
              <a:t>Right problem:</a:t>
            </a:r>
            <a:r>
              <a:rPr lang="en-US" sz="2800" dirty="0"/>
              <a:t/>
            </a:r>
            <a:br>
              <a:rPr lang="en-US" sz="2800" dirty="0"/>
            </a:br>
            <a:r>
              <a:rPr lang="en-US" sz="2800" dirty="0"/>
              <a:t>How to prevent flowmeter leakage?</a:t>
            </a:r>
          </a:p>
        </p:txBody>
      </p:sp>
      <p:sp>
        <p:nvSpPr>
          <p:cNvPr id="15" name="TextBox 14">
            <a:extLst>
              <a:ext uri="{FF2B5EF4-FFF2-40B4-BE49-F238E27FC236}">
                <a16:creationId xmlns:a16="http://schemas.microsoft.com/office/drawing/2014/main" id="{04D2F2C3-DC84-4BD0-BD89-F0758F2AC08E}"/>
              </a:ext>
            </a:extLst>
          </p:cNvPr>
          <p:cNvSpPr txBox="1"/>
          <p:nvPr/>
        </p:nvSpPr>
        <p:spPr>
          <a:xfrm>
            <a:off x="733530" y="4323448"/>
            <a:ext cx="6241202" cy="523220"/>
          </a:xfrm>
          <a:prstGeom prst="rect">
            <a:avLst/>
          </a:prstGeom>
          <a:solidFill>
            <a:schemeClr val="bg1"/>
          </a:solidFill>
        </p:spPr>
        <p:txBody>
          <a:bodyPr wrap="square" rtlCol="0">
            <a:spAutoFit/>
          </a:bodyPr>
          <a:lstStyle/>
          <a:p>
            <a:r>
              <a:rPr lang="en-SG" sz="2800" dirty="0">
                <a:solidFill>
                  <a:srgbClr val="C00000"/>
                </a:solidFill>
              </a:rPr>
              <a:t>Solution: </a:t>
            </a:r>
            <a:r>
              <a:rPr lang="en-US" sz="2800" dirty="0"/>
              <a:t>Replace flowmeter regularly.</a:t>
            </a:r>
          </a:p>
        </p:txBody>
      </p:sp>
    </p:spTree>
    <p:extLst>
      <p:ext uri="{BB962C8B-B14F-4D97-AF65-F5344CB8AC3E}">
        <p14:creationId xmlns:p14="http://schemas.microsoft.com/office/powerpoint/2010/main" val="2772769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24</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523220"/>
          </a:xfrm>
          <a:prstGeom prst="rect">
            <a:avLst/>
          </a:prstGeom>
          <a:noFill/>
        </p:spPr>
        <p:txBody>
          <a:bodyPr wrap="square" rtlCol="0">
            <a:spAutoFit/>
          </a:bodyPr>
          <a:lstStyle/>
          <a:p>
            <a:r>
              <a:rPr lang="en-SG" sz="2800" dirty="0">
                <a:solidFill>
                  <a:srgbClr val="0000FF"/>
                </a:solidFill>
                <a:latin typeface="+mn-lt"/>
              </a:rPr>
              <a:t>How </a:t>
            </a:r>
            <a:r>
              <a:rPr lang="en-SG" sz="2800" dirty="0">
                <a:solidFill>
                  <a:srgbClr val="0000FF"/>
                </a:solidFill>
                <a:latin typeface="Forte" panose="03060902040502070203" pitchFamily="66" charset="0"/>
              </a:rPr>
              <a:t>hard</a:t>
            </a:r>
            <a:r>
              <a:rPr lang="en-SG" sz="2800" dirty="0">
                <a:solidFill>
                  <a:srgbClr val="0000FF"/>
                </a:solidFill>
                <a:latin typeface="+mn-lt"/>
              </a:rPr>
              <a:t> can “</a:t>
            </a:r>
            <a:r>
              <a:rPr lang="en-SG" sz="2800" dirty="0">
                <a:solidFill>
                  <a:srgbClr val="C00000"/>
                </a:solidFill>
                <a:latin typeface="+mn-lt"/>
              </a:rPr>
              <a:t>understanding the problem</a:t>
            </a:r>
            <a:r>
              <a:rPr lang="en-SG" sz="2800" dirty="0">
                <a:solidFill>
                  <a:srgbClr val="0000FF"/>
                </a:solidFill>
                <a:latin typeface="+mn-lt"/>
              </a:rPr>
              <a:t>” be?</a:t>
            </a:r>
            <a:endParaRPr lang="en-US" sz="2800" dirty="0">
              <a:solidFill>
                <a:srgbClr val="0000FF"/>
              </a:solidFill>
              <a:latin typeface="+mn-lt"/>
            </a:endParaRPr>
          </a:p>
        </p:txBody>
      </p:sp>
      <p:sp>
        <p:nvSpPr>
          <p:cNvPr id="14" name="TextBox 13"/>
          <p:cNvSpPr txBox="1"/>
          <p:nvPr/>
        </p:nvSpPr>
        <p:spPr>
          <a:xfrm>
            <a:off x="534134" y="975723"/>
            <a:ext cx="5797218" cy="523220"/>
          </a:xfrm>
          <a:prstGeom prst="rect">
            <a:avLst/>
          </a:prstGeom>
          <a:noFill/>
        </p:spPr>
        <p:txBody>
          <a:bodyPr wrap="square" rtlCol="0">
            <a:spAutoFit/>
          </a:bodyPr>
          <a:lstStyle/>
          <a:p>
            <a:r>
              <a:rPr lang="en-SG" sz="2800" dirty="0"/>
              <a:t>(3) Bargain Buy</a:t>
            </a:r>
            <a:endParaRPr lang="en-US" sz="2800" dirty="0"/>
          </a:p>
        </p:txBody>
      </p:sp>
      <p:pic>
        <p:nvPicPr>
          <p:cNvPr id="13" name="Picture 4">
            <a:extLst>
              <a:ext uri="{FF2B5EF4-FFF2-40B4-BE49-F238E27FC236}">
                <a16:creationId xmlns:a16="http://schemas.microsoft.com/office/drawing/2014/main" id="{AE4E0AA2-B467-4AC8-BF67-E4FBE0B09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044" y="1626995"/>
            <a:ext cx="2553956" cy="20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a:extLst>
              <a:ext uri="{FF2B5EF4-FFF2-40B4-BE49-F238E27FC236}">
                <a16:creationId xmlns:a16="http://schemas.microsoft.com/office/drawing/2014/main" id="{A61B20EF-CF43-4FD0-ADAA-A43F3ADB392D}"/>
              </a:ext>
            </a:extLst>
          </p:cNvPr>
          <p:cNvSpPr txBox="1"/>
          <p:nvPr/>
        </p:nvSpPr>
        <p:spPr>
          <a:xfrm>
            <a:off x="1397559" y="3800247"/>
            <a:ext cx="1184868" cy="523220"/>
          </a:xfrm>
          <a:prstGeom prst="rect">
            <a:avLst/>
          </a:prstGeom>
          <a:noFill/>
        </p:spPr>
        <p:txBody>
          <a:bodyPr wrap="square" rtlCol="0">
            <a:spAutoFit/>
          </a:bodyPr>
          <a:lstStyle/>
          <a:p>
            <a:r>
              <a:rPr lang="en-SG" sz="2800" dirty="0"/>
              <a:t>$5.50</a:t>
            </a:r>
            <a:endParaRPr lang="en-US" sz="2800" dirty="0"/>
          </a:p>
        </p:txBody>
      </p:sp>
      <p:cxnSp>
        <p:nvCxnSpPr>
          <p:cNvPr id="3" name="Straight Connector 2">
            <a:extLst>
              <a:ext uri="{FF2B5EF4-FFF2-40B4-BE49-F238E27FC236}">
                <a16:creationId xmlns:a16="http://schemas.microsoft.com/office/drawing/2014/main" id="{7A73122F-9063-4386-AE67-E071551ABCC3}"/>
              </a:ext>
            </a:extLst>
          </p:cNvPr>
          <p:cNvCxnSpPr/>
          <p:nvPr/>
        </p:nvCxnSpPr>
        <p:spPr>
          <a:xfrm flipV="1">
            <a:off x="1462873" y="3850841"/>
            <a:ext cx="1054240" cy="422031"/>
          </a:xfrm>
          <a:prstGeom prst="line">
            <a:avLst/>
          </a:prstGeom>
          <a:ln w="38100">
            <a:solidFill>
              <a:srgbClr val="A5002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A60A2E-0EB1-46AE-B241-7819C3527058}"/>
              </a:ext>
            </a:extLst>
          </p:cNvPr>
          <p:cNvSpPr txBox="1"/>
          <p:nvPr/>
        </p:nvSpPr>
        <p:spPr>
          <a:xfrm>
            <a:off x="1397558" y="4291688"/>
            <a:ext cx="1184868" cy="523220"/>
          </a:xfrm>
          <a:prstGeom prst="rect">
            <a:avLst/>
          </a:prstGeom>
          <a:noFill/>
        </p:spPr>
        <p:txBody>
          <a:bodyPr wrap="square" rtlCol="0">
            <a:spAutoFit/>
          </a:bodyPr>
          <a:lstStyle/>
          <a:p>
            <a:r>
              <a:rPr lang="en-SG" sz="2800" dirty="0"/>
              <a:t>$5.00</a:t>
            </a:r>
            <a:endParaRPr lang="en-US" sz="2800" dirty="0"/>
          </a:p>
        </p:txBody>
      </p:sp>
      <p:cxnSp>
        <p:nvCxnSpPr>
          <p:cNvPr id="18" name="Straight Connector 17">
            <a:extLst>
              <a:ext uri="{FF2B5EF4-FFF2-40B4-BE49-F238E27FC236}">
                <a16:creationId xmlns:a16="http://schemas.microsoft.com/office/drawing/2014/main" id="{8032D658-8D8A-42E0-A60B-59A064E076CD}"/>
              </a:ext>
            </a:extLst>
          </p:cNvPr>
          <p:cNvCxnSpPr/>
          <p:nvPr/>
        </p:nvCxnSpPr>
        <p:spPr>
          <a:xfrm flipV="1">
            <a:off x="1462873" y="4342587"/>
            <a:ext cx="1054240" cy="422031"/>
          </a:xfrm>
          <a:prstGeom prst="line">
            <a:avLst/>
          </a:prstGeom>
          <a:ln w="38100">
            <a:solidFill>
              <a:srgbClr val="A5002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4EAE24A-CFB4-4B45-BCE0-B8EF3F8929E7}"/>
              </a:ext>
            </a:extLst>
          </p:cNvPr>
          <p:cNvSpPr txBox="1"/>
          <p:nvPr/>
        </p:nvSpPr>
        <p:spPr>
          <a:xfrm>
            <a:off x="1397558" y="4793802"/>
            <a:ext cx="1184868" cy="523220"/>
          </a:xfrm>
          <a:prstGeom prst="rect">
            <a:avLst/>
          </a:prstGeom>
          <a:noFill/>
        </p:spPr>
        <p:txBody>
          <a:bodyPr wrap="square" rtlCol="0">
            <a:spAutoFit/>
          </a:bodyPr>
          <a:lstStyle/>
          <a:p>
            <a:r>
              <a:rPr lang="en-SG" sz="2800" dirty="0"/>
              <a:t>$4.50</a:t>
            </a:r>
            <a:endParaRPr lang="en-US" sz="2800" dirty="0"/>
          </a:p>
        </p:txBody>
      </p:sp>
      <p:sp>
        <p:nvSpPr>
          <p:cNvPr id="20" name="TextBox 19">
            <a:extLst>
              <a:ext uri="{FF2B5EF4-FFF2-40B4-BE49-F238E27FC236}">
                <a16:creationId xmlns:a16="http://schemas.microsoft.com/office/drawing/2014/main" id="{79B8EADE-B8C9-4119-AE31-8E220A6CE118}"/>
              </a:ext>
            </a:extLst>
          </p:cNvPr>
          <p:cNvSpPr txBox="1"/>
          <p:nvPr/>
        </p:nvSpPr>
        <p:spPr>
          <a:xfrm>
            <a:off x="3758084" y="1498943"/>
            <a:ext cx="5044272" cy="1200329"/>
          </a:xfrm>
          <a:prstGeom prst="rect">
            <a:avLst/>
          </a:prstGeom>
          <a:solidFill>
            <a:schemeClr val="accent5">
              <a:lumMod val="20000"/>
              <a:lumOff val="80000"/>
            </a:schemeClr>
          </a:solidFill>
        </p:spPr>
        <p:txBody>
          <a:bodyPr wrap="square" rtlCol="0">
            <a:spAutoFit/>
          </a:bodyPr>
          <a:lstStyle/>
          <a:p>
            <a:r>
              <a:rPr lang="en-SG" sz="2400" dirty="0">
                <a:solidFill>
                  <a:srgbClr val="C00000"/>
                </a:solidFill>
              </a:rPr>
              <a:t>Observation: </a:t>
            </a:r>
            <a:r>
              <a:rPr lang="en-SG" sz="2400" dirty="0"/>
              <a:t>A particular brand is selling very well elsewhere but not in this store.</a:t>
            </a:r>
            <a:endParaRPr lang="en-US" sz="2400" dirty="0"/>
          </a:p>
        </p:txBody>
      </p:sp>
      <p:sp>
        <p:nvSpPr>
          <p:cNvPr id="23" name="TextBox 22">
            <a:extLst>
              <a:ext uri="{FF2B5EF4-FFF2-40B4-BE49-F238E27FC236}">
                <a16:creationId xmlns:a16="http://schemas.microsoft.com/office/drawing/2014/main" id="{A54FA24F-F12E-4C7F-B9C3-D6AB09F0588F}"/>
              </a:ext>
            </a:extLst>
          </p:cNvPr>
          <p:cNvSpPr txBox="1"/>
          <p:nvPr/>
        </p:nvSpPr>
        <p:spPr>
          <a:xfrm>
            <a:off x="3758084" y="2861679"/>
            <a:ext cx="3861916" cy="830997"/>
          </a:xfrm>
          <a:prstGeom prst="rect">
            <a:avLst/>
          </a:prstGeom>
          <a:solidFill>
            <a:schemeClr val="accent5">
              <a:lumMod val="20000"/>
              <a:lumOff val="80000"/>
            </a:schemeClr>
          </a:solidFill>
        </p:spPr>
        <p:txBody>
          <a:bodyPr wrap="square" rtlCol="0">
            <a:spAutoFit/>
          </a:bodyPr>
          <a:lstStyle/>
          <a:p>
            <a:r>
              <a:rPr lang="en-SG" sz="2400" dirty="0">
                <a:solidFill>
                  <a:srgbClr val="C00000"/>
                </a:solidFill>
              </a:rPr>
              <a:t>Perceived problem: </a:t>
            </a:r>
            <a:r>
              <a:rPr lang="en-SG" sz="2400" dirty="0"/>
              <a:t>Price not competitive.</a:t>
            </a:r>
            <a:endParaRPr lang="en-US" sz="2400" dirty="0"/>
          </a:p>
        </p:txBody>
      </p:sp>
      <p:sp>
        <p:nvSpPr>
          <p:cNvPr id="24" name="TextBox 23">
            <a:extLst>
              <a:ext uri="{FF2B5EF4-FFF2-40B4-BE49-F238E27FC236}">
                <a16:creationId xmlns:a16="http://schemas.microsoft.com/office/drawing/2014/main" id="{858E0AE9-1A12-40D2-85F5-AC645818D11F}"/>
              </a:ext>
            </a:extLst>
          </p:cNvPr>
          <p:cNvSpPr txBox="1"/>
          <p:nvPr/>
        </p:nvSpPr>
        <p:spPr>
          <a:xfrm>
            <a:off x="3758083" y="3850743"/>
            <a:ext cx="3969099" cy="461665"/>
          </a:xfrm>
          <a:prstGeom prst="rect">
            <a:avLst/>
          </a:prstGeom>
          <a:solidFill>
            <a:schemeClr val="accent5">
              <a:lumMod val="20000"/>
              <a:lumOff val="80000"/>
            </a:schemeClr>
          </a:solidFill>
        </p:spPr>
        <p:txBody>
          <a:bodyPr wrap="square" rtlCol="0">
            <a:spAutoFit/>
          </a:bodyPr>
          <a:lstStyle/>
          <a:p>
            <a:r>
              <a:rPr lang="en-SG" sz="2400" dirty="0">
                <a:solidFill>
                  <a:srgbClr val="C00000"/>
                </a:solidFill>
              </a:rPr>
              <a:t>Solution: </a:t>
            </a:r>
            <a:r>
              <a:rPr lang="en-SG" sz="2400" dirty="0"/>
              <a:t>Reduce the price.</a:t>
            </a:r>
            <a:endParaRPr lang="en-US" sz="2400" dirty="0"/>
          </a:p>
        </p:txBody>
      </p:sp>
      <p:sp>
        <p:nvSpPr>
          <p:cNvPr id="25" name="TextBox 24">
            <a:extLst>
              <a:ext uri="{FF2B5EF4-FFF2-40B4-BE49-F238E27FC236}">
                <a16:creationId xmlns:a16="http://schemas.microsoft.com/office/drawing/2014/main" id="{65EE711A-0D18-4F88-8313-5F18D675856F}"/>
              </a:ext>
            </a:extLst>
          </p:cNvPr>
          <p:cNvSpPr txBox="1"/>
          <p:nvPr/>
        </p:nvSpPr>
        <p:spPr>
          <a:xfrm>
            <a:off x="3125039" y="4580136"/>
            <a:ext cx="5034223" cy="461665"/>
          </a:xfrm>
          <a:prstGeom prst="rect">
            <a:avLst/>
          </a:prstGeom>
          <a:solidFill>
            <a:schemeClr val="bg2">
              <a:lumMod val="90000"/>
            </a:schemeClr>
          </a:solidFill>
        </p:spPr>
        <p:txBody>
          <a:bodyPr wrap="square" rtlCol="0">
            <a:spAutoFit/>
          </a:bodyPr>
          <a:lstStyle/>
          <a:p>
            <a:r>
              <a:rPr lang="en-SG" sz="2400" dirty="0">
                <a:solidFill>
                  <a:srgbClr val="C00000"/>
                </a:solidFill>
              </a:rPr>
              <a:t>Observation: </a:t>
            </a:r>
            <a:r>
              <a:rPr lang="en-SG" sz="2400" dirty="0"/>
              <a:t>Still not selling well.</a:t>
            </a:r>
            <a:endParaRPr lang="en-US" sz="2400" dirty="0"/>
          </a:p>
        </p:txBody>
      </p:sp>
      <p:sp>
        <p:nvSpPr>
          <p:cNvPr id="26" name="TextBox 25">
            <a:extLst>
              <a:ext uri="{FF2B5EF4-FFF2-40B4-BE49-F238E27FC236}">
                <a16:creationId xmlns:a16="http://schemas.microsoft.com/office/drawing/2014/main" id="{56339344-EFDC-4935-920E-713D441CACFA}"/>
              </a:ext>
            </a:extLst>
          </p:cNvPr>
          <p:cNvSpPr txBox="1"/>
          <p:nvPr/>
        </p:nvSpPr>
        <p:spPr>
          <a:xfrm>
            <a:off x="3125038" y="5233046"/>
            <a:ext cx="5034224" cy="461665"/>
          </a:xfrm>
          <a:prstGeom prst="rect">
            <a:avLst/>
          </a:prstGeom>
          <a:solidFill>
            <a:schemeClr val="bg2">
              <a:lumMod val="90000"/>
            </a:schemeClr>
          </a:solidFill>
        </p:spPr>
        <p:txBody>
          <a:bodyPr wrap="square" rtlCol="0">
            <a:spAutoFit/>
          </a:bodyPr>
          <a:lstStyle/>
          <a:p>
            <a:r>
              <a:rPr lang="en-SG" sz="2400" dirty="0">
                <a:solidFill>
                  <a:srgbClr val="C00000"/>
                </a:solidFill>
              </a:rPr>
              <a:t>Solution: </a:t>
            </a:r>
            <a:r>
              <a:rPr lang="en-SG" sz="2400" dirty="0"/>
              <a:t>Reduce the price further.</a:t>
            </a:r>
            <a:endParaRPr lang="en-US" sz="2400" dirty="0"/>
          </a:p>
        </p:txBody>
      </p:sp>
      <p:sp>
        <p:nvSpPr>
          <p:cNvPr id="27" name="TextBox 26">
            <a:extLst>
              <a:ext uri="{FF2B5EF4-FFF2-40B4-BE49-F238E27FC236}">
                <a16:creationId xmlns:a16="http://schemas.microsoft.com/office/drawing/2014/main" id="{44CF9197-5748-4CE3-9E86-FC38DF362443}"/>
              </a:ext>
            </a:extLst>
          </p:cNvPr>
          <p:cNvSpPr txBox="1"/>
          <p:nvPr/>
        </p:nvSpPr>
        <p:spPr>
          <a:xfrm>
            <a:off x="3119176" y="5929261"/>
            <a:ext cx="5034224" cy="461665"/>
          </a:xfrm>
          <a:prstGeom prst="rect">
            <a:avLst/>
          </a:prstGeom>
          <a:solidFill>
            <a:srgbClr val="99CCFF"/>
          </a:solidFill>
        </p:spPr>
        <p:txBody>
          <a:bodyPr wrap="square" rtlCol="0">
            <a:spAutoFit/>
          </a:bodyPr>
          <a:lstStyle/>
          <a:p>
            <a:r>
              <a:rPr lang="en-SG" sz="2400" dirty="0">
                <a:solidFill>
                  <a:srgbClr val="C00000"/>
                </a:solidFill>
              </a:rPr>
              <a:t>Observation: </a:t>
            </a:r>
            <a:r>
              <a:rPr lang="en-SG" sz="2400" i="1" dirty="0"/>
              <a:t>Still</a:t>
            </a:r>
            <a:r>
              <a:rPr lang="en-SG" sz="2400" dirty="0"/>
              <a:t> not selling well!</a:t>
            </a:r>
            <a:endParaRPr lang="en-US" sz="2400" dirty="0"/>
          </a:p>
        </p:txBody>
      </p:sp>
    </p:spTree>
    <p:extLst>
      <p:ext uri="{BB962C8B-B14F-4D97-AF65-F5344CB8AC3E}">
        <p14:creationId xmlns:p14="http://schemas.microsoft.com/office/powerpoint/2010/main" val="2154043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dissolv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up)">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dissolve">
                                      <p:cBhvr>
                                        <p:cTn id="45" dur="500"/>
                                        <p:tgtEl>
                                          <p:spTgt spid="18"/>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dissolve">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up)">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0" grpId="0" animBg="1"/>
      <p:bldP spid="23" grpId="0" animBg="1"/>
      <p:bldP spid="24" grpId="0" animBg="1"/>
      <p:bldP spid="25" grpId="0" animBg="1"/>
      <p:bldP spid="2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25</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523220"/>
          </a:xfrm>
          <a:prstGeom prst="rect">
            <a:avLst/>
          </a:prstGeom>
          <a:noFill/>
        </p:spPr>
        <p:txBody>
          <a:bodyPr wrap="square" rtlCol="0">
            <a:spAutoFit/>
          </a:bodyPr>
          <a:lstStyle/>
          <a:p>
            <a:r>
              <a:rPr lang="en-SG" sz="2800" dirty="0">
                <a:solidFill>
                  <a:srgbClr val="0000FF"/>
                </a:solidFill>
                <a:latin typeface="+mn-lt"/>
              </a:rPr>
              <a:t>How </a:t>
            </a:r>
            <a:r>
              <a:rPr lang="en-SG" sz="2800" dirty="0">
                <a:solidFill>
                  <a:srgbClr val="0000FF"/>
                </a:solidFill>
                <a:latin typeface="Forte" panose="03060902040502070203" pitchFamily="66" charset="0"/>
              </a:rPr>
              <a:t>hard</a:t>
            </a:r>
            <a:r>
              <a:rPr lang="en-SG" sz="2800" dirty="0">
                <a:solidFill>
                  <a:srgbClr val="0000FF"/>
                </a:solidFill>
                <a:latin typeface="+mn-lt"/>
              </a:rPr>
              <a:t> can “</a:t>
            </a:r>
            <a:r>
              <a:rPr lang="en-SG" sz="2800" dirty="0">
                <a:solidFill>
                  <a:srgbClr val="C00000"/>
                </a:solidFill>
                <a:latin typeface="+mn-lt"/>
              </a:rPr>
              <a:t>understanding the problem</a:t>
            </a:r>
            <a:r>
              <a:rPr lang="en-SG" sz="2800" dirty="0">
                <a:solidFill>
                  <a:srgbClr val="0000FF"/>
                </a:solidFill>
                <a:latin typeface="+mn-lt"/>
              </a:rPr>
              <a:t>” be?</a:t>
            </a:r>
            <a:endParaRPr lang="en-US" sz="2800" dirty="0">
              <a:solidFill>
                <a:srgbClr val="0000FF"/>
              </a:solidFill>
              <a:latin typeface="+mn-lt"/>
            </a:endParaRPr>
          </a:p>
        </p:txBody>
      </p:sp>
      <p:sp>
        <p:nvSpPr>
          <p:cNvPr id="14" name="TextBox 13"/>
          <p:cNvSpPr txBox="1"/>
          <p:nvPr/>
        </p:nvSpPr>
        <p:spPr>
          <a:xfrm>
            <a:off x="534134" y="975723"/>
            <a:ext cx="5797218" cy="523220"/>
          </a:xfrm>
          <a:prstGeom prst="rect">
            <a:avLst/>
          </a:prstGeom>
          <a:noFill/>
        </p:spPr>
        <p:txBody>
          <a:bodyPr wrap="square" rtlCol="0">
            <a:spAutoFit/>
          </a:bodyPr>
          <a:lstStyle/>
          <a:p>
            <a:r>
              <a:rPr lang="en-SG" sz="2800" dirty="0"/>
              <a:t>(3) Bargain Buy</a:t>
            </a:r>
            <a:endParaRPr lang="en-US" sz="2800" dirty="0"/>
          </a:p>
        </p:txBody>
      </p:sp>
      <p:pic>
        <p:nvPicPr>
          <p:cNvPr id="13" name="Picture 4">
            <a:extLst>
              <a:ext uri="{FF2B5EF4-FFF2-40B4-BE49-F238E27FC236}">
                <a16:creationId xmlns:a16="http://schemas.microsoft.com/office/drawing/2014/main" id="{AE4E0AA2-B467-4AC8-BF67-E4FBE0B09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044" y="1626995"/>
            <a:ext cx="2553956" cy="20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a:extLst>
              <a:ext uri="{FF2B5EF4-FFF2-40B4-BE49-F238E27FC236}">
                <a16:creationId xmlns:a16="http://schemas.microsoft.com/office/drawing/2014/main" id="{A61B20EF-CF43-4FD0-ADAA-A43F3ADB392D}"/>
              </a:ext>
            </a:extLst>
          </p:cNvPr>
          <p:cNvSpPr txBox="1"/>
          <p:nvPr/>
        </p:nvSpPr>
        <p:spPr>
          <a:xfrm>
            <a:off x="1397559" y="3800247"/>
            <a:ext cx="1184868" cy="523220"/>
          </a:xfrm>
          <a:prstGeom prst="rect">
            <a:avLst/>
          </a:prstGeom>
          <a:noFill/>
        </p:spPr>
        <p:txBody>
          <a:bodyPr wrap="square" rtlCol="0">
            <a:spAutoFit/>
          </a:bodyPr>
          <a:lstStyle/>
          <a:p>
            <a:r>
              <a:rPr lang="en-SG" sz="2800" dirty="0"/>
              <a:t>$5.50</a:t>
            </a:r>
            <a:endParaRPr lang="en-US" sz="2800" dirty="0"/>
          </a:p>
        </p:txBody>
      </p:sp>
      <p:cxnSp>
        <p:nvCxnSpPr>
          <p:cNvPr id="3" name="Straight Connector 2">
            <a:extLst>
              <a:ext uri="{FF2B5EF4-FFF2-40B4-BE49-F238E27FC236}">
                <a16:creationId xmlns:a16="http://schemas.microsoft.com/office/drawing/2014/main" id="{7A73122F-9063-4386-AE67-E071551ABCC3}"/>
              </a:ext>
            </a:extLst>
          </p:cNvPr>
          <p:cNvCxnSpPr/>
          <p:nvPr/>
        </p:nvCxnSpPr>
        <p:spPr>
          <a:xfrm flipV="1">
            <a:off x="1462873" y="3850841"/>
            <a:ext cx="1054240" cy="422031"/>
          </a:xfrm>
          <a:prstGeom prst="line">
            <a:avLst/>
          </a:prstGeom>
          <a:ln w="38100">
            <a:solidFill>
              <a:srgbClr val="A5002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A60A2E-0EB1-46AE-B241-7819C3527058}"/>
              </a:ext>
            </a:extLst>
          </p:cNvPr>
          <p:cNvSpPr txBox="1"/>
          <p:nvPr/>
        </p:nvSpPr>
        <p:spPr>
          <a:xfrm>
            <a:off x="1397558" y="4291688"/>
            <a:ext cx="1184868" cy="523220"/>
          </a:xfrm>
          <a:prstGeom prst="rect">
            <a:avLst/>
          </a:prstGeom>
          <a:noFill/>
        </p:spPr>
        <p:txBody>
          <a:bodyPr wrap="square" rtlCol="0">
            <a:spAutoFit/>
          </a:bodyPr>
          <a:lstStyle/>
          <a:p>
            <a:r>
              <a:rPr lang="en-SG" sz="2800" dirty="0"/>
              <a:t>$5.00</a:t>
            </a:r>
            <a:endParaRPr lang="en-US" sz="2800" dirty="0"/>
          </a:p>
        </p:txBody>
      </p:sp>
      <p:cxnSp>
        <p:nvCxnSpPr>
          <p:cNvPr id="18" name="Straight Connector 17">
            <a:extLst>
              <a:ext uri="{FF2B5EF4-FFF2-40B4-BE49-F238E27FC236}">
                <a16:creationId xmlns:a16="http://schemas.microsoft.com/office/drawing/2014/main" id="{8032D658-8D8A-42E0-A60B-59A064E076CD}"/>
              </a:ext>
            </a:extLst>
          </p:cNvPr>
          <p:cNvCxnSpPr/>
          <p:nvPr/>
        </p:nvCxnSpPr>
        <p:spPr>
          <a:xfrm flipV="1">
            <a:off x="1462873" y="4342587"/>
            <a:ext cx="1054240" cy="422031"/>
          </a:xfrm>
          <a:prstGeom prst="line">
            <a:avLst/>
          </a:prstGeom>
          <a:ln w="38100">
            <a:solidFill>
              <a:srgbClr val="A5002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4EAE24A-CFB4-4B45-BCE0-B8EF3F8929E7}"/>
              </a:ext>
            </a:extLst>
          </p:cNvPr>
          <p:cNvSpPr txBox="1"/>
          <p:nvPr/>
        </p:nvSpPr>
        <p:spPr>
          <a:xfrm>
            <a:off x="1397558" y="4793802"/>
            <a:ext cx="1184868" cy="523220"/>
          </a:xfrm>
          <a:prstGeom prst="rect">
            <a:avLst/>
          </a:prstGeom>
          <a:noFill/>
        </p:spPr>
        <p:txBody>
          <a:bodyPr wrap="square" rtlCol="0">
            <a:spAutoFit/>
          </a:bodyPr>
          <a:lstStyle/>
          <a:p>
            <a:r>
              <a:rPr lang="en-SG" sz="2800" dirty="0"/>
              <a:t>$4.50</a:t>
            </a:r>
            <a:endParaRPr lang="en-US" sz="2800" dirty="0"/>
          </a:p>
        </p:txBody>
      </p:sp>
      <p:sp>
        <p:nvSpPr>
          <p:cNvPr id="20" name="TextBox 19">
            <a:extLst>
              <a:ext uri="{FF2B5EF4-FFF2-40B4-BE49-F238E27FC236}">
                <a16:creationId xmlns:a16="http://schemas.microsoft.com/office/drawing/2014/main" id="{79B8EADE-B8C9-4119-AE31-8E220A6CE118}"/>
              </a:ext>
            </a:extLst>
          </p:cNvPr>
          <p:cNvSpPr txBox="1"/>
          <p:nvPr/>
        </p:nvSpPr>
        <p:spPr>
          <a:xfrm>
            <a:off x="3758084" y="1701674"/>
            <a:ext cx="4190162" cy="954107"/>
          </a:xfrm>
          <a:prstGeom prst="rect">
            <a:avLst/>
          </a:prstGeom>
          <a:solidFill>
            <a:schemeClr val="accent5">
              <a:lumMod val="20000"/>
              <a:lumOff val="80000"/>
            </a:schemeClr>
          </a:solidFill>
        </p:spPr>
        <p:txBody>
          <a:bodyPr wrap="square" rtlCol="0">
            <a:spAutoFit/>
          </a:bodyPr>
          <a:lstStyle/>
          <a:p>
            <a:r>
              <a:rPr lang="en-SG" sz="2800" dirty="0">
                <a:solidFill>
                  <a:srgbClr val="C00000"/>
                </a:solidFill>
              </a:rPr>
              <a:t>Real problem: </a:t>
            </a:r>
            <a:r>
              <a:rPr lang="en-US" sz="2800" dirty="0"/>
              <a:t>Item not prominently displayed</a:t>
            </a:r>
            <a:r>
              <a:rPr lang="en-SG" sz="2800" dirty="0"/>
              <a:t>!</a:t>
            </a:r>
            <a:endParaRPr lang="en-US" sz="2800" dirty="0"/>
          </a:p>
        </p:txBody>
      </p:sp>
      <p:sp>
        <p:nvSpPr>
          <p:cNvPr id="24" name="TextBox 23">
            <a:extLst>
              <a:ext uri="{FF2B5EF4-FFF2-40B4-BE49-F238E27FC236}">
                <a16:creationId xmlns:a16="http://schemas.microsoft.com/office/drawing/2014/main" id="{858E0AE9-1A12-40D2-85F5-AC645818D11F}"/>
              </a:ext>
            </a:extLst>
          </p:cNvPr>
          <p:cNvSpPr txBox="1"/>
          <p:nvPr/>
        </p:nvSpPr>
        <p:spPr>
          <a:xfrm>
            <a:off x="3758083" y="3055876"/>
            <a:ext cx="4190163" cy="954107"/>
          </a:xfrm>
          <a:prstGeom prst="rect">
            <a:avLst/>
          </a:prstGeom>
          <a:solidFill>
            <a:schemeClr val="accent5">
              <a:lumMod val="20000"/>
              <a:lumOff val="80000"/>
            </a:schemeClr>
          </a:solidFill>
        </p:spPr>
        <p:txBody>
          <a:bodyPr wrap="square" rtlCol="0">
            <a:spAutoFit/>
          </a:bodyPr>
          <a:lstStyle/>
          <a:p>
            <a:r>
              <a:rPr lang="en-SG" sz="2800" dirty="0">
                <a:solidFill>
                  <a:srgbClr val="C00000"/>
                </a:solidFill>
              </a:rPr>
              <a:t>Solution: </a:t>
            </a:r>
            <a:r>
              <a:rPr lang="en-US" sz="2800" dirty="0"/>
              <a:t>Display item at prominent location.</a:t>
            </a:r>
          </a:p>
        </p:txBody>
      </p:sp>
    </p:spTree>
    <p:extLst>
      <p:ext uri="{BB962C8B-B14F-4D97-AF65-F5344CB8AC3E}">
        <p14:creationId xmlns:p14="http://schemas.microsoft.com/office/powerpoint/2010/main" val="762293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26</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Problem Definition</a:t>
            </a:r>
            <a:endParaRPr lang="en-US" sz="3600" dirty="0">
              <a:solidFill>
                <a:srgbClr val="0000FF"/>
              </a:solidFill>
              <a:latin typeface="Arial Black" panose="020B0A04020102020204" pitchFamily="34" charset="0"/>
            </a:endParaRPr>
          </a:p>
        </p:txBody>
      </p:sp>
      <p:sp>
        <p:nvSpPr>
          <p:cNvPr id="14" name="TextBox 13"/>
          <p:cNvSpPr txBox="1"/>
          <p:nvPr/>
        </p:nvSpPr>
        <p:spPr>
          <a:xfrm>
            <a:off x="534134" y="1203865"/>
            <a:ext cx="7009666" cy="523220"/>
          </a:xfrm>
          <a:prstGeom prst="rect">
            <a:avLst/>
          </a:prstGeom>
          <a:noFill/>
        </p:spPr>
        <p:txBody>
          <a:bodyPr wrap="square" rtlCol="0">
            <a:spAutoFit/>
          </a:bodyPr>
          <a:lstStyle/>
          <a:p>
            <a:r>
              <a:rPr lang="en-SG" sz="2800" i="1" dirty="0"/>
              <a:t>Guidelines for </a:t>
            </a:r>
            <a:r>
              <a:rPr lang="en-SG" sz="2800" i="1" dirty="0">
                <a:solidFill>
                  <a:srgbClr val="C00000"/>
                </a:solidFill>
              </a:rPr>
              <a:t>good</a:t>
            </a:r>
            <a:r>
              <a:rPr lang="en-SG" sz="2800" i="1" dirty="0"/>
              <a:t> problem definition</a:t>
            </a:r>
            <a:endParaRPr lang="en-US" sz="2800" i="1" dirty="0"/>
          </a:p>
        </p:txBody>
      </p:sp>
      <p:sp>
        <p:nvSpPr>
          <p:cNvPr id="23" name="TextBox 22">
            <a:extLst>
              <a:ext uri="{FF2B5EF4-FFF2-40B4-BE49-F238E27FC236}">
                <a16:creationId xmlns:a16="http://schemas.microsoft.com/office/drawing/2014/main" id="{C6728313-979F-4453-802D-5FF220F32876}"/>
              </a:ext>
            </a:extLst>
          </p:cNvPr>
          <p:cNvSpPr txBox="1"/>
          <p:nvPr/>
        </p:nvSpPr>
        <p:spPr>
          <a:xfrm>
            <a:off x="708652" y="1881653"/>
            <a:ext cx="4958618" cy="523220"/>
          </a:xfrm>
          <a:prstGeom prst="rect">
            <a:avLst/>
          </a:prstGeom>
          <a:solidFill>
            <a:srgbClr val="FFFFCC"/>
          </a:solidFill>
        </p:spPr>
        <p:txBody>
          <a:bodyPr wrap="square" rtlCol="0">
            <a:spAutoFit/>
          </a:bodyPr>
          <a:lstStyle/>
          <a:p>
            <a:r>
              <a:rPr lang="en-SG" sz="2800" dirty="0"/>
              <a:t>Clear, concise, unambiguous.</a:t>
            </a:r>
          </a:p>
        </p:txBody>
      </p:sp>
      <p:sp>
        <p:nvSpPr>
          <p:cNvPr id="25" name="TextBox 24">
            <a:extLst>
              <a:ext uri="{FF2B5EF4-FFF2-40B4-BE49-F238E27FC236}">
                <a16:creationId xmlns:a16="http://schemas.microsoft.com/office/drawing/2014/main" id="{9555C958-F886-4A62-981D-7319C7F2DEB4}"/>
              </a:ext>
            </a:extLst>
          </p:cNvPr>
          <p:cNvSpPr txBox="1"/>
          <p:nvPr/>
        </p:nvSpPr>
        <p:spPr>
          <a:xfrm>
            <a:off x="2176359" y="2658660"/>
            <a:ext cx="6510441" cy="2677656"/>
          </a:xfrm>
          <a:prstGeom prst="rect">
            <a:avLst/>
          </a:prstGeom>
          <a:solidFill>
            <a:srgbClr val="CCCCFF"/>
          </a:solidFill>
        </p:spPr>
        <p:txBody>
          <a:bodyPr wrap="square" rtlCol="0">
            <a:spAutoFit/>
          </a:bodyPr>
          <a:lstStyle/>
          <a:p>
            <a:pPr>
              <a:spcAft>
                <a:spcPts val="600"/>
              </a:spcAft>
            </a:pPr>
            <a:r>
              <a:rPr lang="en-SG" sz="2800" dirty="0"/>
              <a:t>Capture all relevant information</a:t>
            </a:r>
            <a:endParaRPr lang="en-SG" sz="2400" dirty="0"/>
          </a:p>
          <a:p>
            <a:pPr marL="630238" indent="-342900">
              <a:spcAft>
                <a:spcPts val="600"/>
              </a:spcAft>
              <a:buFont typeface="Wingdings" panose="05000000000000000000" pitchFamily="2" charset="2"/>
              <a:buChar char="§"/>
            </a:pPr>
            <a:r>
              <a:rPr lang="en-SG" sz="2400" dirty="0"/>
              <a:t>What are the </a:t>
            </a:r>
            <a:r>
              <a:rPr lang="en-SG" sz="2400" dirty="0">
                <a:solidFill>
                  <a:srgbClr val="C00000"/>
                </a:solidFill>
              </a:rPr>
              <a:t>inputs</a:t>
            </a:r>
            <a:r>
              <a:rPr lang="en-SG" sz="2400" dirty="0"/>
              <a:t> (data)?</a:t>
            </a:r>
          </a:p>
          <a:p>
            <a:pPr marL="630238" indent="-342900">
              <a:spcAft>
                <a:spcPts val="600"/>
              </a:spcAft>
              <a:buFont typeface="Wingdings" panose="05000000000000000000" pitchFamily="2" charset="2"/>
              <a:buChar char="§"/>
            </a:pPr>
            <a:r>
              <a:rPr lang="en-SG" sz="2400" dirty="0"/>
              <a:t>What are the </a:t>
            </a:r>
            <a:r>
              <a:rPr lang="en-SG" sz="2400" dirty="0">
                <a:solidFill>
                  <a:srgbClr val="C00000"/>
                </a:solidFill>
              </a:rPr>
              <a:t>outputs</a:t>
            </a:r>
            <a:r>
              <a:rPr lang="en-SG" sz="2400" dirty="0"/>
              <a:t> (unknowns)?</a:t>
            </a:r>
          </a:p>
          <a:p>
            <a:pPr marL="630238" indent="-342900">
              <a:spcAft>
                <a:spcPts val="600"/>
              </a:spcAft>
              <a:buFont typeface="Wingdings" panose="05000000000000000000" pitchFamily="2" charset="2"/>
              <a:buChar char="§"/>
            </a:pPr>
            <a:r>
              <a:rPr lang="en-SG" sz="2400" dirty="0"/>
              <a:t>What are the </a:t>
            </a:r>
            <a:r>
              <a:rPr lang="en-SG" sz="2400" dirty="0">
                <a:solidFill>
                  <a:srgbClr val="C00000"/>
                </a:solidFill>
              </a:rPr>
              <a:t>constraints</a:t>
            </a:r>
            <a:r>
              <a:rPr lang="en-SG" sz="2400" dirty="0"/>
              <a:t>?</a:t>
            </a:r>
          </a:p>
          <a:p>
            <a:pPr marL="630238" indent="-342900">
              <a:spcAft>
                <a:spcPts val="600"/>
              </a:spcAft>
              <a:buFont typeface="Wingdings" panose="05000000000000000000" pitchFamily="2" charset="2"/>
              <a:buChar char="§"/>
            </a:pPr>
            <a:r>
              <a:rPr lang="en-SG" sz="2400" dirty="0">
                <a:solidFill>
                  <a:srgbClr val="C00000"/>
                </a:solidFill>
              </a:rPr>
              <a:t>Connection/relationship </a:t>
            </a:r>
            <a:r>
              <a:rPr lang="en-SG" sz="2400" dirty="0"/>
              <a:t>between inputs and outputs?</a:t>
            </a:r>
          </a:p>
        </p:txBody>
      </p:sp>
    </p:spTree>
    <p:extLst>
      <p:ext uri="{BB962C8B-B14F-4D97-AF65-F5344CB8AC3E}">
        <p14:creationId xmlns:p14="http://schemas.microsoft.com/office/powerpoint/2010/main" val="30745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27</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Problem Definition</a:t>
            </a:r>
            <a:endParaRPr lang="en-US" sz="3600" dirty="0">
              <a:solidFill>
                <a:srgbClr val="0000FF"/>
              </a:solidFill>
              <a:latin typeface="Arial Black" panose="020B0A04020102020204" pitchFamily="34" charset="0"/>
            </a:endParaRPr>
          </a:p>
        </p:txBody>
      </p:sp>
      <p:sp>
        <p:nvSpPr>
          <p:cNvPr id="14" name="TextBox 13"/>
          <p:cNvSpPr txBox="1"/>
          <p:nvPr/>
        </p:nvSpPr>
        <p:spPr>
          <a:xfrm>
            <a:off x="534134" y="1203865"/>
            <a:ext cx="7009666" cy="523220"/>
          </a:xfrm>
          <a:prstGeom prst="rect">
            <a:avLst/>
          </a:prstGeom>
          <a:noFill/>
        </p:spPr>
        <p:txBody>
          <a:bodyPr wrap="square" rtlCol="0">
            <a:spAutoFit/>
          </a:bodyPr>
          <a:lstStyle/>
          <a:p>
            <a:r>
              <a:rPr lang="en-SG" sz="2800" i="1" dirty="0"/>
              <a:t>Verifying your problem definition</a:t>
            </a:r>
            <a:endParaRPr lang="en-US" sz="2800" i="1" dirty="0"/>
          </a:p>
        </p:txBody>
      </p:sp>
      <p:sp>
        <p:nvSpPr>
          <p:cNvPr id="23" name="TextBox 22">
            <a:extLst>
              <a:ext uri="{FF2B5EF4-FFF2-40B4-BE49-F238E27FC236}">
                <a16:creationId xmlns:a16="http://schemas.microsoft.com/office/drawing/2014/main" id="{C6728313-979F-4453-802D-5FF220F32876}"/>
              </a:ext>
            </a:extLst>
          </p:cNvPr>
          <p:cNvSpPr txBox="1"/>
          <p:nvPr/>
        </p:nvSpPr>
        <p:spPr>
          <a:xfrm>
            <a:off x="778990" y="1814757"/>
            <a:ext cx="4094460" cy="523220"/>
          </a:xfrm>
          <a:prstGeom prst="rect">
            <a:avLst/>
          </a:prstGeom>
          <a:solidFill>
            <a:srgbClr val="FFFFCC"/>
          </a:solidFill>
        </p:spPr>
        <p:txBody>
          <a:bodyPr wrap="square" rtlCol="0">
            <a:spAutoFit/>
          </a:bodyPr>
          <a:lstStyle/>
          <a:p>
            <a:r>
              <a:rPr lang="en-SG" sz="2800" dirty="0"/>
              <a:t>Is a solution possible?</a:t>
            </a:r>
          </a:p>
        </p:txBody>
      </p:sp>
      <p:sp>
        <p:nvSpPr>
          <p:cNvPr id="25" name="TextBox 24">
            <a:extLst>
              <a:ext uri="{FF2B5EF4-FFF2-40B4-BE49-F238E27FC236}">
                <a16:creationId xmlns:a16="http://schemas.microsoft.com/office/drawing/2014/main" id="{9555C958-F886-4A62-981D-7319C7F2DEB4}"/>
              </a:ext>
            </a:extLst>
          </p:cNvPr>
          <p:cNvSpPr txBox="1"/>
          <p:nvPr/>
        </p:nvSpPr>
        <p:spPr>
          <a:xfrm>
            <a:off x="4294779" y="2490172"/>
            <a:ext cx="4004268" cy="523220"/>
          </a:xfrm>
          <a:prstGeom prst="rect">
            <a:avLst/>
          </a:prstGeom>
          <a:solidFill>
            <a:schemeClr val="accent4">
              <a:lumMod val="40000"/>
              <a:lumOff val="60000"/>
            </a:schemeClr>
          </a:solidFill>
        </p:spPr>
        <p:txBody>
          <a:bodyPr wrap="square" rtlCol="0">
            <a:spAutoFit/>
          </a:bodyPr>
          <a:lstStyle/>
          <a:p>
            <a:pPr>
              <a:spcAft>
                <a:spcPts val="600"/>
              </a:spcAft>
            </a:pPr>
            <a:r>
              <a:rPr lang="en-SG" sz="2800" dirty="0"/>
              <a:t>Is a solution desirable?</a:t>
            </a:r>
            <a:endParaRPr lang="en-SG" sz="2400" dirty="0"/>
          </a:p>
        </p:txBody>
      </p:sp>
      <p:sp>
        <p:nvSpPr>
          <p:cNvPr id="11" name="TextBox 10">
            <a:extLst>
              <a:ext uri="{FF2B5EF4-FFF2-40B4-BE49-F238E27FC236}">
                <a16:creationId xmlns:a16="http://schemas.microsoft.com/office/drawing/2014/main" id="{E7E30E26-47A1-4256-9E9C-5B750AAC1059}"/>
              </a:ext>
            </a:extLst>
          </p:cNvPr>
          <p:cNvSpPr txBox="1"/>
          <p:nvPr/>
        </p:nvSpPr>
        <p:spPr>
          <a:xfrm>
            <a:off x="1132356" y="3270090"/>
            <a:ext cx="6323521" cy="523220"/>
          </a:xfrm>
          <a:prstGeom prst="rect">
            <a:avLst/>
          </a:prstGeom>
          <a:solidFill>
            <a:schemeClr val="accent2">
              <a:lumMod val="20000"/>
              <a:lumOff val="80000"/>
            </a:schemeClr>
          </a:solidFill>
        </p:spPr>
        <p:txBody>
          <a:bodyPr wrap="square" rtlCol="0">
            <a:spAutoFit/>
          </a:bodyPr>
          <a:lstStyle/>
          <a:p>
            <a:r>
              <a:rPr lang="en-SG" sz="2800" dirty="0"/>
              <a:t>Is there a trivial undesirable solution?</a:t>
            </a:r>
          </a:p>
        </p:txBody>
      </p:sp>
      <p:sp>
        <p:nvSpPr>
          <p:cNvPr id="12" name="TextBox 11">
            <a:extLst>
              <a:ext uri="{FF2B5EF4-FFF2-40B4-BE49-F238E27FC236}">
                <a16:creationId xmlns:a16="http://schemas.microsoft.com/office/drawing/2014/main" id="{0D472F72-4719-4253-86F9-EA617BA846A3}"/>
              </a:ext>
            </a:extLst>
          </p:cNvPr>
          <p:cNvSpPr txBox="1"/>
          <p:nvPr/>
        </p:nvSpPr>
        <p:spPr>
          <a:xfrm>
            <a:off x="2138933" y="3945505"/>
            <a:ext cx="4734139" cy="523220"/>
          </a:xfrm>
          <a:prstGeom prst="rect">
            <a:avLst/>
          </a:prstGeom>
          <a:solidFill>
            <a:srgbClr val="CCCC00"/>
          </a:solidFill>
        </p:spPr>
        <p:txBody>
          <a:bodyPr wrap="square" rtlCol="0">
            <a:spAutoFit/>
          </a:bodyPr>
          <a:lstStyle/>
          <a:p>
            <a:r>
              <a:rPr lang="en-SG" sz="2800" dirty="0"/>
              <a:t>Do the constraints conflict?</a:t>
            </a:r>
          </a:p>
        </p:txBody>
      </p:sp>
      <p:sp>
        <p:nvSpPr>
          <p:cNvPr id="13" name="TextBox 12">
            <a:extLst>
              <a:ext uri="{FF2B5EF4-FFF2-40B4-BE49-F238E27FC236}">
                <a16:creationId xmlns:a16="http://schemas.microsoft.com/office/drawing/2014/main" id="{256AD88F-4F36-4467-AE17-C6653E89F424}"/>
              </a:ext>
            </a:extLst>
          </p:cNvPr>
          <p:cNvSpPr txBox="1"/>
          <p:nvPr/>
        </p:nvSpPr>
        <p:spPr>
          <a:xfrm>
            <a:off x="923137" y="4801520"/>
            <a:ext cx="3280544" cy="523220"/>
          </a:xfrm>
          <a:prstGeom prst="rect">
            <a:avLst/>
          </a:prstGeom>
          <a:solidFill>
            <a:schemeClr val="accent6">
              <a:lumMod val="20000"/>
              <a:lumOff val="80000"/>
            </a:schemeClr>
          </a:solidFill>
        </p:spPr>
        <p:txBody>
          <a:bodyPr wrap="square" rtlCol="0">
            <a:spAutoFit/>
          </a:bodyPr>
          <a:lstStyle/>
          <a:p>
            <a:r>
              <a:rPr lang="en-SG" sz="2800" dirty="0"/>
              <a:t>Anything missing?</a:t>
            </a:r>
          </a:p>
        </p:txBody>
      </p:sp>
      <p:sp>
        <p:nvSpPr>
          <p:cNvPr id="15" name="TextBox 14">
            <a:extLst>
              <a:ext uri="{FF2B5EF4-FFF2-40B4-BE49-F238E27FC236}">
                <a16:creationId xmlns:a16="http://schemas.microsoft.com/office/drawing/2014/main" id="{B60150A0-E3C0-4FEA-A000-F647F9577840}"/>
              </a:ext>
            </a:extLst>
          </p:cNvPr>
          <p:cNvSpPr txBox="1"/>
          <p:nvPr/>
        </p:nvSpPr>
        <p:spPr>
          <a:xfrm>
            <a:off x="4089208" y="5476935"/>
            <a:ext cx="3942303" cy="523220"/>
          </a:xfrm>
          <a:prstGeom prst="rect">
            <a:avLst/>
          </a:prstGeom>
          <a:solidFill>
            <a:schemeClr val="tx1">
              <a:lumMod val="10000"/>
              <a:lumOff val="90000"/>
            </a:schemeClr>
          </a:solidFill>
        </p:spPr>
        <p:txBody>
          <a:bodyPr wrap="square" rtlCol="0">
            <a:spAutoFit/>
          </a:bodyPr>
          <a:lstStyle/>
          <a:p>
            <a:r>
              <a:rPr lang="en-SG" sz="2800" dirty="0"/>
              <a:t>Anything extraneous?</a:t>
            </a:r>
          </a:p>
        </p:txBody>
      </p:sp>
    </p:spTree>
    <p:extLst>
      <p:ext uri="{BB962C8B-B14F-4D97-AF65-F5344CB8AC3E}">
        <p14:creationId xmlns:p14="http://schemas.microsoft.com/office/powerpoint/2010/main" val="944924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11" grpId="0" animBg="1"/>
      <p:bldP spid="12" grpId="0" animBg="1"/>
      <p:bldP spid="13"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28</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#1: Tourist Problem</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4" y="1203865"/>
            <a:ext cx="8152666" cy="1708160"/>
          </a:xfrm>
          <a:prstGeom prst="rect">
            <a:avLst/>
          </a:prstGeom>
          <a:noFill/>
        </p:spPr>
        <p:txBody>
          <a:bodyPr wrap="square" rtlCol="0">
            <a:spAutoFit/>
          </a:bodyPr>
          <a:lstStyle/>
          <a:p>
            <a:pPr>
              <a:spcAft>
                <a:spcPts val="600"/>
              </a:spcAft>
            </a:pPr>
            <a:r>
              <a:rPr lang="en-SG" sz="2400" i="1" dirty="0"/>
              <a:t>Verbal statement:</a:t>
            </a:r>
          </a:p>
          <a:p>
            <a:pPr>
              <a:spcAft>
                <a:spcPts val="600"/>
              </a:spcAft>
            </a:pPr>
            <a:r>
              <a:rPr lang="en-SG" sz="2400" dirty="0"/>
              <a:t>Given a group of </a:t>
            </a:r>
            <a:r>
              <a:rPr lang="en-SG" sz="2400" dirty="0">
                <a:solidFill>
                  <a:srgbClr val="C00000"/>
                </a:solidFill>
              </a:rPr>
              <a:t>tourists</a:t>
            </a:r>
            <a:r>
              <a:rPr lang="en-SG" sz="2400" dirty="0"/>
              <a:t>, each with a list of </a:t>
            </a:r>
            <a:r>
              <a:rPr lang="en-SG" sz="2400" dirty="0">
                <a:solidFill>
                  <a:srgbClr val="C00000"/>
                </a:solidFill>
              </a:rPr>
              <a:t>places</a:t>
            </a:r>
            <a:r>
              <a:rPr lang="en-SG" sz="2400" dirty="0"/>
              <a:t> to visit, </a:t>
            </a:r>
            <a:r>
              <a:rPr lang="en-SG" sz="2800" dirty="0">
                <a:solidFill>
                  <a:srgbClr val="7030A0"/>
                </a:solidFill>
              </a:rPr>
              <a:t>schedule bus trips</a:t>
            </a:r>
            <a:r>
              <a:rPr lang="en-SG" sz="2400" dirty="0">
                <a:solidFill>
                  <a:srgbClr val="7030A0"/>
                </a:solidFill>
              </a:rPr>
              <a:t> </a:t>
            </a:r>
            <a:r>
              <a:rPr lang="en-SG" sz="2400" dirty="0"/>
              <a:t>so that </a:t>
            </a:r>
            <a:r>
              <a:rPr lang="en-SG" sz="2400" dirty="0">
                <a:solidFill>
                  <a:srgbClr val="C00000"/>
                </a:solidFill>
              </a:rPr>
              <a:t>each tourist gets to visit all the places in his/her list</a:t>
            </a:r>
            <a:r>
              <a:rPr lang="en-SG" sz="2400" dirty="0"/>
              <a:t>.</a:t>
            </a:r>
          </a:p>
        </p:txBody>
      </p:sp>
      <p:graphicFrame>
        <p:nvGraphicFramePr>
          <p:cNvPr id="3" name="Table 2">
            <a:extLst>
              <a:ext uri="{FF2B5EF4-FFF2-40B4-BE49-F238E27FC236}">
                <a16:creationId xmlns:a16="http://schemas.microsoft.com/office/drawing/2014/main" id="{43C4A40A-D053-4082-B61D-49D2C5E0F960}"/>
              </a:ext>
            </a:extLst>
          </p:cNvPr>
          <p:cNvGraphicFramePr>
            <a:graphicFrameLocks noGrp="1"/>
          </p:cNvGraphicFramePr>
          <p:nvPr>
            <p:extLst>
              <p:ext uri="{D42A27DB-BD31-4B8C-83A1-F6EECF244321}">
                <p14:modId xmlns:p14="http://schemas.microsoft.com/office/powerpoint/2010/main" val="2753892551"/>
              </p:ext>
            </p:extLst>
          </p:nvPr>
        </p:nvGraphicFramePr>
        <p:xfrm>
          <a:off x="4519530" y="2700098"/>
          <a:ext cx="4002742" cy="3566160"/>
        </p:xfrm>
        <a:graphic>
          <a:graphicData uri="http://schemas.openxmlformats.org/drawingml/2006/table">
            <a:tbl>
              <a:tblPr firstRow="1" bandRow="1">
                <a:tableStyleId>{93296810-A885-4BE3-A3E7-6D5BEEA58F35}</a:tableStyleId>
              </a:tblPr>
              <a:tblGrid>
                <a:gridCol w="1284963">
                  <a:extLst>
                    <a:ext uri="{9D8B030D-6E8A-4147-A177-3AD203B41FA5}">
                      <a16:colId xmlns:a16="http://schemas.microsoft.com/office/drawing/2014/main" val="1868097370"/>
                    </a:ext>
                  </a:extLst>
                </a:gridCol>
                <a:gridCol w="2717779">
                  <a:extLst>
                    <a:ext uri="{9D8B030D-6E8A-4147-A177-3AD203B41FA5}">
                      <a16:colId xmlns:a16="http://schemas.microsoft.com/office/drawing/2014/main" val="3266532858"/>
                    </a:ext>
                  </a:extLst>
                </a:gridCol>
              </a:tblGrid>
              <a:tr h="370840">
                <a:tc>
                  <a:txBody>
                    <a:bodyPr/>
                    <a:lstStyle/>
                    <a:p>
                      <a:pPr algn="ctr"/>
                      <a:r>
                        <a:rPr lang="en-SG" sz="2000" dirty="0"/>
                        <a:t>Tourist</a:t>
                      </a:r>
                    </a:p>
                  </a:txBody>
                  <a:tcPr/>
                </a:tc>
                <a:tc>
                  <a:txBody>
                    <a:bodyPr/>
                    <a:lstStyle/>
                    <a:p>
                      <a:pPr algn="ctr"/>
                      <a:r>
                        <a:rPr lang="en-SG" sz="2000" dirty="0"/>
                        <a:t>Places of Interest</a:t>
                      </a:r>
                    </a:p>
                  </a:txBody>
                  <a:tcPr/>
                </a:tc>
                <a:extLst>
                  <a:ext uri="{0D108BD9-81ED-4DB2-BD59-A6C34878D82A}">
                    <a16:rowId xmlns:a16="http://schemas.microsoft.com/office/drawing/2014/main" val="2427542401"/>
                  </a:ext>
                </a:extLst>
              </a:tr>
              <a:tr h="370840">
                <a:tc>
                  <a:txBody>
                    <a:bodyPr/>
                    <a:lstStyle/>
                    <a:p>
                      <a:pPr algn="ctr"/>
                      <a:r>
                        <a:rPr lang="en-SG" sz="2000" dirty="0"/>
                        <a:t>Aaron</a:t>
                      </a:r>
                    </a:p>
                  </a:txBody>
                  <a:tcPr/>
                </a:tc>
                <a:tc>
                  <a:txBody>
                    <a:bodyPr/>
                    <a:lstStyle/>
                    <a:p>
                      <a:pPr algn="ctr"/>
                      <a:r>
                        <a:rPr lang="en-SG" sz="2000" dirty="0"/>
                        <a:t>SZG, BG, JB</a:t>
                      </a:r>
                    </a:p>
                  </a:txBody>
                  <a:tcPr/>
                </a:tc>
                <a:extLst>
                  <a:ext uri="{0D108BD9-81ED-4DB2-BD59-A6C34878D82A}">
                    <a16:rowId xmlns:a16="http://schemas.microsoft.com/office/drawing/2014/main" val="3656730175"/>
                  </a:ext>
                </a:extLst>
              </a:tr>
              <a:tr h="370840">
                <a:tc>
                  <a:txBody>
                    <a:bodyPr/>
                    <a:lstStyle/>
                    <a:p>
                      <a:pPr algn="ctr"/>
                      <a:r>
                        <a:rPr lang="en-SG" sz="2000" dirty="0"/>
                        <a:t>Betty</a:t>
                      </a:r>
                    </a:p>
                  </a:txBody>
                  <a:tcPr/>
                </a:tc>
                <a:tc>
                  <a:txBody>
                    <a:bodyPr/>
                    <a:lstStyle/>
                    <a:p>
                      <a:pPr algn="ctr"/>
                      <a:r>
                        <a:rPr lang="en-SG" sz="2000" dirty="0"/>
                        <a:t>CG, JG, BG</a:t>
                      </a:r>
                    </a:p>
                  </a:txBody>
                  <a:tcPr/>
                </a:tc>
                <a:extLst>
                  <a:ext uri="{0D108BD9-81ED-4DB2-BD59-A6C34878D82A}">
                    <a16:rowId xmlns:a16="http://schemas.microsoft.com/office/drawing/2014/main" val="634660682"/>
                  </a:ext>
                </a:extLst>
              </a:tr>
              <a:tr h="370840">
                <a:tc>
                  <a:txBody>
                    <a:bodyPr/>
                    <a:lstStyle/>
                    <a:p>
                      <a:pPr algn="ctr"/>
                      <a:r>
                        <a:rPr lang="en-SG" sz="2000" dirty="0"/>
                        <a:t>Cathy</a:t>
                      </a:r>
                    </a:p>
                  </a:txBody>
                  <a:tcPr/>
                </a:tc>
                <a:tc>
                  <a:txBody>
                    <a:bodyPr/>
                    <a:lstStyle/>
                    <a:p>
                      <a:pPr algn="ctr"/>
                      <a:r>
                        <a:rPr lang="en-SG" sz="2000" dirty="0"/>
                        <a:t>VC, SI, OR</a:t>
                      </a:r>
                    </a:p>
                  </a:txBody>
                  <a:tcPr/>
                </a:tc>
                <a:extLst>
                  <a:ext uri="{0D108BD9-81ED-4DB2-BD59-A6C34878D82A}">
                    <a16:rowId xmlns:a16="http://schemas.microsoft.com/office/drawing/2014/main" val="1803705494"/>
                  </a:ext>
                </a:extLst>
              </a:tr>
              <a:tr h="370840">
                <a:tc>
                  <a:txBody>
                    <a:bodyPr/>
                    <a:lstStyle/>
                    <a:p>
                      <a:pPr algn="ctr"/>
                      <a:r>
                        <a:rPr lang="en-SG" sz="2000" dirty="0"/>
                        <a:t>David</a:t>
                      </a:r>
                    </a:p>
                  </a:txBody>
                  <a:tcPr/>
                </a:tc>
                <a:tc>
                  <a:txBody>
                    <a:bodyPr/>
                    <a:lstStyle/>
                    <a:p>
                      <a:pPr algn="ctr"/>
                      <a:r>
                        <a:rPr lang="en-SG" sz="2000" dirty="0"/>
                        <a:t>JG, CG, OR</a:t>
                      </a:r>
                    </a:p>
                  </a:txBody>
                  <a:tcPr/>
                </a:tc>
                <a:extLst>
                  <a:ext uri="{0D108BD9-81ED-4DB2-BD59-A6C34878D82A}">
                    <a16:rowId xmlns:a16="http://schemas.microsoft.com/office/drawing/2014/main" val="4142684691"/>
                  </a:ext>
                </a:extLst>
              </a:tr>
              <a:tr h="370840">
                <a:tc>
                  <a:txBody>
                    <a:bodyPr/>
                    <a:lstStyle/>
                    <a:p>
                      <a:pPr algn="ctr"/>
                      <a:r>
                        <a:rPr lang="en-SG" sz="2000" dirty="0"/>
                        <a:t>Evans</a:t>
                      </a:r>
                    </a:p>
                  </a:txBody>
                  <a:tcPr/>
                </a:tc>
                <a:tc>
                  <a:txBody>
                    <a:bodyPr/>
                    <a:lstStyle/>
                    <a:p>
                      <a:pPr algn="ctr"/>
                      <a:r>
                        <a:rPr lang="en-SG" sz="2000" dirty="0"/>
                        <a:t>CG, JG, SZG</a:t>
                      </a:r>
                    </a:p>
                  </a:txBody>
                  <a:tcPr/>
                </a:tc>
                <a:extLst>
                  <a:ext uri="{0D108BD9-81ED-4DB2-BD59-A6C34878D82A}">
                    <a16:rowId xmlns:a16="http://schemas.microsoft.com/office/drawing/2014/main" val="3974912606"/>
                  </a:ext>
                </a:extLst>
              </a:tr>
              <a:tr h="370840">
                <a:tc>
                  <a:txBody>
                    <a:bodyPr/>
                    <a:lstStyle/>
                    <a:p>
                      <a:pPr algn="ctr"/>
                      <a:r>
                        <a:rPr lang="en-SG" sz="2000" dirty="0"/>
                        <a:t>Frances</a:t>
                      </a:r>
                    </a:p>
                  </a:txBody>
                  <a:tcPr/>
                </a:tc>
                <a:tc>
                  <a:txBody>
                    <a:bodyPr/>
                    <a:lstStyle/>
                    <a:p>
                      <a:pPr algn="ctr"/>
                      <a:r>
                        <a:rPr lang="en-SG" sz="2000" dirty="0"/>
                        <a:t>BG, SZG, JB</a:t>
                      </a:r>
                    </a:p>
                  </a:txBody>
                  <a:tcPr/>
                </a:tc>
                <a:extLst>
                  <a:ext uri="{0D108BD9-81ED-4DB2-BD59-A6C34878D82A}">
                    <a16:rowId xmlns:a16="http://schemas.microsoft.com/office/drawing/2014/main" val="3665337180"/>
                  </a:ext>
                </a:extLst>
              </a:tr>
              <a:tr h="370840">
                <a:tc>
                  <a:txBody>
                    <a:bodyPr/>
                    <a:lstStyle/>
                    <a:p>
                      <a:pPr algn="ctr"/>
                      <a:r>
                        <a:rPr lang="en-SG" sz="2000" dirty="0"/>
                        <a:t>Gary</a:t>
                      </a:r>
                    </a:p>
                  </a:txBody>
                  <a:tcPr/>
                </a:tc>
                <a:tc>
                  <a:txBody>
                    <a:bodyPr/>
                    <a:lstStyle/>
                    <a:p>
                      <a:pPr algn="ctr"/>
                      <a:r>
                        <a:rPr lang="en-SG" sz="2000" dirty="0"/>
                        <a:t>CG, OR</a:t>
                      </a:r>
                    </a:p>
                  </a:txBody>
                  <a:tcPr/>
                </a:tc>
                <a:extLst>
                  <a:ext uri="{0D108BD9-81ED-4DB2-BD59-A6C34878D82A}">
                    <a16:rowId xmlns:a16="http://schemas.microsoft.com/office/drawing/2014/main" val="4152717951"/>
                  </a:ext>
                </a:extLst>
              </a:tr>
              <a:tr h="370840">
                <a:tc>
                  <a:txBody>
                    <a:bodyPr/>
                    <a:lstStyle/>
                    <a:p>
                      <a:pPr algn="ctr"/>
                      <a:r>
                        <a:rPr lang="en-SG" sz="2000" dirty="0"/>
                        <a:t>Harry</a:t>
                      </a:r>
                    </a:p>
                  </a:txBody>
                  <a:tcPr/>
                </a:tc>
                <a:tc>
                  <a:txBody>
                    <a:bodyPr/>
                    <a:lstStyle/>
                    <a:p>
                      <a:pPr algn="ctr"/>
                      <a:r>
                        <a:rPr lang="en-SG" sz="2000" dirty="0"/>
                        <a:t>JG, CG</a:t>
                      </a:r>
                    </a:p>
                  </a:txBody>
                  <a:tcPr/>
                </a:tc>
                <a:extLst>
                  <a:ext uri="{0D108BD9-81ED-4DB2-BD59-A6C34878D82A}">
                    <a16:rowId xmlns:a16="http://schemas.microsoft.com/office/drawing/2014/main" val="2247302038"/>
                  </a:ext>
                </a:extLst>
              </a:tr>
            </a:tbl>
          </a:graphicData>
        </a:graphic>
      </p:graphicFrame>
      <p:sp>
        <p:nvSpPr>
          <p:cNvPr id="5" name="TextBox 4">
            <a:extLst>
              <a:ext uri="{FF2B5EF4-FFF2-40B4-BE49-F238E27FC236}">
                <a16:creationId xmlns:a16="http://schemas.microsoft.com/office/drawing/2014/main" id="{C54728F9-AB8A-41D3-8D13-4B21FC88CB5A}"/>
              </a:ext>
            </a:extLst>
          </p:cNvPr>
          <p:cNvSpPr txBox="1"/>
          <p:nvPr/>
        </p:nvSpPr>
        <p:spPr>
          <a:xfrm>
            <a:off x="4519530" y="6266258"/>
            <a:ext cx="4002742" cy="400110"/>
          </a:xfrm>
          <a:prstGeom prst="rect">
            <a:avLst/>
          </a:prstGeom>
          <a:noFill/>
        </p:spPr>
        <p:txBody>
          <a:bodyPr wrap="square" rtlCol="0">
            <a:spAutoFit/>
          </a:bodyPr>
          <a:lstStyle/>
          <a:p>
            <a:pPr algn="ctr"/>
            <a:r>
              <a:rPr lang="en-SG" sz="2000" dirty="0"/>
              <a:t>An </a:t>
            </a:r>
            <a:r>
              <a:rPr lang="en-SG" sz="2000" dirty="0">
                <a:solidFill>
                  <a:srgbClr val="C00000"/>
                </a:solidFill>
              </a:rPr>
              <a:t>instance</a:t>
            </a:r>
            <a:r>
              <a:rPr lang="en-SG" sz="2000" dirty="0"/>
              <a:t> of the tourist problem</a:t>
            </a:r>
          </a:p>
        </p:txBody>
      </p:sp>
    </p:spTree>
    <p:extLst>
      <p:ext uri="{BB962C8B-B14F-4D97-AF65-F5344CB8AC3E}">
        <p14:creationId xmlns:p14="http://schemas.microsoft.com/office/powerpoint/2010/main" val="3078067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29</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#1: Tourist Problem</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4" y="1203865"/>
            <a:ext cx="8152666" cy="1354217"/>
          </a:xfrm>
          <a:prstGeom prst="rect">
            <a:avLst/>
          </a:prstGeom>
          <a:noFill/>
        </p:spPr>
        <p:txBody>
          <a:bodyPr wrap="square" rtlCol="0">
            <a:spAutoFit/>
          </a:bodyPr>
          <a:lstStyle/>
          <a:p>
            <a:pPr>
              <a:spcAft>
                <a:spcPts val="600"/>
              </a:spcAft>
            </a:pPr>
            <a:r>
              <a:rPr lang="en-SG" sz="2400" i="1" dirty="0"/>
              <a:t>Problem definition (first attempt):</a:t>
            </a:r>
          </a:p>
          <a:p>
            <a:pPr marL="342900" indent="-342900">
              <a:spcAft>
                <a:spcPts val="600"/>
              </a:spcAft>
              <a:buFont typeface="Wingdings" panose="05000000000000000000" pitchFamily="2" charset="2"/>
              <a:buChar char="v"/>
            </a:pPr>
            <a:r>
              <a:rPr lang="en-SG" sz="2400" dirty="0">
                <a:solidFill>
                  <a:srgbClr val="C00000"/>
                </a:solidFill>
              </a:rPr>
              <a:t>Inputs: </a:t>
            </a:r>
            <a:r>
              <a:rPr lang="en-SG" sz="2400" dirty="0"/>
              <a:t>A list of tourists, each with a list of places to visit.</a:t>
            </a:r>
          </a:p>
          <a:p>
            <a:pPr marL="342900" indent="-342900">
              <a:spcAft>
                <a:spcPts val="600"/>
              </a:spcAft>
              <a:buFont typeface="Wingdings" panose="05000000000000000000" pitchFamily="2" charset="2"/>
              <a:buChar char="v"/>
            </a:pPr>
            <a:r>
              <a:rPr lang="en-SG" sz="2400" dirty="0">
                <a:solidFill>
                  <a:srgbClr val="C00000"/>
                </a:solidFill>
              </a:rPr>
              <a:t>Outputs: </a:t>
            </a:r>
            <a:r>
              <a:rPr lang="en-SG" sz="2400" dirty="0"/>
              <a:t>Bus trips.</a:t>
            </a:r>
          </a:p>
        </p:txBody>
      </p:sp>
      <p:graphicFrame>
        <p:nvGraphicFramePr>
          <p:cNvPr id="3" name="Table 2">
            <a:extLst>
              <a:ext uri="{FF2B5EF4-FFF2-40B4-BE49-F238E27FC236}">
                <a16:creationId xmlns:a16="http://schemas.microsoft.com/office/drawing/2014/main" id="{43C4A40A-D053-4082-B61D-49D2C5E0F960}"/>
              </a:ext>
            </a:extLst>
          </p:cNvPr>
          <p:cNvGraphicFramePr>
            <a:graphicFrameLocks noGrp="1"/>
          </p:cNvGraphicFramePr>
          <p:nvPr/>
        </p:nvGraphicFramePr>
        <p:xfrm>
          <a:off x="4519530" y="2700098"/>
          <a:ext cx="4002742" cy="3566160"/>
        </p:xfrm>
        <a:graphic>
          <a:graphicData uri="http://schemas.openxmlformats.org/drawingml/2006/table">
            <a:tbl>
              <a:tblPr firstRow="1" bandRow="1">
                <a:tableStyleId>{93296810-A885-4BE3-A3E7-6D5BEEA58F35}</a:tableStyleId>
              </a:tblPr>
              <a:tblGrid>
                <a:gridCol w="1284963">
                  <a:extLst>
                    <a:ext uri="{9D8B030D-6E8A-4147-A177-3AD203B41FA5}">
                      <a16:colId xmlns:a16="http://schemas.microsoft.com/office/drawing/2014/main" val="1868097370"/>
                    </a:ext>
                  </a:extLst>
                </a:gridCol>
                <a:gridCol w="2717779">
                  <a:extLst>
                    <a:ext uri="{9D8B030D-6E8A-4147-A177-3AD203B41FA5}">
                      <a16:colId xmlns:a16="http://schemas.microsoft.com/office/drawing/2014/main" val="3266532858"/>
                    </a:ext>
                  </a:extLst>
                </a:gridCol>
              </a:tblGrid>
              <a:tr h="370840">
                <a:tc>
                  <a:txBody>
                    <a:bodyPr/>
                    <a:lstStyle/>
                    <a:p>
                      <a:pPr algn="ctr"/>
                      <a:r>
                        <a:rPr lang="en-SG" sz="2000" dirty="0"/>
                        <a:t>Tourist</a:t>
                      </a:r>
                    </a:p>
                  </a:txBody>
                  <a:tcPr/>
                </a:tc>
                <a:tc>
                  <a:txBody>
                    <a:bodyPr/>
                    <a:lstStyle/>
                    <a:p>
                      <a:pPr algn="ctr"/>
                      <a:r>
                        <a:rPr lang="en-SG" sz="2000" dirty="0"/>
                        <a:t>Places of Interest</a:t>
                      </a:r>
                    </a:p>
                  </a:txBody>
                  <a:tcPr/>
                </a:tc>
                <a:extLst>
                  <a:ext uri="{0D108BD9-81ED-4DB2-BD59-A6C34878D82A}">
                    <a16:rowId xmlns:a16="http://schemas.microsoft.com/office/drawing/2014/main" val="2427542401"/>
                  </a:ext>
                </a:extLst>
              </a:tr>
              <a:tr h="370840">
                <a:tc>
                  <a:txBody>
                    <a:bodyPr/>
                    <a:lstStyle/>
                    <a:p>
                      <a:pPr algn="ctr"/>
                      <a:r>
                        <a:rPr lang="en-SG" sz="2000" dirty="0"/>
                        <a:t>Aaron</a:t>
                      </a:r>
                    </a:p>
                  </a:txBody>
                  <a:tcPr/>
                </a:tc>
                <a:tc>
                  <a:txBody>
                    <a:bodyPr/>
                    <a:lstStyle/>
                    <a:p>
                      <a:pPr algn="ctr"/>
                      <a:r>
                        <a:rPr lang="en-SG" sz="2000" dirty="0"/>
                        <a:t>SZG, BG, JB</a:t>
                      </a:r>
                    </a:p>
                  </a:txBody>
                  <a:tcPr/>
                </a:tc>
                <a:extLst>
                  <a:ext uri="{0D108BD9-81ED-4DB2-BD59-A6C34878D82A}">
                    <a16:rowId xmlns:a16="http://schemas.microsoft.com/office/drawing/2014/main" val="3656730175"/>
                  </a:ext>
                </a:extLst>
              </a:tr>
              <a:tr h="370840">
                <a:tc>
                  <a:txBody>
                    <a:bodyPr/>
                    <a:lstStyle/>
                    <a:p>
                      <a:pPr algn="ctr"/>
                      <a:r>
                        <a:rPr lang="en-SG" sz="2000" dirty="0"/>
                        <a:t>Betty</a:t>
                      </a:r>
                    </a:p>
                  </a:txBody>
                  <a:tcPr/>
                </a:tc>
                <a:tc>
                  <a:txBody>
                    <a:bodyPr/>
                    <a:lstStyle/>
                    <a:p>
                      <a:pPr algn="ctr"/>
                      <a:r>
                        <a:rPr lang="en-SG" sz="2000" dirty="0"/>
                        <a:t>CG, JG, BG</a:t>
                      </a:r>
                    </a:p>
                  </a:txBody>
                  <a:tcPr/>
                </a:tc>
                <a:extLst>
                  <a:ext uri="{0D108BD9-81ED-4DB2-BD59-A6C34878D82A}">
                    <a16:rowId xmlns:a16="http://schemas.microsoft.com/office/drawing/2014/main" val="634660682"/>
                  </a:ext>
                </a:extLst>
              </a:tr>
              <a:tr h="370840">
                <a:tc>
                  <a:txBody>
                    <a:bodyPr/>
                    <a:lstStyle/>
                    <a:p>
                      <a:pPr algn="ctr"/>
                      <a:r>
                        <a:rPr lang="en-SG" sz="2000" dirty="0"/>
                        <a:t>Cathy</a:t>
                      </a:r>
                    </a:p>
                  </a:txBody>
                  <a:tcPr/>
                </a:tc>
                <a:tc>
                  <a:txBody>
                    <a:bodyPr/>
                    <a:lstStyle/>
                    <a:p>
                      <a:pPr algn="ctr"/>
                      <a:r>
                        <a:rPr lang="en-SG" sz="2000" dirty="0"/>
                        <a:t>VC, SI, OR</a:t>
                      </a:r>
                    </a:p>
                  </a:txBody>
                  <a:tcPr/>
                </a:tc>
                <a:extLst>
                  <a:ext uri="{0D108BD9-81ED-4DB2-BD59-A6C34878D82A}">
                    <a16:rowId xmlns:a16="http://schemas.microsoft.com/office/drawing/2014/main" val="1803705494"/>
                  </a:ext>
                </a:extLst>
              </a:tr>
              <a:tr h="370840">
                <a:tc>
                  <a:txBody>
                    <a:bodyPr/>
                    <a:lstStyle/>
                    <a:p>
                      <a:pPr algn="ctr"/>
                      <a:r>
                        <a:rPr lang="en-SG" sz="2000" dirty="0"/>
                        <a:t>David</a:t>
                      </a:r>
                    </a:p>
                  </a:txBody>
                  <a:tcPr/>
                </a:tc>
                <a:tc>
                  <a:txBody>
                    <a:bodyPr/>
                    <a:lstStyle/>
                    <a:p>
                      <a:pPr algn="ctr"/>
                      <a:r>
                        <a:rPr lang="en-SG" sz="2000" dirty="0"/>
                        <a:t>JG, CG, OR</a:t>
                      </a:r>
                    </a:p>
                  </a:txBody>
                  <a:tcPr/>
                </a:tc>
                <a:extLst>
                  <a:ext uri="{0D108BD9-81ED-4DB2-BD59-A6C34878D82A}">
                    <a16:rowId xmlns:a16="http://schemas.microsoft.com/office/drawing/2014/main" val="4142684691"/>
                  </a:ext>
                </a:extLst>
              </a:tr>
              <a:tr h="370840">
                <a:tc>
                  <a:txBody>
                    <a:bodyPr/>
                    <a:lstStyle/>
                    <a:p>
                      <a:pPr algn="ctr"/>
                      <a:r>
                        <a:rPr lang="en-SG" sz="2000" dirty="0"/>
                        <a:t>Evans</a:t>
                      </a:r>
                    </a:p>
                  </a:txBody>
                  <a:tcPr/>
                </a:tc>
                <a:tc>
                  <a:txBody>
                    <a:bodyPr/>
                    <a:lstStyle/>
                    <a:p>
                      <a:pPr algn="ctr"/>
                      <a:r>
                        <a:rPr lang="en-SG" sz="2000" dirty="0"/>
                        <a:t>CG, JG, SZG</a:t>
                      </a:r>
                    </a:p>
                  </a:txBody>
                  <a:tcPr/>
                </a:tc>
                <a:extLst>
                  <a:ext uri="{0D108BD9-81ED-4DB2-BD59-A6C34878D82A}">
                    <a16:rowId xmlns:a16="http://schemas.microsoft.com/office/drawing/2014/main" val="3974912606"/>
                  </a:ext>
                </a:extLst>
              </a:tr>
              <a:tr h="370840">
                <a:tc>
                  <a:txBody>
                    <a:bodyPr/>
                    <a:lstStyle/>
                    <a:p>
                      <a:pPr algn="ctr"/>
                      <a:r>
                        <a:rPr lang="en-SG" sz="2000" dirty="0"/>
                        <a:t>Frances</a:t>
                      </a:r>
                    </a:p>
                  </a:txBody>
                  <a:tcPr/>
                </a:tc>
                <a:tc>
                  <a:txBody>
                    <a:bodyPr/>
                    <a:lstStyle/>
                    <a:p>
                      <a:pPr algn="ctr"/>
                      <a:r>
                        <a:rPr lang="en-SG" sz="2000" dirty="0"/>
                        <a:t>BG, SZG, JB</a:t>
                      </a:r>
                    </a:p>
                  </a:txBody>
                  <a:tcPr/>
                </a:tc>
                <a:extLst>
                  <a:ext uri="{0D108BD9-81ED-4DB2-BD59-A6C34878D82A}">
                    <a16:rowId xmlns:a16="http://schemas.microsoft.com/office/drawing/2014/main" val="3665337180"/>
                  </a:ext>
                </a:extLst>
              </a:tr>
              <a:tr h="370840">
                <a:tc>
                  <a:txBody>
                    <a:bodyPr/>
                    <a:lstStyle/>
                    <a:p>
                      <a:pPr algn="ctr"/>
                      <a:r>
                        <a:rPr lang="en-SG" sz="2000" dirty="0"/>
                        <a:t>Gary</a:t>
                      </a:r>
                    </a:p>
                  </a:txBody>
                  <a:tcPr/>
                </a:tc>
                <a:tc>
                  <a:txBody>
                    <a:bodyPr/>
                    <a:lstStyle/>
                    <a:p>
                      <a:pPr algn="ctr"/>
                      <a:r>
                        <a:rPr lang="en-SG" sz="2000" dirty="0"/>
                        <a:t>CG, OR</a:t>
                      </a:r>
                    </a:p>
                  </a:txBody>
                  <a:tcPr/>
                </a:tc>
                <a:extLst>
                  <a:ext uri="{0D108BD9-81ED-4DB2-BD59-A6C34878D82A}">
                    <a16:rowId xmlns:a16="http://schemas.microsoft.com/office/drawing/2014/main" val="4152717951"/>
                  </a:ext>
                </a:extLst>
              </a:tr>
              <a:tr h="370840">
                <a:tc>
                  <a:txBody>
                    <a:bodyPr/>
                    <a:lstStyle/>
                    <a:p>
                      <a:pPr algn="ctr"/>
                      <a:r>
                        <a:rPr lang="en-SG" sz="2000" dirty="0"/>
                        <a:t>Harry</a:t>
                      </a:r>
                    </a:p>
                  </a:txBody>
                  <a:tcPr/>
                </a:tc>
                <a:tc>
                  <a:txBody>
                    <a:bodyPr/>
                    <a:lstStyle/>
                    <a:p>
                      <a:pPr algn="ctr"/>
                      <a:r>
                        <a:rPr lang="en-SG" sz="2000" dirty="0"/>
                        <a:t>JG, CG</a:t>
                      </a:r>
                    </a:p>
                  </a:txBody>
                  <a:tcPr/>
                </a:tc>
                <a:extLst>
                  <a:ext uri="{0D108BD9-81ED-4DB2-BD59-A6C34878D82A}">
                    <a16:rowId xmlns:a16="http://schemas.microsoft.com/office/drawing/2014/main" val="2247302038"/>
                  </a:ext>
                </a:extLst>
              </a:tr>
            </a:tbl>
          </a:graphicData>
        </a:graphic>
      </p:graphicFrame>
      <p:sp>
        <p:nvSpPr>
          <p:cNvPr id="4" name="TextBox 3">
            <a:extLst>
              <a:ext uri="{FF2B5EF4-FFF2-40B4-BE49-F238E27FC236}">
                <a16:creationId xmlns:a16="http://schemas.microsoft.com/office/drawing/2014/main" id="{B15C31AF-1BC0-478C-B171-3D579F51C66F}"/>
              </a:ext>
            </a:extLst>
          </p:cNvPr>
          <p:cNvSpPr txBox="1"/>
          <p:nvPr/>
        </p:nvSpPr>
        <p:spPr>
          <a:xfrm>
            <a:off x="667408" y="2915852"/>
            <a:ext cx="3494690" cy="523220"/>
          </a:xfrm>
          <a:prstGeom prst="rect">
            <a:avLst/>
          </a:prstGeom>
          <a:solidFill>
            <a:srgbClr val="99CCFF"/>
          </a:solidFill>
        </p:spPr>
        <p:txBody>
          <a:bodyPr wrap="square" rtlCol="0">
            <a:spAutoFit/>
          </a:bodyPr>
          <a:lstStyle/>
          <a:p>
            <a:r>
              <a:rPr lang="en-SG" sz="2800" dirty="0"/>
              <a:t>Is this good enough?</a:t>
            </a:r>
          </a:p>
        </p:txBody>
      </p:sp>
      <p:sp>
        <p:nvSpPr>
          <p:cNvPr id="11" name="TextBox 10">
            <a:extLst>
              <a:ext uri="{FF2B5EF4-FFF2-40B4-BE49-F238E27FC236}">
                <a16:creationId xmlns:a16="http://schemas.microsoft.com/office/drawing/2014/main" id="{79D41889-F0CA-4A0E-A68C-3D62E77866CC}"/>
              </a:ext>
            </a:extLst>
          </p:cNvPr>
          <p:cNvSpPr txBox="1"/>
          <p:nvPr/>
        </p:nvSpPr>
        <p:spPr>
          <a:xfrm>
            <a:off x="4519530" y="6266258"/>
            <a:ext cx="4002742" cy="400110"/>
          </a:xfrm>
          <a:prstGeom prst="rect">
            <a:avLst/>
          </a:prstGeom>
          <a:noFill/>
        </p:spPr>
        <p:txBody>
          <a:bodyPr wrap="square" rtlCol="0">
            <a:spAutoFit/>
          </a:bodyPr>
          <a:lstStyle/>
          <a:p>
            <a:pPr algn="ctr"/>
            <a:r>
              <a:rPr lang="en-SG" sz="2000" dirty="0"/>
              <a:t>An </a:t>
            </a:r>
            <a:r>
              <a:rPr lang="en-SG" sz="2000" dirty="0">
                <a:solidFill>
                  <a:srgbClr val="C00000"/>
                </a:solidFill>
              </a:rPr>
              <a:t>instance</a:t>
            </a:r>
            <a:r>
              <a:rPr lang="en-SG" sz="2000" dirty="0"/>
              <a:t> of the tourist problem</a:t>
            </a:r>
          </a:p>
        </p:txBody>
      </p:sp>
    </p:spTree>
    <p:extLst>
      <p:ext uri="{BB962C8B-B14F-4D97-AF65-F5344CB8AC3E}">
        <p14:creationId xmlns:p14="http://schemas.microsoft.com/office/powerpoint/2010/main" val="2467952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A digital age skill for </a:t>
            </a:r>
            <a:r>
              <a:rPr lang="en-SG" sz="3600" dirty="0">
                <a:solidFill>
                  <a:srgbClr val="C00000"/>
                </a:solidFill>
                <a:latin typeface="Arial Black" panose="020B0A04020102020204" pitchFamily="34" charset="0"/>
              </a:rPr>
              <a:t>everyone</a:t>
            </a:r>
            <a:endParaRPr lang="en-US" sz="3600" dirty="0">
              <a:solidFill>
                <a:srgbClr val="C00000"/>
              </a:solidFill>
              <a:latin typeface="Arial Black" panose="020B0A04020102020204" pitchFamily="34" charset="0"/>
            </a:endParaRPr>
          </a:p>
        </p:txBody>
      </p:sp>
      <p:sp>
        <p:nvSpPr>
          <p:cNvPr id="5" name="TextBox 4">
            <a:extLst>
              <a:ext uri="{FF2B5EF4-FFF2-40B4-BE49-F238E27FC236}">
                <a16:creationId xmlns:a16="http://schemas.microsoft.com/office/drawing/2014/main" id="{38327B8E-6A6B-407A-9ABC-F473E92F69CA}"/>
              </a:ext>
            </a:extLst>
          </p:cNvPr>
          <p:cNvSpPr txBox="1"/>
          <p:nvPr/>
        </p:nvSpPr>
        <p:spPr>
          <a:xfrm>
            <a:off x="748602" y="1419292"/>
            <a:ext cx="7646795" cy="830997"/>
          </a:xfrm>
          <a:prstGeom prst="rect">
            <a:avLst/>
          </a:prstGeom>
          <a:noFill/>
        </p:spPr>
        <p:txBody>
          <a:bodyPr wrap="square" rtlCol="0">
            <a:spAutoFit/>
          </a:bodyPr>
          <a:lstStyle/>
          <a:p>
            <a:r>
              <a:rPr lang="en-SG" sz="2400" dirty="0"/>
              <a:t>A four-minute video from ISTE:</a:t>
            </a:r>
          </a:p>
          <a:p>
            <a:r>
              <a:rPr lang="en-SG" sz="2400" dirty="0">
                <a:hlinkClick r:id="rId3"/>
              </a:rPr>
              <a:t>https://www.youtube.com/watch?v=VFcUgSYyRPg</a:t>
            </a:r>
            <a:r>
              <a:rPr lang="en-SG" sz="2400" dirty="0"/>
              <a:t> </a:t>
            </a:r>
            <a:endParaRPr lang="en-SG" dirty="0"/>
          </a:p>
        </p:txBody>
      </p:sp>
      <p:pic>
        <p:nvPicPr>
          <p:cNvPr id="8" name="Picture 7">
            <a:extLst>
              <a:ext uri="{FF2B5EF4-FFF2-40B4-BE49-F238E27FC236}">
                <a16:creationId xmlns:a16="http://schemas.microsoft.com/office/drawing/2014/main" id="{BA6CEA12-2265-4DB7-907D-A4B5E2630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428" y="2250289"/>
            <a:ext cx="7578969" cy="3821329"/>
          </a:xfrm>
          <a:prstGeom prst="rect">
            <a:avLst/>
          </a:prstGeom>
        </p:spPr>
      </p:pic>
    </p:spTree>
    <p:extLst>
      <p:ext uri="{BB962C8B-B14F-4D97-AF65-F5344CB8AC3E}">
        <p14:creationId xmlns:p14="http://schemas.microsoft.com/office/powerpoint/2010/main" val="79781903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30</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#1: Tourist Problem</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4" y="1203865"/>
            <a:ext cx="8152666" cy="2985433"/>
          </a:xfrm>
          <a:prstGeom prst="rect">
            <a:avLst/>
          </a:prstGeom>
          <a:noFill/>
        </p:spPr>
        <p:txBody>
          <a:bodyPr wrap="square" rtlCol="0">
            <a:spAutoFit/>
          </a:bodyPr>
          <a:lstStyle/>
          <a:p>
            <a:pPr>
              <a:spcAft>
                <a:spcPts val="600"/>
              </a:spcAft>
            </a:pPr>
            <a:r>
              <a:rPr lang="en-SG" sz="2400" i="1" dirty="0"/>
              <a:t>Revised problem definition:</a:t>
            </a:r>
          </a:p>
          <a:p>
            <a:pPr marL="342900" indent="-342900">
              <a:spcAft>
                <a:spcPts val="600"/>
              </a:spcAft>
              <a:buFont typeface="Wingdings" panose="05000000000000000000" pitchFamily="2" charset="2"/>
              <a:buChar char="v"/>
            </a:pPr>
            <a:r>
              <a:rPr lang="en-SG" sz="2400" dirty="0">
                <a:solidFill>
                  <a:srgbClr val="C00000"/>
                </a:solidFill>
              </a:rPr>
              <a:t>Inputs: </a:t>
            </a:r>
            <a:r>
              <a:rPr lang="en-SG" sz="2400" dirty="0"/>
              <a:t>A list of tourists, each with a list of places to visit.</a:t>
            </a:r>
          </a:p>
          <a:p>
            <a:pPr marL="342900" indent="-342900">
              <a:spcAft>
                <a:spcPts val="600"/>
              </a:spcAft>
              <a:buFont typeface="Wingdings" panose="05000000000000000000" pitchFamily="2" charset="2"/>
              <a:buChar char="v"/>
            </a:pPr>
            <a:r>
              <a:rPr lang="en-SG" sz="2400" dirty="0">
                <a:solidFill>
                  <a:srgbClr val="C00000"/>
                </a:solidFill>
              </a:rPr>
              <a:t>Outputs: </a:t>
            </a:r>
            <a:r>
              <a:rPr lang="en-SG" sz="2400" dirty="0"/>
              <a:t>A list of bus trips, each with a list of places to visit, and the tourists visiting.</a:t>
            </a:r>
          </a:p>
          <a:p>
            <a:pPr marL="342900" indent="-342900">
              <a:spcAft>
                <a:spcPts val="600"/>
              </a:spcAft>
              <a:buFont typeface="Wingdings" panose="05000000000000000000" pitchFamily="2" charset="2"/>
              <a:buChar char="v"/>
            </a:pPr>
            <a:r>
              <a:rPr lang="en-SG" sz="2400" dirty="0">
                <a:solidFill>
                  <a:srgbClr val="C00000"/>
                </a:solidFill>
              </a:rPr>
              <a:t>Constraints: </a:t>
            </a:r>
            <a:r>
              <a:rPr lang="en-SG" sz="2400" dirty="0"/>
              <a:t>Each tourist gets to visit all the places in his/her list.</a:t>
            </a:r>
          </a:p>
          <a:p>
            <a:pPr marL="342900" indent="-342900">
              <a:spcAft>
                <a:spcPts val="600"/>
              </a:spcAft>
              <a:buFont typeface="Wingdings" panose="05000000000000000000" pitchFamily="2" charset="2"/>
              <a:buChar char="v"/>
            </a:pPr>
            <a:endParaRPr lang="en-SG" sz="2400" dirty="0"/>
          </a:p>
        </p:txBody>
      </p:sp>
      <p:grpSp>
        <p:nvGrpSpPr>
          <p:cNvPr id="8" name="Group 7">
            <a:extLst>
              <a:ext uri="{FF2B5EF4-FFF2-40B4-BE49-F238E27FC236}">
                <a16:creationId xmlns:a16="http://schemas.microsoft.com/office/drawing/2014/main" id="{DC3728D2-1896-4E5C-B005-763CC80C4C3B}"/>
              </a:ext>
            </a:extLst>
          </p:cNvPr>
          <p:cNvGrpSpPr/>
          <p:nvPr/>
        </p:nvGrpSpPr>
        <p:grpSpPr>
          <a:xfrm>
            <a:off x="1190064" y="3849931"/>
            <a:ext cx="4477871" cy="2622351"/>
            <a:chOff x="1190064" y="3849931"/>
            <a:chExt cx="4477871" cy="2622351"/>
          </a:xfrm>
        </p:grpSpPr>
        <p:pic>
          <p:nvPicPr>
            <p:cNvPr id="6" name="Picture 5">
              <a:extLst>
                <a:ext uri="{FF2B5EF4-FFF2-40B4-BE49-F238E27FC236}">
                  <a16:creationId xmlns:a16="http://schemas.microsoft.com/office/drawing/2014/main" id="{AB6BAD78-6B35-4444-A520-35C5D201F5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064" y="3849931"/>
              <a:ext cx="4477871" cy="2391519"/>
            </a:xfrm>
            <a:prstGeom prst="rect">
              <a:avLst/>
            </a:prstGeom>
          </p:spPr>
        </p:pic>
        <p:sp>
          <p:nvSpPr>
            <p:cNvPr id="7" name="TextBox 6">
              <a:extLst>
                <a:ext uri="{FF2B5EF4-FFF2-40B4-BE49-F238E27FC236}">
                  <a16:creationId xmlns:a16="http://schemas.microsoft.com/office/drawing/2014/main" id="{32C63559-8F30-45D5-A185-A8FC7A212705}"/>
                </a:ext>
              </a:extLst>
            </p:cNvPr>
            <p:cNvSpPr txBox="1"/>
            <p:nvPr/>
          </p:nvSpPr>
          <p:spPr>
            <a:xfrm>
              <a:off x="1978190" y="6010617"/>
              <a:ext cx="3052482" cy="461665"/>
            </a:xfrm>
            <a:prstGeom prst="rect">
              <a:avLst/>
            </a:prstGeom>
            <a:noFill/>
          </p:spPr>
          <p:txBody>
            <a:bodyPr wrap="square" rtlCol="0">
              <a:spAutoFit/>
            </a:bodyPr>
            <a:lstStyle/>
            <a:p>
              <a:pPr algn="ctr"/>
              <a:r>
                <a:rPr lang="en-SG" sz="2400" dirty="0">
                  <a:solidFill>
                    <a:srgbClr val="7030A0"/>
                  </a:solidFill>
                </a:rPr>
                <a:t>Happy tourists</a:t>
              </a:r>
            </a:p>
          </p:txBody>
        </p:sp>
      </p:grpSp>
    </p:spTree>
    <p:extLst>
      <p:ext uri="{BB962C8B-B14F-4D97-AF65-F5344CB8AC3E}">
        <p14:creationId xmlns:p14="http://schemas.microsoft.com/office/powerpoint/2010/main" val="1567196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31</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#1: Tourist Problem</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4" y="1203865"/>
            <a:ext cx="8152666" cy="2154436"/>
          </a:xfrm>
          <a:prstGeom prst="rect">
            <a:avLst/>
          </a:prstGeom>
          <a:noFill/>
        </p:spPr>
        <p:txBody>
          <a:bodyPr wrap="square" rtlCol="0">
            <a:spAutoFit/>
          </a:bodyPr>
          <a:lstStyle/>
          <a:p>
            <a:pPr>
              <a:spcAft>
                <a:spcPts val="600"/>
              </a:spcAft>
            </a:pPr>
            <a:r>
              <a:rPr lang="en-SG" i="1" dirty="0"/>
              <a:t>Revised problem definition:</a:t>
            </a:r>
          </a:p>
          <a:p>
            <a:pPr marL="342900" indent="-342900">
              <a:spcAft>
                <a:spcPts val="600"/>
              </a:spcAft>
              <a:buFont typeface="Wingdings" panose="05000000000000000000" pitchFamily="2" charset="2"/>
              <a:buChar char="v"/>
            </a:pPr>
            <a:r>
              <a:rPr lang="en-SG" dirty="0">
                <a:solidFill>
                  <a:srgbClr val="C00000"/>
                </a:solidFill>
              </a:rPr>
              <a:t>Inputs: </a:t>
            </a:r>
            <a:r>
              <a:rPr lang="en-SG" dirty="0"/>
              <a:t>A list of tourists, each with a list of places to visit.</a:t>
            </a:r>
          </a:p>
          <a:p>
            <a:pPr marL="342900" indent="-342900">
              <a:spcAft>
                <a:spcPts val="600"/>
              </a:spcAft>
              <a:buFont typeface="Wingdings" panose="05000000000000000000" pitchFamily="2" charset="2"/>
              <a:buChar char="v"/>
            </a:pPr>
            <a:r>
              <a:rPr lang="en-SG" dirty="0">
                <a:solidFill>
                  <a:srgbClr val="C00000"/>
                </a:solidFill>
              </a:rPr>
              <a:t>Outputs: </a:t>
            </a:r>
            <a:r>
              <a:rPr lang="en-SG" dirty="0"/>
              <a:t>A list of bus trips, each with a list of places to visit, and the tourists visiting.</a:t>
            </a:r>
          </a:p>
          <a:p>
            <a:pPr marL="342900" indent="-342900">
              <a:spcAft>
                <a:spcPts val="600"/>
              </a:spcAft>
              <a:buFont typeface="Wingdings" panose="05000000000000000000" pitchFamily="2" charset="2"/>
              <a:buChar char="v"/>
            </a:pPr>
            <a:r>
              <a:rPr lang="en-SG" dirty="0">
                <a:solidFill>
                  <a:srgbClr val="C00000"/>
                </a:solidFill>
              </a:rPr>
              <a:t>Constraints: </a:t>
            </a:r>
            <a:r>
              <a:rPr lang="en-SG" dirty="0"/>
              <a:t>Each tourist gets to visit all the places in his/her list.</a:t>
            </a:r>
          </a:p>
          <a:p>
            <a:pPr marL="342900" indent="-342900">
              <a:spcAft>
                <a:spcPts val="600"/>
              </a:spcAft>
              <a:buFont typeface="Wingdings" panose="05000000000000000000" pitchFamily="2" charset="2"/>
              <a:buChar char="v"/>
            </a:pPr>
            <a:endParaRPr lang="en-SG" sz="2400" dirty="0"/>
          </a:p>
        </p:txBody>
      </p:sp>
      <p:sp>
        <p:nvSpPr>
          <p:cNvPr id="7" name="TextBox 6">
            <a:extLst>
              <a:ext uri="{FF2B5EF4-FFF2-40B4-BE49-F238E27FC236}">
                <a16:creationId xmlns:a16="http://schemas.microsoft.com/office/drawing/2014/main" id="{32C63559-8F30-45D5-A185-A8FC7A212705}"/>
              </a:ext>
            </a:extLst>
          </p:cNvPr>
          <p:cNvSpPr txBox="1"/>
          <p:nvPr/>
        </p:nvSpPr>
        <p:spPr>
          <a:xfrm>
            <a:off x="507670" y="3001667"/>
            <a:ext cx="4915668" cy="461665"/>
          </a:xfrm>
          <a:prstGeom prst="rect">
            <a:avLst/>
          </a:prstGeom>
          <a:solidFill>
            <a:schemeClr val="accent1">
              <a:lumMod val="20000"/>
              <a:lumOff val="80000"/>
            </a:schemeClr>
          </a:solidFill>
        </p:spPr>
        <p:txBody>
          <a:bodyPr wrap="square" rtlCol="0">
            <a:spAutoFit/>
          </a:bodyPr>
          <a:lstStyle/>
          <a:p>
            <a:r>
              <a:rPr lang="en-SG" sz="2400" dirty="0"/>
              <a:t>Is a solution possible/desirable?</a:t>
            </a:r>
          </a:p>
        </p:txBody>
      </p:sp>
      <p:sp>
        <p:nvSpPr>
          <p:cNvPr id="11" name="TextBox 10">
            <a:extLst>
              <a:ext uri="{FF2B5EF4-FFF2-40B4-BE49-F238E27FC236}">
                <a16:creationId xmlns:a16="http://schemas.microsoft.com/office/drawing/2014/main" id="{E2F37FBD-FCB8-497B-99EF-71BC5DC17A56}"/>
              </a:ext>
            </a:extLst>
          </p:cNvPr>
          <p:cNvSpPr txBox="1"/>
          <p:nvPr/>
        </p:nvSpPr>
        <p:spPr>
          <a:xfrm>
            <a:off x="507670" y="3552974"/>
            <a:ext cx="3197038" cy="461665"/>
          </a:xfrm>
          <a:prstGeom prst="rect">
            <a:avLst/>
          </a:prstGeom>
          <a:solidFill>
            <a:schemeClr val="bg2">
              <a:lumMod val="75000"/>
            </a:schemeClr>
          </a:solidFill>
        </p:spPr>
        <p:txBody>
          <a:bodyPr wrap="square" rtlCol="0">
            <a:spAutoFit/>
          </a:bodyPr>
          <a:lstStyle/>
          <a:p>
            <a:r>
              <a:rPr lang="en-SG" sz="2400" dirty="0"/>
              <a:t>A no-brainer solution:</a:t>
            </a:r>
          </a:p>
        </p:txBody>
      </p:sp>
      <p:sp>
        <p:nvSpPr>
          <p:cNvPr id="12" name="TextBox 11">
            <a:extLst>
              <a:ext uri="{FF2B5EF4-FFF2-40B4-BE49-F238E27FC236}">
                <a16:creationId xmlns:a16="http://schemas.microsoft.com/office/drawing/2014/main" id="{6216E22B-BD08-490A-8257-C40B1CB0F71D}"/>
              </a:ext>
            </a:extLst>
          </p:cNvPr>
          <p:cNvSpPr txBox="1"/>
          <p:nvPr/>
        </p:nvSpPr>
        <p:spPr>
          <a:xfrm>
            <a:off x="1492468" y="4193416"/>
            <a:ext cx="4298731" cy="523220"/>
          </a:xfrm>
          <a:prstGeom prst="rect">
            <a:avLst/>
          </a:prstGeom>
          <a:solidFill>
            <a:srgbClr val="0000CC"/>
          </a:solidFill>
        </p:spPr>
        <p:txBody>
          <a:bodyPr wrap="square" rtlCol="0">
            <a:spAutoFit/>
          </a:bodyPr>
          <a:lstStyle/>
          <a:p>
            <a:pPr algn="ctr"/>
            <a:r>
              <a:rPr lang="en-SG" sz="2800" dirty="0">
                <a:solidFill>
                  <a:schemeClr val="bg1"/>
                </a:solidFill>
              </a:rPr>
              <a:t>One bus for each tourist!</a:t>
            </a:r>
          </a:p>
        </p:txBody>
      </p:sp>
      <p:grpSp>
        <p:nvGrpSpPr>
          <p:cNvPr id="4" name="Group 3">
            <a:extLst>
              <a:ext uri="{FF2B5EF4-FFF2-40B4-BE49-F238E27FC236}">
                <a16:creationId xmlns:a16="http://schemas.microsoft.com/office/drawing/2014/main" id="{43961314-BB12-49D1-8F06-EC38439F491A}"/>
              </a:ext>
            </a:extLst>
          </p:cNvPr>
          <p:cNvGrpSpPr/>
          <p:nvPr/>
        </p:nvGrpSpPr>
        <p:grpSpPr>
          <a:xfrm>
            <a:off x="6129602" y="3358301"/>
            <a:ext cx="2452801" cy="2965935"/>
            <a:chOff x="6129602" y="3358301"/>
            <a:chExt cx="2452801" cy="2965935"/>
          </a:xfrm>
        </p:grpSpPr>
        <p:pic>
          <p:nvPicPr>
            <p:cNvPr id="13" name="Picture 12">
              <a:extLst>
                <a:ext uri="{FF2B5EF4-FFF2-40B4-BE49-F238E27FC236}">
                  <a16:creationId xmlns:a16="http://schemas.microsoft.com/office/drawing/2014/main" id="{49040D06-C90A-4AF3-BEAC-F23DC123BBCF}"/>
                </a:ext>
              </a:extLst>
            </p:cNvPr>
            <p:cNvPicPr>
              <a:picLocks noChangeAspect="1"/>
            </p:cNvPicPr>
            <p:nvPr/>
          </p:nvPicPr>
          <p:blipFill>
            <a:blip r:embed="rId3"/>
            <a:stretch>
              <a:fillRect/>
            </a:stretch>
          </p:blipFill>
          <p:spPr>
            <a:xfrm>
              <a:off x="6412959" y="3358301"/>
              <a:ext cx="1886087" cy="2504270"/>
            </a:xfrm>
            <a:prstGeom prst="rect">
              <a:avLst/>
            </a:prstGeom>
          </p:spPr>
        </p:pic>
        <p:sp>
          <p:nvSpPr>
            <p:cNvPr id="14" name="TextBox 13">
              <a:extLst>
                <a:ext uri="{FF2B5EF4-FFF2-40B4-BE49-F238E27FC236}">
                  <a16:creationId xmlns:a16="http://schemas.microsoft.com/office/drawing/2014/main" id="{4452EEE8-0891-4036-96EE-1652AA726420}"/>
                </a:ext>
              </a:extLst>
            </p:cNvPr>
            <p:cNvSpPr txBox="1"/>
            <p:nvPr/>
          </p:nvSpPr>
          <p:spPr>
            <a:xfrm>
              <a:off x="6129602" y="5862571"/>
              <a:ext cx="2452801" cy="461665"/>
            </a:xfrm>
            <a:prstGeom prst="rect">
              <a:avLst/>
            </a:prstGeom>
            <a:noFill/>
          </p:spPr>
          <p:txBody>
            <a:bodyPr wrap="square" rtlCol="0">
              <a:spAutoFit/>
            </a:bodyPr>
            <a:lstStyle/>
            <a:p>
              <a:pPr algn="ctr"/>
              <a:r>
                <a:rPr lang="en-SG" sz="2400" dirty="0">
                  <a:solidFill>
                    <a:srgbClr val="7030A0"/>
                  </a:solidFill>
                </a:rPr>
                <a:t>Unhappy boss</a:t>
              </a:r>
            </a:p>
          </p:txBody>
        </p:sp>
      </p:grpSp>
    </p:spTree>
    <p:extLst>
      <p:ext uri="{BB962C8B-B14F-4D97-AF65-F5344CB8AC3E}">
        <p14:creationId xmlns:p14="http://schemas.microsoft.com/office/powerpoint/2010/main" val="9063772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32</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#1: Tourist Problem</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4" y="1203865"/>
            <a:ext cx="8152666" cy="2154436"/>
          </a:xfrm>
          <a:prstGeom prst="rect">
            <a:avLst/>
          </a:prstGeom>
          <a:noFill/>
        </p:spPr>
        <p:txBody>
          <a:bodyPr wrap="square" rtlCol="0">
            <a:spAutoFit/>
          </a:bodyPr>
          <a:lstStyle/>
          <a:p>
            <a:pPr>
              <a:spcAft>
                <a:spcPts val="600"/>
              </a:spcAft>
            </a:pPr>
            <a:r>
              <a:rPr lang="en-SG" i="1" dirty="0"/>
              <a:t>Revised problem definition:</a:t>
            </a:r>
          </a:p>
          <a:p>
            <a:pPr marL="342900" indent="-342900">
              <a:spcAft>
                <a:spcPts val="600"/>
              </a:spcAft>
              <a:buFont typeface="Wingdings" panose="05000000000000000000" pitchFamily="2" charset="2"/>
              <a:buChar char="v"/>
            </a:pPr>
            <a:r>
              <a:rPr lang="en-SG" dirty="0">
                <a:solidFill>
                  <a:srgbClr val="C00000"/>
                </a:solidFill>
              </a:rPr>
              <a:t>Inputs: </a:t>
            </a:r>
            <a:r>
              <a:rPr lang="en-SG" dirty="0"/>
              <a:t>A list of tourists, each with a list of places to visit.</a:t>
            </a:r>
          </a:p>
          <a:p>
            <a:pPr marL="342900" indent="-342900">
              <a:spcAft>
                <a:spcPts val="600"/>
              </a:spcAft>
              <a:buFont typeface="Wingdings" panose="05000000000000000000" pitchFamily="2" charset="2"/>
              <a:buChar char="v"/>
            </a:pPr>
            <a:r>
              <a:rPr lang="en-SG" dirty="0">
                <a:solidFill>
                  <a:srgbClr val="C00000"/>
                </a:solidFill>
              </a:rPr>
              <a:t>Outputs: </a:t>
            </a:r>
            <a:r>
              <a:rPr lang="en-SG" dirty="0"/>
              <a:t>A list of bus trips, each with a list of places to visit, and the tourists visiting.</a:t>
            </a:r>
          </a:p>
          <a:p>
            <a:pPr marL="342900" indent="-342900">
              <a:spcAft>
                <a:spcPts val="600"/>
              </a:spcAft>
              <a:buFont typeface="Wingdings" panose="05000000000000000000" pitchFamily="2" charset="2"/>
              <a:buChar char="v"/>
            </a:pPr>
            <a:r>
              <a:rPr lang="en-SG" dirty="0">
                <a:solidFill>
                  <a:srgbClr val="C00000"/>
                </a:solidFill>
              </a:rPr>
              <a:t>Constraints: </a:t>
            </a:r>
            <a:r>
              <a:rPr lang="en-SG" dirty="0"/>
              <a:t>Each tourist gets to visit all the places in his/her list.</a:t>
            </a:r>
          </a:p>
          <a:p>
            <a:pPr marL="342900" indent="-342900">
              <a:spcAft>
                <a:spcPts val="600"/>
              </a:spcAft>
              <a:buFont typeface="Wingdings" panose="05000000000000000000" pitchFamily="2" charset="2"/>
              <a:buChar char="v"/>
            </a:pPr>
            <a:endParaRPr lang="en-SG" sz="2400" dirty="0"/>
          </a:p>
        </p:txBody>
      </p:sp>
      <p:cxnSp>
        <p:nvCxnSpPr>
          <p:cNvPr id="4" name="Straight Connector 3">
            <a:extLst>
              <a:ext uri="{FF2B5EF4-FFF2-40B4-BE49-F238E27FC236}">
                <a16:creationId xmlns:a16="http://schemas.microsoft.com/office/drawing/2014/main" id="{F570F3D3-A3F6-4DAF-A4A1-25BACEF78728}"/>
              </a:ext>
            </a:extLst>
          </p:cNvPr>
          <p:cNvCxnSpPr/>
          <p:nvPr/>
        </p:nvCxnSpPr>
        <p:spPr>
          <a:xfrm>
            <a:off x="900953" y="2743200"/>
            <a:ext cx="6719047"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14B0549-C266-4574-B70C-CADCCC66BAA0}"/>
              </a:ext>
            </a:extLst>
          </p:cNvPr>
          <p:cNvSpPr txBox="1"/>
          <p:nvPr/>
        </p:nvSpPr>
        <p:spPr>
          <a:xfrm>
            <a:off x="534134" y="2794906"/>
            <a:ext cx="8152666" cy="1631216"/>
          </a:xfrm>
          <a:prstGeom prst="rect">
            <a:avLst/>
          </a:prstGeom>
          <a:noFill/>
        </p:spPr>
        <p:txBody>
          <a:bodyPr wrap="square" rtlCol="0">
            <a:spAutoFit/>
          </a:bodyPr>
          <a:lstStyle/>
          <a:p>
            <a:pPr marL="342900" indent="-342900">
              <a:spcAft>
                <a:spcPts val="0"/>
              </a:spcAft>
              <a:buFont typeface="Wingdings" panose="05000000000000000000" pitchFamily="2" charset="2"/>
              <a:buChar char="v"/>
            </a:pPr>
            <a:r>
              <a:rPr lang="en-SG" sz="2000" dirty="0">
                <a:solidFill>
                  <a:srgbClr val="C00000"/>
                </a:solidFill>
              </a:rPr>
              <a:t>Constraints: </a:t>
            </a:r>
            <a:endParaRPr lang="en-SG" sz="2000" dirty="0"/>
          </a:p>
          <a:p>
            <a:pPr marL="800100" lvl="1" indent="-342900">
              <a:spcAft>
                <a:spcPts val="0"/>
              </a:spcAft>
              <a:buFont typeface="Wingdings" panose="05000000000000000000" pitchFamily="2" charset="2"/>
              <a:buChar char="§"/>
            </a:pPr>
            <a:r>
              <a:rPr lang="en-SG" sz="2000" dirty="0"/>
              <a:t>Each tourist gets to visit all the places in his/her list.</a:t>
            </a:r>
          </a:p>
          <a:p>
            <a:pPr marL="800100" lvl="1" indent="-342900">
              <a:spcAft>
                <a:spcPts val="0"/>
              </a:spcAft>
              <a:buFont typeface="Wingdings" panose="05000000000000000000" pitchFamily="2" charset="2"/>
              <a:buChar char="§"/>
            </a:pPr>
            <a:r>
              <a:rPr lang="en-SG" sz="2000" dirty="0"/>
              <a:t>Each tourist visits at most one place per day.</a:t>
            </a:r>
          </a:p>
          <a:p>
            <a:pPr marL="800100" lvl="1" indent="-342900">
              <a:spcAft>
                <a:spcPts val="0"/>
              </a:spcAft>
              <a:buFont typeface="Wingdings" panose="05000000000000000000" pitchFamily="2" charset="2"/>
              <a:buChar char="§"/>
            </a:pPr>
            <a:r>
              <a:rPr lang="en-SG" sz="2000" dirty="0"/>
              <a:t>Fewest possible days.</a:t>
            </a:r>
          </a:p>
          <a:p>
            <a:pPr marL="800100" lvl="1" indent="-342900">
              <a:spcAft>
                <a:spcPts val="0"/>
              </a:spcAft>
              <a:buFont typeface="Wingdings" panose="05000000000000000000" pitchFamily="2" charset="2"/>
              <a:buChar char="§"/>
            </a:pPr>
            <a:r>
              <a:rPr lang="en-SG" sz="2000" dirty="0"/>
              <a:t>At most one bus trip to each place.</a:t>
            </a:r>
          </a:p>
        </p:txBody>
      </p:sp>
      <p:grpSp>
        <p:nvGrpSpPr>
          <p:cNvPr id="8" name="Group 7">
            <a:extLst>
              <a:ext uri="{FF2B5EF4-FFF2-40B4-BE49-F238E27FC236}">
                <a16:creationId xmlns:a16="http://schemas.microsoft.com/office/drawing/2014/main" id="{D91DC873-AB9D-4149-9F09-56F1B4D283DD}"/>
              </a:ext>
            </a:extLst>
          </p:cNvPr>
          <p:cNvGrpSpPr/>
          <p:nvPr/>
        </p:nvGrpSpPr>
        <p:grpSpPr>
          <a:xfrm>
            <a:off x="2765392" y="4457376"/>
            <a:ext cx="3416420" cy="2159892"/>
            <a:chOff x="2765392" y="4457376"/>
            <a:chExt cx="3416420" cy="2159892"/>
          </a:xfrm>
        </p:grpSpPr>
        <p:pic>
          <p:nvPicPr>
            <p:cNvPr id="16" name="Picture 15">
              <a:extLst>
                <a:ext uri="{FF2B5EF4-FFF2-40B4-BE49-F238E27FC236}">
                  <a16:creationId xmlns:a16="http://schemas.microsoft.com/office/drawing/2014/main" id="{DB4E3971-5824-47A8-8A5A-8A5E501503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5392" y="4457376"/>
              <a:ext cx="3416420" cy="1824624"/>
            </a:xfrm>
            <a:prstGeom prst="rect">
              <a:avLst/>
            </a:prstGeom>
          </p:spPr>
        </p:pic>
        <p:sp>
          <p:nvSpPr>
            <p:cNvPr id="17" name="TextBox 16">
              <a:extLst>
                <a:ext uri="{FF2B5EF4-FFF2-40B4-BE49-F238E27FC236}">
                  <a16:creationId xmlns:a16="http://schemas.microsoft.com/office/drawing/2014/main" id="{E1857F35-47B7-4953-8E48-04AA3B688E8B}"/>
                </a:ext>
              </a:extLst>
            </p:cNvPr>
            <p:cNvSpPr txBox="1"/>
            <p:nvPr/>
          </p:nvSpPr>
          <p:spPr>
            <a:xfrm>
              <a:off x="2947361" y="6155603"/>
              <a:ext cx="3052482" cy="461665"/>
            </a:xfrm>
            <a:prstGeom prst="rect">
              <a:avLst/>
            </a:prstGeom>
            <a:noFill/>
          </p:spPr>
          <p:txBody>
            <a:bodyPr wrap="square" rtlCol="0">
              <a:spAutoFit/>
            </a:bodyPr>
            <a:lstStyle/>
            <a:p>
              <a:pPr algn="ctr"/>
              <a:r>
                <a:rPr lang="en-SG" sz="2400" dirty="0">
                  <a:solidFill>
                    <a:srgbClr val="7030A0"/>
                  </a:solidFill>
                </a:rPr>
                <a:t>Happy tourists</a:t>
              </a:r>
            </a:p>
          </p:txBody>
        </p:sp>
      </p:grpSp>
      <p:grpSp>
        <p:nvGrpSpPr>
          <p:cNvPr id="6" name="Group 5">
            <a:extLst>
              <a:ext uri="{FF2B5EF4-FFF2-40B4-BE49-F238E27FC236}">
                <a16:creationId xmlns:a16="http://schemas.microsoft.com/office/drawing/2014/main" id="{19A69BB1-F055-4982-BC55-2407EC779B30}"/>
              </a:ext>
            </a:extLst>
          </p:cNvPr>
          <p:cNvGrpSpPr/>
          <p:nvPr/>
        </p:nvGrpSpPr>
        <p:grpSpPr>
          <a:xfrm>
            <a:off x="6579475" y="3764402"/>
            <a:ext cx="1912883" cy="2852867"/>
            <a:chOff x="6579475" y="3764402"/>
            <a:chExt cx="1912883" cy="2852867"/>
          </a:xfrm>
        </p:grpSpPr>
        <p:sp>
          <p:nvSpPr>
            <p:cNvPr id="18" name="TextBox 17">
              <a:extLst>
                <a:ext uri="{FF2B5EF4-FFF2-40B4-BE49-F238E27FC236}">
                  <a16:creationId xmlns:a16="http://schemas.microsoft.com/office/drawing/2014/main" id="{708125AF-E79F-460E-9A7E-DAD4F2AB0495}"/>
                </a:ext>
              </a:extLst>
            </p:cNvPr>
            <p:cNvSpPr txBox="1"/>
            <p:nvPr/>
          </p:nvSpPr>
          <p:spPr>
            <a:xfrm>
              <a:off x="6579475" y="6155604"/>
              <a:ext cx="1912883" cy="461665"/>
            </a:xfrm>
            <a:prstGeom prst="rect">
              <a:avLst/>
            </a:prstGeom>
            <a:noFill/>
          </p:spPr>
          <p:txBody>
            <a:bodyPr wrap="square" rtlCol="0">
              <a:spAutoFit/>
            </a:bodyPr>
            <a:lstStyle/>
            <a:p>
              <a:pPr algn="ctr"/>
              <a:r>
                <a:rPr lang="en-SG" sz="2400" dirty="0">
                  <a:solidFill>
                    <a:srgbClr val="7030A0"/>
                  </a:solidFill>
                </a:rPr>
                <a:t>Happy boss</a:t>
              </a:r>
            </a:p>
          </p:txBody>
        </p:sp>
        <p:pic>
          <p:nvPicPr>
            <p:cNvPr id="19" name="Picture 18">
              <a:extLst>
                <a:ext uri="{FF2B5EF4-FFF2-40B4-BE49-F238E27FC236}">
                  <a16:creationId xmlns:a16="http://schemas.microsoft.com/office/drawing/2014/main" id="{8BC6E6BB-2217-4CFE-AD96-3509470344A2}"/>
                </a:ext>
              </a:extLst>
            </p:cNvPr>
            <p:cNvPicPr>
              <a:picLocks noChangeAspect="1"/>
            </p:cNvPicPr>
            <p:nvPr/>
          </p:nvPicPr>
          <p:blipFill>
            <a:blip r:embed="rId4"/>
            <a:stretch>
              <a:fillRect/>
            </a:stretch>
          </p:blipFill>
          <p:spPr>
            <a:xfrm>
              <a:off x="6782696" y="3764402"/>
              <a:ext cx="1506441" cy="2433144"/>
            </a:xfrm>
            <a:prstGeom prst="rect">
              <a:avLst/>
            </a:prstGeom>
          </p:spPr>
        </p:pic>
      </p:grpSp>
    </p:spTree>
    <p:extLst>
      <p:ext uri="{BB962C8B-B14F-4D97-AF65-F5344CB8AC3E}">
        <p14:creationId xmlns:p14="http://schemas.microsoft.com/office/powerpoint/2010/main" val="3511782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par>
                          <p:cTn id="17" fill="hold">
                            <p:stCondLst>
                              <p:cond delay="500"/>
                            </p:stCondLst>
                            <p:childTnLst>
                              <p:par>
                                <p:cTn id="18" presetID="9" presetClass="entr" presetSubtype="0" fill="hold" nodeType="afterEffect">
                                  <p:stCondLst>
                                    <p:cond delay="100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33</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#1: Tourist Problem</a:t>
            </a:r>
            <a:endParaRPr lang="en-US" sz="3600" dirty="0">
              <a:solidFill>
                <a:srgbClr val="0000FF"/>
              </a:solidFill>
              <a:latin typeface="Arial Black" panose="020B0A04020102020204" pitchFamily="34" charset="0"/>
            </a:endParaRPr>
          </a:p>
        </p:txBody>
      </p:sp>
      <p:sp>
        <p:nvSpPr>
          <p:cNvPr id="15" name="TextBox 14">
            <a:extLst>
              <a:ext uri="{FF2B5EF4-FFF2-40B4-BE49-F238E27FC236}">
                <a16:creationId xmlns:a16="http://schemas.microsoft.com/office/drawing/2014/main" id="{614B0549-C266-4574-B70C-CADCCC66BAA0}"/>
              </a:ext>
            </a:extLst>
          </p:cNvPr>
          <p:cNvSpPr txBox="1"/>
          <p:nvPr/>
        </p:nvSpPr>
        <p:spPr>
          <a:xfrm>
            <a:off x="534134" y="1324888"/>
            <a:ext cx="8152666" cy="1938992"/>
          </a:xfrm>
          <a:prstGeom prst="rect">
            <a:avLst/>
          </a:prstGeom>
          <a:noFill/>
        </p:spPr>
        <p:txBody>
          <a:bodyPr wrap="square" rtlCol="0">
            <a:spAutoFit/>
          </a:bodyPr>
          <a:lstStyle/>
          <a:p>
            <a:pPr marL="342900" indent="-342900">
              <a:spcAft>
                <a:spcPts val="0"/>
              </a:spcAft>
              <a:buFont typeface="Wingdings" panose="05000000000000000000" pitchFamily="2" charset="2"/>
              <a:buChar char="v"/>
            </a:pPr>
            <a:r>
              <a:rPr lang="en-SG" sz="2000" dirty="0">
                <a:solidFill>
                  <a:srgbClr val="C00000"/>
                </a:solidFill>
              </a:rPr>
              <a:t>Revised constraints: </a:t>
            </a:r>
            <a:endParaRPr lang="en-SG" sz="2000" dirty="0"/>
          </a:p>
          <a:p>
            <a:pPr marL="800100" lvl="1" indent="-342900">
              <a:spcAft>
                <a:spcPts val="0"/>
              </a:spcAft>
              <a:buFont typeface="Wingdings" panose="05000000000000000000" pitchFamily="2" charset="2"/>
              <a:buChar char="§"/>
            </a:pPr>
            <a:r>
              <a:rPr lang="en-SG" sz="2000" dirty="0"/>
              <a:t>Each tourist gets to visit all the places in his/her list.</a:t>
            </a:r>
          </a:p>
          <a:p>
            <a:pPr marL="800100" lvl="1" indent="-342900">
              <a:spcAft>
                <a:spcPts val="0"/>
              </a:spcAft>
              <a:buFont typeface="Wingdings" panose="05000000000000000000" pitchFamily="2" charset="2"/>
              <a:buChar char="§"/>
            </a:pPr>
            <a:r>
              <a:rPr lang="en-SG" sz="2000" dirty="0"/>
              <a:t>Each tourist visits at most one place per day.</a:t>
            </a:r>
          </a:p>
          <a:p>
            <a:pPr marL="800100" lvl="1" indent="-342900">
              <a:spcAft>
                <a:spcPts val="0"/>
              </a:spcAft>
              <a:buFont typeface="Wingdings" panose="05000000000000000000" pitchFamily="2" charset="2"/>
              <a:buChar char="§"/>
            </a:pPr>
            <a:r>
              <a:rPr lang="en-SG" sz="2000" dirty="0"/>
              <a:t>Fewest possible days.</a:t>
            </a:r>
          </a:p>
          <a:p>
            <a:pPr marL="800100" lvl="1" indent="-342900">
              <a:spcAft>
                <a:spcPts val="0"/>
              </a:spcAft>
              <a:buFont typeface="Wingdings" panose="05000000000000000000" pitchFamily="2" charset="2"/>
              <a:buChar char="§"/>
            </a:pPr>
            <a:r>
              <a:rPr lang="en-SG" sz="2000" dirty="0"/>
              <a:t>At most one bus trip to each place.</a:t>
            </a:r>
          </a:p>
          <a:p>
            <a:pPr marL="800100" lvl="1" indent="-342900">
              <a:spcAft>
                <a:spcPts val="0"/>
              </a:spcAft>
              <a:buFont typeface="Wingdings" panose="05000000000000000000" pitchFamily="2" charset="2"/>
              <a:buChar char="§"/>
            </a:pPr>
            <a:r>
              <a:rPr lang="en-SG" sz="2000" dirty="0">
                <a:solidFill>
                  <a:srgbClr val="C00000"/>
                </a:solidFill>
              </a:rPr>
              <a:t>Each bus takes at most 4 tourists.</a:t>
            </a:r>
          </a:p>
        </p:txBody>
      </p:sp>
      <p:graphicFrame>
        <p:nvGraphicFramePr>
          <p:cNvPr id="20" name="Table 19">
            <a:extLst>
              <a:ext uri="{FF2B5EF4-FFF2-40B4-BE49-F238E27FC236}">
                <a16:creationId xmlns:a16="http://schemas.microsoft.com/office/drawing/2014/main" id="{CD4E1DD1-2A88-4F83-9D55-954E76D73F59}"/>
              </a:ext>
            </a:extLst>
          </p:cNvPr>
          <p:cNvGraphicFramePr>
            <a:graphicFrameLocks noGrp="1"/>
          </p:cNvGraphicFramePr>
          <p:nvPr>
            <p:extLst>
              <p:ext uri="{D42A27DB-BD31-4B8C-83A1-F6EECF244321}">
                <p14:modId xmlns:p14="http://schemas.microsoft.com/office/powerpoint/2010/main" val="4204634381"/>
              </p:ext>
            </p:extLst>
          </p:nvPr>
        </p:nvGraphicFramePr>
        <p:xfrm>
          <a:off x="5836024" y="2753886"/>
          <a:ext cx="3035872" cy="3337560"/>
        </p:xfrm>
        <a:graphic>
          <a:graphicData uri="http://schemas.openxmlformats.org/drawingml/2006/table">
            <a:tbl>
              <a:tblPr firstRow="1" bandRow="1">
                <a:tableStyleId>{93296810-A885-4BE3-A3E7-6D5BEEA58F35}</a:tableStyleId>
              </a:tblPr>
              <a:tblGrid>
                <a:gridCol w="974578">
                  <a:extLst>
                    <a:ext uri="{9D8B030D-6E8A-4147-A177-3AD203B41FA5}">
                      <a16:colId xmlns:a16="http://schemas.microsoft.com/office/drawing/2014/main" val="1868097370"/>
                    </a:ext>
                  </a:extLst>
                </a:gridCol>
                <a:gridCol w="2061294">
                  <a:extLst>
                    <a:ext uri="{9D8B030D-6E8A-4147-A177-3AD203B41FA5}">
                      <a16:colId xmlns:a16="http://schemas.microsoft.com/office/drawing/2014/main" val="3266532858"/>
                    </a:ext>
                  </a:extLst>
                </a:gridCol>
              </a:tblGrid>
              <a:tr h="370840">
                <a:tc>
                  <a:txBody>
                    <a:bodyPr/>
                    <a:lstStyle/>
                    <a:p>
                      <a:pPr algn="ctr"/>
                      <a:r>
                        <a:rPr lang="en-SG" sz="1600" dirty="0"/>
                        <a:t>Tourist</a:t>
                      </a:r>
                    </a:p>
                  </a:txBody>
                  <a:tcPr/>
                </a:tc>
                <a:tc>
                  <a:txBody>
                    <a:bodyPr/>
                    <a:lstStyle/>
                    <a:p>
                      <a:pPr algn="ctr"/>
                      <a:r>
                        <a:rPr lang="en-SG" sz="1600" dirty="0"/>
                        <a:t>Places of Interest</a:t>
                      </a:r>
                    </a:p>
                  </a:txBody>
                  <a:tcPr/>
                </a:tc>
                <a:extLst>
                  <a:ext uri="{0D108BD9-81ED-4DB2-BD59-A6C34878D82A}">
                    <a16:rowId xmlns:a16="http://schemas.microsoft.com/office/drawing/2014/main" val="2427542401"/>
                  </a:ext>
                </a:extLst>
              </a:tr>
              <a:tr h="370840">
                <a:tc>
                  <a:txBody>
                    <a:bodyPr/>
                    <a:lstStyle/>
                    <a:p>
                      <a:pPr algn="ctr"/>
                      <a:r>
                        <a:rPr lang="en-SG" sz="1600" dirty="0"/>
                        <a:t>Aaron</a:t>
                      </a:r>
                    </a:p>
                  </a:txBody>
                  <a:tcPr/>
                </a:tc>
                <a:tc>
                  <a:txBody>
                    <a:bodyPr/>
                    <a:lstStyle/>
                    <a:p>
                      <a:pPr algn="ctr"/>
                      <a:r>
                        <a:rPr lang="en-SG" sz="1600" dirty="0"/>
                        <a:t>SZG, BG, JB</a:t>
                      </a:r>
                    </a:p>
                  </a:txBody>
                  <a:tcPr/>
                </a:tc>
                <a:extLst>
                  <a:ext uri="{0D108BD9-81ED-4DB2-BD59-A6C34878D82A}">
                    <a16:rowId xmlns:a16="http://schemas.microsoft.com/office/drawing/2014/main" val="3656730175"/>
                  </a:ext>
                </a:extLst>
              </a:tr>
              <a:tr h="370840">
                <a:tc>
                  <a:txBody>
                    <a:bodyPr/>
                    <a:lstStyle/>
                    <a:p>
                      <a:pPr algn="ctr"/>
                      <a:r>
                        <a:rPr lang="en-SG" sz="1600" dirty="0"/>
                        <a:t>Betty</a:t>
                      </a:r>
                    </a:p>
                  </a:txBody>
                  <a:tcPr/>
                </a:tc>
                <a:tc>
                  <a:txBody>
                    <a:bodyPr/>
                    <a:lstStyle/>
                    <a:p>
                      <a:pPr algn="ctr"/>
                      <a:r>
                        <a:rPr lang="en-SG" sz="1600" dirty="0"/>
                        <a:t>CG, JG, BG</a:t>
                      </a:r>
                    </a:p>
                  </a:txBody>
                  <a:tcPr/>
                </a:tc>
                <a:extLst>
                  <a:ext uri="{0D108BD9-81ED-4DB2-BD59-A6C34878D82A}">
                    <a16:rowId xmlns:a16="http://schemas.microsoft.com/office/drawing/2014/main" val="634660682"/>
                  </a:ext>
                </a:extLst>
              </a:tr>
              <a:tr h="370840">
                <a:tc>
                  <a:txBody>
                    <a:bodyPr/>
                    <a:lstStyle/>
                    <a:p>
                      <a:pPr algn="ctr"/>
                      <a:r>
                        <a:rPr lang="en-SG" sz="1600" dirty="0"/>
                        <a:t>Cathy</a:t>
                      </a:r>
                    </a:p>
                  </a:txBody>
                  <a:tcPr/>
                </a:tc>
                <a:tc>
                  <a:txBody>
                    <a:bodyPr/>
                    <a:lstStyle/>
                    <a:p>
                      <a:pPr algn="ctr"/>
                      <a:r>
                        <a:rPr lang="en-SG" sz="1600" dirty="0"/>
                        <a:t>VC, SI, OR</a:t>
                      </a:r>
                    </a:p>
                  </a:txBody>
                  <a:tcPr/>
                </a:tc>
                <a:extLst>
                  <a:ext uri="{0D108BD9-81ED-4DB2-BD59-A6C34878D82A}">
                    <a16:rowId xmlns:a16="http://schemas.microsoft.com/office/drawing/2014/main" val="1803705494"/>
                  </a:ext>
                </a:extLst>
              </a:tr>
              <a:tr h="370840">
                <a:tc>
                  <a:txBody>
                    <a:bodyPr/>
                    <a:lstStyle/>
                    <a:p>
                      <a:pPr algn="ctr"/>
                      <a:r>
                        <a:rPr lang="en-SG" sz="1600" dirty="0"/>
                        <a:t>David</a:t>
                      </a:r>
                    </a:p>
                  </a:txBody>
                  <a:tcPr/>
                </a:tc>
                <a:tc>
                  <a:txBody>
                    <a:bodyPr/>
                    <a:lstStyle/>
                    <a:p>
                      <a:pPr algn="ctr"/>
                      <a:r>
                        <a:rPr lang="en-SG" sz="1600" dirty="0"/>
                        <a:t>JG, CG, OR</a:t>
                      </a:r>
                    </a:p>
                  </a:txBody>
                  <a:tcPr/>
                </a:tc>
                <a:extLst>
                  <a:ext uri="{0D108BD9-81ED-4DB2-BD59-A6C34878D82A}">
                    <a16:rowId xmlns:a16="http://schemas.microsoft.com/office/drawing/2014/main" val="4142684691"/>
                  </a:ext>
                </a:extLst>
              </a:tr>
              <a:tr h="370840">
                <a:tc>
                  <a:txBody>
                    <a:bodyPr/>
                    <a:lstStyle/>
                    <a:p>
                      <a:pPr algn="ctr"/>
                      <a:r>
                        <a:rPr lang="en-SG" sz="1600" dirty="0"/>
                        <a:t>Evans</a:t>
                      </a:r>
                    </a:p>
                  </a:txBody>
                  <a:tcPr/>
                </a:tc>
                <a:tc>
                  <a:txBody>
                    <a:bodyPr/>
                    <a:lstStyle/>
                    <a:p>
                      <a:pPr algn="ctr"/>
                      <a:r>
                        <a:rPr lang="en-SG" sz="1600" dirty="0"/>
                        <a:t>CG, JG, SZG</a:t>
                      </a:r>
                    </a:p>
                  </a:txBody>
                  <a:tcPr/>
                </a:tc>
                <a:extLst>
                  <a:ext uri="{0D108BD9-81ED-4DB2-BD59-A6C34878D82A}">
                    <a16:rowId xmlns:a16="http://schemas.microsoft.com/office/drawing/2014/main" val="3974912606"/>
                  </a:ext>
                </a:extLst>
              </a:tr>
              <a:tr h="370840">
                <a:tc>
                  <a:txBody>
                    <a:bodyPr/>
                    <a:lstStyle/>
                    <a:p>
                      <a:pPr algn="ctr"/>
                      <a:r>
                        <a:rPr lang="en-SG" sz="1600" dirty="0"/>
                        <a:t>Frances</a:t>
                      </a:r>
                    </a:p>
                  </a:txBody>
                  <a:tcPr/>
                </a:tc>
                <a:tc>
                  <a:txBody>
                    <a:bodyPr/>
                    <a:lstStyle/>
                    <a:p>
                      <a:pPr algn="ctr"/>
                      <a:r>
                        <a:rPr lang="en-SG" sz="1600" dirty="0"/>
                        <a:t>BG, SZG, JB</a:t>
                      </a:r>
                    </a:p>
                  </a:txBody>
                  <a:tcPr/>
                </a:tc>
                <a:extLst>
                  <a:ext uri="{0D108BD9-81ED-4DB2-BD59-A6C34878D82A}">
                    <a16:rowId xmlns:a16="http://schemas.microsoft.com/office/drawing/2014/main" val="3665337180"/>
                  </a:ext>
                </a:extLst>
              </a:tr>
              <a:tr h="370840">
                <a:tc>
                  <a:txBody>
                    <a:bodyPr/>
                    <a:lstStyle/>
                    <a:p>
                      <a:pPr algn="ctr"/>
                      <a:r>
                        <a:rPr lang="en-SG" sz="1600" dirty="0"/>
                        <a:t>Gary</a:t>
                      </a:r>
                    </a:p>
                  </a:txBody>
                  <a:tcPr/>
                </a:tc>
                <a:tc>
                  <a:txBody>
                    <a:bodyPr/>
                    <a:lstStyle/>
                    <a:p>
                      <a:pPr algn="ctr"/>
                      <a:r>
                        <a:rPr lang="en-SG" sz="1600" dirty="0"/>
                        <a:t>CG, OR</a:t>
                      </a:r>
                    </a:p>
                  </a:txBody>
                  <a:tcPr/>
                </a:tc>
                <a:extLst>
                  <a:ext uri="{0D108BD9-81ED-4DB2-BD59-A6C34878D82A}">
                    <a16:rowId xmlns:a16="http://schemas.microsoft.com/office/drawing/2014/main" val="4152717951"/>
                  </a:ext>
                </a:extLst>
              </a:tr>
              <a:tr h="370840">
                <a:tc>
                  <a:txBody>
                    <a:bodyPr/>
                    <a:lstStyle/>
                    <a:p>
                      <a:pPr algn="ctr"/>
                      <a:r>
                        <a:rPr lang="en-SG" sz="1600" dirty="0"/>
                        <a:t>Harry</a:t>
                      </a:r>
                    </a:p>
                  </a:txBody>
                  <a:tcPr/>
                </a:tc>
                <a:tc>
                  <a:txBody>
                    <a:bodyPr/>
                    <a:lstStyle/>
                    <a:p>
                      <a:pPr algn="ctr"/>
                      <a:r>
                        <a:rPr lang="en-SG" sz="1600" dirty="0"/>
                        <a:t>JG, CG</a:t>
                      </a:r>
                    </a:p>
                  </a:txBody>
                  <a:tcPr/>
                </a:tc>
                <a:extLst>
                  <a:ext uri="{0D108BD9-81ED-4DB2-BD59-A6C34878D82A}">
                    <a16:rowId xmlns:a16="http://schemas.microsoft.com/office/drawing/2014/main" val="2247302038"/>
                  </a:ext>
                </a:extLst>
              </a:tr>
            </a:tbl>
          </a:graphicData>
        </a:graphic>
      </p:graphicFrame>
      <p:sp>
        <p:nvSpPr>
          <p:cNvPr id="24" name="TextBox 23">
            <a:extLst>
              <a:ext uri="{FF2B5EF4-FFF2-40B4-BE49-F238E27FC236}">
                <a16:creationId xmlns:a16="http://schemas.microsoft.com/office/drawing/2014/main" id="{D42F08C9-69EA-4C82-803E-C94AD1CBCE5C}"/>
              </a:ext>
            </a:extLst>
          </p:cNvPr>
          <p:cNvSpPr txBox="1"/>
          <p:nvPr/>
        </p:nvSpPr>
        <p:spPr>
          <a:xfrm>
            <a:off x="1046997" y="3779631"/>
            <a:ext cx="4276165" cy="461665"/>
          </a:xfrm>
          <a:prstGeom prst="rect">
            <a:avLst/>
          </a:prstGeom>
          <a:solidFill>
            <a:schemeClr val="accent1">
              <a:lumMod val="20000"/>
              <a:lumOff val="80000"/>
            </a:schemeClr>
          </a:solidFill>
        </p:spPr>
        <p:txBody>
          <a:bodyPr wrap="square" rtlCol="0">
            <a:spAutoFit/>
          </a:bodyPr>
          <a:lstStyle/>
          <a:p>
            <a:r>
              <a:rPr lang="en-SG" sz="2400" dirty="0"/>
              <a:t>Do the constraints conflict?</a:t>
            </a:r>
          </a:p>
        </p:txBody>
      </p:sp>
    </p:spTree>
    <p:extLst>
      <p:ext uri="{BB962C8B-B14F-4D97-AF65-F5344CB8AC3E}">
        <p14:creationId xmlns:p14="http://schemas.microsoft.com/office/powerpoint/2010/main" val="1032178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34</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Lessons Learned</a:t>
            </a:r>
            <a:endParaRPr lang="en-US" sz="3600" dirty="0">
              <a:solidFill>
                <a:srgbClr val="0000FF"/>
              </a:solidFill>
              <a:latin typeface="Arial Black" panose="020B0A04020102020204" pitchFamily="34" charset="0"/>
            </a:endParaRPr>
          </a:p>
        </p:txBody>
      </p:sp>
      <p:sp>
        <p:nvSpPr>
          <p:cNvPr id="24" name="TextBox 23">
            <a:extLst>
              <a:ext uri="{FF2B5EF4-FFF2-40B4-BE49-F238E27FC236}">
                <a16:creationId xmlns:a16="http://schemas.microsoft.com/office/drawing/2014/main" id="{D42F08C9-69EA-4C82-803E-C94AD1CBCE5C}"/>
              </a:ext>
            </a:extLst>
          </p:cNvPr>
          <p:cNvSpPr txBox="1"/>
          <p:nvPr/>
        </p:nvSpPr>
        <p:spPr>
          <a:xfrm>
            <a:off x="970311" y="1348244"/>
            <a:ext cx="4917378" cy="461665"/>
          </a:xfrm>
          <a:prstGeom prst="rect">
            <a:avLst/>
          </a:prstGeom>
          <a:solidFill>
            <a:srgbClr val="FFFFCC"/>
          </a:solidFill>
        </p:spPr>
        <p:txBody>
          <a:bodyPr wrap="square" rtlCol="0">
            <a:spAutoFit/>
          </a:bodyPr>
          <a:lstStyle/>
          <a:p>
            <a:r>
              <a:rPr lang="en-SG" sz="2400" dirty="0"/>
              <a:t>Verbal statements can be vague.</a:t>
            </a:r>
          </a:p>
        </p:txBody>
      </p:sp>
      <p:sp>
        <p:nvSpPr>
          <p:cNvPr id="9" name="TextBox 8">
            <a:extLst>
              <a:ext uri="{FF2B5EF4-FFF2-40B4-BE49-F238E27FC236}">
                <a16:creationId xmlns:a16="http://schemas.microsoft.com/office/drawing/2014/main" id="{D42F08C9-69EA-4C82-803E-C94AD1CBCE5C}"/>
              </a:ext>
            </a:extLst>
          </p:cNvPr>
          <p:cNvSpPr txBox="1"/>
          <p:nvPr/>
        </p:nvSpPr>
        <p:spPr>
          <a:xfrm>
            <a:off x="3874798" y="2070517"/>
            <a:ext cx="4025781" cy="461665"/>
          </a:xfrm>
          <a:prstGeom prst="rect">
            <a:avLst/>
          </a:prstGeom>
          <a:solidFill>
            <a:schemeClr val="accent1">
              <a:lumMod val="20000"/>
              <a:lumOff val="80000"/>
            </a:schemeClr>
          </a:solidFill>
        </p:spPr>
        <p:txBody>
          <a:bodyPr wrap="square" rtlCol="0">
            <a:spAutoFit/>
          </a:bodyPr>
          <a:lstStyle/>
          <a:p>
            <a:r>
              <a:rPr lang="en-SG" sz="2400" dirty="0"/>
              <a:t>Constraints may be implicit.</a:t>
            </a:r>
          </a:p>
        </p:txBody>
      </p:sp>
      <p:sp>
        <p:nvSpPr>
          <p:cNvPr id="11" name="TextBox 10">
            <a:extLst>
              <a:ext uri="{FF2B5EF4-FFF2-40B4-BE49-F238E27FC236}">
                <a16:creationId xmlns:a16="http://schemas.microsoft.com/office/drawing/2014/main" id="{D42F08C9-69EA-4C82-803E-C94AD1CBCE5C}"/>
              </a:ext>
            </a:extLst>
          </p:cNvPr>
          <p:cNvSpPr txBox="1"/>
          <p:nvPr/>
        </p:nvSpPr>
        <p:spPr>
          <a:xfrm>
            <a:off x="970312" y="2770394"/>
            <a:ext cx="5606952" cy="830997"/>
          </a:xfrm>
          <a:prstGeom prst="rect">
            <a:avLst/>
          </a:prstGeom>
          <a:solidFill>
            <a:schemeClr val="bg2">
              <a:lumMod val="90000"/>
            </a:schemeClr>
          </a:solidFill>
        </p:spPr>
        <p:txBody>
          <a:bodyPr wrap="square" rtlCol="0">
            <a:spAutoFit/>
          </a:bodyPr>
          <a:lstStyle/>
          <a:p>
            <a:r>
              <a:rPr lang="en-SG" sz="2400" dirty="0"/>
              <a:t>Without constraints, may get trivial but undesirable solution.</a:t>
            </a:r>
          </a:p>
        </p:txBody>
      </p:sp>
      <p:sp>
        <p:nvSpPr>
          <p:cNvPr id="12" name="TextBox 11">
            <a:extLst>
              <a:ext uri="{FF2B5EF4-FFF2-40B4-BE49-F238E27FC236}">
                <a16:creationId xmlns:a16="http://schemas.microsoft.com/office/drawing/2014/main" id="{D42F08C9-69EA-4C82-803E-C94AD1CBCE5C}"/>
              </a:ext>
            </a:extLst>
          </p:cNvPr>
          <p:cNvSpPr txBox="1"/>
          <p:nvPr/>
        </p:nvSpPr>
        <p:spPr>
          <a:xfrm>
            <a:off x="2381601" y="3839603"/>
            <a:ext cx="5606952" cy="461665"/>
          </a:xfrm>
          <a:prstGeom prst="rect">
            <a:avLst/>
          </a:prstGeom>
          <a:solidFill>
            <a:schemeClr val="accent6">
              <a:lumMod val="20000"/>
              <a:lumOff val="80000"/>
            </a:schemeClr>
          </a:solidFill>
        </p:spPr>
        <p:txBody>
          <a:bodyPr wrap="square" rtlCol="0">
            <a:spAutoFit/>
          </a:bodyPr>
          <a:lstStyle/>
          <a:p>
            <a:r>
              <a:rPr lang="en-SG" sz="2400" dirty="0"/>
              <a:t>When constraints conflict, no solution.</a:t>
            </a:r>
          </a:p>
        </p:txBody>
      </p:sp>
      <p:sp>
        <p:nvSpPr>
          <p:cNvPr id="13" name="TextBox 12">
            <a:extLst>
              <a:ext uri="{FF2B5EF4-FFF2-40B4-BE49-F238E27FC236}">
                <a16:creationId xmlns:a16="http://schemas.microsoft.com/office/drawing/2014/main" id="{D42F08C9-69EA-4C82-803E-C94AD1CBCE5C}"/>
              </a:ext>
            </a:extLst>
          </p:cNvPr>
          <p:cNvSpPr txBox="1"/>
          <p:nvPr/>
        </p:nvSpPr>
        <p:spPr>
          <a:xfrm>
            <a:off x="846082" y="4749731"/>
            <a:ext cx="7840718" cy="523220"/>
          </a:xfrm>
          <a:prstGeom prst="rect">
            <a:avLst/>
          </a:prstGeom>
          <a:solidFill>
            <a:schemeClr val="accent1">
              <a:lumMod val="20000"/>
              <a:lumOff val="80000"/>
            </a:schemeClr>
          </a:solidFill>
          <a:ln w="28575">
            <a:solidFill>
              <a:srgbClr val="CCCCFF"/>
            </a:solidFill>
          </a:ln>
        </p:spPr>
        <p:txBody>
          <a:bodyPr wrap="square" rtlCol="0">
            <a:spAutoFit/>
          </a:bodyPr>
          <a:lstStyle/>
          <a:p>
            <a:r>
              <a:rPr lang="en-SG" sz="2800" dirty="0">
                <a:solidFill>
                  <a:srgbClr val="6600CC"/>
                </a:solidFill>
              </a:rPr>
              <a:t>Use Polya’s questions to guide your reasoning.</a:t>
            </a:r>
          </a:p>
        </p:txBody>
      </p:sp>
    </p:spTree>
    <p:extLst>
      <p:ext uri="{BB962C8B-B14F-4D97-AF65-F5344CB8AC3E}">
        <p14:creationId xmlns:p14="http://schemas.microsoft.com/office/powerpoint/2010/main" val="3171348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1" grpId="0" animBg="1"/>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35</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#2: Cube in Pyramid</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4" y="1203865"/>
            <a:ext cx="5218072" cy="2462213"/>
          </a:xfrm>
          <a:prstGeom prst="rect">
            <a:avLst/>
          </a:prstGeom>
          <a:noFill/>
        </p:spPr>
        <p:txBody>
          <a:bodyPr wrap="square" rtlCol="0">
            <a:spAutoFit/>
          </a:bodyPr>
          <a:lstStyle/>
          <a:p>
            <a:pPr>
              <a:spcAft>
                <a:spcPts val="600"/>
              </a:spcAft>
            </a:pPr>
            <a:r>
              <a:rPr lang="en-SG" sz="2400" i="1" dirty="0"/>
              <a:t>Verbal statement:</a:t>
            </a:r>
          </a:p>
          <a:p>
            <a:pPr>
              <a:spcAft>
                <a:spcPts val="600"/>
              </a:spcAft>
            </a:pPr>
            <a:r>
              <a:rPr lang="en-SG" sz="2400" dirty="0"/>
              <a:t>What is the </a:t>
            </a:r>
            <a:r>
              <a:rPr lang="en-SG" sz="2400" dirty="0">
                <a:solidFill>
                  <a:srgbClr val="C00000"/>
                </a:solidFill>
              </a:rPr>
              <a:t>largest cubical space </a:t>
            </a:r>
            <a:r>
              <a:rPr lang="en-SG" sz="2400" dirty="0"/>
              <a:t>in a square-base </a:t>
            </a:r>
            <a:r>
              <a:rPr lang="en-SG" sz="2400" dirty="0">
                <a:solidFill>
                  <a:srgbClr val="C00000"/>
                </a:solidFill>
              </a:rPr>
              <a:t>pyramid</a:t>
            </a:r>
            <a:r>
              <a:rPr lang="en-SG" sz="2400" dirty="0"/>
              <a:t>? </a:t>
            </a:r>
          </a:p>
          <a:p>
            <a:pPr>
              <a:spcAft>
                <a:spcPts val="600"/>
              </a:spcAft>
            </a:pPr>
            <a:r>
              <a:rPr lang="en-SG" sz="2400" dirty="0"/>
              <a:t>(Or, what is the largest cubical box we can put inside a square-base pyramid?)</a:t>
            </a:r>
          </a:p>
        </p:txBody>
      </p:sp>
      <p:grpSp>
        <p:nvGrpSpPr>
          <p:cNvPr id="9" name="Group 8"/>
          <p:cNvGrpSpPr/>
          <p:nvPr/>
        </p:nvGrpSpPr>
        <p:grpSpPr>
          <a:xfrm>
            <a:off x="4620475" y="1828800"/>
            <a:ext cx="3917881" cy="4570653"/>
            <a:chOff x="1185786" y="462633"/>
            <a:chExt cx="3971852" cy="4633452"/>
          </a:xfrm>
        </p:grpSpPr>
        <p:cxnSp>
          <p:nvCxnSpPr>
            <p:cNvPr id="11" name="Straight Connector 10"/>
            <p:cNvCxnSpPr>
              <a:stCxn id="11" idx="0"/>
            </p:cNvCxnSpPr>
            <p:nvPr/>
          </p:nvCxnSpPr>
          <p:spPr>
            <a:xfrm>
              <a:off x="3171803" y="462633"/>
              <a:ext cx="1985727" cy="38599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85786" y="3532909"/>
              <a:ext cx="1765232" cy="156317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92719" y="2759649"/>
              <a:ext cx="1764665" cy="1562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185786" y="2759400"/>
              <a:ext cx="2206779" cy="773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951013" y="4322010"/>
              <a:ext cx="2206625" cy="772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1" idx="0"/>
            </p:cNvCxnSpPr>
            <p:nvPr/>
          </p:nvCxnSpPr>
          <p:spPr>
            <a:xfrm flipV="1">
              <a:off x="1185786" y="462633"/>
              <a:ext cx="1986017" cy="30699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0"/>
            </p:cNvCxnSpPr>
            <p:nvPr/>
          </p:nvCxnSpPr>
          <p:spPr>
            <a:xfrm flipH="1">
              <a:off x="2950879" y="462633"/>
              <a:ext cx="220924" cy="4631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0"/>
            </p:cNvCxnSpPr>
            <p:nvPr/>
          </p:nvCxnSpPr>
          <p:spPr>
            <a:xfrm>
              <a:off x="3171803" y="462633"/>
              <a:ext cx="220608" cy="22967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19993" y="3690851"/>
              <a:ext cx="1030778" cy="9060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05586" y="3247396"/>
              <a:ext cx="1030605" cy="90551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05444" y="1809295"/>
              <a:ext cx="1029970" cy="90487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19909" y="2266495"/>
              <a:ext cx="1029970" cy="90487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019817" y="1809132"/>
              <a:ext cx="1285477" cy="45715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049748" y="2713941"/>
              <a:ext cx="1285240" cy="4565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019733" y="3234010"/>
              <a:ext cx="1285240" cy="4565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049617" y="4152547"/>
              <a:ext cx="1285240" cy="456565"/>
            </a:xfrm>
            <a:prstGeom prst="line">
              <a:avLst/>
            </a:prstGeom>
            <a:ln w="25400">
              <a:solidFill>
                <a:srgbClr val="C00000"/>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019901" y="2266290"/>
              <a:ext cx="0" cy="142395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301250" y="1823783"/>
              <a:ext cx="0" cy="142367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34760" y="2713917"/>
              <a:ext cx="0" cy="142367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49578" y="3170441"/>
              <a:ext cx="0" cy="142367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0"/>
            </p:cNvCxnSpPr>
            <p:nvPr/>
          </p:nvCxnSpPr>
          <p:spPr>
            <a:xfrm flipH="1">
              <a:off x="3171659" y="462633"/>
              <a:ext cx="144" cy="34526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494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36</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#2: Cube in Pyramid</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3" y="1203865"/>
            <a:ext cx="8462383" cy="3339376"/>
          </a:xfrm>
          <a:prstGeom prst="rect">
            <a:avLst/>
          </a:prstGeom>
          <a:noFill/>
        </p:spPr>
        <p:txBody>
          <a:bodyPr wrap="square" rtlCol="0">
            <a:spAutoFit/>
          </a:bodyPr>
          <a:lstStyle/>
          <a:p>
            <a:pPr>
              <a:spcAft>
                <a:spcPts val="600"/>
              </a:spcAft>
            </a:pPr>
            <a:r>
              <a:rPr lang="en-SG" sz="2400" i="1" dirty="0"/>
              <a:t>Problem definition:</a:t>
            </a:r>
          </a:p>
          <a:p>
            <a:pPr marL="342900" indent="-342900">
              <a:spcAft>
                <a:spcPts val="600"/>
              </a:spcAft>
              <a:buFont typeface="Wingdings" panose="05000000000000000000" pitchFamily="2" charset="2"/>
              <a:buChar char="v"/>
            </a:pPr>
            <a:r>
              <a:rPr lang="en-SG" sz="2400" dirty="0">
                <a:solidFill>
                  <a:srgbClr val="C00000"/>
                </a:solidFill>
              </a:rPr>
              <a:t>Inputs (data): </a:t>
            </a:r>
          </a:p>
          <a:p>
            <a:pPr marL="800100" lvl="1" indent="-342900">
              <a:spcAft>
                <a:spcPts val="600"/>
              </a:spcAft>
              <a:buFont typeface="Wingdings" panose="05000000000000000000" pitchFamily="2" charset="2"/>
              <a:buChar char="§"/>
            </a:pPr>
            <a:r>
              <a:rPr lang="en-SG" sz="2000" dirty="0"/>
              <a:t>Square-base pyramid with base width </a:t>
            </a:r>
            <a:r>
              <a:rPr lang="en-SG" sz="2000" i="1" dirty="0">
                <a:solidFill>
                  <a:srgbClr val="0000FF"/>
                </a:solidFill>
              </a:rPr>
              <a:t>b</a:t>
            </a:r>
            <a:r>
              <a:rPr lang="en-SG" sz="2000" dirty="0"/>
              <a:t> and height </a:t>
            </a:r>
            <a:r>
              <a:rPr lang="en-SG" sz="2000" i="1" dirty="0">
                <a:solidFill>
                  <a:srgbClr val="0000FF"/>
                </a:solidFill>
              </a:rPr>
              <a:t>h</a:t>
            </a:r>
            <a:r>
              <a:rPr lang="en-SG" sz="2000" dirty="0"/>
              <a:t>.</a:t>
            </a:r>
          </a:p>
          <a:p>
            <a:pPr marL="342900" indent="-342900">
              <a:spcAft>
                <a:spcPts val="600"/>
              </a:spcAft>
              <a:buFont typeface="Wingdings" panose="05000000000000000000" pitchFamily="2" charset="2"/>
              <a:buChar char="v"/>
            </a:pPr>
            <a:r>
              <a:rPr lang="en-SG" sz="2400" dirty="0">
                <a:solidFill>
                  <a:srgbClr val="C00000"/>
                </a:solidFill>
              </a:rPr>
              <a:t>Outputs (unknowns): </a:t>
            </a:r>
          </a:p>
          <a:p>
            <a:pPr marL="800100" lvl="1" indent="-342900">
              <a:spcAft>
                <a:spcPts val="600"/>
              </a:spcAft>
              <a:buFont typeface="Wingdings" panose="05000000000000000000" pitchFamily="2" charset="2"/>
              <a:buChar char="§"/>
            </a:pPr>
            <a:r>
              <a:rPr lang="en-SG" sz="2000" dirty="0"/>
              <a:t>Cube of width </a:t>
            </a:r>
            <a:r>
              <a:rPr lang="en-SG" sz="2000" i="1" dirty="0">
                <a:solidFill>
                  <a:srgbClr val="0000FF"/>
                </a:solidFill>
              </a:rPr>
              <a:t>w</a:t>
            </a:r>
            <a:r>
              <a:rPr lang="en-SG" sz="2000" dirty="0"/>
              <a:t>.</a:t>
            </a:r>
          </a:p>
          <a:p>
            <a:pPr marL="342900" indent="-342900">
              <a:spcAft>
                <a:spcPts val="600"/>
              </a:spcAft>
              <a:buFont typeface="Wingdings" panose="05000000000000000000" pitchFamily="2" charset="2"/>
              <a:buChar char="v"/>
            </a:pPr>
            <a:r>
              <a:rPr lang="en-SG" sz="2400" dirty="0">
                <a:solidFill>
                  <a:srgbClr val="C00000"/>
                </a:solidFill>
              </a:rPr>
              <a:t>Constraints (conditions): </a:t>
            </a:r>
          </a:p>
          <a:p>
            <a:pPr marL="800100" lvl="1" indent="-342900">
              <a:spcAft>
                <a:spcPts val="600"/>
              </a:spcAft>
              <a:buFont typeface="Wingdings" panose="05000000000000000000" pitchFamily="2" charset="2"/>
              <a:buChar char="§"/>
            </a:pPr>
            <a:r>
              <a:rPr lang="en-SG" sz="2000" dirty="0"/>
              <a:t>Base of cube rests on base of pyramid.</a:t>
            </a:r>
          </a:p>
          <a:p>
            <a:pPr marL="800100" lvl="1" indent="-342900">
              <a:spcAft>
                <a:spcPts val="600"/>
              </a:spcAft>
              <a:buFont typeface="Wingdings" panose="05000000000000000000" pitchFamily="2" charset="2"/>
              <a:buChar char="§"/>
            </a:pPr>
            <a:r>
              <a:rPr lang="en-SG" sz="2000" dirty="0"/>
              <a:t>Top 4 corners of cube touch some surfaces of the pyramid.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619" y="4796692"/>
            <a:ext cx="2158181" cy="1748127"/>
          </a:xfrm>
          <a:prstGeom prst="rect">
            <a:avLst/>
          </a:prstGeom>
        </p:spPr>
      </p:pic>
      <p:sp>
        <p:nvSpPr>
          <p:cNvPr id="5" name="TextBox 4"/>
          <p:cNvSpPr txBox="1"/>
          <p:nvPr/>
        </p:nvSpPr>
        <p:spPr>
          <a:xfrm>
            <a:off x="3564815" y="4543241"/>
            <a:ext cx="4689987" cy="1261884"/>
          </a:xfrm>
          <a:prstGeom prst="rect">
            <a:avLst/>
          </a:prstGeom>
          <a:noFill/>
        </p:spPr>
        <p:txBody>
          <a:bodyPr wrap="square" rtlCol="0">
            <a:spAutoFit/>
          </a:bodyPr>
          <a:lstStyle/>
          <a:p>
            <a:r>
              <a:rPr lang="en-SG" sz="2800" dirty="0">
                <a:solidFill>
                  <a:srgbClr val="7030A0"/>
                </a:solidFill>
                <a:latin typeface="Arial Black" panose="020B0A04020102020204" pitchFamily="34" charset="0"/>
              </a:rPr>
              <a:t>Too hard!</a:t>
            </a:r>
          </a:p>
          <a:p>
            <a:r>
              <a:rPr lang="en-SG" sz="2400" dirty="0"/>
              <a:t>What do you do when a problem looks too hard?</a:t>
            </a:r>
            <a:endParaRPr lang="en-US" sz="2400" dirty="0"/>
          </a:p>
        </p:txBody>
      </p:sp>
    </p:spTree>
    <p:extLst>
      <p:ext uri="{BB962C8B-B14F-4D97-AF65-F5344CB8AC3E}">
        <p14:creationId xmlns:p14="http://schemas.microsoft.com/office/powerpoint/2010/main" val="1870990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37</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#2: Cube in Pyramid</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3" y="1203865"/>
            <a:ext cx="5704435" cy="3647152"/>
          </a:xfrm>
          <a:prstGeom prst="rect">
            <a:avLst/>
          </a:prstGeom>
          <a:noFill/>
        </p:spPr>
        <p:txBody>
          <a:bodyPr wrap="square" rtlCol="0">
            <a:spAutoFit/>
          </a:bodyPr>
          <a:lstStyle/>
          <a:p>
            <a:pPr>
              <a:spcAft>
                <a:spcPts val="600"/>
              </a:spcAft>
            </a:pPr>
            <a:r>
              <a:rPr lang="en-SG" sz="2400" i="1" dirty="0">
                <a:solidFill>
                  <a:srgbClr val="008000"/>
                </a:solidFill>
              </a:rPr>
              <a:t>Simplified</a:t>
            </a:r>
            <a:r>
              <a:rPr lang="en-SG" sz="2400" i="1" dirty="0"/>
              <a:t> problem definition in 2D:</a:t>
            </a:r>
          </a:p>
          <a:p>
            <a:pPr marL="342900" indent="-342900">
              <a:spcAft>
                <a:spcPts val="600"/>
              </a:spcAft>
              <a:buFont typeface="Wingdings" panose="05000000000000000000" pitchFamily="2" charset="2"/>
              <a:buChar char="v"/>
            </a:pPr>
            <a:r>
              <a:rPr lang="en-SG" sz="2400" dirty="0">
                <a:solidFill>
                  <a:srgbClr val="C00000"/>
                </a:solidFill>
              </a:rPr>
              <a:t>Inputs (data): </a:t>
            </a:r>
          </a:p>
          <a:p>
            <a:pPr marL="800100" lvl="1" indent="-342900">
              <a:spcAft>
                <a:spcPts val="600"/>
              </a:spcAft>
              <a:buFont typeface="Wingdings" panose="05000000000000000000" pitchFamily="2" charset="2"/>
              <a:buChar char="§"/>
            </a:pPr>
            <a:r>
              <a:rPr lang="en-SG" sz="2000" dirty="0">
                <a:solidFill>
                  <a:srgbClr val="008000"/>
                </a:solidFill>
              </a:rPr>
              <a:t>Triangle</a:t>
            </a:r>
            <a:r>
              <a:rPr lang="en-SG" sz="2000" dirty="0"/>
              <a:t> with base width </a:t>
            </a:r>
            <a:r>
              <a:rPr lang="en-SG" sz="2000" i="1" dirty="0">
                <a:solidFill>
                  <a:srgbClr val="0000FF"/>
                </a:solidFill>
              </a:rPr>
              <a:t>b</a:t>
            </a:r>
            <a:r>
              <a:rPr lang="en-SG" sz="2000" dirty="0"/>
              <a:t> and height </a:t>
            </a:r>
            <a:r>
              <a:rPr lang="en-SG" sz="2000" i="1" dirty="0">
                <a:solidFill>
                  <a:srgbClr val="0000FF"/>
                </a:solidFill>
              </a:rPr>
              <a:t>h</a:t>
            </a:r>
            <a:r>
              <a:rPr lang="en-SG" sz="2000" dirty="0"/>
              <a:t>.</a:t>
            </a:r>
          </a:p>
          <a:p>
            <a:pPr marL="342900" indent="-342900">
              <a:spcAft>
                <a:spcPts val="600"/>
              </a:spcAft>
              <a:buFont typeface="Wingdings" panose="05000000000000000000" pitchFamily="2" charset="2"/>
              <a:buChar char="v"/>
            </a:pPr>
            <a:r>
              <a:rPr lang="en-SG" sz="2400" dirty="0">
                <a:solidFill>
                  <a:srgbClr val="C00000"/>
                </a:solidFill>
              </a:rPr>
              <a:t>Outputs (unknowns): </a:t>
            </a:r>
          </a:p>
          <a:p>
            <a:pPr marL="800100" lvl="1" indent="-342900">
              <a:spcAft>
                <a:spcPts val="600"/>
              </a:spcAft>
              <a:buFont typeface="Wingdings" panose="05000000000000000000" pitchFamily="2" charset="2"/>
              <a:buChar char="§"/>
            </a:pPr>
            <a:r>
              <a:rPr lang="en-SG" sz="2000" dirty="0">
                <a:solidFill>
                  <a:srgbClr val="008000"/>
                </a:solidFill>
              </a:rPr>
              <a:t>Square</a:t>
            </a:r>
            <a:r>
              <a:rPr lang="en-SG" sz="2000" dirty="0"/>
              <a:t> of width </a:t>
            </a:r>
            <a:r>
              <a:rPr lang="en-SG" sz="2000" i="1" dirty="0">
                <a:solidFill>
                  <a:srgbClr val="0000FF"/>
                </a:solidFill>
              </a:rPr>
              <a:t>w</a:t>
            </a:r>
            <a:r>
              <a:rPr lang="en-SG" sz="2000" dirty="0"/>
              <a:t>.</a:t>
            </a:r>
          </a:p>
          <a:p>
            <a:pPr marL="342900" indent="-342900">
              <a:spcAft>
                <a:spcPts val="600"/>
              </a:spcAft>
              <a:buFont typeface="Wingdings" panose="05000000000000000000" pitchFamily="2" charset="2"/>
              <a:buChar char="v"/>
            </a:pPr>
            <a:r>
              <a:rPr lang="en-SG" sz="2400" dirty="0">
                <a:solidFill>
                  <a:srgbClr val="C00000"/>
                </a:solidFill>
              </a:rPr>
              <a:t>Constraints (conditions): </a:t>
            </a:r>
          </a:p>
          <a:p>
            <a:pPr marL="800100" lvl="1" indent="-342900">
              <a:spcAft>
                <a:spcPts val="600"/>
              </a:spcAft>
              <a:buFont typeface="Wingdings" panose="05000000000000000000" pitchFamily="2" charset="2"/>
              <a:buChar char="§"/>
            </a:pPr>
            <a:r>
              <a:rPr lang="en-SG" sz="2000" dirty="0"/>
              <a:t>Base of </a:t>
            </a:r>
            <a:r>
              <a:rPr lang="en-SG" sz="2000" dirty="0">
                <a:solidFill>
                  <a:srgbClr val="008000"/>
                </a:solidFill>
              </a:rPr>
              <a:t>square</a:t>
            </a:r>
            <a:r>
              <a:rPr lang="en-SG" sz="2000" dirty="0"/>
              <a:t> rests on base of </a:t>
            </a:r>
            <a:r>
              <a:rPr lang="en-SG" sz="2000" dirty="0">
                <a:solidFill>
                  <a:srgbClr val="008000"/>
                </a:solidFill>
              </a:rPr>
              <a:t>triangle</a:t>
            </a:r>
            <a:r>
              <a:rPr lang="en-SG" sz="2000" dirty="0"/>
              <a:t>.</a:t>
            </a:r>
          </a:p>
          <a:p>
            <a:pPr marL="800100" lvl="1" indent="-342900">
              <a:spcAft>
                <a:spcPts val="600"/>
              </a:spcAft>
              <a:buFont typeface="Wingdings" panose="05000000000000000000" pitchFamily="2" charset="2"/>
              <a:buChar char="§"/>
            </a:pPr>
            <a:r>
              <a:rPr lang="en-SG" sz="2000" dirty="0"/>
              <a:t>Top </a:t>
            </a:r>
            <a:r>
              <a:rPr lang="en-SG" sz="2000" dirty="0">
                <a:solidFill>
                  <a:srgbClr val="008000"/>
                </a:solidFill>
              </a:rPr>
              <a:t>2 </a:t>
            </a:r>
            <a:r>
              <a:rPr lang="en-SG" sz="2000" dirty="0"/>
              <a:t>corners of </a:t>
            </a:r>
            <a:r>
              <a:rPr lang="en-SG" sz="2000" dirty="0">
                <a:solidFill>
                  <a:srgbClr val="008000"/>
                </a:solidFill>
              </a:rPr>
              <a:t>square</a:t>
            </a:r>
            <a:r>
              <a:rPr lang="en-SG" sz="2000" dirty="0"/>
              <a:t> touch some edges of the </a:t>
            </a:r>
            <a:r>
              <a:rPr lang="en-SG" sz="2000" dirty="0">
                <a:solidFill>
                  <a:srgbClr val="008000"/>
                </a:solidFill>
              </a:rPr>
              <a:t>triangle</a:t>
            </a:r>
            <a:r>
              <a:rPr lang="en-SG" sz="2000" dirty="0"/>
              <a:t>.</a:t>
            </a:r>
          </a:p>
        </p:txBody>
      </p:sp>
      <p:sp>
        <p:nvSpPr>
          <p:cNvPr id="11" name="Isosceles Triangle 10"/>
          <p:cNvSpPr/>
          <p:nvPr/>
        </p:nvSpPr>
        <p:spPr>
          <a:xfrm>
            <a:off x="5461570" y="2374490"/>
            <a:ext cx="3448913" cy="301172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92271" y="3803250"/>
            <a:ext cx="1582966" cy="15829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619" y="4796692"/>
            <a:ext cx="2158181" cy="1748127"/>
          </a:xfrm>
          <a:prstGeom prst="rect">
            <a:avLst/>
          </a:prstGeom>
        </p:spPr>
      </p:pic>
      <p:sp>
        <p:nvSpPr>
          <p:cNvPr id="15" name="TextBox 14"/>
          <p:cNvSpPr txBox="1"/>
          <p:nvPr/>
        </p:nvSpPr>
        <p:spPr>
          <a:xfrm>
            <a:off x="3299685" y="5498422"/>
            <a:ext cx="2998217" cy="523220"/>
          </a:xfrm>
          <a:prstGeom prst="rect">
            <a:avLst/>
          </a:prstGeom>
          <a:noFill/>
        </p:spPr>
        <p:txBody>
          <a:bodyPr wrap="square" rtlCol="0">
            <a:spAutoFit/>
          </a:bodyPr>
          <a:lstStyle/>
          <a:p>
            <a:r>
              <a:rPr lang="en-SG" sz="2800" dirty="0">
                <a:solidFill>
                  <a:srgbClr val="7030A0"/>
                </a:solidFill>
                <a:latin typeface="Arial Black" panose="020B0A04020102020204" pitchFamily="34" charset="0"/>
              </a:rPr>
              <a:t>Still too hard!</a:t>
            </a:r>
          </a:p>
        </p:txBody>
      </p:sp>
    </p:spTree>
    <p:extLst>
      <p:ext uri="{BB962C8B-B14F-4D97-AF65-F5344CB8AC3E}">
        <p14:creationId xmlns:p14="http://schemas.microsoft.com/office/powerpoint/2010/main" val="3570359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38</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#2: Cube in Pyramid</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3" y="1203865"/>
            <a:ext cx="5710654" cy="3647152"/>
          </a:xfrm>
          <a:prstGeom prst="rect">
            <a:avLst/>
          </a:prstGeom>
          <a:noFill/>
        </p:spPr>
        <p:txBody>
          <a:bodyPr wrap="square" rtlCol="0">
            <a:spAutoFit/>
          </a:bodyPr>
          <a:lstStyle/>
          <a:p>
            <a:pPr>
              <a:spcAft>
                <a:spcPts val="600"/>
              </a:spcAft>
            </a:pPr>
            <a:r>
              <a:rPr lang="en-SG" sz="2400" i="1" dirty="0">
                <a:solidFill>
                  <a:srgbClr val="008000"/>
                </a:solidFill>
              </a:rPr>
              <a:t>More simplified</a:t>
            </a:r>
            <a:r>
              <a:rPr lang="en-SG" sz="2400" i="1" dirty="0"/>
              <a:t> problem definition in 2D:</a:t>
            </a:r>
          </a:p>
          <a:p>
            <a:pPr marL="342900" indent="-342900">
              <a:spcAft>
                <a:spcPts val="600"/>
              </a:spcAft>
              <a:buFont typeface="Wingdings" panose="05000000000000000000" pitchFamily="2" charset="2"/>
              <a:buChar char="v"/>
            </a:pPr>
            <a:r>
              <a:rPr lang="en-SG" sz="2400" dirty="0">
                <a:solidFill>
                  <a:srgbClr val="C00000"/>
                </a:solidFill>
              </a:rPr>
              <a:t>Inputs (data): </a:t>
            </a:r>
          </a:p>
          <a:p>
            <a:pPr marL="800100" lvl="1" indent="-342900">
              <a:spcAft>
                <a:spcPts val="600"/>
              </a:spcAft>
              <a:buFont typeface="Wingdings" panose="05000000000000000000" pitchFamily="2" charset="2"/>
              <a:buChar char="§"/>
            </a:pPr>
            <a:r>
              <a:rPr lang="en-SG" sz="2000" dirty="0">
                <a:solidFill>
                  <a:srgbClr val="008000"/>
                </a:solidFill>
              </a:rPr>
              <a:t>Triangle</a:t>
            </a:r>
            <a:r>
              <a:rPr lang="en-SG" sz="2000" dirty="0"/>
              <a:t> with base width </a:t>
            </a:r>
            <a:r>
              <a:rPr lang="en-SG" sz="2000" i="1" dirty="0">
                <a:solidFill>
                  <a:srgbClr val="0000FF"/>
                </a:solidFill>
              </a:rPr>
              <a:t>b</a:t>
            </a:r>
            <a:r>
              <a:rPr lang="en-SG" sz="2000" dirty="0"/>
              <a:t> and height </a:t>
            </a:r>
            <a:r>
              <a:rPr lang="en-SG" sz="2000" i="1" dirty="0">
                <a:solidFill>
                  <a:srgbClr val="0000FF"/>
                </a:solidFill>
              </a:rPr>
              <a:t>h</a:t>
            </a:r>
            <a:r>
              <a:rPr lang="en-SG" sz="2000" dirty="0"/>
              <a:t>.</a:t>
            </a:r>
          </a:p>
          <a:p>
            <a:pPr marL="342900" indent="-342900">
              <a:spcAft>
                <a:spcPts val="600"/>
              </a:spcAft>
              <a:buFont typeface="Wingdings" panose="05000000000000000000" pitchFamily="2" charset="2"/>
              <a:buChar char="v"/>
            </a:pPr>
            <a:r>
              <a:rPr lang="en-SG" sz="2400" dirty="0">
                <a:solidFill>
                  <a:srgbClr val="C00000"/>
                </a:solidFill>
              </a:rPr>
              <a:t>Outputs (unknowns): </a:t>
            </a:r>
          </a:p>
          <a:p>
            <a:pPr marL="800100" lvl="1" indent="-342900">
              <a:spcAft>
                <a:spcPts val="600"/>
              </a:spcAft>
              <a:buFont typeface="Wingdings" panose="05000000000000000000" pitchFamily="2" charset="2"/>
              <a:buChar char="§"/>
            </a:pPr>
            <a:r>
              <a:rPr lang="en-SG" sz="2000" dirty="0">
                <a:solidFill>
                  <a:srgbClr val="008000"/>
                </a:solidFill>
              </a:rPr>
              <a:t>Square</a:t>
            </a:r>
            <a:r>
              <a:rPr lang="en-SG" sz="2000" dirty="0"/>
              <a:t> of width </a:t>
            </a:r>
            <a:r>
              <a:rPr lang="en-SG" sz="2000" i="1" dirty="0">
                <a:solidFill>
                  <a:srgbClr val="0000FF"/>
                </a:solidFill>
              </a:rPr>
              <a:t>w</a:t>
            </a:r>
            <a:r>
              <a:rPr lang="en-SG" sz="2000" dirty="0"/>
              <a:t>.</a:t>
            </a:r>
          </a:p>
          <a:p>
            <a:pPr marL="342900" indent="-342900">
              <a:spcAft>
                <a:spcPts val="600"/>
              </a:spcAft>
              <a:buFont typeface="Wingdings" panose="05000000000000000000" pitchFamily="2" charset="2"/>
              <a:buChar char="v"/>
            </a:pPr>
            <a:r>
              <a:rPr lang="en-SG" sz="2400" dirty="0">
                <a:solidFill>
                  <a:srgbClr val="C00000"/>
                </a:solidFill>
              </a:rPr>
              <a:t>Constraints (conditions): </a:t>
            </a:r>
          </a:p>
          <a:p>
            <a:pPr marL="800100" lvl="1" indent="-342900">
              <a:spcAft>
                <a:spcPts val="600"/>
              </a:spcAft>
              <a:buFont typeface="Wingdings" panose="05000000000000000000" pitchFamily="2" charset="2"/>
              <a:buChar char="§"/>
            </a:pPr>
            <a:r>
              <a:rPr lang="en-SG" sz="2000" dirty="0"/>
              <a:t>Base of </a:t>
            </a:r>
            <a:r>
              <a:rPr lang="en-SG" sz="2000" dirty="0">
                <a:solidFill>
                  <a:srgbClr val="008000"/>
                </a:solidFill>
              </a:rPr>
              <a:t>square</a:t>
            </a:r>
            <a:r>
              <a:rPr lang="en-SG" sz="2000" dirty="0"/>
              <a:t> rests on base of </a:t>
            </a:r>
            <a:r>
              <a:rPr lang="en-SG" sz="2000" dirty="0">
                <a:solidFill>
                  <a:srgbClr val="008000"/>
                </a:solidFill>
              </a:rPr>
              <a:t>triangle</a:t>
            </a:r>
            <a:r>
              <a:rPr lang="en-SG" sz="2000" dirty="0"/>
              <a:t>.</a:t>
            </a:r>
          </a:p>
          <a:p>
            <a:pPr marL="800100" lvl="1" indent="-342900">
              <a:spcAft>
                <a:spcPts val="600"/>
              </a:spcAft>
              <a:buFont typeface="Wingdings" panose="05000000000000000000" pitchFamily="2" charset="2"/>
              <a:buChar char="§"/>
            </a:pPr>
            <a:r>
              <a:rPr lang="en-SG" sz="2000" dirty="0"/>
              <a:t>Top </a:t>
            </a:r>
            <a:r>
              <a:rPr lang="en-SG" sz="2000" dirty="0">
                <a:solidFill>
                  <a:srgbClr val="008000"/>
                </a:solidFill>
              </a:rPr>
              <a:t>1 </a:t>
            </a:r>
            <a:r>
              <a:rPr lang="en-SG" sz="2000" dirty="0"/>
              <a:t>corner of </a:t>
            </a:r>
            <a:r>
              <a:rPr lang="en-SG" sz="2000" dirty="0">
                <a:solidFill>
                  <a:srgbClr val="008000"/>
                </a:solidFill>
              </a:rPr>
              <a:t>square</a:t>
            </a:r>
            <a:r>
              <a:rPr lang="en-SG" sz="2000" dirty="0"/>
              <a:t> touches an edge of the </a:t>
            </a:r>
            <a:r>
              <a:rPr lang="en-SG" sz="2000" dirty="0">
                <a:solidFill>
                  <a:srgbClr val="008000"/>
                </a:solidFill>
              </a:rPr>
              <a:t>triangle</a:t>
            </a:r>
            <a:r>
              <a:rPr lang="en-SG" sz="2000" dirty="0"/>
              <a:t>.</a:t>
            </a:r>
          </a:p>
        </p:txBody>
      </p:sp>
      <p:sp>
        <p:nvSpPr>
          <p:cNvPr id="13" name="Isosceles Triangle 12"/>
          <p:cNvSpPr/>
          <p:nvPr/>
        </p:nvSpPr>
        <p:spPr>
          <a:xfrm>
            <a:off x="5461570" y="2374490"/>
            <a:ext cx="3448913" cy="301172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98259" y="4454013"/>
            <a:ext cx="926767" cy="9267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84849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39</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#2: Cube in Pyramid</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3" y="1203865"/>
            <a:ext cx="5710654" cy="830997"/>
          </a:xfrm>
          <a:prstGeom prst="rect">
            <a:avLst/>
          </a:prstGeom>
          <a:noFill/>
        </p:spPr>
        <p:txBody>
          <a:bodyPr wrap="square" rtlCol="0">
            <a:spAutoFit/>
          </a:bodyPr>
          <a:lstStyle/>
          <a:p>
            <a:pPr>
              <a:spcAft>
                <a:spcPts val="600"/>
              </a:spcAft>
            </a:pPr>
            <a:r>
              <a:rPr lang="en-SG" sz="2400" dirty="0"/>
              <a:t>The more simplified problem is so simple it has many simple solutions!</a:t>
            </a:r>
            <a:endParaRPr lang="en-SG" sz="2000" dirty="0"/>
          </a:p>
        </p:txBody>
      </p:sp>
      <p:sp>
        <p:nvSpPr>
          <p:cNvPr id="11" name="Isosceles Triangle 10"/>
          <p:cNvSpPr/>
          <p:nvPr/>
        </p:nvSpPr>
        <p:spPr>
          <a:xfrm>
            <a:off x="3013338" y="2139893"/>
            <a:ext cx="3448913" cy="301172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50027" y="4222134"/>
            <a:ext cx="926767" cy="9267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56828" y="4071496"/>
            <a:ext cx="1077405" cy="1077405"/>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05964" y="3834581"/>
            <a:ext cx="1314320" cy="131432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26881" y="3628103"/>
            <a:ext cx="1520798" cy="152079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0E538B9-18A5-4E21-8A8A-A6E6B18A7064}"/>
              </a:ext>
            </a:extLst>
          </p:cNvPr>
          <p:cNvSpPr txBox="1"/>
          <p:nvPr/>
        </p:nvSpPr>
        <p:spPr>
          <a:xfrm>
            <a:off x="2538919" y="5355379"/>
            <a:ext cx="4511938" cy="830997"/>
          </a:xfrm>
          <a:prstGeom prst="rect">
            <a:avLst/>
          </a:prstGeom>
          <a:solidFill>
            <a:schemeClr val="tx2">
              <a:lumMod val="20000"/>
              <a:lumOff val="80000"/>
            </a:schemeClr>
          </a:solidFill>
        </p:spPr>
        <p:txBody>
          <a:bodyPr wrap="square" rtlCol="0">
            <a:spAutoFit/>
          </a:bodyPr>
          <a:lstStyle/>
          <a:p>
            <a:pPr algn="ctr">
              <a:spcAft>
                <a:spcPts val="600"/>
              </a:spcAft>
            </a:pPr>
            <a:r>
              <a:rPr lang="en-SG" sz="2400" dirty="0"/>
              <a:t>Can you see the solution of the original problem now?</a:t>
            </a:r>
            <a:endParaRPr lang="en-SG" sz="2000" dirty="0"/>
          </a:p>
        </p:txBody>
      </p:sp>
    </p:spTree>
    <p:extLst>
      <p:ext uri="{BB962C8B-B14F-4D97-AF65-F5344CB8AC3E}">
        <p14:creationId xmlns:p14="http://schemas.microsoft.com/office/powerpoint/2010/main" val="1495045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par>
                          <p:cTn id="11" fill="hold">
                            <p:stCondLst>
                              <p:cond delay="500"/>
                            </p:stCondLst>
                            <p:childTnLst>
                              <p:par>
                                <p:cTn id="12" presetID="9" presetClass="entr" presetSubtype="0" fill="hold" grpId="0" nodeType="after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dissolve">
                                      <p:cBhvr>
                                        <p:cTn id="14" dur="500"/>
                                        <p:tgtEl>
                                          <p:spTgt spid="14"/>
                                        </p:tgtEl>
                                      </p:cBhvr>
                                    </p:animEffect>
                                  </p:childTnLst>
                                </p:cTn>
                              </p:par>
                            </p:childTnLst>
                          </p:cTn>
                        </p:par>
                        <p:par>
                          <p:cTn id="15" fill="hold">
                            <p:stCondLst>
                              <p:cond delay="1500"/>
                            </p:stCondLst>
                            <p:childTnLst>
                              <p:par>
                                <p:cTn id="16" presetID="9" presetClass="entr" presetSubtype="0" fill="hold" grpId="0" nodeType="afterEffect">
                                  <p:stCondLst>
                                    <p:cond delay="50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par>
                          <p:cTn id="19" fill="hold">
                            <p:stCondLst>
                              <p:cond delay="2500"/>
                            </p:stCondLst>
                            <p:childTnLst>
                              <p:par>
                                <p:cTn id="20" presetID="9" presetClass="entr" presetSubtype="0" fill="hold" grpId="0" nodeType="afterEffect">
                                  <p:stCondLst>
                                    <p:cond delay="50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A824069-8046-4BCA-B448-26637C4567F7}"/>
              </a:ext>
            </a:extLst>
          </p:cNvPr>
          <p:cNvGrpSpPr/>
          <p:nvPr/>
        </p:nvGrpSpPr>
        <p:grpSpPr>
          <a:xfrm>
            <a:off x="212163" y="740477"/>
            <a:ext cx="8776562" cy="3745259"/>
            <a:chOff x="212163" y="740477"/>
            <a:chExt cx="8776562" cy="3745259"/>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63" y="740477"/>
              <a:ext cx="8776562" cy="3745259"/>
            </a:xfrm>
            <a:prstGeom prst="rect">
              <a:avLst/>
            </a:prstGeom>
          </p:spPr>
        </p:pic>
        <p:sp>
          <p:nvSpPr>
            <p:cNvPr id="3" name="TextBox 2"/>
            <p:cNvSpPr txBox="1"/>
            <p:nvPr/>
          </p:nvSpPr>
          <p:spPr>
            <a:xfrm>
              <a:off x="5826407" y="752068"/>
              <a:ext cx="3038813" cy="615553"/>
            </a:xfrm>
            <a:prstGeom prst="rect">
              <a:avLst/>
            </a:prstGeom>
            <a:noFill/>
          </p:spPr>
          <p:txBody>
            <a:bodyPr wrap="square" rtlCol="0">
              <a:spAutoFit/>
            </a:bodyPr>
            <a:lstStyle/>
            <a:p>
              <a:r>
                <a:rPr lang="en-SG" dirty="0">
                  <a:solidFill>
                    <a:srgbClr val="0000FF"/>
                  </a:solidFill>
                  <a:latin typeface="Calibri" panose="020F0502020204030204" pitchFamily="34" charset="0"/>
                  <a:cs typeface="Calibri" panose="020F0502020204030204" pitchFamily="34" charset="0"/>
                </a:rPr>
                <a:t>Communications of the ACM </a:t>
              </a:r>
            </a:p>
            <a:p>
              <a:r>
                <a:rPr lang="en-SG" sz="1600" dirty="0">
                  <a:solidFill>
                    <a:srgbClr val="0000FF"/>
                  </a:solidFill>
                  <a:latin typeface="Calibri" panose="020F0502020204030204" pitchFamily="34" charset="0"/>
                  <a:cs typeface="Calibri" panose="020F0502020204030204" pitchFamily="34" charset="0"/>
                </a:rPr>
                <a:t>March 2006/Vol. 49, No. 3</a:t>
              </a:r>
              <a:endParaRPr lang="en-US" sz="1600" dirty="0">
                <a:solidFill>
                  <a:srgbClr val="0000FF"/>
                </a:solidFill>
                <a:latin typeface="Calibri" panose="020F0502020204030204" pitchFamily="34" charset="0"/>
                <a:cs typeface="Calibri" panose="020F0502020204030204" pitchFamily="34" charset="0"/>
              </a:endParaRPr>
            </a:p>
          </p:txBody>
        </p:sp>
      </p:grpSp>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4</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r="-29688"/>
          <a:stretch/>
        </p:blipFill>
        <p:spPr>
          <a:xfrm>
            <a:off x="5436450" y="2610317"/>
            <a:ext cx="969115" cy="108021"/>
          </a:xfrm>
          <a:prstGeom prst="rect">
            <a:avLst/>
          </a:prstGeom>
        </p:spPr>
      </p:pic>
      <p:pic>
        <p:nvPicPr>
          <p:cNvPr id="27" name="Picture 26"/>
          <p:cNvPicPr>
            <a:picLocks noChangeAspect="1"/>
          </p:cNvPicPr>
          <p:nvPr/>
        </p:nvPicPr>
        <p:blipFill rotWithShape="1">
          <a:blip r:embed="rId5" cstate="print">
            <a:extLst>
              <a:ext uri="{28A0092B-C50C-407E-A947-70E740481C1C}">
                <a14:useLocalDpi xmlns:a14="http://schemas.microsoft.com/office/drawing/2010/main" val="0"/>
              </a:ext>
            </a:extLst>
          </a:blip>
          <a:srcRect r="-29688"/>
          <a:stretch/>
        </p:blipFill>
        <p:spPr>
          <a:xfrm>
            <a:off x="4107515" y="2610317"/>
            <a:ext cx="1099528" cy="115630"/>
          </a:xfrm>
          <a:prstGeom prst="rect">
            <a:avLst/>
          </a:prstGeom>
        </p:spPr>
      </p:pic>
      <p:pic>
        <p:nvPicPr>
          <p:cNvPr id="9" name="Picture 8"/>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59790" y="2172594"/>
            <a:ext cx="2488826" cy="70862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40</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#2: Cube in Pyramid</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2" y="1203865"/>
            <a:ext cx="6235377" cy="969496"/>
          </a:xfrm>
          <a:prstGeom prst="rect">
            <a:avLst/>
          </a:prstGeom>
          <a:solidFill>
            <a:schemeClr val="bg2">
              <a:lumMod val="90000"/>
            </a:schemeClr>
          </a:solidFill>
        </p:spPr>
        <p:txBody>
          <a:bodyPr wrap="square" rtlCol="0">
            <a:spAutoFit/>
          </a:bodyPr>
          <a:lstStyle/>
          <a:p>
            <a:pPr>
              <a:spcAft>
                <a:spcPts val="600"/>
              </a:spcAft>
            </a:pPr>
            <a:r>
              <a:rPr lang="en-SG" sz="2800" i="1" dirty="0" err="1"/>
              <a:t>Polya</a:t>
            </a:r>
            <a:r>
              <a:rPr lang="en-SG" sz="2800" i="1" dirty="0"/>
              <a:t> heuristic:</a:t>
            </a:r>
          </a:p>
          <a:p>
            <a:pPr>
              <a:spcAft>
                <a:spcPts val="600"/>
              </a:spcAft>
            </a:pPr>
            <a:r>
              <a:rPr lang="en-SG" sz="2400" dirty="0"/>
              <a:t>After solving simpler problem, generalize.</a:t>
            </a:r>
            <a:endParaRPr lang="en-SG" sz="2000" dirty="0"/>
          </a:p>
        </p:txBody>
      </p:sp>
      <p:sp>
        <p:nvSpPr>
          <p:cNvPr id="3" name="TextBox 2"/>
          <p:cNvSpPr txBox="1"/>
          <p:nvPr/>
        </p:nvSpPr>
        <p:spPr>
          <a:xfrm>
            <a:off x="1214501" y="2576769"/>
            <a:ext cx="4734232" cy="1569660"/>
          </a:xfrm>
          <a:prstGeom prst="rect">
            <a:avLst/>
          </a:prstGeom>
          <a:noFill/>
        </p:spPr>
        <p:txBody>
          <a:bodyPr wrap="square" rtlCol="0">
            <a:spAutoFit/>
          </a:bodyPr>
          <a:lstStyle/>
          <a:p>
            <a:r>
              <a:rPr lang="en-SG" sz="2400" dirty="0">
                <a:solidFill>
                  <a:srgbClr val="C00000"/>
                </a:solidFill>
              </a:rPr>
              <a:t>Generalized problem:</a:t>
            </a:r>
          </a:p>
          <a:p>
            <a:r>
              <a:rPr lang="en-SG" sz="2400" dirty="0"/>
              <a:t>What is the largest rectangular block in a rectangular-base pyramid?</a:t>
            </a:r>
            <a:endParaRPr lang="en-US" sz="2400" dirty="0"/>
          </a:p>
        </p:txBody>
      </p:sp>
      <p:grpSp>
        <p:nvGrpSpPr>
          <p:cNvPr id="72" name="Group 71"/>
          <p:cNvGrpSpPr/>
          <p:nvPr/>
        </p:nvGrpSpPr>
        <p:grpSpPr>
          <a:xfrm>
            <a:off x="5554494" y="2255246"/>
            <a:ext cx="2548646" cy="3767500"/>
            <a:chOff x="5554494" y="2564410"/>
            <a:chExt cx="2339502" cy="3458336"/>
          </a:xfrm>
        </p:grpSpPr>
        <p:cxnSp>
          <p:nvCxnSpPr>
            <p:cNvPr id="5" name="Straight Connector 4"/>
            <p:cNvCxnSpPr/>
            <p:nvPr/>
          </p:nvCxnSpPr>
          <p:spPr>
            <a:xfrm flipV="1">
              <a:off x="5554494" y="5087566"/>
              <a:ext cx="700391" cy="470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193604" y="5552600"/>
              <a:ext cx="700391" cy="470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254885" y="5087566"/>
              <a:ext cx="1639110" cy="456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554494" y="5559521"/>
              <a:ext cx="1639110" cy="456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6034559" y="4185382"/>
              <a:ext cx="1469899" cy="587570"/>
              <a:chOff x="5713423" y="3202986"/>
              <a:chExt cx="2339501" cy="935180"/>
            </a:xfrm>
          </p:grpSpPr>
          <p:cxnSp>
            <p:nvCxnSpPr>
              <p:cNvPr id="46" name="Straight Connector 45"/>
              <p:cNvCxnSpPr/>
              <p:nvPr/>
            </p:nvCxnSpPr>
            <p:spPr>
              <a:xfrm flipV="1">
                <a:off x="5713423" y="3202986"/>
                <a:ext cx="700391" cy="4701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352533" y="3668020"/>
                <a:ext cx="700391" cy="4701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413814" y="3202986"/>
                <a:ext cx="1639110" cy="456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713423" y="3674941"/>
                <a:ext cx="1639110" cy="456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flipV="1">
              <a:off x="5554494" y="2566219"/>
              <a:ext cx="1290184" cy="3007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6258807" y="2564410"/>
              <a:ext cx="585871" cy="25075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6801194" y="2566219"/>
              <a:ext cx="43484" cy="2977651"/>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6844678" y="2581667"/>
              <a:ext cx="1049318" cy="2998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6843408" y="2581667"/>
              <a:ext cx="350118" cy="34410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6034559" y="5284402"/>
              <a:ext cx="1469899" cy="587570"/>
              <a:chOff x="5713423" y="3202986"/>
              <a:chExt cx="2339501" cy="935180"/>
            </a:xfrm>
          </p:grpSpPr>
          <p:cxnSp>
            <p:nvCxnSpPr>
              <p:cNvPr id="66" name="Straight Connector 65"/>
              <p:cNvCxnSpPr/>
              <p:nvPr/>
            </p:nvCxnSpPr>
            <p:spPr>
              <a:xfrm flipV="1">
                <a:off x="5713423" y="3202986"/>
                <a:ext cx="700391" cy="4701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7352533" y="3668020"/>
                <a:ext cx="700391" cy="4701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413814" y="3202986"/>
                <a:ext cx="1639110" cy="456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713423" y="3674941"/>
                <a:ext cx="1639110" cy="456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70" name="Straight Connector 69"/>
            <p:cNvCxnSpPr/>
            <p:nvPr/>
          </p:nvCxnSpPr>
          <p:spPr>
            <a:xfrm>
              <a:off x="6047909" y="4460853"/>
              <a:ext cx="0" cy="11125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064405" y="4759464"/>
              <a:ext cx="0" cy="11125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491240" y="4193351"/>
              <a:ext cx="0" cy="11125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04458" y="4467779"/>
              <a:ext cx="0" cy="11125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258806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41</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Lesson Learned</a:t>
            </a:r>
            <a:endParaRPr lang="en-US" sz="3600" dirty="0">
              <a:solidFill>
                <a:srgbClr val="0000FF"/>
              </a:solidFill>
              <a:latin typeface="Arial Black" panose="020B0A04020102020204" pitchFamily="34" charset="0"/>
            </a:endParaRPr>
          </a:p>
        </p:txBody>
      </p:sp>
      <p:sp>
        <p:nvSpPr>
          <p:cNvPr id="2" name="Rounded Rectangle 1"/>
          <p:cNvSpPr/>
          <p:nvPr/>
        </p:nvSpPr>
        <p:spPr>
          <a:xfrm>
            <a:off x="2949677" y="1687904"/>
            <a:ext cx="2400089" cy="1297859"/>
          </a:xfrm>
          <a:prstGeom prst="roundRect">
            <a:avLst/>
          </a:prstGeom>
          <a:solidFill>
            <a:srgbClr val="66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Generalized problem</a:t>
            </a:r>
            <a:endParaRPr lang="en-US" sz="2800" dirty="0"/>
          </a:p>
        </p:txBody>
      </p:sp>
      <p:sp>
        <p:nvSpPr>
          <p:cNvPr id="14" name="Rounded Rectangle 13"/>
          <p:cNvSpPr/>
          <p:nvPr/>
        </p:nvSpPr>
        <p:spPr>
          <a:xfrm>
            <a:off x="2949676" y="3981198"/>
            <a:ext cx="2400090" cy="1297859"/>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Simplified problem</a:t>
            </a:r>
            <a:endParaRPr lang="en-US" sz="2800" dirty="0"/>
          </a:p>
        </p:txBody>
      </p:sp>
      <p:sp>
        <p:nvSpPr>
          <p:cNvPr id="3" name="Down Arrow 2"/>
          <p:cNvSpPr/>
          <p:nvPr/>
        </p:nvSpPr>
        <p:spPr>
          <a:xfrm>
            <a:off x="4824418" y="3087137"/>
            <a:ext cx="309716" cy="73742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flipV="1">
            <a:off x="3013587" y="3087137"/>
            <a:ext cx="309716" cy="737420"/>
          </a:xfrm>
          <a:prstGeom prst="down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34134" y="3225015"/>
            <a:ext cx="2905434" cy="461665"/>
          </a:xfrm>
          <a:prstGeom prst="rect">
            <a:avLst/>
          </a:prstGeom>
          <a:noFill/>
        </p:spPr>
        <p:txBody>
          <a:bodyPr wrap="square" rtlCol="0">
            <a:spAutoFit/>
          </a:bodyPr>
          <a:lstStyle/>
          <a:p>
            <a:r>
              <a:rPr lang="en-SG" sz="2400" dirty="0"/>
              <a:t>Simplify, if too hard</a:t>
            </a:r>
            <a:endParaRPr lang="en-US" sz="2400" dirty="0"/>
          </a:p>
        </p:txBody>
      </p:sp>
      <p:sp>
        <p:nvSpPr>
          <p:cNvPr id="16" name="TextBox 15"/>
          <p:cNvSpPr txBox="1"/>
          <p:nvPr/>
        </p:nvSpPr>
        <p:spPr>
          <a:xfrm>
            <a:off x="1064341" y="3225015"/>
            <a:ext cx="1885335" cy="461665"/>
          </a:xfrm>
          <a:prstGeom prst="rect">
            <a:avLst/>
          </a:prstGeom>
          <a:noFill/>
        </p:spPr>
        <p:txBody>
          <a:bodyPr wrap="square" rtlCol="0">
            <a:spAutoFit/>
          </a:bodyPr>
          <a:lstStyle/>
          <a:p>
            <a:pPr algn="r"/>
            <a:r>
              <a:rPr lang="en-SG" sz="2400" dirty="0"/>
              <a:t>Generalize</a:t>
            </a:r>
            <a:endParaRPr lang="en-US" sz="2400" dirty="0"/>
          </a:p>
        </p:txBody>
      </p:sp>
      <p:sp>
        <p:nvSpPr>
          <p:cNvPr id="5" name="TextBox 4">
            <a:extLst>
              <a:ext uri="{FF2B5EF4-FFF2-40B4-BE49-F238E27FC236}">
                <a16:creationId xmlns:a16="http://schemas.microsoft.com/office/drawing/2014/main" id="{D926A458-D71C-4EC7-A2F6-AFAA6FC8D4DD}"/>
              </a:ext>
            </a:extLst>
          </p:cNvPr>
          <p:cNvSpPr txBox="1"/>
          <p:nvPr/>
        </p:nvSpPr>
        <p:spPr>
          <a:xfrm>
            <a:off x="2949676" y="5423338"/>
            <a:ext cx="2400090" cy="523220"/>
          </a:xfrm>
          <a:prstGeom prst="rect">
            <a:avLst/>
          </a:prstGeom>
          <a:noFill/>
        </p:spPr>
        <p:txBody>
          <a:bodyPr wrap="square" rtlCol="0">
            <a:spAutoFit/>
          </a:bodyPr>
          <a:lstStyle/>
          <a:p>
            <a:pPr algn="ctr"/>
            <a:r>
              <a:rPr lang="en-SG" sz="2800" dirty="0"/>
              <a:t>Solve it</a:t>
            </a:r>
          </a:p>
        </p:txBody>
      </p:sp>
    </p:spTree>
    <p:extLst>
      <p:ext uri="{BB962C8B-B14F-4D97-AF65-F5344CB8AC3E}">
        <p14:creationId xmlns:p14="http://schemas.microsoft.com/office/powerpoint/2010/main" val="3801602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4" grpId="0"/>
      <p:bldP spid="16"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42</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pic>
        <p:nvPicPr>
          <p:cNvPr id="5" name="Picture 4">
            <a:extLst>
              <a:ext uri="{FF2B5EF4-FFF2-40B4-BE49-F238E27FC236}">
                <a16:creationId xmlns:a16="http://schemas.microsoft.com/office/drawing/2014/main" id="{90EE4D09-2529-4945-BE5A-D3AF47E583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1447800"/>
            <a:ext cx="3962400" cy="3962400"/>
          </a:xfrm>
          <a:prstGeom prst="rect">
            <a:avLst/>
          </a:prstGeom>
        </p:spPr>
      </p:pic>
    </p:spTree>
    <p:extLst>
      <p:ext uri="{BB962C8B-B14F-4D97-AF65-F5344CB8AC3E}">
        <p14:creationId xmlns:p14="http://schemas.microsoft.com/office/powerpoint/2010/main" val="413206210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43</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Computational</a:t>
            </a:r>
            <a:r>
              <a:rPr lang="en-SG" sz="3600" dirty="0">
                <a:latin typeface="Arial Black" panose="020B0A04020102020204" pitchFamily="34" charset="0"/>
              </a:rPr>
              <a:t> </a:t>
            </a:r>
            <a:r>
              <a:rPr lang="en-SG" sz="3600" dirty="0">
                <a:solidFill>
                  <a:srgbClr val="0000FF"/>
                </a:solidFill>
                <a:latin typeface="Arial Black" panose="020B0A04020102020204" pitchFamily="34" charset="0"/>
              </a:rPr>
              <a:t>Thinking </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1761227"/>
            <a:ext cx="8432157" cy="4578398"/>
          </a:xfrm>
          <a:prstGeom prst="rect">
            <a:avLst/>
          </a:prstGeom>
        </p:spPr>
      </p:pic>
    </p:spTree>
    <p:extLst>
      <p:ext uri="{BB962C8B-B14F-4D97-AF65-F5344CB8AC3E}">
        <p14:creationId xmlns:p14="http://schemas.microsoft.com/office/powerpoint/2010/main" val="328981686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44</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Computational</a:t>
            </a:r>
            <a:r>
              <a:rPr lang="en-SG" sz="3600" dirty="0">
                <a:latin typeface="Arial Black" panose="020B0A04020102020204" pitchFamily="34" charset="0"/>
              </a:rPr>
              <a:t> </a:t>
            </a:r>
            <a:r>
              <a:rPr lang="en-SG" sz="3600" dirty="0">
                <a:solidFill>
                  <a:srgbClr val="0000FF"/>
                </a:solidFill>
                <a:latin typeface="Arial Black" panose="020B0A04020102020204" pitchFamily="34" charset="0"/>
              </a:rPr>
              <a:t>Thinking </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sp>
        <p:nvSpPr>
          <p:cNvPr id="2" name="TextBox 1"/>
          <p:cNvSpPr txBox="1"/>
          <p:nvPr/>
        </p:nvSpPr>
        <p:spPr>
          <a:xfrm>
            <a:off x="2092780" y="1575880"/>
            <a:ext cx="2161162" cy="461665"/>
          </a:xfrm>
          <a:prstGeom prst="rect">
            <a:avLst/>
          </a:prstGeom>
          <a:noFill/>
        </p:spPr>
        <p:txBody>
          <a:bodyPr wrap="square" rtlCol="0">
            <a:spAutoFit/>
          </a:bodyPr>
          <a:lstStyle/>
          <a:p>
            <a:pPr algn="ctr"/>
            <a:r>
              <a:rPr lang="en-SG" sz="2400" dirty="0">
                <a:latin typeface="Arial Black" panose="020B0A04020102020204" pitchFamily="34" charset="0"/>
              </a:rPr>
              <a:t>ATTITUDES</a:t>
            </a:r>
            <a:endParaRPr lang="en-US" sz="2400" dirty="0">
              <a:latin typeface="Arial Black" panose="020B0A04020102020204" pitchFamily="34" charset="0"/>
            </a:endParaRPr>
          </a:p>
        </p:txBody>
      </p:sp>
      <p:sp>
        <p:nvSpPr>
          <p:cNvPr id="19" name="TextBox 18"/>
          <p:cNvSpPr txBox="1"/>
          <p:nvPr/>
        </p:nvSpPr>
        <p:spPr>
          <a:xfrm>
            <a:off x="5209161" y="1575881"/>
            <a:ext cx="2161162" cy="461665"/>
          </a:xfrm>
          <a:prstGeom prst="rect">
            <a:avLst/>
          </a:prstGeom>
          <a:noFill/>
        </p:spPr>
        <p:txBody>
          <a:bodyPr wrap="square" rtlCol="0">
            <a:spAutoFit/>
          </a:bodyPr>
          <a:lstStyle/>
          <a:p>
            <a:pPr algn="ctr"/>
            <a:r>
              <a:rPr lang="en-SG" sz="2400" dirty="0">
                <a:latin typeface="Arial Black" panose="020B0A04020102020204" pitchFamily="34" charset="0"/>
              </a:rPr>
              <a:t>SKILLS</a:t>
            </a:r>
            <a:endParaRPr lang="en-US" sz="2400" dirty="0">
              <a:latin typeface="Arial Black" panose="020B0A04020102020204" pitchFamily="34" charset="0"/>
            </a:endParaRPr>
          </a:p>
        </p:txBody>
      </p:sp>
      <p:sp>
        <p:nvSpPr>
          <p:cNvPr id="3" name="TextBox 2"/>
          <p:cNvSpPr txBox="1"/>
          <p:nvPr/>
        </p:nvSpPr>
        <p:spPr>
          <a:xfrm>
            <a:off x="1581614" y="2279061"/>
            <a:ext cx="2834743" cy="461665"/>
          </a:xfrm>
          <a:prstGeom prst="rect">
            <a:avLst/>
          </a:prstGeom>
          <a:solidFill>
            <a:schemeClr val="accent2">
              <a:lumMod val="20000"/>
              <a:lumOff val="80000"/>
            </a:schemeClr>
          </a:solidFill>
        </p:spPr>
        <p:txBody>
          <a:bodyPr wrap="square" rtlCol="0">
            <a:spAutoFit/>
          </a:bodyPr>
          <a:lstStyle/>
          <a:p>
            <a:pPr algn="ctr"/>
            <a:r>
              <a:rPr lang="en-SG" sz="2400" dirty="0"/>
              <a:t>Making mistakes</a:t>
            </a:r>
            <a:endParaRPr lang="en-US" sz="2400" dirty="0"/>
          </a:p>
        </p:txBody>
      </p:sp>
      <p:sp>
        <p:nvSpPr>
          <p:cNvPr id="20" name="TextBox 19"/>
          <p:cNvSpPr txBox="1"/>
          <p:nvPr/>
        </p:nvSpPr>
        <p:spPr>
          <a:xfrm>
            <a:off x="1581615" y="3213075"/>
            <a:ext cx="2834742" cy="461665"/>
          </a:xfrm>
          <a:prstGeom prst="rect">
            <a:avLst/>
          </a:prstGeom>
          <a:solidFill>
            <a:srgbClr val="FFFFCC"/>
          </a:solidFill>
        </p:spPr>
        <p:txBody>
          <a:bodyPr wrap="square" rtlCol="0">
            <a:spAutoFit/>
          </a:bodyPr>
          <a:lstStyle/>
          <a:p>
            <a:pPr algn="ctr"/>
            <a:r>
              <a:rPr lang="en-SG" sz="2400" dirty="0"/>
              <a:t>Perseverance</a:t>
            </a:r>
            <a:endParaRPr lang="en-US" sz="2400" dirty="0"/>
          </a:p>
        </p:txBody>
      </p:sp>
      <p:sp>
        <p:nvSpPr>
          <p:cNvPr id="22" name="TextBox 21"/>
          <p:cNvSpPr txBox="1"/>
          <p:nvPr/>
        </p:nvSpPr>
        <p:spPr>
          <a:xfrm>
            <a:off x="1581615" y="4147089"/>
            <a:ext cx="2834742" cy="461665"/>
          </a:xfrm>
          <a:prstGeom prst="rect">
            <a:avLst/>
          </a:prstGeom>
          <a:solidFill>
            <a:srgbClr val="CCCCFF"/>
          </a:solidFill>
        </p:spPr>
        <p:txBody>
          <a:bodyPr wrap="square" rtlCol="0">
            <a:spAutoFit/>
          </a:bodyPr>
          <a:lstStyle/>
          <a:p>
            <a:pPr algn="ctr"/>
            <a:r>
              <a:rPr lang="en-SG" sz="2400" dirty="0"/>
              <a:t>Imagination</a:t>
            </a:r>
            <a:endParaRPr lang="en-US" sz="2400" dirty="0"/>
          </a:p>
        </p:txBody>
      </p:sp>
      <p:sp>
        <p:nvSpPr>
          <p:cNvPr id="23" name="TextBox 22"/>
          <p:cNvSpPr txBox="1"/>
          <p:nvPr/>
        </p:nvSpPr>
        <p:spPr>
          <a:xfrm>
            <a:off x="1581614" y="5081103"/>
            <a:ext cx="2834741" cy="461665"/>
          </a:xfrm>
          <a:prstGeom prst="rect">
            <a:avLst/>
          </a:prstGeom>
          <a:solidFill>
            <a:schemeClr val="accent6">
              <a:lumMod val="20000"/>
              <a:lumOff val="80000"/>
            </a:schemeClr>
          </a:solidFill>
        </p:spPr>
        <p:txBody>
          <a:bodyPr wrap="square" rtlCol="0">
            <a:spAutoFit/>
          </a:bodyPr>
          <a:lstStyle/>
          <a:p>
            <a:pPr algn="ctr"/>
            <a:r>
              <a:rPr lang="en-SG" sz="2400" dirty="0"/>
              <a:t>Collaboration</a:t>
            </a:r>
            <a:endParaRPr lang="en-US" sz="2400" dirty="0"/>
          </a:p>
        </p:txBody>
      </p:sp>
      <p:sp>
        <p:nvSpPr>
          <p:cNvPr id="24" name="TextBox 23"/>
          <p:cNvSpPr txBox="1"/>
          <p:nvPr/>
        </p:nvSpPr>
        <p:spPr>
          <a:xfrm>
            <a:off x="4915711" y="2279061"/>
            <a:ext cx="2905327" cy="461665"/>
          </a:xfrm>
          <a:prstGeom prst="rect">
            <a:avLst/>
          </a:prstGeom>
          <a:solidFill>
            <a:schemeClr val="accent5">
              <a:lumMod val="20000"/>
              <a:lumOff val="80000"/>
            </a:schemeClr>
          </a:solidFill>
        </p:spPr>
        <p:txBody>
          <a:bodyPr wrap="square" rtlCol="0">
            <a:spAutoFit/>
          </a:bodyPr>
          <a:lstStyle/>
          <a:p>
            <a:pPr algn="ctr"/>
            <a:r>
              <a:rPr lang="en-SG" sz="2400" dirty="0"/>
              <a:t>Decomposition</a:t>
            </a:r>
            <a:endParaRPr lang="en-US" sz="2400" dirty="0"/>
          </a:p>
        </p:txBody>
      </p:sp>
      <p:sp>
        <p:nvSpPr>
          <p:cNvPr id="25" name="TextBox 24"/>
          <p:cNvSpPr txBox="1"/>
          <p:nvPr/>
        </p:nvSpPr>
        <p:spPr>
          <a:xfrm>
            <a:off x="4915709" y="3213075"/>
            <a:ext cx="2905329" cy="461665"/>
          </a:xfrm>
          <a:prstGeom prst="rect">
            <a:avLst/>
          </a:prstGeom>
          <a:solidFill>
            <a:srgbClr val="CCFF99"/>
          </a:solidFill>
        </p:spPr>
        <p:txBody>
          <a:bodyPr wrap="square" rtlCol="0">
            <a:spAutoFit/>
          </a:bodyPr>
          <a:lstStyle/>
          <a:p>
            <a:pPr algn="ctr"/>
            <a:r>
              <a:rPr lang="en-SG" sz="2400" dirty="0"/>
              <a:t>Pattern Recognition</a:t>
            </a:r>
            <a:endParaRPr lang="en-US" sz="2400" dirty="0"/>
          </a:p>
        </p:txBody>
      </p:sp>
      <p:sp>
        <p:nvSpPr>
          <p:cNvPr id="26" name="TextBox 25"/>
          <p:cNvSpPr txBox="1"/>
          <p:nvPr/>
        </p:nvSpPr>
        <p:spPr>
          <a:xfrm>
            <a:off x="4915710" y="4147089"/>
            <a:ext cx="2905328" cy="461665"/>
          </a:xfrm>
          <a:prstGeom prst="rect">
            <a:avLst/>
          </a:prstGeom>
          <a:solidFill>
            <a:srgbClr val="FFC000"/>
          </a:solidFill>
        </p:spPr>
        <p:txBody>
          <a:bodyPr wrap="square" rtlCol="0">
            <a:spAutoFit/>
          </a:bodyPr>
          <a:lstStyle/>
          <a:p>
            <a:pPr algn="ctr"/>
            <a:r>
              <a:rPr lang="en-SG" sz="2400" dirty="0"/>
              <a:t>Abstraction</a:t>
            </a:r>
            <a:endParaRPr lang="en-US" sz="2400" dirty="0"/>
          </a:p>
        </p:txBody>
      </p:sp>
      <p:sp>
        <p:nvSpPr>
          <p:cNvPr id="27" name="TextBox 26"/>
          <p:cNvSpPr txBox="1"/>
          <p:nvPr/>
        </p:nvSpPr>
        <p:spPr>
          <a:xfrm>
            <a:off x="4915709" y="5081103"/>
            <a:ext cx="2905329" cy="461665"/>
          </a:xfrm>
          <a:prstGeom prst="rect">
            <a:avLst/>
          </a:prstGeom>
          <a:solidFill>
            <a:srgbClr val="CCCC00"/>
          </a:solidFill>
        </p:spPr>
        <p:txBody>
          <a:bodyPr wrap="square" rtlCol="0">
            <a:spAutoFit/>
          </a:bodyPr>
          <a:lstStyle/>
          <a:p>
            <a:pPr algn="ctr"/>
            <a:r>
              <a:rPr lang="en-SG" sz="2400" dirty="0"/>
              <a:t>Algorithm Design</a:t>
            </a:r>
            <a:endParaRPr lang="en-US" sz="2400" dirty="0"/>
          </a:p>
        </p:txBody>
      </p:sp>
    </p:spTree>
    <p:extLst>
      <p:ext uri="{BB962C8B-B14F-4D97-AF65-F5344CB8AC3E}">
        <p14:creationId xmlns:p14="http://schemas.microsoft.com/office/powerpoint/2010/main" val="329336151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45</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3" name="TextBox 2"/>
          <p:cNvSpPr txBox="1"/>
          <p:nvPr/>
        </p:nvSpPr>
        <p:spPr>
          <a:xfrm>
            <a:off x="1426456" y="1480192"/>
            <a:ext cx="4564441"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Aft>
                <a:spcPts val="600"/>
              </a:spcAft>
            </a:pPr>
            <a:r>
              <a:rPr lang="en-SG" sz="2800" dirty="0">
                <a:solidFill>
                  <a:schemeClr val="tx1"/>
                </a:solidFill>
              </a:rPr>
              <a:t>1. Understand the Problem</a:t>
            </a:r>
          </a:p>
        </p:txBody>
      </p:sp>
      <p:sp>
        <p:nvSpPr>
          <p:cNvPr id="19" name="TextBox 18"/>
          <p:cNvSpPr txBox="1"/>
          <p:nvPr/>
        </p:nvSpPr>
        <p:spPr>
          <a:xfrm>
            <a:off x="2823596" y="2650502"/>
            <a:ext cx="2890931" cy="523220"/>
          </a:xfrm>
          <a:prstGeom prst="rect">
            <a:avLst/>
          </a:prstGeom>
          <a:solidFill>
            <a:schemeClr val="tx2">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spcAft>
                <a:spcPts val="600"/>
              </a:spcAft>
            </a:pPr>
            <a:r>
              <a:rPr lang="en-SG" sz="2400" dirty="0">
                <a:solidFill>
                  <a:schemeClr val="tx1"/>
                </a:solidFill>
              </a:rPr>
              <a:t>2</a:t>
            </a:r>
            <a:r>
              <a:rPr lang="en-SG" sz="2800" dirty="0">
                <a:solidFill>
                  <a:schemeClr val="tx1"/>
                </a:solidFill>
              </a:rPr>
              <a:t>. Make a Plan</a:t>
            </a:r>
            <a:endParaRPr lang="en-US" sz="1700" dirty="0">
              <a:solidFill>
                <a:schemeClr val="tx1"/>
              </a:solidFill>
            </a:endParaRPr>
          </a:p>
        </p:txBody>
      </p:sp>
      <p:sp>
        <p:nvSpPr>
          <p:cNvPr id="23" name="TextBox 22"/>
          <p:cNvSpPr txBox="1"/>
          <p:nvPr/>
        </p:nvSpPr>
        <p:spPr>
          <a:xfrm>
            <a:off x="3972333" y="3843739"/>
            <a:ext cx="2743777" cy="52322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spcAft>
                <a:spcPts val="600"/>
              </a:spcAft>
            </a:pPr>
            <a:r>
              <a:rPr lang="en-SG" sz="2800" dirty="0">
                <a:solidFill>
                  <a:schemeClr val="tx1"/>
                </a:solidFill>
              </a:rPr>
              <a:t>3. Do the Plan</a:t>
            </a:r>
          </a:p>
        </p:txBody>
      </p:sp>
      <p:sp>
        <p:nvSpPr>
          <p:cNvPr id="24" name="TextBox 23"/>
          <p:cNvSpPr txBox="1"/>
          <p:nvPr/>
        </p:nvSpPr>
        <p:spPr>
          <a:xfrm>
            <a:off x="5027517" y="5002076"/>
            <a:ext cx="2390295" cy="523220"/>
          </a:xfrm>
          <a:prstGeom prst="rect">
            <a:avLst/>
          </a:prstGeom>
          <a:solidFill>
            <a:schemeClr val="bg2">
              <a:lumMod val="9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spcAft>
                <a:spcPts val="600"/>
              </a:spcAft>
            </a:pPr>
            <a:r>
              <a:rPr lang="en-SG" sz="2800" dirty="0">
                <a:solidFill>
                  <a:schemeClr val="tx1"/>
                </a:solidFill>
              </a:rPr>
              <a:t>4. Look Back</a:t>
            </a:r>
          </a:p>
        </p:txBody>
      </p:sp>
      <p:pic>
        <p:nvPicPr>
          <p:cNvPr id="11" name="Picture 10">
            <a:extLst>
              <a:ext uri="{FF2B5EF4-FFF2-40B4-BE49-F238E27FC236}">
                <a16:creationId xmlns:a16="http://schemas.microsoft.com/office/drawing/2014/main" id="{9D7B971C-991A-454C-8019-301890F24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718" y="604032"/>
            <a:ext cx="1082094" cy="1313970"/>
          </a:xfrm>
          <a:prstGeom prst="rect">
            <a:avLst/>
          </a:prstGeom>
        </p:spPr>
      </p:pic>
      <p:sp>
        <p:nvSpPr>
          <p:cNvPr id="28" name="Right Arrow 27"/>
          <p:cNvSpPr/>
          <p:nvPr/>
        </p:nvSpPr>
        <p:spPr>
          <a:xfrm rot="5400000">
            <a:off x="3626792" y="2118190"/>
            <a:ext cx="522201" cy="405729"/>
          </a:xfrm>
          <a:prstGeom prst="rightArrow">
            <a:avLst/>
          </a:prstGeom>
          <a:solidFill>
            <a:srgbClr val="7030A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57199" y="580177"/>
            <a:ext cx="5749047" cy="523220"/>
          </a:xfrm>
          <a:prstGeom prst="rect">
            <a:avLst/>
          </a:prstGeom>
          <a:noFill/>
        </p:spPr>
        <p:txBody>
          <a:bodyPr wrap="square" rtlCol="0">
            <a:spAutoFit/>
          </a:bodyPr>
          <a:lstStyle/>
          <a:p>
            <a:pPr algn="ctr"/>
            <a:r>
              <a:rPr lang="en-SG" sz="2800" dirty="0">
                <a:solidFill>
                  <a:srgbClr val="0000FF"/>
                </a:solidFill>
                <a:latin typeface="Arial Black" panose="020B0A04020102020204" pitchFamily="34" charset="0"/>
              </a:rPr>
              <a:t>Steps to Problem Solving</a:t>
            </a:r>
            <a:endParaRPr lang="en-US" sz="2800" dirty="0">
              <a:solidFill>
                <a:srgbClr val="0000FF"/>
              </a:solidFill>
              <a:latin typeface="Arial Black" panose="020B0A04020102020204" pitchFamily="34" charset="0"/>
            </a:endParaRPr>
          </a:p>
        </p:txBody>
      </p:sp>
      <p:sp>
        <p:nvSpPr>
          <p:cNvPr id="15" name="Right Arrow 14"/>
          <p:cNvSpPr/>
          <p:nvPr/>
        </p:nvSpPr>
        <p:spPr>
          <a:xfrm rot="5400000">
            <a:off x="4560308" y="3296751"/>
            <a:ext cx="522201" cy="405729"/>
          </a:xfrm>
          <a:prstGeom prst="rightArrow">
            <a:avLst/>
          </a:prstGeom>
          <a:solidFill>
            <a:srgbClr val="7030A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rot="5400000">
            <a:off x="5656291" y="4481653"/>
            <a:ext cx="522201" cy="405729"/>
          </a:xfrm>
          <a:prstGeom prst="rightArrow">
            <a:avLst/>
          </a:prstGeom>
          <a:solidFill>
            <a:srgbClr val="7030A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ent Arrow 1"/>
          <p:cNvSpPr/>
          <p:nvPr/>
        </p:nvSpPr>
        <p:spPr>
          <a:xfrm rot="16200000">
            <a:off x="1577055" y="2136974"/>
            <a:ext cx="3241222" cy="3247485"/>
          </a:xfrm>
          <a:prstGeom prst="bentArrow">
            <a:avLst>
              <a:gd name="adj1" fmla="val 6084"/>
              <a:gd name="adj2" fmla="val 6991"/>
              <a:gd name="adj3" fmla="val 10915"/>
              <a:gd name="adj4" fmla="val 43750"/>
            </a:avLst>
          </a:prstGeom>
          <a:solidFill>
            <a:srgbClr val="7030A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12204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dissolve">
                                      <p:cBhvr>
                                        <p:cTn id="34" dur="500"/>
                                        <p:tgtEl>
                                          <p:spTgt spid="24"/>
                                        </p:tgtEl>
                                      </p:cBhvr>
                                    </p:animEffect>
                                  </p:childTnLst>
                                </p:cTn>
                              </p:par>
                            </p:childTnLst>
                          </p:cTn>
                        </p:par>
                        <p:par>
                          <p:cTn id="35" fill="hold">
                            <p:stCondLst>
                              <p:cond delay="1000"/>
                            </p:stCondLst>
                            <p:childTnLst>
                              <p:par>
                                <p:cTn id="36" presetID="22" presetClass="entr" presetSubtype="4" fill="hold" grpId="0" nodeType="afterEffect">
                                  <p:stCondLst>
                                    <p:cond delay="50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3" grpId="0" animBg="1"/>
      <p:bldP spid="24" grpId="0" animBg="1"/>
      <p:bldP spid="28" grpId="0" animBg="1"/>
      <p:bldP spid="15" grpId="0" animBg="1"/>
      <p:bldP spid="16" grpId="0" animBg="1"/>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smtClean="0"/>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46</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pic>
        <p:nvPicPr>
          <p:cNvPr id="5" name="Picture 4">
            <a:extLst>
              <a:ext uri="{FF2B5EF4-FFF2-40B4-BE49-F238E27FC236}">
                <a16:creationId xmlns:a16="http://schemas.microsoft.com/office/drawing/2014/main" id="{E7A4D3E7-D7F0-43E4-A8A0-0B4966C67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99481"/>
            <a:ext cx="2981325" cy="1533525"/>
          </a:xfrm>
          <a:prstGeom prst="rect">
            <a:avLst/>
          </a:prstGeom>
        </p:spPr>
      </p:pic>
      <p:sp>
        <p:nvSpPr>
          <p:cNvPr id="12" name="TextBox 11">
            <a:extLst>
              <a:ext uri="{FF2B5EF4-FFF2-40B4-BE49-F238E27FC236}">
                <a16:creationId xmlns:a16="http://schemas.microsoft.com/office/drawing/2014/main" id="{6A758C91-8942-4764-A5EF-E1FE1DF84CD1}"/>
              </a:ext>
            </a:extLst>
          </p:cNvPr>
          <p:cNvSpPr txBox="1"/>
          <p:nvPr/>
        </p:nvSpPr>
        <p:spPr>
          <a:xfrm>
            <a:off x="542610" y="1932212"/>
            <a:ext cx="6350559" cy="461665"/>
          </a:xfrm>
          <a:prstGeom prst="rect">
            <a:avLst/>
          </a:prstGeom>
          <a:solidFill>
            <a:schemeClr val="accent2">
              <a:lumMod val="40000"/>
              <a:lumOff val="60000"/>
            </a:schemeClr>
          </a:solidFill>
        </p:spPr>
        <p:txBody>
          <a:bodyPr wrap="square" rtlCol="0">
            <a:spAutoFit/>
          </a:bodyPr>
          <a:lstStyle/>
          <a:p>
            <a:r>
              <a:rPr lang="en-SG" sz="2400" dirty="0"/>
              <a:t>Formulate problems for computer solutions.</a:t>
            </a:r>
          </a:p>
        </p:txBody>
      </p:sp>
      <p:sp>
        <p:nvSpPr>
          <p:cNvPr id="13" name="TextBox 12">
            <a:extLst>
              <a:ext uri="{FF2B5EF4-FFF2-40B4-BE49-F238E27FC236}">
                <a16:creationId xmlns:a16="http://schemas.microsoft.com/office/drawing/2014/main" id="{6A80CAD5-784C-4EA4-835D-FE6C8837FA74}"/>
              </a:ext>
            </a:extLst>
          </p:cNvPr>
          <p:cNvSpPr txBox="1"/>
          <p:nvPr/>
        </p:nvSpPr>
        <p:spPr>
          <a:xfrm>
            <a:off x="3352800" y="2581845"/>
            <a:ext cx="5334000" cy="461665"/>
          </a:xfrm>
          <a:prstGeom prst="rect">
            <a:avLst/>
          </a:prstGeom>
          <a:solidFill>
            <a:schemeClr val="bg2">
              <a:lumMod val="75000"/>
            </a:schemeClr>
          </a:solidFill>
        </p:spPr>
        <p:txBody>
          <a:bodyPr wrap="square" rtlCol="0">
            <a:spAutoFit/>
          </a:bodyPr>
          <a:lstStyle/>
          <a:p>
            <a:r>
              <a:rPr lang="en-SG" sz="2400" dirty="0"/>
              <a:t>Logically organize and analyse data.</a:t>
            </a:r>
          </a:p>
        </p:txBody>
      </p:sp>
      <p:sp>
        <p:nvSpPr>
          <p:cNvPr id="15" name="TextBox 14">
            <a:extLst>
              <a:ext uri="{FF2B5EF4-FFF2-40B4-BE49-F238E27FC236}">
                <a16:creationId xmlns:a16="http://schemas.microsoft.com/office/drawing/2014/main" id="{2B22C306-FFFD-42B2-B192-7CEEAB3FD974}"/>
              </a:ext>
            </a:extLst>
          </p:cNvPr>
          <p:cNvSpPr txBox="1"/>
          <p:nvPr/>
        </p:nvSpPr>
        <p:spPr>
          <a:xfrm>
            <a:off x="454269" y="3252398"/>
            <a:ext cx="5213001" cy="461665"/>
          </a:xfrm>
          <a:prstGeom prst="rect">
            <a:avLst/>
          </a:prstGeom>
          <a:solidFill>
            <a:schemeClr val="tx2">
              <a:lumMod val="20000"/>
              <a:lumOff val="80000"/>
            </a:schemeClr>
          </a:solidFill>
        </p:spPr>
        <p:txBody>
          <a:bodyPr wrap="square" rtlCol="0">
            <a:spAutoFit/>
          </a:bodyPr>
          <a:lstStyle/>
          <a:p>
            <a:r>
              <a:rPr lang="en-SG" sz="2400" dirty="0"/>
              <a:t>Represent data through abstraction.</a:t>
            </a:r>
          </a:p>
        </p:txBody>
      </p:sp>
      <p:sp>
        <p:nvSpPr>
          <p:cNvPr id="18" name="TextBox 17">
            <a:extLst>
              <a:ext uri="{FF2B5EF4-FFF2-40B4-BE49-F238E27FC236}">
                <a16:creationId xmlns:a16="http://schemas.microsoft.com/office/drawing/2014/main" id="{D978D6A5-A71C-46D2-8A65-2754773CF04B}"/>
              </a:ext>
            </a:extLst>
          </p:cNvPr>
          <p:cNvSpPr txBox="1"/>
          <p:nvPr/>
        </p:nvSpPr>
        <p:spPr>
          <a:xfrm>
            <a:off x="4240404" y="3811569"/>
            <a:ext cx="4324978" cy="461665"/>
          </a:xfrm>
          <a:prstGeom prst="rect">
            <a:avLst/>
          </a:prstGeom>
          <a:solidFill>
            <a:schemeClr val="accent5">
              <a:lumMod val="40000"/>
              <a:lumOff val="60000"/>
            </a:schemeClr>
          </a:solidFill>
        </p:spPr>
        <p:txBody>
          <a:bodyPr wrap="square" rtlCol="0">
            <a:spAutoFit/>
          </a:bodyPr>
          <a:lstStyle/>
          <a:p>
            <a:r>
              <a:rPr lang="en-SG" sz="2400" dirty="0"/>
              <a:t>Develop algorithmic solution.</a:t>
            </a:r>
          </a:p>
        </p:txBody>
      </p:sp>
      <p:sp>
        <p:nvSpPr>
          <p:cNvPr id="19" name="TextBox 18">
            <a:extLst>
              <a:ext uri="{FF2B5EF4-FFF2-40B4-BE49-F238E27FC236}">
                <a16:creationId xmlns:a16="http://schemas.microsoft.com/office/drawing/2014/main" id="{7B45F9EE-3240-464D-BACB-39EE7DB7249B}"/>
              </a:ext>
            </a:extLst>
          </p:cNvPr>
          <p:cNvSpPr txBox="1"/>
          <p:nvPr/>
        </p:nvSpPr>
        <p:spPr>
          <a:xfrm>
            <a:off x="542610" y="4455832"/>
            <a:ext cx="4411227" cy="461665"/>
          </a:xfrm>
          <a:prstGeom prst="rect">
            <a:avLst/>
          </a:prstGeom>
          <a:solidFill>
            <a:schemeClr val="accent3">
              <a:lumMod val="40000"/>
              <a:lumOff val="60000"/>
            </a:schemeClr>
          </a:solidFill>
        </p:spPr>
        <p:txBody>
          <a:bodyPr wrap="square" rtlCol="0">
            <a:spAutoFit/>
          </a:bodyPr>
          <a:lstStyle/>
          <a:p>
            <a:r>
              <a:rPr lang="en-SG" sz="2400" dirty="0"/>
              <a:t>Identify most efficient solution.</a:t>
            </a:r>
          </a:p>
        </p:txBody>
      </p:sp>
      <p:sp>
        <p:nvSpPr>
          <p:cNvPr id="20" name="TextBox 19">
            <a:extLst>
              <a:ext uri="{FF2B5EF4-FFF2-40B4-BE49-F238E27FC236}">
                <a16:creationId xmlns:a16="http://schemas.microsoft.com/office/drawing/2014/main" id="{D390D262-81CF-4950-B37E-874AB6FC4FC9}"/>
              </a:ext>
            </a:extLst>
          </p:cNvPr>
          <p:cNvSpPr txBox="1"/>
          <p:nvPr/>
        </p:nvSpPr>
        <p:spPr>
          <a:xfrm>
            <a:off x="1457010" y="5067970"/>
            <a:ext cx="7248211" cy="461665"/>
          </a:xfrm>
          <a:prstGeom prst="rect">
            <a:avLst/>
          </a:prstGeom>
          <a:solidFill>
            <a:srgbClr val="FFFFCC"/>
          </a:solidFill>
        </p:spPr>
        <p:txBody>
          <a:bodyPr wrap="square" rtlCol="0">
            <a:spAutoFit/>
          </a:bodyPr>
          <a:lstStyle/>
          <a:p>
            <a:r>
              <a:rPr lang="en-SG" sz="2400" dirty="0"/>
              <a:t>Generalize problem solving process to other areas.</a:t>
            </a:r>
          </a:p>
        </p:txBody>
      </p:sp>
      <p:sp>
        <p:nvSpPr>
          <p:cNvPr id="22" name="TextBox 21">
            <a:extLst>
              <a:ext uri="{FF2B5EF4-FFF2-40B4-BE49-F238E27FC236}">
                <a16:creationId xmlns:a16="http://schemas.microsoft.com/office/drawing/2014/main" id="{2B2C6B78-4F0B-4BDC-AB1C-468D5C113644}"/>
              </a:ext>
            </a:extLst>
          </p:cNvPr>
          <p:cNvSpPr txBox="1"/>
          <p:nvPr/>
        </p:nvSpPr>
        <p:spPr>
          <a:xfrm>
            <a:off x="783772" y="5738523"/>
            <a:ext cx="4793063" cy="461665"/>
          </a:xfrm>
          <a:prstGeom prst="rect">
            <a:avLst/>
          </a:prstGeom>
          <a:solidFill>
            <a:srgbClr val="CCCCFF"/>
          </a:solidFill>
        </p:spPr>
        <p:txBody>
          <a:bodyPr wrap="square" rtlCol="0">
            <a:spAutoFit/>
          </a:bodyPr>
          <a:lstStyle/>
          <a:p>
            <a:r>
              <a:rPr lang="en-SG" sz="2400" dirty="0"/>
              <a:t>Communicate above processes.</a:t>
            </a:r>
          </a:p>
        </p:txBody>
      </p:sp>
    </p:spTree>
    <p:extLst>
      <p:ext uri="{BB962C8B-B14F-4D97-AF65-F5344CB8AC3E}">
        <p14:creationId xmlns:p14="http://schemas.microsoft.com/office/powerpoint/2010/main" val="38907037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8" grpId="0" animBg="1"/>
      <p:bldP spid="19" grpId="0" animBg="1"/>
      <p:bldP spid="20" grpId="0" animBg="1"/>
      <p:bldP spid="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432656"/>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smtClean="0"/>
              <a:t>Computational Thinking</a:t>
            </a:r>
            <a:endParaRPr lang="en-US" dirty="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a:t>Unit</a:t>
            </a:r>
            <a:r>
              <a:rPr dirty="0"/>
              <a:t>1 - </a:t>
            </a:r>
            <a:fld id="{24D17162-63A3-49DC-92B1-933428BCC85F}" type="slidenum">
              <a:rPr smtClean="0"/>
              <a:pPr>
                <a:defRPr/>
              </a:pPr>
              <a:t>47</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pic>
        <p:nvPicPr>
          <p:cNvPr id="8" name="Picture 7">
            <a:extLst>
              <a:ext uri="{FF2B5EF4-FFF2-40B4-BE49-F238E27FC236}">
                <a16:creationId xmlns:a16="http://schemas.microsoft.com/office/drawing/2014/main" id="{257278E7-5C47-4D26-B9DA-56CF5AB21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764" y="1651499"/>
            <a:ext cx="4461368" cy="3421294"/>
          </a:xfrm>
          <a:prstGeom prst="rect">
            <a:avLst/>
          </a:prstGeom>
        </p:spPr>
      </p:pic>
      <p:pic>
        <p:nvPicPr>
          <p:cNvPr id="9" name="Picture 8">
            <a:extLst>
              <a:ext uri="{FF2B5EF4-FFF2-40B4-BE49-F238E27FC236}">
                <a16:creationId xmlns:a16="http://schemas.microsoft.com/office/drawing/2014/main" id="{D10F4237-4290-4938-903F-38B5057695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8083" y="2763297"/>
            <a:ext cx="2221833" cy="3170873"/>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5</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4" name="TextBox 3">
            <a:extLst>
              <a:ext uri="{FF2B5EF4-FFF2-40B4-BE49-F238E27FC236}">
                <a16:creationId xmlns:a16="http://schemas.microsoft.com/office/drawing/2014/main" id="{31E8D1A5-3BDE-4DA5-81AD-2230C2A634B3}"/>
              </a:ext>
            </a:extLst>
          </p:cNvPr>
          <p:cNvSpPr txBox="1"/>
          <p:nvPr/>
        </p:nvSpPr>
        <p:spPr>
          <a:xfrm>
            <a:off x="1122903" y="2335341"/>
            <a:ext cx="7184571" cy="584775"/>
          </a:xfrm>
          <a:prstGeom prst="rect">
            <a:avLst/>
          </a:prstGeom>
          <a:noFill/>
        </p:spPr>
        <p:txBody>
          <a:bodyPr wrap="square" rtlCol="0">
            <a:spAutoFit/>
          </a:bodyPr>
          <a:lstStyle/>
          <a:p>
            <a:r>
              <a:rPr lang="en-SG" sz="3200" dirty="0"/>
              <a:t>An exercise will be given out in class</a:t>
            </a:r>
          </a:p>
        </p:txBody>
      </p:sp>
      <p:pic>
        <p:nvPicPr>
          <p:cNvPr id="3" name="Picture 2">
            <a:extLst>
              <a:ext uri="{FF2B5EF4-FFF2-40B4-BE49-F238E27FC236}">
                <a16:creationId xmlns:a16="http://schemas.microsoft.com/office/drawing/2014/main" id="{FEF44BBF-D34D-482F-84D1-381557FE4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476812"/>
            <a:ext cx="2547257" cy="1468918"/>
          </a:xfrm>
          <a:prstGeom prst="rect">
            <a:avLst/>
          </a:prstGeom>
        </p:spPr>
      </p:pic>
    </p:spTree>
    <p:extLst>
      <p:ext uri="{BB962C8B-B14F-4D97-AF65-F5344CB8AC3E}">
        <p14:creationId xmlns:p14="http://schemas.microsoft.com/office/powerpoint/2010/main" val="25010717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6</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Computational</a:t>
            </a:r>
            <a:r>
              <a:rPr lang="en-SG" sz="3600" dirty="0">
                <a:latin typeface="Arial Black" panose="020B0A04020102020204" pitchFamily="34" charset="0"/>
              </a:rPr>
              <a:t> </a:t>
            </a:r>
            <a:r>
              <a:rPr lang="en-SG" sz="3600" dirty="0">
                <a:solidFill>
                  <a:srgbClr val="0000FF"/>
                </a:solidFill>
                <a:latin typeface="Arial Black" panose="020B0A04020102020204" pitchFamily="34" charset="0"/>
              </a:rPr>
              <a:t>Thinking </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sp>
        <p:nvSpPr>
          <p:cNvPr id="17" name="Rounded Rectangular Callout 16"/>
          <p:cNvSpPr/>
          <p:nvPr/>
        </p:nvSpPr>
        <p:spPr>
          <a:xfrm>
            <a:off x="3429000" y="1374303"/>
            <a:ext cx="5016191" cy="919157"/>
          </a:xfrm>
          <a:prstGeom prst="wedgeRoundRectCallout">
            <a:avLst>
              <a:gd name="adj1" fmla="val -59643"/>
              <a:gd name="adj2" fmla="val 4605"/>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lumMod val="75000"/>
                  </a:schemeClr>
                </a:solidFill>
              </a:rPr>
              <a:t>Breaking the problem into </a:t>
            </a:r>
            <a:r>
              <a:rPr lang="en-SG" sz="2400" dirty="0"/>
              <a:t>smaller, more manageable </a:t>
            </a:r>
            <a:r>
              <a:rPr lang="en-SG" sz="2400" dirty="0">
                <a:solidFill>
                  <a:schemeClr val="bg1">
                    <a:lumMod val="75000"/>
                  </a:schemeClr>
                </a:solidFill>
              </a:rPr>
              <a:t>parts.</a:t>
            </a:r>
            <a:endParaRPr lang="en-US" sz="2400" dirty="0">
              <a:solidFill>
                <a:schemeClr val="bg1">
                  <a:lumMod val="75000"/>
                </a:schemeClr>
              </a:solidFill>
            </a:endParaRPr>
          </a:p>
        </p:txBody>
      </p:sp>
      <p:sp>
        <p:nvSpPr>
          <p:cNvPr id="22" name="Rounded Rectangular Callout 21"/>
          <p:cNvSpPr/>
          <p:nvPr/>
        </p:nvSpPr>
        <p:spPr>
          <a:xfrm>
            <a:off x="726802" y="2861985"/>
            <a:ext cx="5523339" cy="919157"/>
          </a:xfrm>
          <a:prstGeom prst="wedgeRoundRectCallout">
            <a:avLst>
              <a:gd name="adj1" fmla="val 58809"/>
              <a:gd name="adj2" fmla="val 5819"/>
              <a:gd name="adj3" fmla="val 16667"/>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lumMod val="75000"/>
                  </a:schemeClr>
                </a:solidFill>
              </a:rPr>
              <a:t>Recognising which parts are the </a:t>
            </a:r>
            <a:r>
              <a:rPr lang="en-SG" sz="2400" dirty="0">
                <a:solidFill>
                  <a:schemeClr val="bg1"/>
                </a:solidFill>
              </a:rPr>
              <a:t>same</a:t>
            </a:r>
            <a:r>
              <a:rPr lang="en-SG" sz="2400" dirty="0">
                <a:solidFill>
                  <a:schemeClr val="bg1">
                    <a:lumMod val="85000"/>
                  </a:schemeClr>
                </a:solidFill>
              </a:rPr>
              <a:t> </a:t>
            </a:r>
            <a:r>
              <a:rPr lang="en-SG" sz="2400" dirty="0">
                <a:solidFill>
                  <a:schemeClr val="bg1">
                    <a:lumMod val="75000"/>
                  </a:schemeClr>
                </a:solidFill>
              </a:rPr>
              <a:t>and the </a:t>
            </a:r>
            <a:r>
              <a:rPr lang="en-SG" sz="2400" dirty="0">
                <a:solidFill>
                  <a:schemeClr val="bg1"/>
                </a:solidFill>
              </a:rPr>
              <a:t>attributes</a:t>
            </a:r>
            <a:r>
              <a:rPr lang="en-SG" sz="2400" dirty="0">
                <a:solidFill>
                  <a:schemeClr val="bg1">
                    <a:lumMod val="85000"/>
                  </a:schemeClr>
                </a:solidFill>
              </a:rPr>
              <a:t> </a:t>
            </a:r>
            <a:r>
              <a:rPr lang="en-SG" sz="2400" dirty="0">
                <a:solidFill>
                  <a:schemeClr val="bg1">
                    <a:lumMod val="75000"/>
                  </a:schemeClr>
                </a:solidFill>
              </a:rPr>
              <a:t>that define them.</a:t>
            </a:r>
            <a:endParaRPr lang="en-US" sz="2400" dirty="0">
              <a:solidFill>
                <a:schemeClr val="bg1">
                  <a:lumMod val="75000"/>
                </a:schemeClr>
              </a:solidFill>
            </a:endParaRPr>
          </a:p>
        </p:txBody>
      </p:sp>
      <p:sp>
        <p:nvSpPr>
          <p:cNvPr id="23" name="Rounded Rectangular Callout 22"/>
          <p:cNvSpPr/>
          <p:nvPr/>
        </p:nvSpPr>
        <p:spPr>
          <a:xfrm>
            <a:off x="3488472" y="4134871"/>
            <a:ext cx="5016191" cy="919157"/>
          </a:xfrm>
          <a:prstGeom prst="wedgeRoundRectCallout">
            <a:avLst>
              <a:gd name="adj1" fmla="val -59643"/>
              <a:gd name="adj2" fmla="val 4605"/>
              <a:gd name="adj3" fmla="val 16667"/>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solidFill>
              </a:rPr>
              <a:t>Filtering out </a:t>
            </a:r>
            <a:r>
              <a:rPr lang="en-SG" sz="2400" dirty="0">
                <a:solidFill>
                  <a:schemeClr val="bg1">
                    <a:lumMod val="75000"/>
                  </a:schemeClr>
                </a:solidFill>
              </a:rPr>
              <a:t>info not needed and </a:t>
            </a:r>
            <a:r>
              <a:rPr lang="en-SG" sz="2400" dirty="0">
                <a:solidFill>
                  <a:schemeClr val="bg1"/>
                </a:solidFill>
              </a:rPr>
              <a:t>generalising</a:t>
            </a:r>
            <a:r>
              <a:rPr lang="en-SG" sz="2400" dirty="0">
                <a:solidFill>
                  <a:schemeClr val="bg1">
                    <a:lumMod val="85000"/>
                  </a:schemeClr>
                </a:solidFill>
              </a:rPr>
              <a:t> </a:t>
            </a:r>
            <a:r>
              <a:rPr lang="en-SG" sz="2400" dirty="0">
                <a:solidFill>
                  <a:schemeClr val="bg1">
                    <a:lumMod val="75000"/>
                  </a:schemeClr>
                </a:solidFill>
              </a:rPr>
              <a:t>info that is needed.</a:t>
            </a:r>
            <a:endParaRPr lang="en-US" sz="2400" dirty="0">
              <a:solidFill>
                <a:schemeClr val="bg1">
                  <a:lumMod val="75000"/>
                </a:schemeClr>
              </a:solidFill>
            </a:endParaRPr>
          </a:p>
        </p:txBody>
      </p:sp>
      <p:sp>
        <p:nvSpPr>
          <p:cNvPr id="24" name="Rounded Rectangular Callout 23"/>
          <p:cNvSpPr/>
          <p:nvPr/>
        </p:nvSpPr>
        <p:spPr>
          <a:xfrm>
            <a:off x="852836" y="5685661"/>
            <a:ext cx="5523339" cy="919157"/>
          </a:xfrm>
          <a:prstGeom prst="wedgeRoundRectCallout">
            <a:avLst>
              <a:gd name="adj1" fmla="val 58809"/>
              <a:gd name="adj2" fmla="val 5819"/>
              <a:gd name="adj3" fmla="val 16667"/>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lumMod val="75000"/>
                  </a:schemeClr>
                </a:solidFill>
              </a:rPr>
              <a:t>Creating solutions using a series of </a:t>
            </a:r>
            <a:r>
              <a:rPr lang="en-SG" sz="2400" dirty="0">
                <a:solidFill>
                  <a:schemeClr val="bg1"/>
                </a:solidFill>
              </a:rPr>
              <a:t>ordered steps</a:t>
            </a:r>
            <a:r>
              <a:rPr lang="en-SG" sz="2400" dirty="0">
                <a:solidFill>
                  <a:schemeClr val="bg1">
                    <a:lumMod val="85000"/>
                  </a:schemeClr>
                </a:solidFill>
              </a:rPr>
              <a:t>.</a:t>
            </a:r>
            <a:endParaRPr lang="en-US" sz="24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6110" y="1020266"/>
            <a:ext cx="1493837" cy="1813945"/>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1614" y="3797531"/>
            <a:ext cx="1434643" cy="1742066"/>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7235" y="4947408"/>
            <a:ext cx="1533213" cy="1839855"/>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0004" y="1959868"/>
            <a:ext cx="1715187" cy="1970147"/>
          </a:xfrm>
          <a:prstGeom prst="rect">
            <a:avLst/>
          </a:prstGeom>
        </p:spPr>
      </p:pic>
    </p:spTree>
    <p:extLst>
      <p:ext uri="{BB962C8B-B14F-4D97-AF65-F5344CB8AC3E}">
        <p14:creationId xmlns:p14="http://schemas.microsoft.com/office/powerpoint/2010/main" val="5816868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grpId="0" nodeType="afterEffect">
                                  <p:stCondLst>
                                    <p:cond delay="100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ppt_w</p:attrName>
                                        </p:attrNameLst>
                                      </p:cBhvr>
                                      <p:tavLst>
                                        <p:tav tm="0">
                                          <p:val>
                                            <p:fltVal val="0"/>
                                          </p:val>
                                        </p:tav>
                                        <p:tav tm="100000">
                                          <p:val>
                                            <p:strVal val="#ppt_w"/>
                                          </p:val>
                                        </p:tav>
                                      </p:tavLst>
                                    </p:anim>
                                    <p:anim calcmode="lin" valueType="num">
                                      <p:cBhvr>
                                        <p:cTn id="19" dur="500" fill="hold"/>
                                        <p:tgtEl>
                                          <p:spTgt spid="28"/>
                                        </p:tgtEl>
                                        <p:attrNameLst>
                                          <p:attrName>ppt_h</p:attrName>
                                        </p:attrNameLst>
                                      </p:cBhvr>
                                      <p:tavLst>
                                        <p:tav tm="0">
                                          <p:val>
                                            <p:fltVal val="0"/>
                                          </p:val>
                                        </p:tav>
                                        <p:tav tm="100000">
                                          <p:val>
                                            <p:strVal val="#ppt_h"/>
                                          </p:val>
                                        </p:tav>
                                      </p:tavLst>
                                    </p:anim>
                                    <p:animEffect transition="in" filter="fade">
                                      <p:cBhvr>
                                        <p:cTn id="20" dur="500"/>
                                        <p:tgtEl>
                                          <p:spTgt spid="28"/>
                                        </p:tgtEl>
                                      </p:cBhvr>
                                    </p:animEffect>
                                  </p:childTnLst>
                                </p:cTn>
                              </p:par>
                            </p:childTnLst>
                          </p:cTn>
                        </p:par>
                        <p:par>
                          <p:cTn id="21" fill="hold">
                            <p:stCondLst>
                              <p:cond delay="500"/>
                            </p:stCondLst>
                            <p:childTnLst>
                              <p:par>
                                <p:cTn id="22" presetID="22" presetClass="entr" presetSubtype="2" fill="hold" grpId="0" nodeType="afterEffect">
                                  <p:stCondLst>
                                    <p:cond delay="1000"/>
                                  </p:stCondLst>
                                  <p:childTnLst>
                                    <p:set>
                                      <p:cBhvr>
                                        <p:cTn id="23" dur="1" fill="hold">
                                          <p:stCondLst>
                                            <p:cond delay="0"/>
                                          </p:stCondLst>
                                        </p:cTn>
                                        <p:tgtEl>
                                          <p:spTgt spid="22"/>
                                        </p:tgtEl>
                                        <p:attrNameLst>
                                          <p:attrName>style.visibility</p:attrName>
                                        </p:attrNameLst>
                                      </p:cBhvr>
                                      <p:to>
                                        <p:strVal val="visible"/>
                                      </p:to>
                                    </p:set>
                                    <p:animEffect transition="in" filter="wipe(right)">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par>
                          <p:cTn id="32" fill="hold">
                            <p:stCondLst>
                              <p:cond delay="500"/>
                            </p:stCondLst>
                            <p:childTnLst>
                              <p:par>
                                <p:cTn id="33" presetID="22" presetClass="entr" presetSubtype="8" fill="hold" grpId="0" nodeType="afterEffect">
                                  <p:stCondLst>
                                    <p:cond delay="100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500"/>
                            </p:stCondLst>
                            <p:childTnLst>
                              <p:par>
                                <p:cTn id="44" presetID="22" presetClass="entr" presetSubtype="2" fill="hold" grpId="0" nodeType="afterEffect">
                                  <p:stCondLst>
                                    <p:cond delay="1000"/>
                                  </p:stCondLst>
                                  <p:childTnLst>
                                    <p:set>
                                      <p:cBhvr>
                                        <p:cTn id="45" dur="1" fill="hold">
                                          <p:stCondLst>
                                            <p:cond delay="0"/>
                                          </p:stCondLst>
                                        </p:cTn>
                                        <p:tgtEl>
                                          <p:spTgt spid="24"/>
                                        </p:tgtEl>
                                        <p:attrNameLst>
                                          <p:attrName>style.visibility</p:attrName>
                                        </p:attrNameLst>
                                      </p:cBhvr>
                                      <p:to>
                                        <p:strVal val="visible"/>
                                      </p:to>
                                    </p:set>
                                    <p:animEffect transition="in" filter="wipe(righ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7</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CT: Decomposition</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sp>
        <p:nvSpPr>
          <p:cNvPr id="17" name="Rounded Rectangular Callout 16"/>
          <p:cNvSpPr/>
          <p:nvPr/>
        </p:nvSpPr>
        <p:spPr>
          <a:xfrm>
            <a:off x="3429000" y="1374303"/>
            <a:ext cx="5016191" cy="919157"/>
          </a:xfrm>
          <a:prstGeom prst="wedgeRoundRectCallout">
            <a:avLst>
              <a:gd name="adj1" fmla="val -59643"/>
              <a:gd name="adj2" fmla="val 4605"/>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lumMod val="75000"/>
                  </a:schemeClr>
                </a:solidFill>
              </a:rPr>
              <a:t>Breaking the problem into </a:t>
            </a:r>
            <a:r>
              <a:rPr lang="en-SG" sz="2400" dirty="0"/>
              <a:t>smaller, more manageable </a:t>
            </a:r>
            <a:r>
              <a:rPr lang="en-SG" sz="2400" dirty="0">
                <a:solidFill>
                  <a:schemeClr val="bg1">
                    <a:lumMod val="75000"/>
                  </a:schemeClr>
                </a:solidFill>
              </a:rPr>
              <a:t>parts.</a:t>
            </a:r>
            <a:endParaRPr lang="en-US" sz="2400" dirty="0">
              <a:solidFill>
                <a:schemeClr val="bg1">
                  <a:lumMod val="75000"/>
                </a:schemeClr>
              </a:solidFill>
            </a:endParaRPr>
          </a:p>
        </p:txBody>
      </p:sp>
      <p:sp>
        <p:nvSpPr>
          <p:cNvPr id="2" name="TextBox 1"/>
          <p:cNvSpPr txBox="1"/>
          <p:nvPr/>
        </p:nvSpPr>
        <p:spPr>
          <a:xfrm>
            <a:off x="457200" y="2802110"/>
            <a:ext cx="4560425" cy="584775"/>
          </a:xfrm>
          <a:prstGeom prst="rect">
            <a:avLst/>
          </a:prstGeom>
          <a:noFill/>
        </p:spPr>
        <p:txBody>
          <a:bodyPr wrap="square" rtlCol="0">
            <a:spAutoFit/>
          </a:bodyPr>
          <a:lstStyle/>
          <a:p>
            <a:r>
              <a:rPr lang="en-SG" sz="3200" i="1" dirty="0">
                <a:solidFill>
                  <a:srgbClr val="E83902"/>
                </a:solidFill>
                <a:latin typeface="Forte" panose="03060902040502070203" pitchFamily="66" charset="0"/>
              </a:rPr>
              <a:t>Why is this important?</a:t>
            </a:r>
            <a:endParaRPr lang="en-US" sz="3200" i="1" dirty="0">
              <a:solidFill>
                <a:srgbClr val="E83902"/>
              </a:solidFill>
              <a:latin typeface="Forte" panose="03060902040502070203" pitchFamily="66" charset="0"/>
            </a:endParaRPr>
          </a:p>
        </p:txBody>
      </p:sp>
      <p:sp>
        <p:nvSpPr>
          <p:cNvPr id="3" name="TextBox 2"/>
          <p:cNvSpPr txBox="1"/>
          <p:nvPr/>
        </p:nvSpPr>
        <p:spPr>
          <a:xfrm>
            <a:off x="1047918" y="3395398"/>
            <a:ext cx="6336729" cy="723275"/>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To manage and overcome complexity. </a:t>
            </a:r>
          </a:p>
          <a:p>
            <a:pPr marL="285750" indent="-285750">
              <a:spcAft>
                <a:spcPts val="600"/>
              </a:spcAft>
              <a:buFont typeface="Wingdings" panose="05000000000000000000" pitchFamily="2" charset="2"/>
              <a:buChar char="v"/>
            </a:pPr>
            <a:r>
              <a:rPr lang="en-SG" dirty="0"/>
              <a:t>Leads to pattern recognition and generalization.</a:t>
            </a:r>
            <a:endParaRPr lang="en-US" dirty="0"/>
          </a:p>
        </p:txBody>
      </p:sp>
      <p:sp>
        <p:nvSpPr>
          <p:cNvPr id="18" name="TextBox 17"/>
          <p:cNvSpPr txBox="1"/>
          <p:nvPr/>
        </p:nvSpPr>
        <p:spPr>
          <a:xfrm>
            <a:off x="1406734" y="6068446"/>
            <a:ext cx="6336729" cy="369332"/>
          </a:xfrm>
          <a:prstGeom prst="rect">
            <a:avLst/>
          </a:prstGeom>
          <a:noFill/>
        </p:spPr>
        <p:txBody>
          <a:bodyPr wrap="square" rtlCol="0">
            <a:spAutoFit/>
          </a:bodyPr>
          <a:lstStyle/>
          <a:p>
            <a:r>
              <a:rPr lang="en-SG" dirty="0">
                <a:hlinkClick r:id="rId4"/>
              </a:rPr>
              <a:t>https://www.youtube.com/watch?v=yQVTijX437c</a:t>
            </a:r>
            <a:r>
              <a:rPr lang="en-SG" dirty="0"/>
              <a:t> </a:t>
            </a:r>
            <a:endParaRPr lang="en-US" dirty="0"/>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6110" y="1020266"/>
            <a:ext cx="1493837" cy="1813945"/>
          </a:xfrm>
          <a:prstGeom prst="rect">
            <a:avLst/>
          </a:prstGeom>
        </p:spPr>
      </p:pic>
      <p:sp>
        <p:nvSpPr>
          <p:cNvPr id="26" name="TextBox 25"/>
          <p:cNvSpPr txBox="1"/>
          <p:nvPr/>
        </p:nvSpPr>
        <p:spPr>
          <a:xfrm>
            <a:off x="540152" y="4375674"/>
            <a:ext cx="2459795" cy="584775"/>
          </a:xfrm>
          <a:prstGeom prst="rect">
            <a:avLst/>
          </a:prstGeom>
          <a:noFill/>
        </p:spPr>
        <p:txBody>
          <a:bodyPr wrap="square" rtlCol="0">
            <a:spAutoFit/>
          </a:bodyPr>
          <a:lstStyle/>
          <a:p>
            <a:r>
              <a:rPr lang="en-SG" sz="3200" i="1" dirty="0">
                <a:solidFill>
                  <a:srgbClr val="0000FF"/>
                </a:solidFill>
                <a:latin typeface="Forte" panose="03060902040502070203" pitchFamily="66" charset="0"/>
              </a:rPr>
              <a:t>Example:</a:t>
            </a:r>
            <a:endParaRPr lang="en-US" sz="3200" i="1" dirty="0">
              <a:solidFill>
                <a:srgbClr val="0000FF"/>
              </a:solidFill>
              <a:latin typeface="Forte" panose="03060902040502070203" pitchFamily="66" charset="0"/>
            </a:endParaRPr>
          </a:p>
        </p:txBody>
      </p:sp>
      <p:sp>
        <p:nvSpPr>
          <p:cNvPr id="27" name="TextBox 26"/>
          <p:cNvSpPr txBox="1"/>
          <p:nvPr/>
        </p:nvSpPr>
        <p:spPr>
          <a:xfrm>
            <a:off x="540152" y="5549135"/>
            <a:ext cx="2459795" cy="584775"/>
          </a:xfrm>
          <a:prstGeom prst="rect">
            <a:avLst/>
          </a:prstGeom>
          <a:noFill/>
        </p:spPr>
        <p:txBody>
          <a:bodyPr wrap="square" rtlCol="0">
            <a:spAutoFit/>
          </a:bodyPr>
          <a:lstStyle/>
          <a:p>
            <a:r>
              <a:rPr lang="en-SG" sz="3200" i="1" dirty="0">
                <a:solidFill>
                  <a:srgbClr val="006600"/>
                </a:solidFill>
                <a:latin typeface="Forte" panose="03060902040502070203" pitchFamily="66" charset="0"/>
              </a:rPr>
              <a:t>Video:</a:t>
            </a:r>
            <a:endParaRPr lang="en-US" sz="3200" i="1" dirty="0">
              <a:solidFill>
                <a:srgbClr val="006600"/>
              </a:solidFill>
              <a:latin typeface="Forte" panose="03060902040502070203" pitchFamily="66" charset="0"/>
            </a:endParaRPr>
          </a:p>
        </p:txBody>
      </p:sp>
      <p:sp>
        <p:nvSpPr>
          <p:cNvPr id="28" name="TextBox 27"/>
          <p:cNvSpPr txBox="1"/>
          <p:nvPr/>
        </p:nvSpPr>
        <p:spPr>
          <a:xfrm>
            <a:off x="1047918" y="5006616"/>
            <a:ext cx="6336729" cy="369332"/>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Baking a cake</a:t>
            </a:r>
            <a:endParaRPr lang="en-US" dirty="0"/>
          </a:p>
        </p:txBody>
      </p:sp>
    </p:spTree>
    <p:extLst>
      <p:ext uri="{BB962C8B-B14F-4D97-AF65-F5344CB8AC3E}">
        <p14:creationId xmlns:p14="http://schemas.microsoft.com/office/powerpoint/2010/main" val="15299008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8</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CT: Pattern Recognition</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sp>
        <p:nvSpPr>
          <p:cNvPr id="2" name="TextBox 1"/>
          <p:cNvSpPr txBox="1"/>
          <p:nvPr/>
        </p:nvSpPr>
        <p:spPr>
          <a:xfrm>
            <a:off x="457200" y="2802110"/>
            <a:ext cx="4560425" cy="584775"/>
          </a:xfrm>
          <a:prstGeom prst="rect">
            <a:avLst/>
          </a:prstGeom>
          <a:noFill/>
        </p:spPr>
        <p:txBody>
          <a:bodyPr wrap="square" rtlCol="0">
            <a:spAutoFit/>
          </a:bodyPr>
          <a:lstStyle/>
          <a:p>
            <a:r>
              <a:rPr lang="en-SG" sz="3200" i="1" dirty="0">
                <a:solidFill>
                  <a:srgbClr val="E83902"/>
                </a:solidFill>
                <a:latin typeface="Forte" panose="03060902040502070203" pitchFamily="66" charset="0"/>
              </a:rPr>
              <a:t>Why is this important?</a:t>
            </a:r>
            <a:endParaRPr lang="en-US" sz="3200" i="1" dirty="0">
              <a:solidFill>
                <a:srgbClr val="E83902"/>
              </a:solidFill>
              <a:latin typeface="Forte" panose="03060902040502070203" pitchFamily="66" charset="0"/>
            </a:endParaRPr>
          </a:p>
        </p:txBody>
      </p:sp>
      <p:sp>
        <p:nvSpPr>
          <p:cNvPr id="3" name="TextBox 2"/>
          <p:cNvSpPr txBox="1"/>
          <p:nvPr/>
        </p:nvSpPr>
        <p:spPr>
          <a:xfrm>
            <a:off x="1047918" y="3395398"/>
            <a:ext cx="6336729" cy="1000274"/>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Finding similarities and patterns in order to solve complex problems more efficiently.</a:t>
            </a:r>
          </a:p>
          <a:p>
            <a:pPr marL="285750" indent="-285750">
              <a:spcAft>
                <a:spcPts val="600"/>
              </a:spcAft>
              <a:buFont typeface="Wingdings" panose="05000000000000000000" pitchFamily="2" charset="2"/>
              <a:buChar char="v"/>
            </a:pPr>
            <a:endParaRPr lang="en-SG" dirty="0"/>
          </a:p>
        </p:txBody>
      </p:sp>
      <p:sp>
        <p:nvSpPr>
          <p:cNvPr id="18" name="TextBox 17"/>
          <p:cNvSpPr txBox="1"/>
          <p:nvPr/>
        </p:nvSpPr>
        <p:spPr>
          <a:xfrm>
            <a:off x="1406734" y="6068446"/>
            <a:ext cx="6336729" cy="369332"/>
          </a:xfrm>
          <a:prstGeom prst="rect">
            <a:avLst/>
          </a:prstGeom>
          <a:noFill/>
        </p:spPr>
        <p:txBody>
          <a:bodyPr wrap="square" rtlCol="0">
            <a:spAutoFit/>
          </a:bodyPr>
          <a:lstStyle/>
          <a:p>
            <a:r>
              <a:rPr lang="en-SG" dirty="0">
                <a:hlinkClick r:id="rId4"/>
              </a:rPr>
              <a:t>https://www.youtube.com/watch?v=SixLnIDV1yY</a:t>
            </a:r>
            <a:r>
              <a:rPr lang="en-SG" dirty="0"/>
              <a:t> </a:t>
            </a:r>
            <a:endParaRPr lang="en-US" dirty="0"/>
          </a:p>
        </p:txBody>
      </p:sp>
      <p:sp>
        <p:nvSpPr>
          <p:cNvPr id="26" name="TextBox 25"/>
          <p:cNvSpPr txBox="1"/>
          <p:nvPr/>
        </p:nvSpPr>
        <p:spPr>
          <a:xfrm>
            <a:off x="540152" y="4375674"/>
            <a:ext cx="2459795" cy="584775"/>
          </a:xfrm>
          <a:prstGeom prst="rect">
            <a:avLst/>
          </a:prstGeom>
          <a:noFill/>
        </p:spPr>
        <p:txBody>
          <a:bodyPr wrap="square" rtlCol="0">
            <a:spAutoFit/>
          </a:bodyPr>
          <a:lstStyle/>
          <a:p>
            <a:r>
              <a:rPr lang="en-SG" sz="3200" i="1" dirty="0">
                <a:solidFill>
                  <a:srgbClr val="0000FF"/>
                </a:solidFill>
                <a:latin typeface="Forte" panose="03060902040502070203" pitchFamily="66" charset="0"/>
              </a:rPr>
              <a:t>Example:</a:t>
            </a:r>
            <a:endParaRPr lang="en-US" sz="3200" i="1" dirty="0">
              <a:solidFill>
                <a:srgbClr val="0000FF"/>
              </a:solidFill>
              <a:latin typeface="Forte" panose="03060902040502070203" pitchFamily="66" charset="0"/>
            </a:endParaRPr>
          </a:p>
        </p:txBody>
      </p:sp>
      <p:sp>
        <p:nvSpPr>
          <p:cNvPr id="27" name="TextBox 26"/>
          <p:cNvSpPr txBox="1"/>
          <p:nvPr/>
        </p:nvSpPr>
        <p:spPr>
          <a:xfrm>
            <a:off x="540152" y="5549135"/>
            <a:ext cx="2459795" cy="584775"/>
          </a:xfrm>
          <a:prstGeom prst="rect">
            <a:avLst/>
          </a:prstGeom>
          <a:noFill/>
        </p:spPr>
        <p:txBody>
          <a:bodyPr wrap="square" rtlCol="0">
            <a:spAutoFit/>
          </a:bodyPr>
          <a:lstStyle/>
          <a:p>
            <a:r>
              <a:rPr lang="en-SG" sz="3200" i="1" dirty="0">
                <a:solidFill>
                  <a:srgbClr val="006600"/>
                </a:solidFill>
                <a:latin typeface="Forte" panose="03060902040502070203" pitchFamily="66" charset="0"/>
              </a:rPr>
              <a:t>Video:</a:t>
            </a:r>
            <a:endParaRPr lang="en-US" sz="3200" i="1" dirty="0">
              <a:solidFill>
                <a:srgbClr val="006600"/>
              </a:solidFill>
              <a:latin typeface="Forte" panose="03060902040502070203" pitchFamily="66" charset="0"/>
            </a:endParaRPr>
          </a:p>
        </p:txBody>
      </p:sp>
      <p:sp>
        <p:nvSpPr>
          <p:cNvPr id="15" name="Rounded Rectangular Callout 14"/>
          <p:cNvSpPr/>
          <p:nvPr/>
        </p:nvSpPr>
        <p:spPr>
          <a:xfrm>
            <a:off x="1114184" y="1687913"/>
            <a:ext cx="5523339" cy="919157"/>
          </a:xfrm>
          <a:prstGeom prst="wedgeRoundRectCallout">
            <a:avLst>
              <a:gd name="adj1" fmla="val 58809"/>
              <a:gd name="adj2" fmla="val 5819"/>
              <a:gd name="adj3" fmla="val 16667"/>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lumMod val="75000"/>
                  </a:schemeClr>
                </a:solidFill>
              </a:rPr>
              <a:t>Recognising which parts are the </a:t>
            </a:r>
            <a:r>
              <a:rPr lang="en-SG" sz="2400" dirty="0">
                <a:solidFill>
                  <a:schemeClr val="bg1"/>
                </a:solidFill>
              </a:rPr>
              <a:t>same</a:t>
            </a:r>
            <a:r>
              <a:rPr lang="en-SG" sz="2400" dirty="0">
                <a:solidFill>
                  <a:schemeClr val="bg1">
                    <a:lumMod val="85000"/>
                  </a:schemeClr>
                </a:solidFill>
              </a:rPr>
              <a:t> </a:t>
            </a:r>
            <a:r>
              <a:rPr lang="en-SG" sz="2400" dirty="0">
                <a:solidFill>
                  <a:schemeClr val="bg1">
                    <a:lumMod val="75000"/>
                  </a:schemeClr>
                </a:solidFill>
              </a:rPr>
              <a:t>and the </a:t>
            </a:r>
            <a:r>
              <a:rPr lang="en-SG" sz="2400" dirty="0">
                <a:solidFill>
                  <a:schemeClr val="bg1"/>
                </a:solidFill>
              </a:rPr>
              <a:t>attributes</a:t>
            </a:r>
            <a:r>
              <a:rPr lang="en-SG" sz="2400" dirty="0">
                <a:solidFill>
                  <a:schemeClr val="bg1">
                    <a:lumMod val="85000"/>
                  </a:schemeClr>
                </a:solidFill>
              </a:rPr>
              <a:t> </a:t>
            </a:r>
            <a:r>
              <a:rPr lang="en-SG" sz="2400" dirty="0">
                <a:solidFill>
                  <a:schemeClr val="bg1">
                    <a:lumMod val="75000"/>
                  </a:schemeClr>
                </a:solidFill>
              </a:rPr>
              <a:t>that define them.</a:t>
            </a:r>
            <a:endParaRPr lang="en-US" sz="2400" dirty="0">
              <a:solidFill>
                <a:schemeClr val="bg1">
                  <a:lumMod val="75000"/>
                </a:schemeClr>
              </a:solidFill>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17386" y="906785"/>
            <a:ext cx="1715187" cy="1970147"/>
          </a:xfrm>
          <a:prstGeom prst="rect">
            <a:avLst/>
          </a:prstGeom>
        </p:spPr>
      </p:pic>
      <p:sp>
        <p:nvSpPr>
          <p:cNvPr id="19" name="TextBox 18"/>
          <p:cNvSpPr txBox="1"/>
          <p:nvPr/>
        </p:nvSpPr>
        <p:spPr>
          <a:xfrm>
            <a:off x="1087176" y="4922101"/>
            <a:ext cx="6336729" cy="369332"/>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Detecting and classifying whether an email is a spam</a:t>
            </a:r>
          </a:p>
        </p:txBody>
      </p:sp>
    </p:spTree>
    <p:extLst>
      <p:ext uri="{BB962C8B-B14F-4D97-AF65-F5344CB8AC3E}">
        <p14:creationId xmlns:p14="http://schemas.microsoft.com/office/powerpoint/2010/main" val="395121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xfrm>
            <a:off x="3429000" y="18288"/>
            <a:ext cx="4114800" cy="329184"/>
          </a:xfrm>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9</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CT: Abstraction</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sp>
        <p:nvSpPr>
          <p:cNvPr id="2" name="TextBox 1"/>
          <p:cNvSpPr txBox="1"/>
          <p:nvPr/>
        </p:nvSpPr>
        <p:spPr>
          <a:xfrm>
            <a:off x="457200" y="2802110"/>
            <a:ext cx="4560425" cy="584775"/>
          </a:xfrm>
          <a:prstGeom prst="rect">
            <a:avLst/>
          </a:prstGeom>
          <a:noFill/>
        </p:spPr>
        <p:txBody>
          <a:bodyPr wrap="square" rtlCol="0">
            <a:spAutoFit/>
          </a:bodyPr>
          <a:lstStyle/>
          <a:p>
            <a:r>
              <a:rPr lang="en-SG" sz="3200" i="1" dirty="0">
                <a:solidFill>
                  <a:srgbClr val="E83902"/>
                </a:solidFill>
                <a:latin typeface="Forte" panose="03060902040502070203" pitchFamily="66" charset="0"/>
              </a:rPr>
              <a:t>Why is this important?</a:t>
            </a:r>
            <a:endParaRPr lang="en-US" sz="3200" i="1" dirty="0">
              <a:solidFill>
                <a:srgbClr val="E83902"/>
              </a:solidFill>
              <a:latin typeface="Forte" panose="03060902040502070203" pitchFamily="66" charset="0"/>
            </a:endParaRPr>
          </a:p>
        </p:txBody>
      </p:sp>
      <p:sp>
        <p:nvSpPr>
          <p:cNvPr id="3" name="TextBox 2"/>
          <p:cNvSpPr txBox="1"/>
          <p:nvPr/>
        </p:nvSpPr>
        <p:spPr>
          <a:xfrm>
            <a:off x="1047918" y="3395398"/>
            <a:ext cx="7922462" cy="1077218"/>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A means to distil what is essential.</a:t>
            </a:r>
          </a:p>
          <a:p>
            <a:pPr marL="285750" indent="-285750">
              <a:spcAft>
                <a:spcPts val="600"/>
              </a:spcAft>
              <a:buFont typeface="Wingdings" panose="05000000000000000000" pitchFamily="2" charset="2"/>
              <a:buChar char="v"/>
            </a:pPr>
            <a:r>
              <a:rPr lang="en-SG" dirty="0"/>
              <a:t>To create models, rules, principles or theories to test predicted outcomes.</a:t>
            </a:r>
          </a:p>
          <a:p>
            <a:pPr marL="285750" indent="-285750">
              <a:spcAft>
                <a:spcPts val="600"/>
              </a:spcAft>
              <a:buFont typeface="Wingdings" panose="05000000000000000000" pitchFamily="2" charset="2"/>
              <a:buChar char="v"/>
            </a:pPr>
            <a:r>
              <a:rPr lang="en-SG" dirty="0"/>
              <a:t>So that one solution works for multiple problems with similar nature.</a:t>
            </a:r>
          </a:p>
        </p:txBody>
      </p:sp>
      <p:sp>
        <p:nvSpPr>
          <p:cNvPr id="18" name="TextBox 17"/>
          <p:cNvSpPr txBox="1"/>
          <p:nvPr/>
        </p:nvSpPr>
        <p:spPr>
          <a:xfrm>
            <a:off x="1406734" y="6068446"/>
            <a:ext cx="6336729" cy="369332"/>
          </a:xfrm>
          <a:prstGeom prst="rect">
            <a:avLst/>
          </a:prstGeom>
          <a:noFill/>
        </p:spPr>
        <p:txBody>
          <a:bodyPr wrap="square" rtlCol="0">
            <a:spAutoFit/>
          </a:bodyPr>
          <a:lstStyle/>
          <a:p>
            <a:r>
              <a:rPr lang="en-SG" dirty="0">
                <a:hlinkClick r:id="rId4"/>
              </a:rPr>
              <a:t>https://www.youtube.com/watch?v=RdzYOtxhuDc</a:t>
            </a:r>
            <a:r>
              <a:rPr lang="en-SG" dirty="0"/>
              <a:t> </a:t>
            </a:r>
            <a:endParaRPr lang="en-US" dirty="0"/>
          </a:p>
        </p:txBody>
      </p:sp>
      <p:sp>
        <p:nvSpPr>
          <p:cNvPr id="26" name="TextBox 25"/>
          <p:cNvSpPr txBox="1"/>
          <p:nvPr/>
        </p:nvSpPr>
        <p:spPr>
          <a:xfrm>
            <a:off x="540152" y="4375674"/>
            <a:ext cx="2459795" cy="584775"/>
          </a:xfrm>
          <a:prstGeom prst="rect">
            <a:avLst/>
          </a:prstGeom>
          <a:noFill/>
        </p:spPr>
        <p:txBody>
          <a:bodyPr wrap="square" rtlCol="0">
            <a:spAutoFit/>
          </a:bodyPr>
          <a:lstStyle/>
          <a:p>
            <a:r>
              <a:rPr lang="en-SG" sz="3200" i="1" dirty="0">
                <a:solidFill>
                  <a:srgbClr val="0000FF"/>
                </a:solidFill>
                <a:latin typeface="Forte" panose="03060902040502070203" pitchFamily="66" charset="0"/>
              </a:rPr>
              <a:t>Examples:</a:t>
            </a:r>
            <a:endParaRPr lang="en-US" sz="3200" i="1" dirty="0">
              <a:solidFill>
                <a:srgbClr val="0000FF"/>
              </a:solidFill>
              <a:latin typeface="Forte" panose="03060902040502070203" pitchFamily="66" charset="0"/>
            </a:endParaRPr>
          </a:p>
        </p:txBody>
      </p:sp>
      <p:sp>
        <p:nvSpPr>
          <p:cNvPr id="27" name="TextBox 26"/>
          <p:cNvSpPr txBox="1"/>
          <p:nvPr/>
        </p:nvSpPr>
        <p:spPr>
          <a:xfrm>
            <a:off x="540152" y="5549135"/>
            <a:ext cx="2459795" cy="584775"/>
          </a:xfrm>
          <a:prstGeom prst="rect">
            <a:avLst/>
          </a:prstGeom>
          <a:noFill/>
        </p:spPr>
        <p:txBody>
          <a:bodyPr wrap="square" rtlCol="0">
            <a:spAutoFit/>
          </a:bodyPr>
          <a:lstStyle/>
          <a:p>
            <a:r>
              <a:rPr lang="en-SG" sz="3200" i="1" dirty="0">
                <a:solidFill>
                  <a:srgbClr val="006600"/>
                </a:solidFill>
                <a:latin typeface="Forte" panose="03060902040502070203" pitchFamily="66" charset="0"/>
              </a:rPr>
              <a:t>Video:</a:t>
            </a:r>
            <a:endParaRPr lang="en-US" sz="3200" i="1" dirty="0">
              <a:solidFill>
                <a:srgbClr val="006600"/>
              </a:solidFill>
              <a:latin typeface="Forte" panose="03060902040502070203" pitchFamily="66" charset="0"/>
            </a:endParaRPr>
          </a:p>
        </p:txBody>
      </p:sp>
      <p:sp>
        <p:nvSpPr>
          <p:cNvPr id="19" name="TextBox 18"/>
          <p:cNvSpPr txBox="1"/>
          <p:nvPr/>
        </p:nvSpPr>
        <p:spPr>
          <a:xfrm>
            <a:off x="1087176" y="4922101"/>
            <a:ext cx="6336729" cy="723275"/>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Google maps</a:t>
            </a:r>
          </a:p>
          <a:p>
            <a:pPr marL="285750" indent="-285750">
              <a:spcAft>
                <a:spcPts val="600"/>
              </a:spcAft>
              <a:buFont typeface="Wingdings" panose="05000000000000000000" pitchFamily="2" charset="2"/>
              <a:buChar char="v"/>
            </a:pPr>
            <a:r>
              <a:rPr lang="en-SG" dirty="0"/>
              <a:t>Baking a cake</a:t>
            </a:r>
          </a:p>
        </p:txBody>
      </p:sp>
      <p:sp>
        <p:nvSpPr>
          <p:cNvPr id="17" name="Rounded Rectangular Callout 16"/>
          <p:cNvSpPr/>
          <p:nvPr/>
        </p:nvSpPr>
        <p:spPr>
          <a:xfrm>
            <a:off x="3488472" y="1355772"/>
            <a:ext cx="5016191" cy="919157"/>
          </a:xfrm>
          <a:prstGeom prst="wedgeRoundRectCallout">
            <a:avLst>
              <a:gd name="adj1" fmla="val -59643"/>
              <a:gd name="adj2" fmla="val 4605"/>
              <a:gd name="adj3" fmla="val 16667"/>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solidFill>
              </a:rPr>
              <a:t>Filtering out </a:t>
            </a:r>
            <a:r>
              <a:rPr lang="en-SG" sz="2400" dirty="0">
                <a:solidFill>
                  <a:schemeClr val="bg1">
                    <a:lumMod val="75000"/>
                  </a:schemeClr>
                </a:solidFill>
              </a:rPr>
              <a:t>info not needed and </a:t>
            </a:r>
            <a:r>
              <a:rPr lang="en-SG" sz="2400" dirty="0">
                <a:solidFill>
                  <a:schemeClr val="bg1"/>
                </a:solidFill>
              </a:rPr>
              <a:t>generalising</a:t>
            </a:r>
            <a:r>
              <a:rPr lang="en-SG" sz="2400" dirty="0">
                <a:solidFill>
                  <a:schemeClr val="bg1">
                    <a:lumMod val="85000"/>
                  </a:schemeClr>
                </a:solidFill>
              </a:rPr>
              <a:t> </a:t>
            </a:r>
            <a:r>
              <a:rPr lang="en-SG" sz="2400" dirty="0">
                <a:solidFill>
                  <a:schemeClr val="bg1">
                    <a:lumMod val="75000"/>
                  </a:schemeClr>
                </a:solidFill>
              </a:rPr>
              <a:t>info that is needed.</a:t>
            </a:r>
            <a:endParaRPr lang="en-US" sz="2400" dirty="0">
              <a:solidFill>
                <a:schemeClr val="bg1">
                  <a:lumMod val="75000"/>
                </a:schemeClr>
              </a:solidFill>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1614" y="1018432"/>
            <a:ext cx="1434643" cy="1742066"/>
          </a:xfrm>
          <a:prstGeom prst="rect">
            <a:avLst/>
          </a:prstGeom>
        </p:spPr>
      </p:pic>
    </p:spTree>
    <p:extLst>
      <p:ext uri="{BB962C8B-B14F-4D97-AF65-F5344CB8AC3E}">
        <p14:creationId xmlns:p14="http://schemas.microsoft.com/office/powerpoint/2010/main" val="258014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15534</TotalTime>
  <Words>2917</Words>
  <Application>Microsoft Office PowerPoint</Application>
  <PresentationFormat>On-screen Show (4:3)</PresentationFormat>
  <Paragraphs>548</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Arial Black</vt:lpstr>
      <vt:lpstr>Calibri</vt:lpstr>
      <vt:lpstr>Forte</vt:lpstr>
      <vt:lpstr>Times New Roman</vt:lpstr>
      <vt:lpstr>Wingdings</vt:lpstr>
      <vt:lpstr>Clarity</vt:lpstr>
      <vt:lpstr>http://www.comp.nus.edu.sg/~cs1010/</vt:lpstr>
      <vt:lpstr>Unit 1: Computational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Tan Tuck Choy</cp:lastModifiedBy>
  <cp:revision>1179</cp:revision>
  <cp:lastPrinted>2017-06-30T03:15:07Z</cp:lastPrinted>
  <dcterms:created xsi:type="dcterms:W3CDTF">1998-09-05T15:03:32Z</dcterms:created>
  <dcterms:modified xsi:type="dcterms:W3CDTF">2017-08-02T07:14:50Z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