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63"/>
  </p:notesMasterIdLst>
  <p:handoutMasterIdLst>
    <p:handoutMasterId r:id="rId64"/>
  </p:handoutMasterIdLst>
  <p:sldIdLst>
    <p:sldId id="256" r:id="rId2"/>
    <p:sldId id="468" r:id="rId3"/>
    <p:sldId id="509" r:id="rId4"/>
    <p:sldId id="583" r:id="rId5"/>
    <p:sldId id="576" r:id="rId6"/>
    <p:sldId id="504" r:id="rId7"/>
    <p:sldId id="546" r:id="rId8"/>
    <p:sldId id="547" r:id="rId9"/>
    <p:sldId id="548" r:id="rId10"/>
    <p:sldId id="549" r:id="rId11"/>
    <p:sldId id="550" r:id="rId12"/>
    <p:sldId id="552" r:id="rId13"/>
    <p:sldId id="553" r:id="rId14"/>
    <p:sldId id="554" r:id="rId15"/>
    <p:sldId id="551" r:id="rId16"/>
    <p:sldId id="575" r:id="rId17"/>
    <p:sldId id="555" r:id="rId18"/>
    <p:sldId id="563" r:id="rId19"/>
    <p:sldId id="564" r:id="rId20"/>
    <p:sldId id="561" r:id="rId21"/>
    <p:sldId id="562" r:id="rId22"/>
    <p:sldId id="556" r:id="rId23"/>
    <p:sldId id="557" r:id="rId24"/>
    <p:sldId id="558" r:id="rId25"/>
    <p:sldId id="559" r:id="rId26"/>
    <p:sldId id="570" r:id="rId27"/>
    <p:sldId id="571" r:id="rId28"/>
    <p:sldId id="560" r:id="rId29"/>
    <p:sldId id="568" r:id="rId30"/>
    <p:sldId id="565" r:id="rId31"/>
    <p:sldId id="566" r:id="rId32"/>
    <p:sldId id="567" r:id="rId33"/>
    <p:sldId id="545" r:id="rId34"/>
    <p:sldId id="572" r:id="rId35"/>
    <p:sldId id="573" r:id="rId36"/>
    <p:sldId id="577" r:id="rId37"/>
    <p:sldId id="578" r:id="rId38"/>
    <p:sldId id="579" r:id="rId39"/>
    <p:sldId id="580" r:id="rId40"/>
    <p:sldId id="581" r:id="rId41"/>
    <p:sldId id="582" r:id="rId42"/>
    <p:sldId id="584" r:id="rId43"/>
    <p:sldId id="585" r:id="rId44"/>
    <p:sldId id="586" r:id="rId45"/>
    <p:sldId id="587" r:id="rId46"/>
    <p:sldId id="588" r:id="rId47"/>
    <p:sldId id="589" r:id="rId48"/>
    <p:sldId id="590" r:id="rId49"/>
    <p:sldId id="591" r:id="rId50"/>
    <p:sldId id="592" r:id="rId51"/>
    <p:sldId id="593" r:id="rId52"/>
    <p:sldId id="594" r:id="rId53"/>
    <p:sldId id="595" r:id="rId54"/>
    <p:sldId id="596" r:id="rId55"/>
    <p:sldId id="597" r:id="rId56"/>
    <p:sldId id="598" r:id="rId57"/>
    <p:sldId id="599" r:id="rId58"/>
    <p:sldId id="600" r:id="rId59"/>
    <p:sldId id="601" r:id="rId60"/>
    <p:sldId id="506" r:id="rId61"/>
    <p:sldId id="308" r:id="rId6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6E6E6"/>
    <a:srgbClr val="006600"/>
    <a:srgbClr val="CCFFFF"/>
    <a:srgbClr val="CC6600"/>
    <a:srgbClr val="FFFF99"/>
    <a:srgbClr val="99CCFF"/>
    <a:srgbClr val="66FF99"/>
    <a:srgbClr val="9900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7" autoAdjust="0"/>
    <p:restoredTop sz="86775" autoAdjust="0"/>
  </p:normalViewPr>
  <p:slideViewPr>
    <p:cSldViewPr snapToGrid="0">
      <p:cViewPr varScale="1">
        <p:scale>
          <a:sx n="98" d="100"/>
          <a:sy n="98" d="100"/>
        </p:scale>
        <p:origin x="102" y="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232" d="100"/>
          <a:sy n="232" d="100"/>
        </p:scale>
        <p:origin x="522" y="16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8/29/2017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33061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401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443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3998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7574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12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78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5098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5954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470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576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9872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6111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0499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447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8807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2550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4300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851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8410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083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733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9542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061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510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5415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9458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6135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2186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76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710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735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776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242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446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344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.nus.edu.sg/~cs101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hyperlink" Target="http://www.comp.nus.edu.sg/~cs1010/" TargetMode="Externa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912533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UNIT 6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126435" y="3462867"/>
            <a:ext cx="7156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Calibri" panose="020F0502020204030204" pitchFamily="34" charset="0"/>
              </a:rPr>
              <a:t>Problem Solving with </a:t>
            </a:r>
            <a:br>
              <a:rPr lang="en-US" sz="3600" dirty="0">
                <a:solidFill>
                  <a:srgbClr val="C00000"/>
                </a:solidFill>
                <a:latin typeface="Calibri" panose="020F0502020204030204" pitchFamily="34" charset="0"/>
              </a:rPr>
            </a:br>
            <a:r>
              <a:rPr lang="en-US" sz="3600" dirty="0">
                <a:solidFill>
                  <a:srgbClr val="C00000"/>
                </a:solidFill>
                <a:latin typeface="Calibri" panose="020F0502020204030204" pitchFamily="34" charset="0"/>
              </a:rPr>
              <a:t>Selection and Repetition Statements</a:t>
            </a:r>
          </a:p>
        </p:txBody>
      </p:sp>
      <p:pic>
        <p:nvPicPr>
          <p:cNvPr id="9" name="[Picture 6]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58" y="677267"/>
            <a:ext cx="6167933" cy="1013510"/>
          </a:xfrm>
          <a:prstGeom prst="rect">
            <a:avLst/>
          </a:prstGeom>
        </p:spPr>
      </p:pic>
      <p:sp>
        <p:nvSpPr>
          <p:cNvPr id="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2858" y="664421"/>
            <a:ext cx="4004733" cy="36406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http://www.comp.nus.edu.sg/~cs1010/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2.2 Condition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352425" y="1248509"/>
            <a:ext cx="8397875" cy="1828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/>
              <a:t>A </a:t>
            </a:r>
            <a:r>
              <a:rPr lang="en-SG">
                <a:solidFill>
                  <a:srgbClr val="0000FF"/>
                </a:solidFill>
              </a:rPr>
              <a:t>condition</a:t>
            </a:r>
            <a:r>
              <a:rPr lang="en-SG"/>
              <a:t> is an expression evaluated to </a:t>
            </a:r>
            <a:r>
              <a:rPr lang="en-SG" i="1" u="sng">
                <a:solidFill>
                  <a:srgbClr val="0000FF"/>
                </a:solidFill>
              </a:rPr>
              <a:t>true</a:t>
            </a:r>
            <a:r>
              <a:rPr lang="en-SG"/>
              <a:t> or </a:t>
            </a:r>
            <a:r>
              <a:rPr lang="en-SG" i="1" u="sng">
                <a:solidFill>
                  <a:srgbClr val="0000FF"/>
                </a:solidFill>
              </a:rPr>
              <a:t>false</a:t>
            </a:r>
            <a:r>
              <a:rPr lang="en-SG"/>
              <a:t>.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/>
              <a:t>It is composed of expressions combined with </a:t>
            </a:r>
            <a:r>
              <a:rPr lang="en-SG">
                <a:solidFill>
                  <a:srgbClr val="C00000"/>
                </a:solidFill>
              </a:rPr>
              <a:t>relational operators</a:t>
            </a:r>
            <a:r>
              <a:rPr lang="en-SG"/>
              <a:t>.</a:t>
            </a:r>
          </a:p>
          <a:p>
            <a:pPr marL="809625" lvl="1" indent="-41116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Examples: </a:t>
            </a:r>
            <a:r>
              <a:rPr lang="en-US">
                <a:solidFill>
                  <a:srgbClr val="9900CC"/>
                </a:solidFill>
              </a:rPr>
              <a:t>(a &lt;= 10)</a:t>
            </a:r>
            <a:r>
              <a:rPr lang="en-US"/>
              <a:t>, </a:t>
            </a:r>
            <a:r>
              <a:rPr lang="en-US">
                <a:solidFill>
                  <a:srgbClr val="9900CC"/>
                </a:solidFill>
              </a:rPr>
              <a:t>(count &gt; max)</a:t>
            </a:r>
            <a:r>
              <a:rPr lang="en-US"/>
              <a:t>, </a:t>
            </a:r>
            <a:r>
              <a:rPr lang="en-US">
                <a:solidFill>
                  <a:srgbClr val="9900CC"/>
                </a:solidFill>
              </a:rPr>
              <a:t>(value != -9)</a:t>
            </a:r>
            <a:endParaRPr lang="en-SG" dirty="0">
              <a:solidFill>
                <a:srgbClr val="9900CC"/>
              </a:solidFill>
            </a:endParaRPr>
          </a:p>
        </p:txBody>
      </p:sp>
      <p:graphicFrame>
        <p:nvGraphicFramePr>
          <p:cNvPr id="50" name="Group 44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726195666"/>
              </p:ext>
            </p:extLst>
          </p:nvPr>
        </p:nvGraphicFramePr>
        <p:xfrm>
          <a:off x="1525774" y="3261824"/>
          <a:ext cx="6051176" cy="2560320"/>
        </p:xfrm>
        <a:graphic>
          <a:graphicData uri="http://schemas.openxmlformats.org/drawingml/2006/table">
            <a:tbl>
              <a:tblPr/>
              <a:tblGrid>
                <a:gridCol w="2521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9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Relational Operator</a:t>
                      </a:r>
                      <a:endParaRPr kumimoji="0" lang="en-S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Interpretation</a:t>
                      </a:r>
                      <a:endParaRPr kumimoji="0" lang="en-S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&lt;</a:t>
                      </a:r>
                      <a:endParaRPr kumimoji="0" lang="en-SG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is less than</a:t>
                      </a:r>
                      <a:endParaRPr kumimoji="0" lang="en-SG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&lt;=</a:t>
                      </a:r>
                      <a:endParaRPr kumimoji="0" lang="en-SG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is less than or equal to</a:t>
                      </a:r>
                      <a:endParaRPr kumimoji="0" lang="en-SG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&gt;</a:t>
                      </a:r>
                      <a:endParaRPr kumimoji="0" lang="en-SG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is greater than</a:t>
                      </a:r>
                      <a:endParaRPr kumimoji="0" lang="en-SG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&gt;=</a:t>
                      </a:r>
                      <a:endParaRPr kumimoji="0" lang="en-SG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is greater than or equal to</a:t>
                      </a:r>
                      <a:endParaRPr kumimoji="0" lang="en-SG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==</a:t>
                      </a:r>
                      <a:endParaRPr kumimoji="0" lang="en-SG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is equal to</a:t>
                      </a:r>
                      <a:endParaRPr kumimoji="0" lang="en-SG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!=</a:t>
                      </a:r>
                      <a:endParaRPr kumimoji="0" lang="en-SG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is not equal to</a:t>
                      </a:r>
                      <a:endParaRPr kumimoji="0" lang="en-SG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17121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2.3 Truth Values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352425" y="1248509"/>
            <a:ext cx="8397875" cy="49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/>
              <a:t>Boolean values: </a:t>
            </a:r>
            <a:r>
              <a:rPr lang="en-SG">
                <a:solidFill>
                  <a:srgbClr val="0000FF"/>
                </a:solidFill>
              </a:rPr>
              <a:t>true</a:t>
            </a:r>
            <a:r>
              <a:rPr lang="en-SG"/>
              <a:t> or </a:t>
            </a:r>
            <a:r>
              <a:rPr lang="en-SG">
                <a:solidFill>
                  <a:srgbClr val="0000FF"/>
                </a:solidFill>
              </a:rPr>
              <a:t>false</a:t>
            </a:r>
            <a:r>
              <a:rPr lang="en-SG"/>
              <a:t>.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/>
              <a:t>There is </a:t>
            </a:r>
            <a:r>
              <a:rPr lang="en-SG" u="sng"/>
              <a:t>no</a:t>
            </a:r>
            <a:r>
              <a:rPr lang="en-SG"/>
              <a:t> boolean type in ANSI C. Instead, we use integers:</a:t>
            </a:r>
          </a:p>
          <a:p>
            <a:pPr marL="809625" lvl="1" indent="-41116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C00000"/>
                </a:solidFill>
              </a:rPr>
              <a:t>0 </a:t>
            </a:r>
            <a:r>
              <a:rPr lang="en-US"/>
              <a:t>to represent </a:t>
            </a:r>
            <a:r>
              <a:rPr lang="en-US">
                <a:solidFill>
                  <a:srgbClr val="C00000"/>
                </a:solidFill>
              </a:rPr>
              <a:t>false</a:t>
            </a:r>
          </a:p>
          <a:p>
            <a:pPr marL="809625" lvl="1" indent="-41116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C00000"/>
                </a:solidFill>
              </a:rPr>
              <a:t>Any other value </a:t>
            </a:r>
            <a:r>
              <a:rPr lang="en-US"/>
              <a:t>to represent </a:t>
            </a:r>
            <a:r>
              <a:rPr lang="en-US">
                <a:solidFill>
                  <a:srgbClr val="C00000"/>
                </a:solidFill>
              </a:rPr>
              <a:t>true</a:t>
            </a:r>
            <a:r>
              <a:rPr lang="en-US"/>
              <a:t> (</a:t>
            </a:r>
            <a:r>
              <a:rPr lang="en-US">
                <a:solidFill>
                  <a:srgbClr val="C00000"/>
                </a:solidFill>
              </a:rPr>
              <a:t>1</a:t>
            </a:r>
            <a:r>
              <a:rPr lang="en-US"/>
              <a:t> is used as the representative value for true in output)</a:t>
            </a:r>
          </a:p>
          <a:p>
            <a:pPr marL="535305" indent="-41116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Example: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6138041" y="5110163"/>
            <a:ext cx="2009775" cy="3683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a = 0; b = 1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[Group 8]"/>
          <p:cNvGrpSpPr/>
          <p:nvPr/>
        </p:nvGrpSpPr>
        <p:grpSpPr>
          <a:xfrm>
            <a:off x="1000125" y="4045582"/>
            <a:ext cx="5137916" cy="1432881"/>
            <a:chOff x="1000125" y="4045582"/>
            <a:chExt cx="5137916" cy="1432881"/>
          </a:xfrm>
        </p:grpSpPr>
        <p:sp>
          <p:nvSpPr>
            <p:cNvPr id="10" name="TextBox 9"/>
            <p:cNvSpPr txBox="1"/>
            <p:nvPr/>
          </p:nvSpPr>
          <p:spPr>
            <a:xfrm>
              <a:off x="1000125" y="4278313"/>
              <a:ext cx="4848225" cy="120015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a = (2 &gt; 3);</a:t>
              </a:r>
            </a:p>
            <a:p>
              <a:pPr>
                <a:defRPr/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b = (3 &gt; 2);</a:t>
              </a:r>
            </a:p>
            <a:p>
              <a:pPr>
                <a:defRPr/>
              </a:pP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 =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b =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a, b);</a:t>
              </a:r>
              <a:endParaRPr lang="en-SG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68060" y="4045582"/>
              <a:ext cx="2569981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Unit6_TruthValues.c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13526750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2.4 Logical Operators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352425" y="1248509"/>
            <a:ext cx="8397875" cy="2905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2000">
                <a:solidFill>
                  <a:srgbClr val="C00000"/>
                </a:solidFill>
              </a:rPr>
              <a:t>Complex condition</a:t>
            </a:r>
            <a:r>
              <a:rPr lang="en-SG" sz="2000"/>
              <a:t>: combining two or more boolean expressions.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2000"/>
              <a:t>Examples: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1800"/>
              <a:t>If </a:t>
            </a:r>
            <a:r>
              <a:rPr lang="en-US" sz="1800"/>
              <a:t>temperature is greater than 40C </a:t>
            </a:r>
            <a:r>
              <a:rPr lang="en-US" sz="1800">
                <a:solidFill>
                  <a:srgbClr val="0000FF"/>
                </a:solidFill>
              </a:rPr>
              <a:t>or</a:t>
            </a:r>
            <a:r>
              <a:rPr lang="en-US" sz="1800"/>
              <a:t> blood pressure is greater than 200, go to A&amp;E immediately.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/>
              <a:t>If all the three subject scores (English, Maths </a:t>
            </a:r>
            <a:r>
              <a:rPr lang="en-US" sz="1800">
                <a:solidFill>
                  <a:srgbClr val="0000FF"/>
                </a:solidFill>
              </a:rPr>
              <a:t>and</a:t>
            </a:r>
            <a:r>
              <a:rPr lang="en-US" sz="1800"/>
              <a:t> Science) are greater than 85 </a:t>
            </a:r>
            <a:r>
              <a:rPr lang="en-US" sz="1800">
                <a:solidFill>
                  <a:srgbClr val="0000FF"/>
                </a:solidFill>
              </a:rPr>
              <a:t>and</a:t>
            </a:r>
            <a:r>
              <a:rPr lang="en-US" sz="1800"/>
              <a:t> mother tongue score is at least 80, recommend takinf Higher Mother Tongue.</a:t>
            </a:r>
            <a:endParaRPr lang="en-SG" sz="1800"/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2000">
                <a:solidFill>
                  <a:srgbClr val="C00000"/>
                </a:solidFill>
              </a:rPr>
              <a:t>Logical operators </a:t>
            </a:r>
            <a:r>
              <a:rPr lang="en-SG" sz="2000"/>
              <a:t>are needed: </a:t>
            </a:r>
            <a:r>
              <a:rPr lang="en-US" sz="2000">
                <a:solidFill>
                  <a:srgbClr val="C00000"/>
                </a:solidFill>
              </a:rPr>
              <a:t>&amp;&amp;</a:t>
            </a:r>
            <a:r>
              <a:rPr lang="en-US" sz="2000"/>
              <a:t> (and), </a:t>
            </a:r>
            <a:r>
              <a:rPr lang="en-US" sz="2000">
                <a:solidFill>
                  <a:srgbClr val="C00000"/>
                </a:solidFill>
              </a:rPr>
              <a:t>||</a:t>
            </a:r>
            <a:r>
              <a:rPr lang="en-US" sz="2000"/>
              <a:t> (or), </a:t>
            </a:r>
            <a:r>
              <a:rPr lang="en-US" sz="2000">
                <a:solidFill>
                  <a:srgbClr val="C00000"/>
                </a:solidFill>
              </a:rPr>
              <a:t>!</a:t>
            </a:r>
            <a:r>
              <a:rPr lang="en-US" sz="2000"/>
              <a:t> (not).</a:t>
            </a:r>
            <a:endParaRPr lang="en-SG" sz="2000" dirty="0"/>
          </a:p>
        </p:txBody>
      </p:sp>
      <p:graphicFrame>
        <p:nvGraphicFramePr>
          <p:cNvPr id="9" name="Group 44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151994538"/>
              </p:ext>
            </p:extLst>
          </p:nvPr>
        </p:nvGraphicFramePr>
        <p:xfrm>
          <a:off x="1236498" y="4162004"/>
          <a:ext cx="4638675" cy="16764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2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kumimoji="0" lang="en-SG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kumimoji="0" lang="en-SG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&amp;&amp;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B</a:t>
                      </a:r>
                      <a:endParaRPr kumimoji="0" lang="en-SG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||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B</a:t>
                      </a:r>
                      <a:endParaRPr kumimoji="0" lang="en-SG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!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kumimoji="0" lang="en-SG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143734" y="4676627"/>
            <a:ext cx="2606566" cy="1077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Note: There are </a:t>
            </a:r>
            <a:r>
              <a:rPr lang="en-US" sz="1600" dirty="0">
                <a:solidFill>
                  <a:srgbClr val="0000FF"/>
                </a:solidFill>
              </a:rPr>
              <a:t>bitwise operators</a:t>
            </a:r>
            <a:r>
              <a:rPr lang="en-US" sz="1600" dirty="0"/>
              <a:t> such as </a:t>
            </a:r>
            <a:r>
              <a:rPr lang="en-US" sz="1600" dirty="0">
                <a:solidFill>
                  <a:srgbClr val="C00000"/>
                </a:solidFill>
              </a:rPr>
              <a:t>&amp;</a:t>
            </a:r>
            <a:r>
              <a:rPr lang="en-US" sz="1600" dirty="0"/>
              <a:t> , </a:t>
            </a:r>
            <a:r>
              <a:rPr lang="en-US" sz="1600" dirty="0">
                <a:solidFill>
                  <a:srgbClr val="C00000"/>
                </a:solidFill>
              </a:rPr>
              <a:t>|</a:t>
            </a:r>
            <a:r>
              <a:rPr lang="en-US" sz="1600" dirty="0"/>
              <a:t> and </a:t>
            </a:r>
            <a:r>
              <a:rPr lang="en-US" sz="1600" dirty="0">
                <a:solidFill>
                  <a:srgbClr val="C00000"/>
                </a:solidFill>
              </a:rPr>
              <a:t>^</a:t>
            </a:r>
            <a:r>
              <a:rPr lang="en-US" sz="1600" dirty="0"/>
              <a:t>, but we are </a:t>
            </a:r>
            <a:r>
              <a:rPr lang="en-US" sz="1600" u="sng" dirty="0"/>
              <a:t>not</a:t>
            </a:r>
            <a:r>
              <a:rPr lang="en-US" sz="1600" dirty="0"/>
              <a:t> covering these in CS1010.</a:t>
            </a:r>
          </a:p>
        </p:txBody>
      </p:sp>
    </p:spTree>
    <p:extLst>
      <p:ext uri="{BB962C8B-B14F-4D97-AF65-F5344CB8AC3E}">
        <p14:creationId xmlns:p14="http://schemas.microsoft.com/office/powerpoint/2010/main" val="20829201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Autofit/>
          </a:bodyPr>
          <a:lstStyle/>
          <a:p>
            <a:pPr eaLnBrk="1" hangingPunct="1"/>
            <a:r>
              <a:rPr lang="en-GB" sz="3400">
                <a:solidFill>
                  <a:srgbClr val="0000FF"/>
                </a:solidFill>
              </a:rPr>
              <a:t>2.5 Evaluation of Boolean Expressions (1/2)</a:t>
            </a:r>
            <a:endParaRPr lang="en-GB" sz="34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352425" y="1131377"/>
            <a:ext cx="8397875" cy="1131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The evaluation of a boolean expression is done according to the </a:t>
            </a:r>
            <a:r>
              <a:rPr lang="en-US">
                <a:solidFill>
                  <a:srgbClr val="C00000"/>
                </a:solidFill>
              </a:rPr>
              <a:t>precedence</a:t>
            </a:r>
            <a:r>
              <a:rPr lang="en-US"/>
              <a:t> and </a:t>
            </a:r>
            <a:r>
              <a:rPr lang="en-US">
                <a:solidFill>
                  <a:srgbClr val="C00000"/>
                </a:solidFill>
              </a:rPr>
              <a:t>associativity</a:t>
            </a:r>
            <a:r>
              <a:rPr lang="en-US"/>
              <a:t> of the operators</a:t>
            </a:r>
            <a:r>
              <a:rPr lang="en-SG"/>
              <a:t>.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583520"/>
              </p:ext>
            </p:extLst>
          </p:nvPr>
        </p:nvGraphicFramePr>
        <p:xfrm>
          <a:off x="674266" y="2063797"/>
          <a:ext cx="7754191" cy="4267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7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922">
                <a:tc>
                  <a:txBody>
                    <a:bodyPr/>
                    <a:lstStyle/>
                    <a:p>
                      <a:r>
                        <a:rPr lang="en-US"/>
                        <a:t>Operator</a:t>
                      </a:r>
                      <a:r>
                        <a:rPr lang="en-US" baseline="0"/>
                        <a:t> Type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Associativity</a:t>
                      </a:r>
                      <a:endParaRPr lang="en-S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695">
                <a:tc>
                  <a:txBody>
                    <a:bodyPr/>
                    <a:lstStyle/>
                    <a:p>
                      <a:r>
                        <a:rPr lang="en-US" sz="1600" dirty="0"/>
                        <a:t>Primary expression operators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 )    [ ]   .   -&gt;   </a:t>
                      </a:r>
                      <a:r>
                        <a:rPr lang="en-US" sz="1400" dirty="0" err="1"/>
                        <a:t>expr</a:t>
                      </a:r>
                      <a:r>
                        <a:rPr lang="en-US" sz="1400" dirty="0"/>
                        <a:t>++</a:t>
                      </a:r>
                      <a:r>
                        <a:rPr lang="en-US" sz="1400" baseline="0" dirty="0"/>
                        <a:t>   </a:t>
                      </a:r>
                      <a:r>
                        <a:rPr lang="en-US" sz="1400" baseline="0" dirty="0" err="1"/>
                        <a:t>expr</a:t>
                      </a:r>
                      <a:r>
                        <a:rPr lang="en-US" sz="1400" baseline="0" dirty="0"/>
                        <a:t>--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Left to Right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695">
                <a:tc>
                  <a:txBody>
                    <a:bodyPr/>
                    <a:lstStyle/>
                    <a:p>
                      <a:r>
                        <a:rPr lang="en-US" sz="1600" dirty="0"/>
                        <a:t>Unary operators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*  &amp;  +  -  !  ~  ++</a:t>
                      </a:r>
                      <a:r>
                        <a:rPr lang="en-US" sz="1400" dirty="0" err="1"/>
                        <a:t>expr</a:t>
                      </a:r>
                      <a:r>
                        <a:rPr lang="en-US" sz="1400" baseline="0" dirty="0"/>
                        <a:t>  --</a:t>
                      </a:r>
                      <a:r>
                        <a:rPr lang="en-US" sz="1400" baseline="0" dirty="0" err="1"/>
                        <a:t>expr</a:t>
                      </a:r>
                      <a:r>
                        <a:rPr lang="en-US" sz="1400" baseline="0" dirty="0"/>
                        <a:t>  (typecast)  </a:t>
                      </a:r>
                      <a:r>
                        <a:rPr lang="en-US" sz="1400" baseline="0" dirty="0" err="1"/>
                        <a:t>sizeof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Right</a:t>
                      </a:r>
                      <a:r>
                        <a:rPr lang="en-US" sz="1600" baseline="0"/>
                        <a:t> to Left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695">
                <a:tc rowSpan="6">
                  <a:txBody>
                    <a:bodyPr/>
                    <a:lstStyle/>
                    <a:p>
                      <a:r>
                        <a:rPr lang="en-US" sz="1600" dirty="0"/>
                        <a:t>Binary operators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*  /  %</a:t>
                      </a:r>
                      <a:endParaRPr lang="en-SG" sz="1400" dirty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r>
                        <a:rPr lang="en-US" sz="1600"/>
                        <a:t>Left to Right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695"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+  -</a:t>
                      </a:r>
                      <a:endParaRPr lang="en-SG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695"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  &gt;  &lt;=  &gt;=</a:t>
                      </a:r>
                      <a:endParaRPr lang="en-SG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695"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==  !=</a:t>
                      </a:r>
                      <a:endParaRPr lang="en-SG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695"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&amp;&amp;</a:t>
                      </a:r>
                      <a:endParaRPr lang="en-SG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1695"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||</a:t>
                      </a:r>
                      <a:endParaRPr lang="en-SG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1695">
                <a:tc>
                  <a:txBody>
                    <a:bodyPr/>
                    <a:lstStyle/>
                    <a:p>
                      <a:r>
                        <a:rPr lang="en-US" sz="1600" dirty="0"/>
                        <a:t>Ternary operator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?: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Right</a:t>
                      </a:r>
                      <a:r>
                        <a:rPr lang="en-US" sz="1600" baseline="0"/>
                        <a:t> to Left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1695">
                <a:tc>
                  <a:txBody>
                    <a:bodyPr/>
                    <a:lstStyle/>
                    <a:p>
                      <a:r>
                        <a:rPr lang="en-US" sz="1600" dirty="0"/>
                        <a:t>Assignment operators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=  +=  -=  *=  /=  %= 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Right</a:t>
                      </a:r>
                      <a:r>
                        <a:rPr lang="en-US" sz="1600" baseline="0"/>
                        <a:t> to Left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64900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400">
                <a:solidFill>
                  <a:srgbClr val="0000FF"/>
                </a:solidFill>
              </a:rPr>
              <a:t>2.5 Evaluation of Boolean Expressions (2/2)</a:t>
            </a:r>
            <a:endParaRPr lang="en-GB" sz="34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352425" y="1602452"/>
            <a:ext cx="8397875" cy="564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/>
              <a:t>What is the value of </a:t>
            </a:r>
            <a:r>
              <a:rPr lang="en-SG">
                <a:solidFill>
                  <a:srgbClr val="0000FF"/>
                </a:solidFill>
              </a:rPr>
              <a:t>x</a:t>
            </a:r>
            <a:r>
              <a:rPr lang="en-SG"/>
              <a:t>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11411" y="2240285"/>
            <a:ext cx="1998662" cy="4000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/>
              <a:t>x </a:t>
            </a:r>
            <a:r>
              <a:rPr lang="en-US" sz="2000"/>
              <a:t>is true (1)</a:t>
            </a:r>
            <a:endParaRPr lang="en-SG" sz="2000" dirty="0"/>
          </a:p>
        </p:txBody>
      </p:sp>
      <p:sp>
        <p:nvSpPr>
          <p:cNvPr id="13" name="[TextBox 12]"/>
          <p:cNvSpPr txBox="1"/>
          <p:nvPr/>
        </p:nvSpPr>
        <p:spPr>
          <a:xfrm>
            <a:off x="915057" y="2240285"/>
            <a:ext cx="4710113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x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, y, z,</a:t>
            </a:r>
          </a:p>
          <a:p>
            <a:pPr>
              <a:defRPr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    a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4, b = -2, c = 0;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x = (a &gt;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b ||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 &gt;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c &amp;&amp;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 == b);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11411" y="2802474"/>
            <a:ext cx="3227414" cy="40011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 err="1"/>
              <a:t>gcc</a:t>
            </a:r>
            <a:r>
              <a:rPr lang="en-US" sz="2000" dirty="0"/>
              <a:t> issues warning (why?)</a:t>
            </a:r>
            <a:endParaRPr lang="en-SG" sz="2000"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352425" y="4758420"/>
            <a:ext cx="8397875" cy="59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/>
              <a:t>What is the value of </a:t>
            </a:r>
            <a:r>
              <a:rPr lang="en-SG">
                <a:solidFill>
                  <a:srgbClr val="0000FF"/>
                </a:solidFill>
              </a:rPr>
              <a:t>z</a:t>
            </a:r>
            <a:r>
              <a:rPr lang="en-SG"/>
              <a:t>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15057" y="5379209"/>
            <a:ext cx="4143375" cy="369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z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((a &gt; b) &amp;&amp; !(b &gt; c));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11411" y="5379209"/>
            <a:ext cx="1998662" cy="4000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/>
              <a:t>z</a:t>
            </a:r>
            <a:r>
              <a:rPr lang="en-US" sz="2000"/>
              <a:t> </a:t>
            </a:r>
            <a:r>
              <a:rPr lang="en-US" sz="2000" dirty="0"/>
              <a:t>is true (1)</a:t>
            </a:r>
            <a:endParaRPr lang="en-SG" sz="2000" dirty="0"/>
          </a:p>
        </p:txBody>
      </p:sp>
      <p:sp>
        <p:nvSpPr>
          <p:cNvPr id="19" name="[TextBox 18]"/>
          <p:cNvSpPr txBox="1"/>
          <p:nvPr/>
        </p:nvSpPr>
        <p:spPr>
          <a:xfrm>
            <a:off x="5711411" y="1273132"/>
            <a:ext cx="2926508" cy="369332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See Unit6_EvalBoolean.c</a:t>
            </a:r>
            <a:endParaRPr lang="en-SG" dirty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352425" y="3369300"/>
            <a:ext cx="8397875" cy="620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/>
              <a:t>Always good to add parentheses for readability.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22128" y="3990109"/>
            <a:ext cx="471011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y = ((a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b ||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&gt; c) &amp;&amp;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 == b);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11411" y="3974750"/>
            <a:ext cx="1998662" cy="4000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/>
              <a:t>y</a:t>
            </a:r>
            <a:r>
              <a:rPr lang="en-US" sz="2000"/>
              <a:t> </a:t>
            </a:r>
            <a:r>
              <a:rPr lang="en-US" sz="2000" dirty="0"/>
              <a:t>is false (0)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29593117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6" grpId="0"/>
      <p:bldP spid="17" grpId="0" animBg="1"/>
      <p:bldP spid="18" grpId="0" animBg="1"/>
      <p:bldP spid="20" grpId="0"/>
      <p:bldP spid="21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2.6 Caution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352425" y="1248509"/>
            <a:ext cx="8397875" cy="879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/>
              <a:t>Since the values </a:t>
            </a:r>
            <a:r>
              <a:rPr lang="en-SG">
                <a:solidFill>
                  <a:srgbClr val="0000FF"/>
                </a:solidFill>
              </a:rPr>
              <a:t>0</a:t>
            </a:r>
            <a:r>
              <a:rPr lang="en-SG"/>
              <a:t> and </a:t>
            </a:r>
            <a:r>
              <a:rPr lang="en-SG">
                <a:solidFill>
                  <a:srgbClr val="0000FF"/>
                </a:solidFill>
              </a:rPr>
              <a:t>1</a:t>
            </a:r>
            <a:r>
              <a:rPr lang="en-SG"/>
              <a:t> are the returned values for </a:t>
            </a:r>
            <a:r>
              <a:rPr lang="en-SG">
                <a:solidFill>
                  <a:srgbClr val="0000FF"/>
                </a:solidFill>
              </a:rPr>
              <a:t>false</a:t>
            </a:r>
            <a:r>
              <a:rPr lang="en-SG"/>
              <a:t> and </a:t>
            </a:r>
            <a:r>
              <a:rPr lang="en-SG">
                <a:solidFill>
                  <a:srgbClr val="0000FF"/>
                </a:solidFill>
              </a:rPr>
              <a:t>true</a:t>
            </a:r>
            <a:r>
              <a:rPr lang="en-SG"/>
              <a:t> respectively, we can have codes like these:</a:t>
            </a:r>
          </a:p>
        </p:txBody>
      </p:sp>
      <p:pic>
        <p:nvPicPr>
          <p:cNvPr id="8" name="Picture 7" descr="alert_smal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69206" y="567415"/>
            <a:ext cx="681094" cy="681094"/>
          </a:xfrm>
          <a:prstGeom prst="rect">
            <a:avLst/>
          </a:prstGeom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04825" y="2129105"/>
            <a:ext cx="7906923" cy="4494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lvl="1" indent="0">
              <a:spcBef>
                <a:spcPts val="600"/>
              </a:spcBef>
              <a:buNone/>
              <a:tabLst>
                <a:tab pos="4519613" algn="l"/>
              </a:tabLst>
            </a:pPr>
            <a:r>
              <a:rPr lang="en-SG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SG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12 + (5 &gt;= 2); </a:t>
            </a:r>
            <a:r>
              <a:rPr lang="en-SG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13 is assigned to a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79124" y="5680130"/>
            <a:ext cx="8397875" cy="883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However, you are certainly </a:t>
            </a:r>
            <a:r>
              <a:rPr lang="en-US" u="sng" dirty="0">
                <a:solidFill>
                  <a:srgbClr val="C00000"/>
                </a:solidFill>
              </a:rPr>
              <a:t>not encouraged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write such convoluted codes!</a:t>
            </a:r>
            <a:endParaRPr lang="en-SG" dirty="0"/>
          </a:p>
        </p:txBody>
      </p:sp>
      <p:sp>
        <p:nvSpPr>
          <p:cNvPr id="2" name="TextBox 1"/>
          <p:cNvSpPr txBox="1"/>
          <p:nvPr/>
        </p:nvSpPr>
        <p:spPr>
          <a:xfrm>
            <a:off x="2617850" y="2451719"/>
            <a:ext cx="4581256" cy="369332"/>
          </a:xfrm>
          <a:prstGeom prst="rect">
            <a:avLst/>
          </a:prstGeom>
          <a:solidFill>
            <a:srgbClr val="CCFFFF"/>
          </a:solidFill>
        </p:spPr>
        <p:txBody>
          <a:bodyPr wrap="square" rtlCol="0">
            <a:spAutoFit/>
          </a:bodyPr>
          <a:lstStyle/>
          <a:p>
            <a:r>
              <a:rPr lang="en-US"/>
              <a:t>( 5 &gt;= 2) evaluates to 1; hence a = 12 + 1;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04825" y="2935023"/>
            <a:ext cx="8472173" cy="4494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lvl="1" indent="0">
              <a:spcBef>
                <a:spcPts val="600"/>
              </a:spcBef>
              <a:buNone/>
              <a:tabLst>
                <a:tab pos="4519613" algn="l"/>
              </a:tabLst>
            </a:pPr>
            <a:r>
              <a:rPr lang="en-SG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b = (4 &gt; 5) &lt; (3 &gt; 2) * 6; </a:t>
            </a:r>
            <a:r>
              <a:rPr lang="en-SG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 assigned to 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82890" y="3320911"/>
            <a:ext cx="5916216" cy="923330"/>
          </a:xfrm>
          <a:prstGeom prst="rect">
            <a:avLst/>
          </a:prstGeom>
          <a:solidFill>
            <a:srgbClr val="CCFFFF"/>
          </a:solidFill>
        </p:spPr>
        <p:txBody>
          <a:bodyPr wrap="square" rtlCol="0">
            <a:spAutoFit/>
          </a:bodyPr>
          <a:lstStyle/>
          <a:p>
            <a:r>
              <a:rPr lang="en-US"/>
              <a:t>* has higher precedence than &lt;.</a:t>
            </a:r>
          </a:p>
          <a:p>
            <a:r>
              <a:rPr lang="en-US"/>
              <a:t>(3 &gt; 2) evaluates to 1, hence (3 &gt; 2) * 6 evaluates to 6.</a:t>
            </a:r>
          </a:p>
          <a:p>
            <a:r>
              <a:rPr lang="en-US"/>
              <a:t>(4 &gt; 5) evaluates to 0, hence 0 &lt; 6 evaluates to 1.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504825" y="4347276"/>
            <a:ext cx="8472173" cy="4494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lvl="1" indent="0">
              <a:spcBef>
                <a:spcPts val="600"/>
              </a:spcBef>
              <a:buNone/>
              <a:tabLst>
                <a:tab pos="4519613" algn="l"/>
              </a:tabLst>
            </a:pPr>
            <a:r>
              <a:rPr lang="en-SG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c = ((4 &gt; 5) &lt; (3 &gt; 2)) * 6; </a:t>
            </a:r>
            <a:r>
              <a:rPr lang="en-SG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6 assigned to 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82889" y="4722220"/>
            <a:ext cx="6523629" cy="923330"/>
          </a:xfrm>
          <a:prstGeom prst="rect">
            <a:avLst/>
          </a:prstGeom>
          <a:solidFill>
            <a:srgbClr val="CCFFFF"/>
          </a:solidFill>
        </p:spPr>
        <p:txBody>
          <a:bodyPr wrap="square" rtlCol="0">
            <a:spAutoFit/>
          </a:bodyPr>
          <a:lstStyle/>
          <a:p>
            <a:r>
              <a:rPr lang="en-US"/>
              <a:t>(4 &gt; 5) evaluates to 0, (3 &gt; 2) evaluates to 1, hence</a:t>
            </a:r>
          </a:p>
          <a:p>
            <a:r>
              <a:rPr lang="en-US"/>
              <a:t>(4 &gt; 5) &lt; (3 &gt; 2) is equivalent to (0 &lt; 1) which evaluates to 1.</a:t>
            </a:r>
          </a:p>
          <a:p>
            <a:r>
              <a:rPr lang="en-US"/>
              <a:t>Hence 1 * 6 evaluates to 6.</a:t>
            </a:r>
          </a:p>
        </p:txBody>
      </p:sp>
    </p:spTree>
    <p:extLst>
      <p:ext uri="{BB962C8B-B14F-4D97-AF65-F5344CB8AC3E}">
        <p14:creationId xmlns:p14="http://schemas.microsoft.com/office/powerpoint/2010/main" val="33580889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 animBg="1"/>
      <p:bldP spid="14" grpId="0"/>
      <p:bldP spid="15" grpId="0" animBg="1"/>
      <p:bldP spid="16" grpId="0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2.6 Caution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352425" y="1248510"/>
            <a:ext cx="8397875" cy="639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dirty="0">
                <a:solidFill>
                  <a:srgbClr val="C00000"/>
                </a:solidFill>
              </a:rPr>
              <a:t>Very</a:t>
            </a:r>
            <a:r>
              <a:rPr lang="en-SG" dirty="0"/>
              <a:t> common mistake:</a:t>
            </a:r>
          </a:p>
        </p:txBody>
      </p:sp>
      <p:pic>
        <p:nvPicPr>
          <p:cNvPr id="8" name="Picture 7" descr="alert_smal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69206" y="567415"/>
            <a:ext cx="681094" cy="681094"/>
          </a:xfrm>
          <a:prstGeom prst="rect">
            <a:avLst/>
          </a:prstGeom>
        </p:spPr>
      </p:pic>
      <p:sp>
        <p:nvSpPr>
          <p:cNvPr id="18" name="[TextBox 12]"/>
          <p:cNvSpPr txBox="1"/>
          <p:nvPr/>
        </p:nvSpPr>
        <p:spPr>
          <a:xfrm>
            <a:off x="804992" y="2127590"/>
            <a:ext cx="4486676" cy="2585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"Enter an integer: 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47663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"The value is 3.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%d\n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43786" y="2259168"/>
            <a:ext cx="2865967" cy="72327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What if user enters 7?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Correct the error.</a:t>
            </a:r>
          </a:p>
        </p:txBody>
      </p:sp>
    </p:spTree>
    <p:extLst>
      <p:ext uri="{BB962C8B-B14F-4D97-AF65-F5344CB8AC3E}">
        <p14:creationId xmlns:p14="http://schemas.microsoft.com/office/powerpoint/2010/main" val="15141028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2.7 Short-Circuit Evaluation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9" name="[Rectangle 3]"/>
          <p:cNvSpPr txBox="1">
            <a:spLocks noChangeArrowheads="1"/>
          </p:cNvSpPr>
          <p:nvPr/>
        </p:nvSpPr>
        <p:spPr>
          <a:xfrm>
            <a:off x="352425" y="1248509"/>
            <a:ext cx="8397875" cy="564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Does the following code give an error if variable </a:t>
            </a:r>
            <a:r>
              <a:rPr lang="en-US">
                <a:solidFill>
                  <a:srgbClr val="0000FF"/>
                </a:solidFill>
              </a:rPr>
              <a:t>a</a:t>
            </a:r>
            <a:r>
              <a:rPr lang="en-US"/>
              <a:t> is zero?</a:t>
            </a:r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1583087" y="1813302"/>
            <a:ext cx="4710113" cy="6461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((a !=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(b/a &gt;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(. . .);</a:t>
            </a:r>
            <a:endParaRPr lang="en-S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04824" y="2919743"/>
            <a:ext cx="8397875" cy="2024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FF"/>
                </a:solidFill>
              </a:rPr>
              <a:t>Short-circuit evaluation</a:t>
            </a:r>
            <a:endParaRPr lang="en-US" dirty="0"/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kern="0" dirty="0">
                <a:solidFill>
                  <a:srgbClr val="C00000"/>
                </a:solidFill>
              </a:rPr>
              <a:t>expr1 || expr2</a:t>
            </a:r>
            <a:r>
              <a:rPr lang="en-US" dirty="0"/>
              <a:t>: </a:t>
            </a:r>
            <a:r>
              <a:rPr lang="en-US" kern="0" dirty="0"/>
              <a:t>If </a:t>
            </a:r>
            <a:r>
              <a:rPr lang="en-US" u="sng" kern="0" dirty="0"/>
              <a:t>expr1 is true</a:t>
            </a:r>
            <a:r>
              <a:rPr lang="en-US" kern="0" dirty="0"/>
              <a:t>, skip evaluating expr2 and return true immediately, as the result will always be true.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kern="0" dirty="0">
                <a:solidFill>
                  <a:srgbClr val="C00000"/>
                </a:solidFill>
              </a:rPr>
              <a:t>expr1 &amp;&amp; expr2</a:t>
            </a:r>
            <a:r>
              <a:rPr lang="en-US" kern="0" dirty="0"/>
              <a:t>: If </a:t>
            </a:r>
            <a:r>
              <a:rPr lang="en-US" u="sng" kern="0" dirty="0"/>
              <a:t>expr1 is false</a:t>
            </a:r>
            <a:r>
              <a:rPr lang="en-US" kern="0" dirty="0"/>
              <a:t>, skip evaluating expr2 and return false immediately, as the result will always be false.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62843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2.8 </a:t>
            </a:r>
            <a:r>
              <a:rPr lang="en-GB" sz="3600" i="1">
                <a:solidFill>
                  <a:srgbClr val="0000FF"/>
                </a:solidFill>
                <a:latin typeface="Garamond" panose="02020404030301010803" pitchFamily="18" charset="0"/>
              </a:rPr>
              <a:t>if</a:t>
            </a:r>
            <a:r>
              <a:rPr lang="en-GB" sz="3600">
                <a:solidFill>
                  <a:srgbClr val="0000FF"/>
                </a:solidFill>
              </a:rPr>
              <a:t> and </a:t>
            </a:r>
            <a:r>
              <a:rPr lang="en-GB" sz="3600" i="1">
                <a:solidFill>
                  <a:srgbClr val="0000FF"/>
                </a:solidFill>
                <a:latin typeface="Garamond" panose="02020404030301010803" pitchFamily="18" charset="0"/>
              </a:rPr>
              <a:t>if-else</a:t>
            </a:r>
            <a:r>
              <a:rPr lang="en-GB" sz="3600">
                <a:solidFill>
                  <a:srgbClr val="0000FF"/>
                </a:solidFill>
              </a:rPr>
              <a:t> Statements: Examples (1/2)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333891" y="3718755"/>
            <a:ext cx="5209607" cy="25545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a;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. . .</a:t>
            </a:r>
          </a:p>
          <a:p>
            <a:pPr>
              <a:defRPr/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(a % 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 {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1313" algn="l"/>
              </a:tabLst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printf(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 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is even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, a);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 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printf(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 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is odd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, a);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33891" y="1319024"/>
            <a:ext cx="5209607" cy="22467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a, b, t;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. . .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(a &gt; b) { 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Swap a with b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t = a; a = b; b = t;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After above, a is the smaller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2511" y="1319024"/>
            <a:ext cx="2156347" cy="707886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r>
              <a:rPr lang="en-US" sz="2000" i="1">
                <a:latin typeface="Garamond" panose="02020404030301010803" pitchFamily="18" charset="0"/>
              </a:rPr>
              <a:t>if</a:t>
            </a:r>
            <a:r>
              <a:rPr lang="en-US" sz="2000"/>
              <a:t> statement without </a:t>
            </a:r>
            <a:r>
              <a:rPr lang="en-US" sz="2000" i="1">
                <a:latin typeface="Garamond" panose="02020404030301010803" pitchFamily="18" charset="0"/>
              </a:rPr>
              <a:t>else</a:t>
            </a:r>
            <a:r>
              <a:rPr lang="en-US" sz="2000"/>
              <a:t> part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32512" y="3721029"/>
            <a:ext cx="2156347" cy="400110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r>
              <a:rPr lang="en-US" sz="2000" i="1">
                <a:latin typeface="Garamond" panose="02020404030301010803" pitchFamily="18" charset="0"/>
              </a:rPr>
              <a:t>if</a:t>
            </a:r>
            <a:r>
              <a:rPr lang="en-US" sz="2000"/>
              <a:t>-</a:t>
            </a:r>
            <a:r>
              <a:rPr lang="en-US" sz="2000" i="1">
                <a:latin typeface="Garamond" panose="02020404030301010803" pitchFamily="18" charset="0"/>
              </a:rPr>
              <a:t>else</a:t>
            </a:r>
            <a:r>
              <a:rPr lang="en-US" sz="2000"/>
              <a:t> statement</a:t>
            </a:r>
          </a:p>
        </p:txBody>
      </p:sp>
    </p:spTree>
    <p:extLst>
      <p:ext uri="{BB962C8B-B14F-4D97-AF65-F5344CB8AC3E}">
        <p14:creationId xmlns:p14="http://schemas.microsoft.com/office/powerpoint/2010/main" val="30239137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2" grpId="0" animBg="1"/>
      <p:bldP spid="2" grpId="0" animBg="1"/>
      <p:bldP spid="5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2.8 </a:t>
            </a:r>
            <a:r>
              <a:rPr lang="en-GB" sz="3600" i="1">
                <a:solidFill>
                  <a:srgbClr val="0000FF"/>
                </a:solidFill>
                <a:latin typeface="Garamond" panose="02020404030301010803" pitchFamily="18" charset="0"/>
              </a:rPr>
              <a:t>if</a:t>
            </a:r>
            <a:r>
              <a:rPr lang="en-GB" sz="3600">
                <a:solidFill>
                  <a:srgbClr val="0000FF"/>
                </a:solidFill>
              </a:rPr>
              <a:t> and </a:t>
            </a:r>
            <a:r>
              <a:rPr lang="en-GB" sz="3600" i="1">
                <a:solidFill>
                  <a:srgbClr val="0000FF"/>
                </a:solidFill>
                <a:latin typeface="Garamond" panose="02020404030301010803" pitchFamily="18" charset="0"/>
              </a:rPr>
              <a:t>if-else</a:t>
            </a:r>
            <a:r>
              <a:rPr lang="en-GB" sz="3600">
                <a:solidFill>
                  <a:srgbClr val="0000FF"/>
                </a:solidFill>
              </a:rPr>
              <a:t> Statements: Examples (2/2)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2" name="[TextBox 51]"/>
          <p:cNvSpPr txBox="1"/>
          <p:nvPr/>
        </p:nvSpPr>
        <p:spPr>
          <a:xfrm>
            <a:off x="1109307" y="1976535"/>
            <a:ext cx="2944080" cy="44012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41313" algn="l"/>
              </a:tabLst>
              <a:defRPr/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i="1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statement-a;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statement-b;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statement-j;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statement-x;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statement-y;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2000" b="1">
                <a:latin typeface="Courier New" pitchFamily="49" charset="0"/>
                <a:cs typeface="Courier New" pitchFamily="49" charset="0"/>
              </a:rPr>
            </a:br>
            <a:r>
              <a:rPr lang="en-US" sz="2000" b="1">
                <a:latin typeface="Courier New" pitchFamily="49" charset="0"/>
                <a:cs typeface="Courier New" pitchFamily="49" charset="0"/>
              </a:rPr>
              <a:t>	statement-a;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statement-b;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statement-k;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statement-x;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statement-y;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[Rectangle 3]"/>
          <p:cNvSpPr txBox="1">
            <a:spLocks noChangeArrowheads="1"/>
          </p:cNvSpPr>
          <p:nvPr/>
        </p:nvSpPr>
        <p:spPr>
          <a:xfrm>
            <a:off x="352425" y="1248509"/>
            <a:ext cx="8397875" cy="564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Move common statements out of the </a:t>
            </a:r>
            <a:r>
              <a:rPr lang="en-US" i="1">
                <a:solidFill>
                  <a:srgbClr val="0000FF"/>
                </a:solidFill>
              </a:rPr>
              <a:t>if-else</a:t>
            </a:r>
            <a:r>
              <a:rPr lang="en-US"/>
              <a:t> construct.</a:t>
            </a:r>
            <a:endParaRPr lang="en-SG" dirty="0"/>
          </a:p>
        </p:txBody>
      </p:sp>
      <p:sp>
        <p:nvSpPr>
          <p:cNvPr id="3" name="Right Arrow 2"/>
          <p:cNvSpPr/>
          <p:nvPr/>
        </p:nvSpPr>
        <p:spPr>
          <a:xfrm>
            <a:off x="4312693" y="3193576"/>
            <a:ext cx="620807" cy="518615"/>
          </a:xfrm>
          <a:prstGeom prst="rightArrow">
            <a:avLst/>
          </a:prstGeom>
          <a:solidFill>
            <a:srgbClr val="99CC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260501" y="1976534"/>
            <a:ext cx="2944080" cy="37856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413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statement-a;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statement-b;</a:t>
            </a:r>
          </a:p>
          <a:p>
            <a:pPr>
              <a:tabLst>
                <a:tab pos="341313" algn="l"/>
              </a:tabLst>
              <a:defRPr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1313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i="1" dirty="0" err="1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statement-j;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statement-k;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341313" algn="l"/>
              </a:tabLst>
              <a:defRPr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13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statement-x;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statement-y;</a:t>
            </a:r>
          </a:p>
        </p:txBody>
      </p:sp>
    </p:spTree>
    <p:extLst>
      <p:ext uri="{BB962C8B-B14F-4D97-AF65-F5344CB8AC3E}">
        <p14:creationId xmlns:p14="http://schemas.microsoft.com/office/powerpoint/2010/main" val="20906318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73100" y="1738489"/>
            <a:ext cx="8242300" cy="2620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2800" dirty="0">
                <a:solidFill>
                  <a:srgbClr val="C00000"/>
                </a:solidFill>
              </a:rPr>
              <a:t>Objectives:</a:t>
            </a:r>
          </a:p>
          <a:p>
            <a:pPr marL="682625" lvl="1" indent="-407988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400" dirty="0"/>
              <a:t>Using relational and logical operators</a:t>
            </a:r>
          </a:p>
          <a:p>
            <a:pPr marL="682625" lvl="1" indent="-407988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400" dirty="0"/>
              <a:t>Using selection statements to choose between two or more execution paths in a program</a:t>
            </a:r>
          </a:p>
          <a:p>
            <a:pPr marL="682625" lvl="1" indent="-407988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400" dirty="0"/>
              <a:t>Using repetition statements to repeat a segment of code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73100" y="4730543"/>
            <a:ext cx="7620000" cy="13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120000"/>
              <a:defRPr/>
            </a:pPr>
            <a:r>
              <a:rPr lang="en-GB" sz="2800" kern="0" dirty="0">
                <a:solidFill>
                  <a:srgbClr val="C00000"/>
                </a:solidFill>
                <a:latin typeface="+mn-lt"/>
                <a:cs typeface="+mn-cs"/>
              </a:rPr>
              <a:t>Reference: </a:t>
            </a:r>
          </a:p>
          <a:p>
            <a:pPr marL="682625" lvl="1" indent="-393700">
              <a:spcBef>
                <a:spcPct val="20000"/>
              </a:spcBef>
              <a:buClr>
                <a:schemeClr val="accent2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400" kern="0" dirty="0"/>
              <a:t>Chapter 4 Selection Structures</a:t>
            </a:r>
          </a:p>
          <a:p>
            <a:pPr marL="682625" lvl="1" indent="-393700">
              <a:spcBef>
                <a:spcPct val="20000"/>
              </a:spcBef>
              <a:buClr>
                <a:schemeClr val="accent2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400" kern="0" dirty="0"/>
              <a:t>Chapter 5 Repetition and Loop Statements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1210732"/>
          </a:xfrm>
        </p:spPr>
        <p:txBody>
          <a:bodyPr>
            <a:normAutofit/>
          </a:bodyPr>
          <a:lstStyle/>
          <a:p>
            <a:pPr marL="1343025" indent="-1343025">
              <a:tabLst>
                <a:tab pos="450850" algn="l"/>
              </a:tabLst>
            </a:pPr>
            <a:r>
              <a:rPr lang="en-GB" sz="3600" dirty="0">
                <a:solidFill>
                  <a:srgbClr val="0000FF"/>
                </a:solidFill>
              </a:rPr>
              <a:t>Unit 6:	Problem Solving with Selection and Repetition Statements 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3. Nested </a:t>
            </a:r>
            <a:r>
              <a:rPr lang="en-GB" sz="3600" i="1">
                <a:solidFill>
                  <a:srgbClr val="0000FF"/>
                </a:solidFill>
                <a:latin typeface="Garamond" panose="02020404030301010803" pitchFamily="18" charset="0"/>
              </a:rPr>
              <a:t>if</a:t>
            </a:r>
            <a:r>
              <a:rPr lang="en-GB" sz="3600">
                <a:solidFill>
                  <a:srgbClr val="0000FF"/>
                </a:solidFill>
              </a:rPr>
              <a:t> and </a:t>
            </a:r>
            <a:r>
              <a:rPr lang="en-GB" sz="3600" i="1">
                <a:solidFill>
                  <a:srgbClr val="0000FF"/>
                </a:solidFill>
                <a:latin typeface="Garamond" panose="02020404030301010803" pitchFamily="18" charset="0"/>
              </a:rPr>
              <a:t>if-else</a:t>
            </a:r>
            <a:r>
              <a:rPr lang="en-GB" sz="3600">
                <a:solidFill>
                  <a:srgbClr val="0000FF"/>
                </a:solidFill>
              </a:rPr>
              <a:t> Statements (1/2)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9" name="[Rectangle 3]"/>
          <p:cNvSpPr txBox="1">
            <a:spLocks noChangeArrowheads="1"/>
          </p:cNvSpPr>
          <p:nvPr/>
        </p:nvSpPr>
        <p:spPr>
          <a:xfrm>
            <a:off x="352425" y="1255364"/>
            <a:ext cx="8249134" cy="3254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FF"/>
                </a:solidFill>
              </a:rPr>
              <a:t>Nested </a:t>
            </a:r>
            <a:r>
              <a:rPr lang="en-US" i="1">
                <a:solidFill>
                  <a:srgbClr val="0000FF"/>
                </a:solidFill>
              </a:rPr>
              <a:t>if</a:t>
            </a:r>
            <a:r>
              <a:rPr lang="en-US">
                <a:solidFill>
                  <a:srgbClr val="0000FF"/>
                </a:solidFill>
              </a:rPr>
              <a:t> (</a:t>
            </a:r>
            <a:r>
              <a:rPr lang="en-US" i="1">
                <a:solidFill>
                  <a:srgbClr val="0000FF"/>
                </a:solidFill>
              </a:rPr>
              <a:t>if-else</a:t>
            </a:r>
            <a:r>
              <a:rPr lang="en-US">
                <a:solidFill>
                  <a:srgbClr val="0000FF"/>
                </a:solidFill>
              </a:rPr>
              <a:t>) structures </a:t>
            </a:r>
            <a:r>
              <a:rPr lang="en-US"/>
              <a:t>refer to the containment of an </a:t>
            </a:r>
            <a:r>
              <a:rPr lang="en-US" i="1"/>
              <a:t>if</a:t>
            </a:r>
            <a:r>
              <a:rPr lang="en-US"/>
              <a:t> (</a:t>
            </a:r>
            <a:r>
              <a:rPr lang="en-US" i="1"/>
              <a:t>if-else</a:t>
            </a:r>
            <a:r>
              <a:rPr lang="en-US"/>
              <a:t>) structure within another </a:t>
            </a:r>
            <a:r>
              <a:rPr lang="en-US" i="1"/>
              <a:t>if</a:t>
            </a:r>
            <a:r>
              <a:rPr lang="en-US"/>
              <a:t> (</a:t>
            </a:r>
            <a:r>
              <a:rPr lang="en-US" i="1"/>
              <a:t>if-else</a:t>
            </a:r>
            <a:r>
              <a:rPr lang="en-US"/>
              <a:t>) structure.</a:t>
            </a:r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For example: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If it is a weekday, you will be in school from 8 am to 6 pm, do revision from 6 pm to 12 midnight, and sleep from 12 midnight to 8 am.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If it is a weekend, then you will sleep from 12 midnight to 10 am and have fun from 10 am to 12 midnight.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2544564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3. Nested </a:t>
            </a:r>
            <a:r>
              <a:rPr lang="en-GB" sz="3600" i="1">
                <a:solidFill>
                  <a:srgbClr val="0000FF"/>
                </a:solidFill>
                <a:latin typeface="Garamond" panose="02020404030301010803" pitchFamily="18" charset="0"/>
              </a:rPr>
              <a:t>if</a:t>
            </a:r>
            <a:r>
              <a:rPr lang="en-GB" sz="3600">
                <a:solidFill>
                  <a:srgbClr val="0000FF"/>
                </a:solidFill>
              </a:rPr>
              <a:t> and </a:t>
            </a:r>
            <a:r>
              <a:rPr lang="en-GB" sz="3600" i="1">
                <a:solidFill>
                  <a:srgbClr val="0000FF"/>
                </a:solidFill>
                <a:latin typeface="Garamond" panose="02020404030301010803" pitchFamily="18" charset="0"/>
              </a:rPr>
              <a:t>if-else</a:t>
            </a:r>
            <a:r>
              <a:rPr lang="en-GB" sz="3600">
                <a:solidFill>
                  <a:srgbClr val="0000FF"/>
                </a:solidFill>
              </a:rPr>
              <a:t> Statements (2/2)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9" name="[Rectangle 3]"/>
          <p:cNvSpPr txBox="1">
            <a:spLocks noChangeArrowheads="1"/>
          </p:cNvSpPr>
          <p:nvPr/>
        </p:nvSpPr>
        <p:spPr>
          <a:xfrm>
            <a:off x="352425" y="1255364"/>
            <a:ext cx="3839747" cy="542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Drawing task in Unit 5</a:t>
            </a:r>
          </a:p>
        </p:txBody>
      </p:sp>
      <p:sp>
        <p:nvSpPr>
          <p:cNvPr id="8" name="[TextBox 51]"/>
          <p:cNvSpPr txBox="1"/>
          <p:nvPr/>
        </p:nvSpPr>
        <p:spPr>
          <a:xfrm>
            <a:off x="723831" y="1681690"/>
            <a:ext cx="3096933" cy="30239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41313" algn="l"/>
              </a:tabLst>
              <a:defRPr/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main(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draw_rocket();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printf(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\n\n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draw_male();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printf(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\n\n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draw_female();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printf(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\n\n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41313" algn="l"/>
              </a:tabLst>
              <a:defRPr/>
            </a:pPr>
            <a:endParaRPr lang="en-US" sz="10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1313" algn="l"/>
              </a:tabLst>
              <a:defRPr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[Rectangle 3]"/>
          <p:cNvSpPr txBox="1">
            <a:spLocks noChangeArrowheads="1"/>
          </p:cNvSpPr>
          <p:nvPr/>
        </p:nvSpPr>
        <p:spPr>
          <a:xfrm>
            <a:off x="4421523" y="1255364"/>
            <a:ext cx="3839747" cy="542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Draw only 1 figure</a:t>
            </a:r>
          </a:p>
        </p:txBody>
      </p:sp>
      <p:sp>
        <p:nvSpPr>
          <p:cNvPr id="10" name="[TextBox 51]"/>
          <p:cNvSpPr txBox="1"/>
          <p:nvPr/>
        </p:nvSpPr>
        <p:spPr>
          <a:xfrm>
            <a:off x="4719861" y="1681689"/>
            <a:ext cx="4087319" cy="4862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38138" algn="l"/>
                <a:tab pos="688975" algn="l"/>
              </a:tabLst>
              <a:defRPr/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main(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38138" algn="l"/>
                <a:tab pos="688975" algn="l"/>
              </a:tabLst>
              <a:defRPr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resp;</a:t>
            </a:r>
          </a:p>
          <a:p>
            <a:pPr>
              <a:tabLst>
                <a:tab pos="338138" algn="l"/>
                <a:tab pos="688975" algn="l"/>
              </a:tabLst>
              <a:defRPr/>
            </a:pPr>
            <a:endParaRPr lang="en-US" sz="10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38138" algn="l"/>
                <a:tab pos="688975" algn="l"/>
              </a:tabLst>
              <a:defRPr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printf(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"(R)ocket, "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38138" algn="l"/>
                <a:tab pos="688975" algn="l"/>
              </a:tabLst>
              <a:defRPr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printf(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"(M)ale, or "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38138" algn="l"/>
                <a:tab pos="688975" algn="l"/>
              </a:tabLst>
              <a:defRPr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printf(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"(F)emale?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38138" algn="l"/>
                <a:tab pos="688975" algn="l"/>
              </a:tabLst>
              <a:defRPr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scanf(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%c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&amp;resp);</a:t>
            </a:r>
          </a:p>
          <a:p>
            <a:pPr>
              <a:tabLst>
                <a:tab pos="338138" algn="l"/>
                <a:tab pos="688975" algn="l"/>
              </a:tabLst>
              <a:defRPr/>
            </a:pPr>
            <a:endParaRPr lang="en-US" sz="10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38138" algn="l"/>
                <a:tab pos="688975" algn="l"/>
              </a:tabLst>
              <a:defRPr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(resp == 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38138" algn="l"/>
                <a:tab pos="688975" algn="l"/>
              </a:tabLst>
              <a:defRPr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draw_rocket();</a:t>
            </a:r>
          </a:p>
          <a:p>
            <a:pPr>
              <a:tabLst>
                <a:tab pos="338138" algn="l"/>
                <a:tab pos="688975" algn="l"/>
              </a:tabLst>
              <a:defRPr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 if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(resp == 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'M'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38138" algn="l"/>
                <a:tab pos="688975" algn="l"/>
              </a:tabLst>
              <a:defRPr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draw_male();</a:t>
            </a:r>
          </a:p>
          <a:p>
            <a:pPr>
              <a:tabLst>
                <a:tab pos="338138" algn="l"/>
                <a:tab pos="688975" algn="l"/>
              </a:tabLst>
              <a:defRPr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 if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(resp == 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'F'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38138" algn="l"/>
                <a:tab pos="688975" algn="l"/>
              </a:tabLst>
              <a:defRPr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draw_female();</a:t>
            </a:r>
          </a:p>
          <a:p>
            <a:pPr>
              <a:tabLst>
                <a:tab pos="338138" algn="l"/>
                <a:tab pos="688975" algn="l"/>
              </a:tabLst>
              <a:defRPr/>
            </a:pPr>
            <a:endParaRPr lang="en-US" sz="10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38138" algn="l"/>
                <a:tab pos="688975" algn="l"/>
              </a:tabLst>
              <a:defRPr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38138" algn="l"/>
                <a:tab pos="688975" algn="l"/>
              </a:tabLst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94445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4. Style Issues: Indentation (1/6)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352425" y="1115879"/>
            <a:ext cx="8397875" cy="929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Once we write non-sequential control structures, we need to pay attention to indentation.</a:t>
            </a:r>
            <a:endParaRPr lang="en-SG" dirty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4758235" y="1982016"/>
            <a:ext cx="0" cy="4380416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92024" y="2030742"/>
            <a:ext cx="1898542" cy="3536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2000"/>
              <a:t>Acceptable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755038" y="2449860"/>
            <a:ext cx="1715208" cy="1754326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n-US" dirty="0">
                <a:latin typeface="Arial" pitchFamily="34" charset="0"/>
                <a:cs typeface="Arial" pitchFamily="34" charset="0"/>
              </a:rPr>
              <a:t> 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cond</a:t>
            </a:r>
            <a:r>
              <a:rPr lang="en-US" dirty="0">
                <a:latin typeface="Arial" pitchFamily="34" charset="0"/>
                <a:cs typeface="Arial" pitchFamily="34" charset="0"/>
              </a:rPr>
              <a:t>) {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statements;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n-US" dirty="0"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statements;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93387" y="2449860"/>
            <a:ext cx="1757975" cy="230832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if </a:t>
            </a:r>
            <a:r>
              <a:rPr lang="en-US" dirty="0">
                <a:latin typeface="Arial" pitchFamily="34" charset="0"/>
                <a:cs typeface="Arial" pitchFamily="34" charset="0"/>
              </a:rPr>
              <a:t>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cond</a:t>
            </a:r>
            <a:r>
              <a:rPr lang="en-US" dirty="0">
                <a:latin typeface="Arial" pitchFamily="34" charset="0"/>
                <a:cs typeface="Arial" pitchFamily="34" charset="0"/>
              </a:rPr>
              <a:t>) 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statements;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else 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statements;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4557" y="4415820"/>
            <a:ext cx="1745689" cy="147732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n-US" dirty="0">
                <a:latin typeface="Arial" pitchFamily="34" charset="0"/>
                <a:cs typeface="Arial" pitchFamily="34" charset="0"/>
              </a:rPr>
              <a:t> 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cond</a:t>
            </a:r>
            <a:r>
              <a:rPr lang="en-US" dirty="0">
                <a:latin typeface="Arial" pitchFamily="34" charset="0"/>
                <a:cs typeface="Arial" pitchFamily="34" charset="0"/>
              </a:rPr>
              <a:t>) {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statements;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}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n-US" dirty="0"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statements;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858006" y="2030742"/>
            <a:ext cx="2129648" cy="3536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tabLst/>
              <a:defRPr/>
            </a:pPr>
            <a:r>
              <a:rPr lang="en-US" sz="2000" kern="0">
                <a:latin typeface="+mn-lt"/>
                <a:cs typeface="+mn-cs"/>
              </a:rPr>
              <a:t>Non-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acceptable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32070" y="2449860"/>
            <a:ext cx="1964766" cy="2308324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n-US" dirty="0">
                <a:latin typeface="Arial" pitchFamily="34" charset="0"/>
                <a:cs typeface="Arial" pitchFamily="34" charset="0"/>
              </a:rPr>
              <a:t> 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cond</a:t>
            </a:r>
            <a:r>
              <a:rPr lang="en-US" dirty="0">
                <a:latin typeface="Arial" pitchFamily="34" charset="0"/>
                <a:cs typeface="Arial" pitchFamily="34" charset="0"/>
              </a:rPr>
              <a:t>) 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statements; 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statements; 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32070" y="4911120"/>
            <a:ext cx="1964766" cy="1200329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if </a:t>
            </a:r>
            <a:r>
              <a:rPr lang="en-US" dirty="0">
                <a:latin typeface="Arial" pitchFamily="34" charset="0"/>
                <a:cs typeface="Arial" pitchFamily="34" charset="0"/>
              </a:rPr>
              <a:t>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cond</a:t>
            </a:r>
            <a:r>
              <a:rPr lang="en-US" dirty="0">
                <a:latin typeface="Arial" pitchFamily="34" charset="0"/>
                <a:cs typeface="Arial" pitchFamily="34" charset="0"/>
              </a:rPr>
              <a:t>) {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statements; }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else </a:t>
            </a:r>
            <a:r>
              <a:rPr lang="en-US" dirty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statements; 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20790" y="3576667"/>
            <a:ext cx="181737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latin typeface="Arial" pitchFamily="34" charset="0"/>
                <a:cs typeface="Arial" pitchFamily="34" charset="0"/>
              </a:rPr>
              <a:t>No indentation!</a:t>
            </a:r>
            <a:endParaRPr lang="en-SG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6709410" y="5211157"/>
            <a:ext cx="160020" cy="331470"/>
          </a:xfrm>
          <a:prstGeom prst="ellipse">
            <a:avLst/>
          </a:prstGeom>
          <a:noFill/>
          <a:ln w="1905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6701790" y="5775037"/>
            <a:ext cx="160020" cy="331470"/>
          </a:xfrm>
          <a:prstGeom prst="ellipse">
            <a:avLst/>
          </a:prstGeom>
          <a:noFill/>
          <a:ln w="1905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29475" y="4901518"/>
            <a:ext cx="1816100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latin typeface="Arial" pitchFamily="34" charset="0"/>
                <a:cs typeface="Arial" pitchFamily="34" charset="0"/>
              </a:rPr>
              <a:t>Closing braces not aligned with </a:t>
            </a:r>
            <a:r>
              <a:rPr lang="en-US" i="1">
                <a:latin typeface="Arial" pitchFamily="34" charset="0"/>
                <a:cs typeface="Arial" pitchFamily="34" charset="0"/>
              </a:rPr>
              <a:t>if/else keyword!</a:t>
            </a:r>
            <a:endParaRPr lang="en-SG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93616" y="4942462"/>
            <a:ext cx="2164390" cy="1631216"/>
          </a:xfrm>
          <a:prstGeom prst="rect">
            <a:avLst/>
          </a:prstGeom>
          <a:solidFill>
            <a:srgbClr val="66FF99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Do you remember which </a:t>
            </a:r>
            <a:r>
              <a:rPr lang="en-US" sz="2000" dirty="0">
                <a:solidFill>
                  <a:srgbClr val="C00000"/>
                </a:solidFill>
              </a:rPr>
              <a:t>vim</a:t>
            </a:r>
            <a:r>
              <a:rPr lang="en-US" sz="2000" dirty="0"/>
              <a:t> command to auto-indent your program?</a:t>
            </a:r>
          </a:p>
        </p:txBody>
      </p:sp>
    </p:spTree>
    <p:extLst>
      <p:ext uri="{BB962C8B-B14F-4D97-AF65-F5344CB8AC3E}">
        <p14:creationId xmlns:p14="http://schemas.microsoft.com/office/powerpoint/2010/main" val="24453553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4. Style Issues: Indentation (2/6)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352425" y="1115879"/>
            <a:ext cx="8627802" cy="991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Note that appropriate indentation of comments is just as important.</a:t>
            </a:r>
            <a:endParaRPr lang="en-SG" dirty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4903528" y="2169059"/>
            <a:ext cx="0" cy="4555262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755038" y="2057886"/>
            <a:ext cx="1155649" cy="3536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2000"/>
              <a:t>Correct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755038" y="2477004"/>
            <a:ext cx="3796324" cy="424731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// Comment on the whole if 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// construct should be aligned with 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// the ‘if’ keyword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cond</a:t>
            </a:r>
            <a:r>
              <a:rPr lang="en-US">
                <a:latin typeface="Arial" pitchFamily="34" charset="0"/>
                <a:cs typeface="Arial" pitchFamily="34" charset="0"/>
              </a:rPr>
              <a:t>) {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	// Comment on the statements in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	// this block should be aligned 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	// with the statements below</a:t>
            </a:r>
            <a:endParaRPr lang="en-US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statements;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n-US"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	// Likewise, comment for this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	// block should be indented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	// like this</a:t>
            </a:r>
            <a:endParaRPr lang="en-US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statements;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17" name="[Rectangle 3]"/>
          <p:cNvSpPr txBox="1">
            <a:spLocks noChangeArrowheads="1"/>
          </p:cNvSpPr>
          <p:nvPr/>
        </p:nvSpPr>
        <p:spPr bwMode="auto">
          <a:xfrm>
            <a:off x="5132070" y="2057886"/>
            <a:ext cx="1364264" cy="3536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tabLst/>
              <a:defRPr/>
            </a:pPr>
            <a:r>
              <a:rPr lang="en-US" sz="2000" kern="0">
                <a:latin typeface="+mn-lt"/>
                <a:cs typeface="+mn-cs"/>
              </a:rPr>
              <a:t>Incorrect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32070" y="2477004"/>
            <a:ext cx="3302246" cy="2585323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	// Compute the fare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(</a:t>
            </a:r>
            <a:r>
              <a:rPr lang="en-US" err="1">
                <a:latin typeface="Arial" pitchFamily="34" charset="0"/>
                <a:cs typeface="Arial" pitchFamily="34" charset="0"/>
              </a:rPr>
              <a:t>cond</a:t>
            </a:r>
            <a:r>
              <a:rPr lang="en-US">
                <a:latin typeface="Arial" pitchFamily="34" charset="0"/>
                <a:cs typeface="Arial" pitchFamily="34" charset="0"/>
              </a:rPr>
              <a:t>) { 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// For peak hours</a:t>
            </a:r>
            <a:endParaRPr lang="en-US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>
                <a:latin typeface="Arial" pitchFamily="34" charset="0"/>
                <a:cs typeface="Arial" pitchFamily="34" charset="0"/>
              </a:rPr>
              <a:t>	statements</a:t>
            </a:r>
            <a:r>
              <a:rPr lang="en-US" dirty="0">
                <a:latin typeface="Arial" pitchFamily="34" charset="0"/>
                <a:cs typeface="Arial" pitchFamily="34" charset="0"/>
              </a:rPr>
              <a:t>; 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n-US"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		// For non-peak hours</a:t>
            </a:r>
            <a:endParaRPr lang="en-US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>
                <a:latin typeface="Arial" pitchFamily="34" charset="0"/>
                <a:cs typeface="Arial" pitchFamily="34" charset="0"/>
              </a:rPr>
              <a:t>	statements</a:t>
            </a:r>
            <a:r>
              <a:rPr lang="en-US" dirty="0">
                <a:latin typeface="Arial" pitchFamily="34" charset="0"/>
                <a:cs typeface="Arial" pitchFamily="34" charset="0"/>
              </a:rPr>
              <a:t>; 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1737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4. Style Issues: Indentation (3/6)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352425" y="1115879"/>
            <a:ext cx="8627802" cy="991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Sometimes we may have a deeply nested </a:t>
            </a:r>
            <a:r>
              <a:rPr lang="en-US" i="1">
                <a:solidFill>
                  <a:srgbClr val="C00000"/>
                </a:solidFill>
              </a:rPr>
              <a:t>if-else-if</a:t>
            </a:r>
            <a:r>
              <a:rPr lang="en-US" i="1">
                <a:latin typeface="Garamond" panose="02020404030301010803" pitchFamily="18" charset="0"/>
              </a:rPr>
              <a:t> </a:t>
            </a:r>
            <a:r>
              <a:rPr lang="en-US"/>
              <a:t>construct:</a:t>
            </a:r>
            <a:endParaRPr lang="en-SG" dirty="0"/>
          </a:p>
        </p:txBody>
      </p:sp>
      <p:sp>
        <p:nvSpPr>
          <p:cNvPr id="15" name="[TextBox 14]"/>
          <p:cNvSpPr txBox="1"/>
          <p:nvPr/>
        </p:nvSpPr>
        <p:spPr>
          <a:xfrm>
            <a:off x="779282" y="2107425"/>
            <a:ext cx="3529248" cy="40318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marks;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grade;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 . .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(marks &gt;= 90)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	grade = 'A';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if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(marks &gt;= 75)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	grade = 'B';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else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if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(marks &gt;= 60)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	grade = 'C';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else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	if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(marks &gt;= 50)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	grade = 'D';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	else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	grade = 'F';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666326" y="2296204"/>
            <a:ext cx="4090215" cy="2678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This follows the indentation guideline,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but in this case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the code tends to be long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and it skews too much to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the right.</a:t>
            </a:r>
          </a:p>
        </p:txBody>
      </p:sp>
    </p:spTree>
    <p:extLst>
      <p:ext uri="{BB962C8B-B14F-4D97-AF65-F5344CB8AC3E}">
        <p14:creationId xmlns:p14="http://schemas.microsoft.com/office/powerpoint/2010/main" val="7387308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4. Style Issues: Indentation (4/6)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352425" y="1115879"/>
            <a:ext cx="8627802" cy="852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Alternative (and preferred) indentation style for deeply nested </a:t>
            </a:r>
            <a:r>
              <a:rPr lang="en-US" i="1">
                <a:solidFill>
                  <a:srgbClr val="C00000"/>
                </a:solidFill>
              </a:rPr>
              <a:t>if-else-if</a:t>
            </a:r>
            <a:r>
              <a:rPr lang="en-US" i="1">
                <a:latin typeface="Garamond" panose="02020404030301010803" pitchFamily="18" charset="0"/>
              </a:rPr>
              <a:t> </a:t>
            </a:r>
            <a:r>
              <a:rPr lang="en-US"/>
              <a:t>construct:</a:t>
            </a:r>
            <a:endParaRPr lang="en-SG" dirty="0"/>
          </a:p>
        </p:txBody>
      </p:sp>
      <p:sp>
        <p:nvSpPr>
          <p:cNvPr id="9" name="[TextBox 14]"/>
          <p:cNvSpPr txBox="1"/>
          <p:nvPr/>
        </p:nvSpPr>
        <p:spPr>
          <a:xfrm>
            <a:off x="779282" y="2107425"/>
            <a:ext cx="3529248" cy="40318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marks;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grade;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 . .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(marks &gt;=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90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grade = 'A';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if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(marks &gt;=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75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grade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'B'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else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if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(marks &gt;=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60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	grade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'C'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else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	if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(marks &gt;=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50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		grade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'D'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	else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		grade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'F'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0" name="[Rectangle 3]"/>
          <p:cNvSpPr txBox="1">
            <a:spLocks noChangeArrowheads="1"/>
          </p:cNvSpPr>
          <p:nvPr/>
        </p:nvSpPr>
        <p:spPr bwMode="auto">
          <a:xfrm>
            <a:off x="4666326" y="1968285"/>
            <a:ext cx="2307822" cy="3536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tabLst/>
              <a:defRPr/>
            </a:pPr>
            <a:r>
              <a:rPr lang="en-US" sz="2000" kern="0">
                <a:latin typeface="+mn-lt"/>
                <a:cs typeface="+mn-cs"/>
              </a:rPr>
              <a:t>Alternative style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1" name="[TextBox 14]"/>
          <p:cNvSpPr txBox="1"/>
          <p:nvPr/>
        </p:nvSpPr>
        <p:spPr>
          <a:xfrm>
            <a:off x="5083345" y="2411488"/>
            <a:ext cx="3042346" cy="32932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marks;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grade;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 . .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(marks &gt;=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90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grade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 if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(marks &gt;=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75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grade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'B'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 if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(marks &gt;=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60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grade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'C'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 if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(marks &gt;=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50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grade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'D'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grade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'F'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567950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 fontScale="90000"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4. Style Issues: Naming ‘</a:t>
            </a:r>
            <a:r>
              <a:rPr lang="en-GB" sz="3600" dirty="0" err="1">
                <a:solidFill>
                  <a:srgbClr val="0000FF"/>
                </a:solidFill>
              </a:rPr>
              <a:t>boolean</a:t>
            </a:r>
            <a:r>
              <a:rPr lang="en-GB" sz="3600" dirty="0">
                <a:solidFill>
                  <a:srgbClr val="0000FF"/>
                </a:solidFill>
              </a:rPr>
              <a:t>’ variables (5/6)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352425" y="1236133"/>
            <a:ext cx="8627802" cy="3462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Here, ‘</a:t>
            </a:r>
            <a:r>
              <a:rPr lang="en-US" dirty="0" err="1"/>
              <a:t>boolean</a:t>
            </a:r>
            <a:r>
              <a:rPr lang="en-US" dirty="0"/>
              <a:t>’ variables refer to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/>
              <a:t> variables which are used to hold 1 or 0 to represent true or false respectively.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These are also known as </a:t>
            </a:r>
            <a:r>
              <a:rPr lang="en-US" dirty="0" err="1">
                <a:solidFill>
                  <a:srgbClr val="0000FF"/>
                </a:solidFill>
              </a:rPr>
              <a:t>boolean</a:t>
            </a:r>
            <a:r>
              <a:rPr lang="en-US" dirty="0">
                <a:solidFill>
                  <a:srgbClr val="0000FF"/>
                </a:solidFill>
              </a:rPr>
              <a:t> flags</a:t>
            </a:r>
            <a:r>
              <a:rPr lang="en-US" dirty="0"/>
              <a:t>. 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To improve readability, </a:t>
            </a:r>
            <a:r>
              <a:rPr lang="en-US" dirty="0" err="1"/>
              <a:t>boolean</a:t>
            </a:r>
            <a:r>
              <a:rPr lang="en-US" dirty="0"/>
              <a:t> flags should be given descriptive names just like any other variables.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general, add suffices such as “is” or “has” to names of </a:t>
            </a:r>
            <a:r>
              <a:rPr lang="en-US" dirty="0" err="1"/>
              <a:t>boolean</a:t>
            </a:r>
            <a:r>
              <a:rPr lang="en-US" dirty="0"/>
              <a:t> flags (instead of just calling them “flag”!)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</a:t>
            </a:r>
            <a:r>
              <a:rPr lang="en-US" dirty="0" err="1"/>
              <a:t>isEven</a:t>
            </a:r>
            <a:r>
              <a:rPr lang="en-US" dirty="0"/>
              <a:t>, </a:t>
            </a:r>
            <a:r>
              <a:rPr lang="en-US" dirty="0" err="1"/>
              <a:t>isPrime</a:t>
            </a:r>
            <a:r>
              <a:rPr lang="en-US" dirty="0"/>
              <a:t>, </a:t>
            </a:r>
            <a:r>
              <a:rPr lang="en-US" dirty="0" err="1"/>
              <a:t>hasError</a:t>
            </a:r>
            <a:r>
              <a:rPr lang="en-US" dirty="0"/>
              <a:t>, </a:t>
            </a:r>
            <a:r>
              <a:rPr lang="en-US" dirty="0" err="1"/>
              <a:t>hasDuplicates</a:t>
            </a:r>
            <a:endParaRPr lang="en-SG" dirty="0"/>
          </a:p>
        </p:txBody>
      </p:sp>
      <p:sp>
        <p:nvSpPr>
          <p:cNvPr id="13" name="[TextBox 14]"/>
          <p:cNvSpPr txBox="1"/>
          <p:nvPr/>
        </p:nvSpPr>
        <p:spPr>
          <a:xfrm>
            <a:off x="2966678" y="4699000"/>
            <a:ext cx="3042346" cy="1569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isEven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 . .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isEven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 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isEven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251670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4. Style Issues: Removing ‘if’ (6/6)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352425" y="1236133"/>
            <a:ext cx="8627802" cy="618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following code pattern is commonly encountered:</a:t>
            </a:r>
            <a:endParaRPr lang="en-SG" dirty="0"/>
          </a:p>
        </p:txBody>
      </p:sp>
      <p:sp>
        <p:nvSpPr>
          <p:cNvPr id="13" name="[TextBox 14]"/>
          <p:cNvSpPr txBox="1"/>
          <p:nvPr/>
        </p:nvSpPr>
        <p:spPr>
          <a:xfrm>
            <a:off x="3145153" y="1744134"/>
            <a:ext cx="3042346" cy="1569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isEven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 . .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isEven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 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isEven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52425" y="3606799"/>
            <a:ext cx="8627802" cy="15312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this case, the </a:t>
            </a:r>
            <a:r>
              <a:rPr lang="en-US" i="1" dirty="0">
                <a:solidFill>
                  <a:srgbClr val="0000FF"/>
                </a:solidFill>
              </a:rPr>
              <a:t>if</a:t>
            </a:r>
            <a:r>
              <a:rPr lang="en-US" dirty="0"/>
              <a:t> statement can be rewritten into a single assignment statement, since (</a:t>
            </a:r>
            <a:r>
              <a:rPr lang="en-US" dirty="0" err="1"/>
              <a:t>num</a:t>
            </a:r>
            <a:r>
              <a:rPr lang="en-US" dirty="0"/>
              <a:t> % 2 == 0) evaluates to either 0 or 1.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Such coding style is common and the code is shorter.</a:t>
            </a:r>
            <a:endParaRPr lang="en-SG" dirty="0"/>
          </a:p>
        </p:txBody>
      </p:sp>
      <p:sp>
        <p:nvSpPr>
          <p:cNvPr id="9" name="[TextBox 14]"/>
          <p:cNvSpPr txBox="1"/>
          <p:nvPr/>
        </p:nvSpPr>
        <p:spPr>
          <a:xfrm>
            <a:off x="2968546" y="5197354"/>
            <a:ext cx="3543514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isEven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 . .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isEven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557103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5. Common Errors (1/2)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9" name="[Rectangle 3]"/>
          <p:cNvSpPr txBox="1">
            <a:spLocks noChangeArrowheads="1"/>
          </p:cNvSpPr>
          <p:nvPr/>
        </p:nvSpPr>
        <p:spPr>
          <a:xfrm>
            <a:off x="352425" y="1255364"/>
            <a:ext cx="8627802" cy="1347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The code fragments below contain some very common errors. One is caught by the compiler but the other is not (which makes it very hard to detect). </a:t>
            </a:r>
            <a:r>
              <a:rPr lang="en-US">
                <a:solidFill>
                  <a:srgbClr val="C00000"/>
                </a:solidFill>
              </a:rPr>
              <a:t>Spot the errors.</a:t>
            </a:r>
            <a:endParaRPr lang="en-SG" dirty="0"/>
          </a:p>
        </p:txBody>
      </p:sp>
      <p:grpSp>
        <p:nvGrpSpPr>
          <p:cNvPr id="2" name="Group 1"/>
          <p:cNvGrpSpPr/>
          <p:nvPr/>
        </p:nvGrpSpPr>
        <p:grpSpPr>
          <a:xfrm>
            <a:off x="1233386" y="2529161"/>
            <a:ext cx="6626611" cy="1422756"/>
            <a:chOff x="1233386" y="2417858"/>
            <a:chExt cx="6626611" cy="1422756"/>
          </a:xfrm>
        </p:grpSpPr>
        <p:sp>
          <p:nvSpPr>
            <p:cNvPr id="13" name="TextBox 12"/>
            <p:cNvSpPr txBox="1"/>
            <p:nvPr/>
          </p:nvSpPr>
          <p:spPr>
            <a:xfrm>
              <a:off x="1233386" y="2640464"/>
              <a:ext cx="6402387" cy="1200150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tabLst>
                  <a:tab pos="457200" algn="l"/>
                </a:tabLst>
                <a:defRPr/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a =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457200" algn="l"/>
                </a:tabLst>
                <a:defRPr/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(a &gt;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457200" algn="l"/>
                </a:tabLst>
                <a:defRPr/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	printf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 is larger than 10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457200" algn="l"/>
                </a:tabLst>
                <a:defRPr/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printf(</a:t>
              </a:r>
              <a:r>
                <a:rPr lang="en-US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"Next line.</a:t>
              </a:r>
              <a:r>
                <a:rPr lang="en-US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>
                  <a:latin typeface="Courier New" pitchFamily="49" charset="0"/>
                  <a:cs typeface="Courier New" pitchFamily="49" charset="0"/>
                </a:rPr>
                <a:t>);</a:t>
              </a:r>
              <a:endParaRPr lang="en-SG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[TextBox 18]"/>
            <p:cNvSpPr txBox="1"/>
            <p:nvPr/>
          </p:nvSpPr>
          <p:spPr>
            <a:xfrm>
              <a:off x="4933489" y="2417858"/>
              <a:ext cx="2926508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Unit6_CommonErrors1.c</a:t>
              </a:r>
              <a:endParaRPr lang="en-SG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68413" y="4210037"/>
            <a:ext cx="6591584" cy="1938854"/>
            <a:chOff x="1268413" y="4117704"/>
            <a:chExt cx="6591584" cy="1938854"/>
          </a:xfrm>
        </p:grpSpPr>
        <p:sp>
          <p:nvSpPr>
            <p:cNvPr id="14" name="TextBox 13"/>
            <p:cNvSpPr txBox="1"/>
            <p:nvPr/>
          </p:nvSpPr>
          <p:spPr>
            <a:xfrm>
              <a:off x="1268413" y="4302370"/>
              <a:ext cx="6402387" cy="1754188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tabLst>
                  <a:tab pos="457200" algn="l"/>
                </a:tabLst>
                <a:defRPr/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a =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457200" algn="l"/>
                </a:tabLst>
                <a:defRPr/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(a &gt;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457200" algn="l"/>
                </a:tabLst>
                <a:defRPr/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	printf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 is larger than 10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457200" algn="l"/>
                </a:tabLst>
                <a:defRPr/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</a:t>
              </a:r>
            </a:p>
            <a:p>
              <a:pPr>
                <a:tabLst>
                  <a:tab pos="457200" algn="l"/>
                </a:tabLst>
                <a:defRPr/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	printf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 is not larger than 10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457200" algn="l"/>
                </a:tabLst>
                <a:defRPr/>
              </a:pP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Next line.</a:t>
              </a:r>
              <a:r>
                <a:rPr lang="en-US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>
                  <a:latin typeface="Courier New" pitchFamily="49" charset="0"/>
                  <a:cs typeface="Courier New" pitchFamily="49" charset="0"/>
                </a:rPr>
                <a:t>);</a:t>
              </a:r>
              <a:endParaRPr lang="en-SG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[TextBox 18]"/>
            <p:cNvSpPr txBox="1"/>
            <p:nvPr/>
          </p:nvSpPr>
          <p:spPr>
            <a:xfrm>
              <a:off x="4933489" y="4117704"/>
              <a:ext cx="2926508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Unit6_CommonErrors2.c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24004820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5. Common Errors (2/2)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9" name="[Rectangle 3]"/>
          <p:cNvSpPr txBox="1">
            <a:spLocks noChangeArrowheads="1"/>
          </p:cNvSpPr>
          <p:nvPr/>
        </p:nvSpPr>
        <p:spPr>
          <a:xfrm>
            <a:off x="352425" y="1255364"/>
            <a:ext cx="8627802" cy="1347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Proper indentation is important. In the following code, the indentation does not convey the intended purpose of the code. Why? Which </a:t>
            </a:r>
            <a:r>
              <a:rPr lang="en-US" i="1" dirty="0">
                <a:solidFill>
                  <a:srgbClr val="0000FF"/>
                </a:solidFill>
              </a:rPr>
              <a:t>if</a:t>
            </a:r>
            <a:r>
              <a:rPr lang="en-US" dirty="0"/>
              <a:t> is the </a:t>
            </a:r>
            <a:r>
              <a:rPr lang="en-US" i="1" dirty="0">
                <a:solidFill>
                  <a:srgbClr val="0000FF"/>
                </a:solidFill>
              </a:rPr>
              <a:t>else</a:t>
            </a:r>
            <a:r>
              <a:rPr lang="en-US" dirty="0"/>
              <a:t> matched to?</a:t>
            </a:r>
            <a:endParaRPr lang="en-SG" dirty="0"/>
          </a:p>
        </p:txBody>
      </p:sp>
      <p:grpSp>
        <p:nvGrpSpPr>
          <p:cNvPr id="2" name="Group 1"/>
          <p:cNvGrpSpPr/>
          <p:nvPr/>
        </p:nvGrpSpPr>
        <p:grpSpPr>
          <a:xfrm>
            <a:off x="533400" y="2491702"/>
            <a:ext cx="4041493" cy="2159822"/>
            <a:chOff x="1268414" y="2727524"/>
            <a:chExt cx="4041493" cy="2159822"/>
          </a:xfrm>
        </p:grpSpPr>
        <p:sp>
          <p:nvSpPr>
            <p:cNvPr id="14" name="TextBox 13"/>
            <p:cNvSpPr txBox="1"/>
            <p:nvPr/>
          </p:nvSpPr>
          <p:spPr>
            <a:xfrm>
              <a:off x="1268414" y="2948354"/>
              <a:ext cx="3225577" cy="193899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57200" algn="l"/>
                </a:tabLst>
                <a:defRPr/>
              </a:pPr>
              <a:r>
                <a:rPr lang="en-US" sz="15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 a, b;</a:t>
              </a:r>
            </a:p>
            <a:p>
              <a:pPr>
                <a:tabLst>
                  <a:tab pos="457200" algn="l"/>
                </a:tabLst>
                <a:defRPr/>
              </a:pP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. . .</a:t>
              </a:r>
            </a:p>
            <a:p>
              <a:pPr>
                <a:tabLst>
                  <a:tab pos="457200" algn="l"/>
                </a:tabLst>
                <a:defRPr/>
              </a:pPr>
              <a:endParaRPr lang="en-US" sz="15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57200" algn="l"/>
                </a:tabLst>
                <a:defRPr/>
              </a:pPr>
              <a:r>
                <a:rPr lang="en-US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 (a &gt; 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tabLst>
                  <a:tab pos="457200" algn="l"/>
                </a:tabLst>
                <a:defRPr/>
              </a:pP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(b &lt; 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tabLst>
                  <a:tab pos="457200" algn="l"/>
                </a:tabLst>
                <a:defRPr/>
              </a:pP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5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"Hello</a:t>
              </a:r>
              <a:r>
                <a:rPr lang="en-US" sz="15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457200" algn="l"/>
                </a:tabLst>
                <a:defRPr/>
              </a:pPr>
              <a:r>
                <a:rPr lang="en-US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</a:t>
              </a:r>
            </a:p>
            <a:p>
              <a:pPr>
                <a:tabLst>
                  <a:tab pos="457200" algn="l"/>
                </a:tabLst>
                <a:defRPr/>
              </a:pP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5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"Goodbye</a:t>
              </a:r>
              <a:r>
                <a:rPr lang="en-US" sz="15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</p:txBody>
        </p:sp>
        <p:sp>
          <p:nvSpPr>
            <p:cNvPr id="10" name="[TextBox 18]"/>
            <p:cNvSpPr txBox="1"/>
            <p:nvPr/>
          </p:nvSpPr>
          <p:spPr>
            <a:xfrm>
              <a:off x="2549632" y="2727524"/>
              <a:ext cx="2760275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Unit6_CommonErrors3.c</a:t>
              </a:r>
              <a:endParaRPr lang="en-SG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088761" y="2491702"/>
            <a:ext cx="3598040" cy="193899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457200" algn="l"/>
              </a:tabLst>
              <a:defRPr/>
            </a:pPr>
            <a:r>
              <a:rPr lang="en-US" sz="15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a, b;</a:t>
            </a:r>
          </a:p>
          <a:p>
            <a:pPr>
              <a:tabLst>
                <a:tab pos="457200" algn="l"/>
              </a:tabLst>
              <a:defRPr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. . .</a:t>
            </a:r>
          </a:p>
          <a:p>
            <a:pPr>
              <a:tabLst>
                <a:tab pos="457200" algn="l"/>
              </a:tabLst>
              <a:defRPr/>
            </a:pPr>
            <a:endParaRPr lang="en-US" sz="15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57200" algn="l"/>
              </a:tabLst>
              <a:defRPr/>
            </a:pPr>
            <a:r>
              <a:rPr lang="en-US" sz="15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(a &gt; </a:t>
            </a:r>
            <a:r>
              <a:rPr lang="en-US" sz="15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457200" algn="l"/>
              </a:tabLst>
              <a:defRPr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(b &lt; </a:t>
            </a:r>
            <a:r>
              <a:rPr lang="en-US" sz="15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9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457200" algn="l"/>
              </a:tabLst>
              <a:defRPr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"Hello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15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457200" algn="l"/>
              </a:tabLst>
              <a:defRPr/>
            </a:pPr>
            <a:r>
              <a:rPr lang="en-US" sz="15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>
              <a:tabLst>
                <a:tab pos="457200" algn="l"/>
              </a:tabLst>
              <a:defRPr/>
            </a:pPr>
            <a:r>
              <a:rPr lang="en-US" sz="15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"Goodbye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15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081186" y="3338807"/>
            <a:ext cx="899378" cy="573932"/>
            <a:chOff x="4081186" y="3725694"/>
            <a:chExt cx="899378" cy="573932"/>
          </a:xfrm>
        </p:grpSpPr>
        <p:sp>
          <p:nvSpPr>
            <p:cNvPr id="3" name="Right Arrow 2"/>
            <p:cNvSpPr/>
            <p:nvPr/>
          </p:nvSpPr>
          <p:spPr>
            <a:xfrm>
              <a:off x="4114801" y="3725694"/>
              <a:ext cx="865762" cy="573932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081186" y="3849019"/>
              <a:ext cx="8993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/>
                <a:t>Same as</a:t>
              </a:r>
              <a:endParaRPr lang="en-US" sz="1400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228825" y="5222955"/>
            <a:ext cx="2751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Use braces if you want to make it more readable: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88761" y="4582119"/>
            <a:ext cx="3598040" cy="216982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457200" algn="l"/>
              </a:tabLst>
              <a:defRPr/>
            </a:pPr>
            <a:r>
              <a:rPr lang="en-US" sz="15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a, b;</a:t>
            </a:r>
          </a:p>
          <a:p>
            <a:pPr>
              <a:tabLst>
                <a:tab pos="457200" algn="l"/>
              </a:tabLst>
              <a:defRPr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. . .</a:t>
            </a:r>
          </a:p>
          <a:p>
            <a:pPr>
              <a:tabLst>
                <a:tab pos="457200" algn="l"/>
              </a:tabLst>
              <a:defRPr/>
            </a:pPr>
            <a:endParaRPr lang="en-US" sz="15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57200" algn="l"/>
              </a:tabLst>
              <a:defRPr/>
            </a:pPr>
            <a:r>
              <a:rPr lang="en-US" sz="15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(a &gt; </a:t>
            </a:r>
            <a:r>
              <a:rPr lang="en-US" sz="15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457200" algn="l"/>
              </a:tabLst>
              <a:defRPr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(b &lt; </a:t>
            </a:r>
            <a:r>
              <a:rPr lang="en-US" sz="15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9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457200" algn="l"/>
              </a:tabLst>
              <a:defRPr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"Hello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15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457200" algn="l"/>
              </a:tabLst>
              <a:defRPr/>
            </a:pPr>
            <a:r>
              <a:rPr lang="en-US" sz="15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>
              <a:tabLst>
                <a:tab pos="457200" algn="l"/>
              </a:tabLst>
              <a:defRPr/>
            </a:pPr>
            <a:r>
              <a:rPr lang="en-US" sz="15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"Goodbye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15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457200" algn="l"/>
              </a:tabLst>
              <a:defRPr/>
            </a:pPr>
            <a:r>
              <a:rPr lang="en-SG" sz="15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5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3635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80410371299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1210732"/>
          </a:xfrm>
        </p:spPr>
        <p:txBody>
          <a:bodyPr>
            <a:normAutofit/>
          </a:bodyPr>
          <a:lstStyle/>
          <a:p>
            <a:pPr marL="1343025" indent="-1343025">
              <a:tabLst>
                <a:tab pos="450850" algn="l"/>
              </a:tabLst>
            </a:pPr>
            <a:r>
              <a:rPr lang="en-GB" sz="3600" dirty="0">
                <a:solidFill>
                  <a:srgbClr val="0000FF"/>
                </a:solidFill>
              </a:rPr>
              <a:t>Unit 6:	Problem Solving with Selection and Repetition Statements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533400" y="1903956"/>
            <a:ext cx="8305800" cy="4584765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Sequential vs Non-Sequential Control Flow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Selection Structures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3"/>
            </a:pPr>
            <a:r>
              <a:rPr lang="en-GB" sz="2800" dirty="0"/>
              <a:t>Nested </a:t>
            </a:r>
            <a:r>
              <a:rPr lang="en-GB" sz="2800" i="1" dirty="0">
                <a:latin typeface="Garamond" panose="02020404030301010803" pitchFamily="18" charset="0"/>
              </a:rPr>
              <a:t>if</a:t>
            </a:r>
            <a:r>
              <a:rPr lang="en-GB" sz="2800" dirty="0"/>
              <a:t> and </a:t>
            </a:r>
            <a:r>
              <a:rPr lang="en-GB" sz="2800" i="1" dirty="0">
                <a:latin typeface="Garamond" panose="02020404030301010803" pitchFamily="18" charset="0"/>
              </a:rPr>
              <a:t>if-else</a:t>
            </a:r>
            <a:r>
              <a:rPr lang="en-GB" sz="2800" dirty="0"/>
              <a:t> Statements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3"/>
            </a:pPr>
            <a:r>
              <a:rPr lang="en-GB" sz="2800" dirty="0"/>
              <a:t>Style Issues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3"/>
            </a:pPr>
            <a:r>
              <a:rPr lang="en-GB" sz="2800" dirty="0"/>
              <a:t>Common Errors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3"/>
            </a:pPr>
            <a:r>
              <a:rPr lang="en-GB" sz="2800" dirty="0"/>
              <a:t>The </a:t>
            </a:r>
            <a:r>
              <a:rPr lang="en-GB" sz="2800" i="1" dirty="0">
                <a:latin typeface="Garamond" panose="02020404030301010803" pitchFamily="18" charset="0"/>
              </a:rPr>
              <a:t>switch</a:t>
            </a:r>
            <a:r>
              <a:rPr lang="en-GB" sz="2800" dirty="0"/>
              <a:t> Statement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3"/>
            </a:pPr>
            <a:r>
              <a:rPr lang="en-GB" sz="2800" dirty="0"/>
              <a:t>Testing and Debugging</a:t>
            </a:r>
          </a:p>
        </p:txBody>
      </p:sp>
    </p:spTree>
    <p:extLst>
      <p:ext uri="{BB962C8B-B14F-4D97-AF65-F5344CB8AC3E}">
        <p14:creationId xmlns:p14="http://schemas.microsoft.com/office/powerpoint/2010/main" val="2151657272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6. The </a:t>
            </a:r>
            <a:r>
              <a:rPr lang="en-GB" sz="3600" i="1">
                <a:solidFill>
                  <a:srgbClr val="0000FF"/>
                </a:solidFill>
                <a:latin typeface="Garamond" panose="02020404030301010803" pitchFamily="18" charset="0"/>
              </a:rPr>
              <a:t>switch</a:t>
            </a:r>
            <a:r>
              <a:rPr lang="en-GB" sz="3600">
                <a:solidFill>
                  <a:srgbClr val="0000FF"/>
                </a:solidFill>
              </a:rPr>
              <a:t> Statement (1/3)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9" name="[Rectangle 3]"/>
          <p:cNvSpPr txBox="1">
            <a:spLocks noChangeArrowheads="1"/>
          </p:cNvSpPr>
          <p:nvPr/>
        </p:nvSpPr>
        <p:spPr>
          <a:xfrm>
            <a:off x="352425" y="1255363"/>
            <a:ext cx="8627802" cy="1083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An alternative to </a:t>
            </a:r>
            <a:r>
              <a:rPr lang="en-US" i="1" dirty="0">
                <a:solidFill>
                  <a:srgbClr val="0000FF"/>
                </a:solidFill>
              </a:rPr>
              <a:t>if-else-if</a:t>
            </a:r>
            <a:r>
              <a:rPr lang="en-US" i="1" dirty="0"/>
              <a:t> </a:t>
            </a:r>
            <a:r>
              <a:rPr lang="en-US" dirty="0"/>
              <a:t>is to use the </a:t>
            </a:r>
            <a:r>
              <a:rPr lang="en-US" i="1" dirty="0">
                <a:solidFill>
                  <a:srgbClr val="0000FF"/>
                </a:solidFill>
              </a:rPr>
              <a:t>switch</a:t>
            </a:r>
            <a:r>
              <a:rPr lang="en-US" dirty="0"/>
              <a:t> statement.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Restriction: Value must be of </a:t>
            </a:r>
            <a:r>
              <a:rPr lang="en-US" dirty="0">
                <a:solidFill>
                  <a:srgbClr val="C00000"/>
                </a:solidFill>
              </a:rPr>
              <a:t>discrete type</a:t>
            </a:r>
            <a:r>
              <a:rPr lang="en-US" dirty="0"/>
              <a:t> (</a:t>
            </a: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char</a:t>
            </a:r>
            <a:r>
              <a:rPr lang="en-US" dirty="0"/>
              <a:t>)</a:t>
            </a:r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509954" y="2338754"/>
            <a:ext cx="8053754" cy="424731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dirty="0">
                <a:latin typeface="Lucida Console" pitchFamily="49" charset="0"/>
                <a:cs typeface="Courier New" pitchFamily="49" charset="0"/>
              </a:rPr>
              <a:t>switch ( </a:t>
            </a:r>
            <a:r>
              <a:rPr lang="en-SG" dirty="0">
                <a:solidFill>
                  <a:srgbClr val="0000FF"/>
                </a:solidFill>
                <a:latin typeface="Lucida Console" pitchFamily="49" charset="0"/>
                <a:cs typeface="Courier New" pitchFamily="49" charset="0"/>
              </a:rPr>
              <a:t>&lt;variable or expression&gt;</a:t>
            </a:r>
            <a:r>
              <a:rPr lang="en-SG" dirty="0">
                <a:latin typeface="Lucida Console" pitchFamily="49" charset="0"/>
                <a:cs typeface="Courier New" pitchFamily="49" charset="0"/>
              </a:rPr>
              <a:t> ) { 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dirty="0">
                <a:latin typeface="Lucida Console" pitchFamily="49" charset="0"/>
                <a:cs typeface="Courier New" pitchFamily="49" charset="0"/>
              </a:rPr>
              <a:t>	case</a:t>
            </a:r>
            <a:r>
              <a:rPr lang="en-SG" dirty="0">
                <a:solidFill>
                  <a:srgbClr val="0000FF"/>
                </a:solidFill>
                <a:latin typeface="Lucida Console" pitchFamily="49" charset="0"/>
                <a:cs typeface="Courier New" pitchFamily="49" charset="0"/>
              </a:rPr>
              <a:t> value1</a:t>
            </a:r>
            <a:r>
              <a:rPr lang="en-SG" dirty="0">
                <a:latin typeface="Lucida Console" pitchFamily="49" charset="0"/>
                <a:cs typeface="Courier New" pitchFamily="49" charset="0"/>
              </a:rPr>
              <a:t>: 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dirty="0">
                <a:solidFill>
                  <a:schemeClr val="hlink"/>
                </a:solidFill>
                <a:latin typeface="Lucida Console" pitchFamily="49" charset="0"/>
                <a:cs typeface="Courier New" pitchFamily="49" charset="0"/>
              </a:rPr>
              <a:t>		</a:t>
            </a:r>
            <a:r>
              <a:rPr lang="en-SG" dirty="0">
                <a:solidFill>
                  <a:srgbClr val="006600"/>
                </a:solidFill>
                <a:latin typeface="Lucida Console" pitchFamily="49" charset="0"/>
                <a:cs typeface="Courier New" pitchFamily="49" charset="0"/>
              </a:rPr>
              <a:t>Code to execute if &lt;variable or expr&gt; == value1 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dirty="0">
                <a:latin typeface="Lucida Console" pitchFamily="49" charset="0"/>
                <a:cs typeface="Courier New" pitchFamily="49" charset="0"/>
              </a:rPr>
              <a:t>		break; 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endParaRPr lang="en-SG" dirty="0">
              <a:latin typeface="Lucida Console" pitchFamily="49" charset="0"/>
              <a:cs typeface="Courier New" pitchFamily="49" charset="0"/>
            </a:endParaRP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dirty="0">
                <a:latin typeface="Lucida Console" pitchFamily="49" charset="0"/>
                <a:cs typeface="Courier New" pitchFamily="49" charset="0"/>
              </a:rPr>
              <a:t>	case </a:t>
            </a:r>
            <a:r>
              <a:rPr lang="en-SG" dirty="0">
                <a:solidFill>
                  <a:srgbClr val="0000FF"/>
                </a:solidFill>
                <a:latin typeface="Lucida Console" pitchFamily="49" charset="0"/>
                <a:cs typeface="Courier New" pitchFamily="49" charset="0"/>
              </a:rPr>
              <a:t>value2</a:t>
            </a:r>
            <a:r>
              <a:rPr lang="en-SG" dirty="0">
                <a:latin typeface="Lucida Console" pitchFamily="49" charset="0"/>
                <a:cs typeface="Courier New" pitchFamily="49" charset="0"/>
              </a:rPr>
              <a:t>: 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dirty="0">
                <a:solidFill>
                  <a:schemeClr val="hlink"/>
                </a:solidFill>
                <a:latin typeface="Lucida Console" pitchFamily="49" charset="0"/>
                <a:cs typeface="Courier New" pitchFamily="49" charset="0"/>
              </a:rPr>
              <a:t>		</a:t>
            </a:r>
            <a:r>
              <a:rPr lang="en-SG" dirty="0">
                <a:solidFill>
                  <a:srgbClr val="006600"/>
                </a:solidFill>
                <a:latin typeface="Lucida Console" pitchFamily="49" charset="0"/>
                <a:cs typeface="Courier New" pitchFamily="49" charset="0"/>
              </a:rPr>
              <a:t>Code to execute if &lt;variable or expr&gt; == value2 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dirty="0">
                <a:latin typeface="Lucida Console" pitchFamily="49" charset="0"/>
                <a:cs typeface="Courier New" pitchFamily="49" charset="0"/>
              </a:rPr>
              <a:t>		break; 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dirty="0">
                <a:latin typeface="Lucida Console" pitchFamily="49" charset="0"/>
                <a:cs typeface="Courier New" pitchFamily="49" charset="0"/>
              </a:rPr>
              <a:t>	... 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endParaRPr lang="en-SG" dirty="0">
              <a:latin typeface="Lucida Console" pitchFamily="49" charset="0"/>
              <a:cs typeface="Courier New" pitchFamily="49" charset="0"/>
            </a:endParaRP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dirty="0">
                <a:latin typeface="Lucida Console" pitchFamily="49" charset="0"/>
                <a:cs typeface="Courier New" pitchFamily="49" charset="0"/>
              </a:rPr>
              <a:t>	default: 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dirty="0">
                <a:latin typeface="Lucida Console" pitchFamily="49" charset="0"/>
                <a:cs typeface="Courier New" pitchFamily="49" charset="0"/>
              </a:rPr>
              <a:t>		</a:t>
            </a:r>
            <a:r>
              <a:rPr lang="en-SG" dirty="0">
                <a:solidFill>
                  <a:srgbClr val="006600"/>
                </a:solidFill>
                <a:latin typeface="Lucida Console" pitchFamily="49" charset="0"/>
                <a:cs typeface="Courier New" pitchFamily="49" charset="0"/>
              </a:rPr>
              <a:t>Code to execute if &lt;variable or expr&gt; does not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dirty="0">
                <a:solidFill>
                  <a:srgbClr val="006600"/>
                </a:solidFill>
                <a:latin typeface="Lucida Console" pitchFamily="49" charset="0"/>
                <a:cs typeface="Courier New" pitchFamily="49" charset="0"/>
              </a:rPr>
              <a:t>		equal to the value of any of the cases above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dirty="0">
                <a:latin typeface="Lucida Console" pitchFamily="49" charset="0"/>
                <a:cs typeface="Courier New" pitchFamily="49" charset="0"/>
              </a:rPr>
              <a:t>		break; 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dirty="0">
                <a:latin typeface="Lucida Console" pitchFamily="49" charset="0"/>
                <a:cs typeface="Courier New" pitchFamily="49" charset="0"/>
              </a:rPr>
              <a:t>}</a:t>
            </a:r>
            <a:endParaRPr lang="en-SG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1987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6. The </a:t>
            </a:r>
            <a:r>
              <a:rPr lang="en-GB" sz="3600" i="1">
                <a:solidFill>
                  <a:srgbClr val="0000FF"/>
                </a:solidFill>
                <a:latin typeface="Garamond" panose="02020404030301010803" pitchFamily="18" charset="0"/>
              </a:rPr>
              <a:t>switch</a:t>
            </a:r>
            <a:r>
              <a:rPr lang="en-GB" sz="3600">
                <a:solidFill>
                  <a:srgbClr val="0000FF"/>
                </a:solidFill>
              </a:rPr>
              <a:t> Statement (2/3)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9" name="[Rectangle 3]"/>
          <p:cNvSpPr txBox="1">
            <a:spLocks noChangeArrowheads="1"/>
          </p:cNvSpPr>
          <p:nvPr/>
        </p:nvSpPr>
        <p:spPr>
          <a:xfrm>
            <a:off x="352425" y="1255363"/>
            <a:ext cx="8411747" cy="87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Write a program that reads in a </a:t>
            </a:r>
            <a:r>
              <a:rPr lang="en-US">
                <a:solidFill>
                  <a:srgbClr val="C00000"/>
                </a:solidFill>
              </a:rPr>
              <a:t>6-digit zip code </a:t>
            </a:r>
            <a:r>
              <a:rPr lang="en-US"/>
              <a:t>and uses its first digit to print the associated geographic area.</a:t>
            </a:r>
            <a:endParaRPr lang="en-SG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428295"/>
              </p:ext>
            </p:extLst>
          </p:nvPr>
        </p:nvGraphicFramePr>
        <p:xfrm>
          <a:off x="668216" y="2338754"/>
          <a:ext cx="7965830" cy="327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4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0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0488">
                <a:tc>
                  <a:txBody>
                    <a:bodyPr/>
                    <a:lstStyle/>
                    <a:p>
                      <a:r>
                        <a:rPr lang="en-US" sz="2400"/>
                        <a:t>If zip code</a:t>
                      </a:r>
                      <a:r>
                        <a:rPr lang="en-US" sz="2400" baseline="0"/>
                        <a:t> begins with</a:t>
                      </a:r>
                      <a:endParaRPr lang="en-US" sz="2400"/>
                    </a:p>
                  </a:txBody>
                  <a:tcPr anchor="ctr"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Print this message</a:t>
                      </a:r>
                    </a:p>
                  </a:txBody>
                  <a:tcPr anchor="ctr">
                    <a:solidFill>
                      <a:srgbClr val="CC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88">
                <a:tc>
                  <a:txBody>
                    <a:bodyPr/>
                    <a:lstStyle/>
                    <a:p>
                      <a:r>
                        <a:rPr lang="en-US" sz="2400"/>
                        <a:t>0, 2 or 3</a:t>
                      </a:r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&lt;zip code&gt; is on the East Coast.</a:t>
                      </a:r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488">
                <a:tc>
                  <a:txBody>
                    <a:bodyPr/>
                    <a:lstStyle/>
                    <a:p>
                      <a:r>
                        <a:rPr lang="en-US" sz="2400"/>
                        <a:t>4 – 6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&lt;zip code&gt;</a:t>
                      </a:r>
                      <a:r>
                        <a:rPr lang="en-US" sz="2400" baseline="0"/>
                        <a:t> is in the Central Plains.</a:t>
                      </a:r>
                      <a:endParaRPr lang="en-US" sz="24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488">
                <a:tc>
                  <a:txBody>
                    <a:bodyPr/>
                    <a:lstStyle/>
                    <a:p>
                      <a:r>
                        <a:rPr lang="en-US" sz="2400"/>
                        <a:t>7</a:t>
                      </a:r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&lt;zip</a:t>
                      </a:r>
                      <a:r>
                        <a:rPr lang="en-US" sz="2400" baseline="0"/>
                        <a:t> code&gt; is in the South.</a:t>
                      </a:r>
                      <a:endParaRPr lang="en-US" sz="2400"/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488">
                <a:tc>
                  <a:txBody>
                    <a:bodyPr/>
                    <a:lstStyle/>
                    <a:p>
                      <a:r>
                        <a:rPr lang="en-US" sz="2400"/>
                        <a:t>8 or 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&lt;zip code&gt; is in the West.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0488">
                <a:tc>
                  <a:txBody>
                    <a:bodyPr/>
                    <a:lstStyle/>
                    <a:p>
                      <a:r>
                        <a:rPr lang="en-US" sz="2400"/>
                        <a:t>others</a:t>
                      </a:r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&lt;zip code&gt; is invalid.</a:t>
                      </a:r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6305836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6. The </a:t>
            </a:r>
            <a:r>
              <a:rPr lang="en-GB" sz="3600" i="1">
                <a:solidFill>
                  <a:srgbClr val="0000FF"/>
                </a:solidFill>
                <a:latin typeface="Garamond" panose="02020404030301010803" pitchFamily="18" charset="0"/>
              </a:rPr>
              <a:t>switch</a:t>
            </a:r>
            <a:r>
              <a:rPr lang="en-GB" sz="3600">
                <a:solidFill>
                  <a:srgbClr val="0000FF"/>
                </a:solidFill>
              </a:rPr>
              <a:t> Statement (3/3)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8" name="[Group 7]"/>
          <p:cNvGrpSpPr/>
          <p:nvPr/>
        </p:nvGrpSpPr>
        <p:grpSpPr>
          <a:xfrm>
            <a:off x="1749507" y="991901"/>
            <a:ext cx="6411329" cy="5755147"/>
            <a:chOff x="2101947" y="2769404"/>
            <a:chExt cx="6411329" cy="5755147"/>
          </a:xfrm>
        </p:grpSpPr>
        <p:sp>
          <p:nvSpPr>
            <p:cNvPr id="9" name="TextBox 8"/>
            <p:cNvSpPr txBox="1"/>
            <p:nvPr/>
          </p:nvSpPr>
          <p:spPr>
            <a:xfrm>
              <a:off x="2101947" y="2846073"/>
              <a:ext cx="6138897" cy="5678478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r>
                <a:rPr lang="en-SG" sz="14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SG" sz="14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r>
                <a:rPr lang="en-SG" sz="14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SG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) {    </a:t>
              </a: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zip;</a:t>
              </a: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endParaRPr lang="en-SG" sz="8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a 6-digit ZIP code: "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, &amp;zip);</a:t>
              </a: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endParaRPr lang="en-SG" sz="8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switch 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(zip/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100000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endParaRPr lang="en-SG" sz="8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case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: </a:t>
              </a:r>
              <a:r>
                <a:rPr lang="en-SG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: </a:t>
              </a:r>
              <a:r>
                <a:rPr lang="en-SG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case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%06d 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is on the East Coast.</a:t>
              </a:r>
              <a:r>
                <a:rPr lang="en-SG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, zip);</a:t>
              </a: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SG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break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case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: </a:t>
              </a:r>
              <a:r>
                <a:rPr lang="en-SG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case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: </a:t>
              </a:r>
              <a:r>
                <a:rPr lang="en-SG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case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6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is in the Central Plains.</a:t>
              </a:r>
              <a:r>
                <a:rPr lang="en-SG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, zip);</a:t>
              </a: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SG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break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 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is in the South.</a:t>
              </a:r>
              <a:r>
                <a:rPr lang="en-SG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, zip);</a:t>
              </a: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SG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break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case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: </a:t>
              </a:r>
              <a:r>
                <a:rPr lang="en-SG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is in the West.</a:t>
              </a:r>
              <a:r>
                <a:rPr lang="en-SG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, zip);</a:t>
              </a: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SG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break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default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r>
                <a:rPr lang="nl-NL" sz="1400" b="1" dirty="0">
                  <a:latin typeface="Courier New" pitchFamily="49" charset="0"/>
                  <a:cs typeface="Courier New" pitchFamily="49" charset="0"/>
                </a:rPr>
                <a:t>			printf(</a:t>
              </a:r>
              <a:r>
                <a:rPr lang="nl-NL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nl-NL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 </a:t>
              </a:r>
              <a:r>
                <a:rPr lang="nl-NL" sz="14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is invalid.</a:t>
              </a:r>
              <a:r>
                <a:rPr lang="nl-NL" sz="14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</a:t>
              </a:r>
              <a:r>
                <a:rPr lang="nl-NL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nl-NL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nl-NL" sz="1400" b="1" dirty="0">
                  <a:latin typeface="Courier New" pitchFamily="49" charset="0"/>
                  <a:cs typeface="Courier New" pitchFamily="49" charset="0"/>
                </a:rPr>
                <a:t>, zip);</a:t>
              </a: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endParaRPr lang="en-SG" sz="8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} </a:t>
              </a:r>
              <a:r>
                <a:rPr lang="en-SG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end switch</a:t>
              </a: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endParaRPr lang="en-SG" sz="8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400" b="1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r>
                <a:rPr lang="en-SG" sz="1400" b="1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80406" y="2769404"/>
              <a:ext cx="2132870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Unit6_ZipCode.c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4197691675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7. Testing </a:t>
            </a:r>
            <a:r>
              <a:rPr lang="en-GB" sz="3600" dirty="0">
                <a:solidFill>
                  <a:srgbClr val="0000FF"/>
                </a:solidFill>
              </a:rPr>
              <a:t>and Debugging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546346"/>
          </a:xfrm>
        </p:spPr>
        <p:txBody>
          <a:bodyPr>
            <a:no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Finding the maximum value among 3 variables:</a:t>
            </a: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587375" y="4533026"/>
            <a:ext cx="8229600" cy="21084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What is wrong with the code? Did you test it with the correct test data?</a:t>
            </a:r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What test data would expose the flaw of the code?</a:t>
            </a:r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How do you correct the code?</a:t>
            </a:r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After correcting the code, would replacing the 3 </a:t>
            </a:r>
            <a:r>
              <a:rPr lang="en-US" sz="2000" i="1" dirty="0">
                <a:solidFill>
                  <a:srgbClr val="0000FF"/>
                </a:solidFill>
              </a:rPr>
              <a:t>if</a:t>
            </a:r>
            <a:r>
              <a:rPr lang="en-US" sz="2000" dirty="0"/>
              <a:t> statements with a nested </a:t>
            </a:r>
            <a:r>
              <a:rPr lang="en-US" sz="2000" i="1" dirty="0"/>
              <a:t>if-else</a:t>
            </a:r>
            <a:r>
              <a:rPr lang="en-US" sz="2000" dirty="0"/>
              <a:t> statement work? If it works, which method is better?</a:t>
            </a:r>
          </a:p>
        </p:txBody>
      </p:sp>
      <p:grpSp>
        <p:nvGrpSpPr>
          <p:cNvPr id="2" name="[Group 1]"/>
          <p:cNvGrpSpPr/>
          <p:nvPr/>
        </p:nvGrpSpPr>
        <p:grpSpPr>
          <a:xfrm>
            <a:off x="1489899" y="1685296"/>
            <a:ext cx="5895163" cy="2839310"/>
            <a:chOff x="1650670" y="1732258"/>
            <a:chExt cx="5895163" cy="2839310"/>
          </a:xfrm>
        </p:grpSpPr>
        <p:sp>
          <p:nvSpPr>
            <p:cNvPr id="9" name="[TextBox 14]"/>
            <p:cNvSpPr txBox="1"/>
            <p:nvPr/>
          </p:nvSpPr>
          <p:spPr>
            <a:xfrm>
              <a:off x="1650670" y="1732258"/>
              <a:ext cx="5510151" cy="280076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lvl="1">
                <a:spcBef>
                  <a:spcPts val="0"/>
                </a:spcBef>
                <a:buClr>
                  <a:schemeClr val="accent2"/>
                </a:buClr>
                <a:buSzPct val="120000"/>
                <a:buFont typeface="Wingdings" pitchFamily="2" charset="2"/>
                <a:buNone/>
                <a:tabLst>
                  <a:tab pos="344488" algn="l"/>
                  <a:tab pos="688975" algn="l"/>
                </a:tabLst>
                <a:defRPr/>
              </a:pPr>
              <a:r>
                <a:rPr lang="en-GB" sz="1600" b="1" dirty="0">
                  <a:solidFill>
                    <a:schemeClr val="accent6">
                      <a:lumMod val="75000"/>
                    </a:schemeClr>
                  </a:solidFill>
                  <a:latin typeface="Courier New" pitchFamily="49" charset="0"/>
                </a:rPr>
                <a:t>// Returns largest among num1, num2, num3</a:t>
              </a:r>
            </a:p>
            <a:p>
              <a:pPr marL="0" lvl="1">
                <a:spcBef>
                  <a:spcPts val="0"/>
                </a:spcBef>
                <a:buClr>
                  <a:schemeClr val="accent2"/>
                </a:buClr>
                <a:buSzPct val="120000"/>
                <a:buFont typeface="Wingdings" pitchFamily="2" charset="2"/>
                <a:buNone/>
                <a:tabLst>
                  <a:tab pos="344488" algn="l"/>
                  <a:tab pos="688975" algn="l"/>
                </a:tabLst>
                <a:defRPr/>
              </a:pPr>
              <a:r>
                <a:rPr lang="en-GB" sz="1600" b="1" dirty="0" err="1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GB" sz="16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GB" sz="1600" b="1" dirty="0" err="1">
                  <a:solidFill>
                    <a:schemeClr val="tx1"/>
                  </a:solidFill>
                  <a:latin typeface="Courier New" pitchFamily="49" charset="0"/>
                </a:rPr>
                <a:t>getMax</a:t>
              </a:r>
              <a:r>
                <a:rPr lang="en-GB" sz="1600" b="1" dirty="0">
                  <a:solidFill>
                    <a:schemeClr val="tx1"/>
                  </a:solidFill>
                  <a:latin typeface="Courier New" pitchFamily="49" charset="0"/>
                </a:rPr>
                <a:t>(</a:t>
              </a:r>
              <a:r>
                <a:rPr lang="en-GB" sz="1600" b="1" dirty="0" err="1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GB" sz="1600" b="1" dirty="0">
                  <a:solidFill>
                    <a:schemeClr val="tx1"/>
                  </a:solidFill>
                  <a:latin typeface="Courier New" pitchFamily="49" charset="0"/>
                </a:rPr>
                <a:t> num1, </a:t>
              </a:r>
              <a:r>
                <a:rPr lang="en-GB" sz="1600" b="1" dirty="0" err="1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GB" sz="1600" b="1" dirty="0">
                  <a:solidFill>
                    <a:schemeClr val="tx1"/>
                  </a:solidFill>
                  <a:latin typeface="Courier New" pitchFamily="49" charset="0"/>
                </a:rPr>
                <a:t> num2, </a:t>
              </a:r>
              <a:r>
                <a:rPr lang="en-GB" sz="1600" b="1" dirty="0" err="1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GB" sz="1600" b="1" dirty="0">
                  <a:solidFill>
                    <a:schemeClr val="tx1"/>
                  </a:solidFill>
                  <a:latin typeface="Courier New" pitchFamily="49" charset="0"/>
                </a:rPr>
                <a:t> num3) {</a:t>
              </a:r>
              <a:r>
                <a:rPr lang="en-GB" sz="1600" b="1" dirty="0">
                  <a:solidFill>
                    <a:srgbClr val="C00000"/>
                  </a:solidFill>
                  <a:latin typeface="Courier New" pitchFamily="49" charset="0"/>
                </a:rPr>
                <a:t/>
              </a:r>
              <a:br>
                <a:rPr lang="en-GB" sz="1600" b="1" dirty="0">
                  <a:solidFill>
                    <a:srgbClr val="C00000"/>
                  </a:solidFill>
                  <a:latin typeface="Courier New" pitchFamily="49" charset="0"/>
                </a:rPr>
              </a:br>
              <a:r>
                <a:rPr lang="en-GB" sz="1600" b="1" dirty="0">
                  <a:solidFill>
                    <a:srgbClr val="C00000"/>
                  </a:solidFill>
                  <a:latin typeface="Courier New" pitchFamily="49" charset="0"/>
                </a:rPr>
                <a:t>	</a:t>
              </a:r>
              <a:r>
                <a:rPr lang="en-GB" sz="1600" b="1" dirty="0" err="1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GB" sz="1600" b="1" dirty="0">
                  <a:latin typeface="Courier New" pitchFamily="49" charset="0"/>
                </a:rPr>
                <a:t> max = </a:t>
              </a:r>
              <a:r>
                <a:rPr lang="en-GB" sz="1600" b="1" dirty="0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GB" sz="1600" b="1" dirty="0">
                  <a:latin typeface="Courier New" pitchFamily="49" charset="0"/>
                </a:rPr>
                <a:t>;</a:t>
              </a:r>
              <a:br>
                <a:rPr lang="en-GB" sz="1600" b="1" dirty="0">
                  <a:latin typeface="Courier New" pitchFamily="49" charset="0"/>
                </a:rPr>
              </a:br>
              <a:r>
                <a:rPr lang="en-GB" sz="1600" b="1" dirty="0">
                  <a:latin typeface="Courier New" pitchFamily="49" charset="0"/>
                </a:rPr>
                <a:t>	</a:t>
              </a:r>
              <a:r>
                <a:rPr lang="en-GB" sz="1600" b="1" dirty="0">
                  <a:solidFill>
                    <a:srgbClr val="0000FF"/>
                  </a:solidFill>
                  <a:latin typeface="Courier New" pitchFamily="49" charset="0"/>
                </a:rPr>
                <a:t>if</a:t>
              </a:r>
              <a:r>
                <a:rPr lang="en-GB" sz="1600" b="1" dirty="0">
                  <a:latin typeface="Courier New" pitchFamily="49" charset="0"/>
                </a:rPr>
                <a:t> ((num1 &gt; num2) &amp;&amp; (num1 &gt; num3))</a:t>
              </a:r>
              <a:br>
                <a:rPr lang="en-GB" sz="1600" b="1" dirty="0">
                  <a:latin typeface="Courier New" pitchFamily="49" charset="0"/>
                </a:rPr>
              </a:br>
              <a:r>
                <a:rPr lang="en-GB" sz="1600" b="1" dirty="0">
                  <a:latin typeface="Courier New" pitchFamily="49" charset="0"/>
                </a:rPr>
                <a:t>		max = num1;</a:t>
              </a:r>
              <a:br>
                <a:rPr lang="en-GB" sz="1600" b="1" dirty="0">
                  <a:latin typeface="Courier New" pitchFamily="49" charset="0"/>
                </a:rPr>
              </a:br>
              <a:r>
                <a:rPr lang="en-GB" sz="1600" b="1" dirty="0">
                  <a:latin typeface="Courier New" pitchFamily="49" charset="0"/>
                </a:rPr>
                <a:t>	</a:t>
              </a:r>
              <a:r>
                <a:rPr lang="en-GB" sz="1600" b="1" dirty="0">
                  <a:solidFill>
                    <a:srgbClr val="0000FF"/>
                  </a:solidFill>
                  <a:latin typeface="Courier New" pitchFamily="49" charset="0"/>
                </a:rPr>
                <a:t>if</a:t>
              </a:r>
              <a:r>
                <a:rPr lang="en-GB" sz="1600" b="1" dirty="0">
                  <a:latin typeface="Courier New" pitchFamily="49" charset="0"/>
                </a:rPr>
                <a:t> ((num2 &gt; num1) &amp;&amp; (num2 &gt; num3))</a:t>
              </a:r>
              <a:br>
                <a:rPr lang="en-GB" sz="1600" b="1" dirty="0">
                  <a:latin typeface="Courier New" pitchFamily="49" charset="0"/>
                </a:rPr>
              </a:br>
              <a:r>
                <a:rPr lang="en-GB" sz="1600" b="1" dirty="0">
                  <a:latin typeface="Courier New" pitchFamily="49" charset="0"/>
                </a:rPr>
                <a:t>		max = num2;</a:t>
              </a:r>
              <a:br>
                <a:rPr lang="en-GB" sz="1600" b="1" dirty="0">
                  <a:latin typeface="Courier New" pitchFamily="49" charset="0"/>
                </a:rPr>
              </a:br>
              <a:r>
                <a:rPr lang="en-GB" sz="1600" b="1" dirty="0">
                  <a:latin typeface="Courier New" pitchFamily="49" charset="0"/>
                </a:rPr>
                <a:t>	</a:t>
              </a:r>
              <a:r>
                <a:rPr lang="en-GB" sz="1600" b="1" dirty="0">
                  <a:solidFill>
                    <a:srgbClr val="0000FF"/>
                  </a:solidFill>
                  <a:latin typeface="Courier New" pitchFamily="49" charset="0"/>
                </a:rPr>
                <a:t>if</a:t>
              </a:r>
              <a:r>
                <a:rPr lang="en-GB" sz="1600" b="1" dirty="0">
                  <a:latin typeface="Courier New" pitchFamily="49" charset="0"/>
                </a:rPr>
                <a:t> ((num3 &gt; num1) &amp;&amp; (num3 &gt; num2))</a:t>
              </a:r>
              <a:br>
                <a:rPr lang="en-GB" sz="1600" b="1" dirty="0">
                  <a:latin typeface="Courier New" pitchFamily="49" charset="0"/>
                </a:rPr>
              </a:br>
              <a:r>
                <a:rPr lang="en-GB" sz="1600" b="1" dirty="0">
                  <a:latin typeface="Courier New" pitchFamily="49" charset="0"/>
                </a:rPr>
                <a:t>  		max = num3;</a:t>
              </a:r>
            </a:p>
            <a:p>
              <a:pPr marL="0" lvl="1">
                <a:spcBef>
                  <a:spcPts val="0"/>
                </a:spcBef>
                <a:buClr>
                  <a:schemeClr val="accent2"/>
                </a:buClr>
                <a:buSzPct val="120000"/>
                <a:buFont typeface="Wingdings" pitchFamily="2" charset="2"/>
                <a:buNone/>
                <a:tabLst>
                  <a:tab pos="344488" algn="l"/>
                  <a:tab pos="688975" algn="l"/>
                </a:tabLst>
                <a:defRPr/>
              </a:pPr>
              <a:r>
                <a:rPr lang="en-GB" sz="1600" b="1" dirty="0">
                  <a:latin typeface="Courier New" pitchFamily="49" charset="0"/>
                </a:rPr>
                <a:t>	</a:t>
              </a:r>
              <a:r>
                <a:rPr lang="en-GB" sz="1600" b="1" dirty="0">
                  <a:solidFill>
                    <a:srgbClr val="0000FF"/>
                  </a:solidFill>
                  <a:latin typeface="Courier New" pitchFamily="49" charset="0"/>
                </a:rPr>
                <a:t>return</a:t>
              </a:r>
              <a:r>
                <a:rPr lang="en-GB" sz="1600" b="1" dirty="0">
                  <a:latin typeface="Courier New" pitchFamily="49" charset="0"/>
                </a:rPr>
                <a:t> max;</a:t>
              </a:r>
            </a:p>
            <a:p>
              <a:pPr marL="0" lvl="1">
                <a:spcBef>
                  <a:spcPts val="0"/>
                </a:spcBef>
                <a:buClr>
                  <a:schemeClr val="accent2"/>
                </a:buClr>
                <a:buSzPct val="120000"/>
                <a:buFont typeface="Wingdings" pitchFamily="2" charset="2"/>
                <a:buNone/>
                <a:tabLst>
                  <a:tab pos="344488" algn="l"/>
                  <a:tab pos="688975" algn="l"/>
                </a:tabLst>
                <a:defRPr/>
              </a:pPr>
              <a:r>
                <a:rPr lang="en-GB" sz="1600" b="1" dirty="0">
                  <a:latin typeface="Courier New" pitchFamily="49" charset="0"/>
                </a:rPr>
                <a:t>}</a:t>
              </a:r>
            </a:p>
          </p:txBody>
        </p:sp>
        <p:sp>
          <p:nvSpPr>
            <p:cNvPr id="11" name="[Group 7]"/>
            <p:cNvSpPr txBox="1"/>
            <p:nvPr/>
          </p:nvSpPr>
          <p:spPr>
            <a:xfrm>
              <a:off x="5213569" y="4202236"/>
              <a:ext cx="2332264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Unit6_FindMax_v1.c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18997764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7. Testing </a:t>
            </a:r>
            <a:r>
              <a:rPr lang="en-GB" sz="3600" dirty="0">
                <a:solidFill>
                  <a:srgbClr val="0000FF"/>
                </a:solidFill>
              </a:rPr>
              <a:t>and Debugging 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364120" cy="1571791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With selection structures (and next time, repetition structures), you are now open to many alternative ways of solving a problem.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Alternative approach to finding maximum among 3 values:</a:t>
            </a:r>
          </a:p>
        </p:txBody>
      </p:sp>
      <p:grpSp>
        <p:nvGrpSpPr>
          <p:cNvPr id="9" name="[Group 1]"/>
          <p:cNvGrpSpPr/>
          <p:nvPr/>
        </p:nvGrpSpPr>
        <p:grpSpPr>
          <a:xfrm>
            <a:off x="1489899" y="2366287"/>
            <a:ext cx="5895163" cy="2839310"/>
            <a:chOff x="1650670" y="1732258"/>
            <a:chExt cx="5895163" cy="2839310"/>
          </a:xfrm>
        </p:grpSpPr>
        <p:sp>
          <p:nvSpPr>
            <p:cNvPr id="10" name="[TextBox 14]"/>
            <p:cNvSpPr txBox="1"/>
            <p:nvPr/>
          </p:nvSpPr>
          <p:spPr>
            <a:xfrm>
              <a:off x="1650670" y="1732258"/>
              <a:ext cx="5510151" cy="280076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lvl="1">
                <a:spcBef>
                  <a:spcPts val="0"/>
                </a:spcBef>
                <a:buClr>
                  <a:schemeClr val="accent2"/>
                </a:buClr>
                <a:buSzPct val="120000"/>
                <a:buFont typeface="Wingdings" pitchFamily="2" charset="2"/>
                <a:buNone/>
                <a:tabLst>
                  <a:tab pos="344488" algn="l"/>
                  <a:tab pos="688975" algn="l"/>
                </a:tabLst>
                <a:defRPr/>
              </a:pPr>
              <a:r>
                <a:rPr lang="en-GB" sz="1600" b="1" dirty="0">
                  <a:solidFill>
                    <a:schemeClr val="accent6">
                      <a:lumMod val="75000"/>
                    </a:schemeClr>
                  </a:solidFill>
                  <a:latin typeface="Courier New" pitchFamily="49" charset="0"/>
                </a:rPr>
                <a:t>// Returns largest among num1, num2, num3</a:t>
              </a:r>
            </a:p>
            <a:p>
              <a:pPr marL="0" lvl="1">
                <a:spcBef>
                  <a:spcPts val="0"/>
                </a:spcBef>
                <a:buClr>
                  <a:schemeClr val="accent2"/>
                </a:buClr>
                <a:buSzPct val="120000"/>
                <a:buFont typeface="Wingdings" pitchFamily="2" charset="2"/>
                <a:buNone/>
                <a:tabLst>
                  <a:tab pos="344488" algn="l"/>
                  <a:tab pos="688975" algn="l"/>
                </a:tabLst>
                <a:defRPr/>
              </a:pPr>
              <a:r>
                <a:rPr lang="en-GB" sz="1600" b="1" dirty="0" err="1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GB" sz="16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GB" sz="1600" b="1" dirty="0" err="1">
                  <a:solidFill>
                    <a:schemeClr val="tx1"/>
                  </a:solidFill>
                  <a:latin typeface="Courier New" pitchFamily="49" charset="0"/>
                </a:rPr>
                <a:t>getMax</a:t>
              </a:r>
              <a:r>
                <a:rPr lang="en-GB" sz="1600" b="1" dirty="0">
                  <a:solidFill>
                    <a:schemeClr val="tx1"/>
                  </a:solidFill>
                  <a:latin typeface="Courier New" pitchFamily="49" charset="0"/>
                </a:rPr>
                <a:t>(</a:t>
              </a:r>
              <a:r>
                <a:rPr lang="en-GB" sz="1600" b="1" dirty="0" err="1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GB" sz="1600" b="1" dirty="0">
                  <a:solidFill>
                    <a:schemeClr val="tx1"/>
                  </a:solidFill>
                  <a:latin typeface="Courier New" pitchFamily="49" charset="0"/>
                </a:rPr>
                <a:t> num1, </a:t>
              </a:r>
              <a:r>
                <a:rPr lang="en-GB" sz="1600" b="1" dirty="0" err="1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GB" sz="1600" b="1" dirty="0">
                  <a:solidFill>
                    <a:schemeClr val="tx1"/>
                  </a:solidFill>
                  <a:latin typeface="Courier New" pitchFamily="49" charset="0"/>
                </a:rPr>
                <a:t> num2, </a:t>
              </a:r>
              <a:r>
                <a:rPr lang="en-GB" sz="1600" b="1" dirty="0" err="1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GB" sz="1600" b="1" dirty="0">
                  <a:solidFill>
                    <a:schemeClr val="tx1"/>
                  </a:solidFill>
                  <a:latin typeface="Courier New" pitchFamily="49" charset="0"/>
                </a:rPr>
                <a:t> num3) {</a:t>
              </a:r>
              <a:r>
                <a:rPr lang="en-GB" sz="1600" b="1" dirty="0">
                  <a:solidFill>
                    <a:srgbClr val="C00000"/>
                  </a:solidFill>
                  <a:latin typeface="Courier New" pitchFamily="49" charset="0"/>
                </a:rPr>
                <a:t/>
              </a:r>
              <a:br>
                <a:rPr lang="en-GB" sz="1600" b="1" dirty="0">
                  <a:solidFill>
                    <a:srgbClr val="C00000"/>
                  </a:solidFill>
                  <a:latin typeface="Courier New" pitchFamily="49" charset="0"/>
                </a:rPr>
              </a:br>
              <a:r>
                <a:rPr lang="en-GB" sz="1600" b="1" dirty="0">
                  <a:solidFill>
                    <a:srgbClr val="C00000"/>
                  </a:solidFill>
                  <a:latin typeface="Courier New" pitchFamily="49" charset="0"/>
                </a:rPr>
                <a:t>	</a:t>
              </a:r>
              <a:r>
                <a:rPr lang="en-GB" sz="1600" b="1" dirty="0" err="1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GB" sz="1600" b="1" dirty="0">
                  <a:latin typeface="Courier New" pitchFamily="49" charset="0"/>
                </a:rPr>
                <a:t> max = </a:t>
              </a:r>
              <a:r>
                <a:rPr lang="en-GB" sz="1600" b="1" dirty="0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GB" sz="1600" b="1" dirty="0">
                  <a:latin typeface="Courier New" pitchFamily="49" charset="0"/>
                </a:rPr>
                <a:t>;</a:t>
              </a:r>
              <a:br>
                <a:rPr lang="en-GB" sz="1600" b="1" dirty="0">
                  <a:latin typeface="Courier New" pitchFamily="49" charset="0"/>
                </a:rPr>
              </a:br>
              <a:r>
                <a:rPr lang="en-GB" sz="1600" b="1" dirty="0">
                  <a:latin typeface="Courier New" pitchFamily="49" charset="0"/>
                </a:rPr>
                <a:t>	</a:t>
              </a:r>
              <a:r>
                <a:rPr lang="en-GB" sz="1600" b="1" dirty="0">
                  <a:solidFill>
                    <a:srgbClr val="0000FF"/>
                  </a:solidFill>
                  <a:latin typeface="Courier New" pitchFamily="49" charset="0"/>
                </a:rPr>
                <a:t>if</a:t>
              </a:r>
              <a:r>
                <a:rPr lang="en-GB" sz="1600" b="1" dirty="0">
                  <a:latin typeface="Courier New" pitchFamily="49" charset="0"/>
                </a:rPr>
                <a:t> (num1 &gt; max)</a:t>
              </a:r>
            </a:p>
            <a:p>
              <a:pPr marL="0" lvl="1">
                <a:spcBef>
                  <a:spcPts val="0"/>
                </a:spcBef>
                <a:buClr>
                  <a:schemeClr val="accent2"/>
                </a:buClr>
                <a:buSzPct val="120000"/>
                <a:buFont typeface="Wingdings" pitchFamily="2" charset="2"/>
                <a:buNone/>
                <a:tabLst>
                  <a:tab pos="344488" algn="l"/>
                  <a:tab pos="688975" algn="l"/>
                </a:tabLst>
                <a:defRPr/>
              </a:pPr>
              <a:r>
                <a:rPr lang="en-GB" sz="1600" b="1" dirty="0">
                  <a:latin typeface="Courier New" pitchFamily="49" charset="0"/>
                </a:rPr>
                <a:t>		max = num1;</a:t>
              </a:r>
              <a:br>
                <a:rPr lang="en-GB" sz="1600" b="1" dirty="0">
                  <a:latin typeface="Courier New" pitchFamily="49" charset="0"/>
                </a:rPr>
              </a:br>
              <a:r>
                <a:rPr lang="en-GB" sz="1600" b="1" dirty="0">
                  <a:latin typeface="Courier New" pitchFamily="49" charset="0"/>
                </a:rPr>
                <a:t>	</a:t>
              </a:r>
              <a:r>
                <a:rPr lang="en-GB" sz="1600" b="1" dirty="0">
                  <a:solidFill>
                    <a:srgbClr val="0000FF"/>
                  </a:solidFill>
                  <a:latin typeface="Courier New" pitchFamily="49" charset="0"/>
                </a:rPr>
                <a:t>else if</a:t>
              </a:r>
              <a:r>
                <a:rPr lang="en-GB" sz="1600" b="1" dirty="0">
                  <a:latin typeface="Courier New" pitchFamily="49" charset="0"/>
                </a:rPr>
                <a:t> (num2 &gt; max)</a:t>
              </a:r>
              <a:br>
                <a:rPr lang="en-GB" sz="1600" b="1" dirty="0">
                  <a:latin typeface="Courier New" pitchFamily="49" charset="0"/>
                </a:rPr>
              </a:br>
              <a:r>
                <a:rPr lang="en-GB" sz="1600" b="1" dirty="0">
                  <a:latin typeface="Courier New" pitchFamily="49" charset="0"/>
                </a:rPr>
                <a:t>		max = num2;</a:t>
              </a:r>
              <a:br>
                <a:rPr lang="en-GB" sz="1600" b="1" dirty="0">
                  <a:latin typeface="Courier New" pitchFamily="49" charset="0"/>
                </a:rPr>
              </a:br>
              <a:r>
                <a:rPr lang="en-GB" sz="1600" b="1" dirty="0">
                  <a:latin typeface="Courier New" pitchFamily="49" charset="0"/>
                </a:rPr>
                <a:t>	</a:t>
              </a:r>
              <a:r>
                <a:rPr lang="en-GB" sz="1600" b="1" dirty="0">
                  <a:solidFill>
                    <a:srgbClr val="0000FF"/>
                  </a:solidFill>
                  <a:latin typeface="Courier New" pitchFamily="49" charset="0"/>
                </a:rPr>
                <a:t>else if</a:t>
              </a:r>
              <a:r>
                <a:rPr lang="en-GB" sz="1600" b="1" dirty="0">
                  <a:latin typeface="Courier New" pitchFamily="49" charset="0"/>
                </a:rPr>
                <a:t> (num3 &gt; max)</a:t>
              </a:r>
              <a:br>
                <a:rPr lang="en-GB" sz="1600" b="1" dirty="0">
                  <a:latin typeface="Courier New" pitchFamily="49" charset="0"/>
                </a:rPr>
              </a:br>
              <a:r>
                <a:rPr lang="en-GB" sz="1600" b="1" dirty="0">
                  <a:latin typeface="Courier New" pitchFamily="49" charset="0"/>
                </a:rPr>
                <a:t>  		max = num3;</a:t>
              </a:r>
            </a:p>
            <a:p>
              <a:pPr marL="0" lvl="1">
                <a:spcBef>
                  <a:spcPts val="0"/>
                </a:spcBef>
                <a:buClr>
                  <a:schemeClr val="accent2"/>
                </a:buClr>
                <a:buSzPct val="120000"/>
                <a:buFont typeface="Wingdings" pitchFamily="2" charset="2"/>
                <a:buNone/>
                <a:tabLst>
                  <a:tab pos="344488" algn="l"/>
                  <a:tab pos="688975" algn="l"/>
                </a:tabLst>
                <a:defRPr/>
              </a:pPr>
              <a:r>
                <a:rPr lang="en-GB" sz="1600" b="1" dirty="0">
                  <a:latin typeface="Courier New" pitchFamily="49" charset="0"/>
                </a:rPr>
                <a:t>	</a:t>
              </a:r>
              <a:r>
                <a:rPr lang="en-GB" sz="1600" b="1" dirty="0">
                  <a:solidFill>
                    <a:srgbClr val="0000FF"/>
                  </a:solidFill>
                  <a:latin typeface="Courier New" pitchFamily="49" charset="0"/>
                </a:rPr>
                <a:t>return</a:t>
              </a:r>
              <a:r>
                <a:rPr lang="en-GB" sz="1600" b="1" dirty="0">
                  <a:latin typeface="Courier New" pitchFamily="49" charset="0"/>
                </a:rPr>
                <a:t> max;</a:t>
              </a:r>
            </a:p>
            <a:p>
              <a:pPr marL="0" lvl="1">
                <a:spcBef>
                  <a:spcPts val="0"/>
                </a:spcBef>
                <a:buClr>
                  <a:schemeClr val="accent2"/>
                </a:buClr>
                <a:buSzPct val="120000"/>
                <a:buFont typeface="Wingdings" pitchFamily="2" charset="2"/>
                <a:buNone/>
                <a:tabLst>
                  <a:tab pos="344488" algn="l"/>
                  <a:tab pos="688975" algn="l"/>
                </a:tabLst>
                <a:defRPr/>
              </a:pPr>
              <a:r>
                <a:rPr lang="en-GB" sz="1600" b="1" dirty="0">
                  <a:latin typeface="Courier New" pitchFamily="49" charset="0"/>
                </a:rPr>
                <a:t>}</a:t>
              </a:r>
            </a:p>
          </p:txBody>
        </p:sp>
        <p:sp>
          <p:nvSpPr>
            <p:cNvPr id="11" name="[Group 7]"/>
            <p:cNvSpPr txBox="1"/>
            <p:nvPr/>
          </p:nvSpPr>
          <p:spPr>
            <a:xfrm>
              <a:off x="5213569" y="4202236"/>
              <a:ext cx="2332264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Unit6_FindMax_v2.c</a:t>
              </a:r>
              <a:endParaRPr lang="en-SG" dirty="0"/>
            </a:p>
          </p:txBody>
        </p:sp>
      </p:grpSp>
      <p:sp>
        <p:nvSpPr>
          <p:cNvPr id="13" name="Content Placeholder 5"/>
          <p:cNvSpPr txBox="1">
            <a:spLocks/>
          </p:cNvSpPr>
          <p:nvPr/>
        </p:nvSpPr>
        <p:spPr>
          <a:xfrm>
            <a:off x="587375" y="5325979"/>
            <a:ext cx="8364120" cy="11069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What is wrong with this code? (There are more than one error.)</a:t>
            </a:r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What test data should you use to expose its flaw?</a:t>
            </a:r>
          </a:p>
        </p:txBody>
      </p:sp>
    </p:spTree>
    <p:extLst>
      <p:ext uri="{BB962C8B-B14F-4D97-AF65-F5344CB8AC3E}">
        <p14:creationId xmlns:p14="http://schemas.microsoft.com/office/powerpoint/2010/main" val="33026213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7. Testing and Debugging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67326"/>
            <a:ext cx="8364120" cy="1475874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The preceding examples will be discussed in class.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Remember: Test your programs thoroughly with your own data.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37346" y="2999874"/>
            <a:ext cx="4636169" cy="1384995"/>
          </a:xfrm>
          <a:prstGeom prst="rect">
            <a:avLst/>
          </a:prstGeom>
          <a:solidFill>
            <a:srgbClr val="CC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Do NOT rely on </a:t>
            </a:r>
            <a:r>
              <a:rPr lang="en-US" sz="2800" dirty="0" err="1">
                <a:solidFill>
                  <a:schemeClr val="bg1"/>
                </a:solidFill>
              </a:rPr>
              <a:t>CodeCrunch</a:t>
            </a:r>
            <a:r>
              <a:rPr lang="en-US" sz="2800" dirty="0">
                <a:solidFill>
                  <a:schemeClr val="bg1"/>
                </a:solidFill>
              </a:rPr>
              <a:t> to test your programs!</a:t>
            </a:r>
          </a:p>
        </p:txBody>
      </p:sp>
    </p:spTree>
    <p:extLst>
      <p:ext uri="{BB962C8B-B14F-4D97-AF65-F5344CB8AC3E}">
        <p14:creationId xmlns:p14="http://schemas.microsoft.com/office/powerpoint/2010/main" val="23544045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Unit6 - </a:t>
            </a:r>
            <a:fld id="{2E4790E1-2590-4AEE-892D-AB46A7688113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622945" y="4668104"/>
            <a:ext cx="3207895" cy="1384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Each round of the loop is called an </a:t>
            </a:r>
            <a:r>
              <a:rPr lang="en-US" sz="2800" i="1" dirty="0">
                <a:solidFill>
                  <a:srgbClr val="0000FF"/>
                </a:solidFill>
              </a:rPr>
              <a:t>iteration</a:t>
            </a:r>
            <a:r>
              <a:rPr lang="en-US" sz="2800" dirty="0"/>
              <a:t>.</a:t>
            </a:r>
            <a:endParaRPr lang="en-SG" sz="2800" dirty="0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533400" y="381000"/>
            <a:ext cx="8382000" cy="838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sz="3600" dirty="0">
                <a:solidFill>
                  <a:srgbClr val="0000FF"/>
                </a:solidFill>
              </a:rPr>
              <a:t>8. 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while</a:t>
            </a:r>
            <a:r>
              <a:rPr lang="en-GB" sz="3600" dirty="0">
                <a:solidFill>
                  <a:srgbClr val="0000FF"/>
                </a:solidFill>
              </a:rPr>
              <a:t> Loop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27150" y="1656596"/>
            <a:ext cx="3799486" cy="1816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0000FF"/>
                </a:solidFill>
              </a:rPr>
              <a:t>while</a:t>
            </a:r>
            <a:r>
              <a:rPr lang="en-US" sz="2800" dirty="0"/>
              <a:t> ( </a:t>
            </a:r>
            <a:r>
              <a:rPr lang="en-US" sz="2800" dirty="0">
                <a:solidFill>
                  <a:srgbClr val="C00000"/>
                </a:solidFill>
              </a:rPr>
              <a:t>condition</a:t>
            </a:r>
            <a:r>
              <a:rPr lang="en-US" sz="2800" dirty="0"/>
              <a:t> )</a:t>
            </a:r>
          </a:p>
          <a:p>
            <a:pPr>
              <a:defRPr/>
            </a:pPr>
            <a:r>
              <a:rPr lang="en-US" sz="2800" dirty="0"/>
              <a:t>{</a:t>
            </a:r>
          </a:p>
          <a:p>
            <a:pPr>
              <a:tabLst>
                <a:tab pos="539750" algn="l"/>
              </a:tabLst>
              <a:defRPr/>
            </a:pPr>
            <a:r>
              <a:rPr lang="en-US" sz="2800" dirty="0"/>
              <a:t>    	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// loop body</a:t>
            </a:r>
          </a:p>
          <a:p>
            <a:pPr>
              <a:defRPr/>
            </a:pPr>
            <a:r>
              <a:rPr lang="en-US" sz="2800" dirty="0"/>
              <a:t>}</a:t>
            </a:r>
            <a:endParaRPr lang="en-SG" sz="28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6285492" y="1147557"/>
            <a:ext cx="2191317" cy="2293032"/>
            <a:chOff x="6330462" y="3530993"/>
            <a:chExt cx="2191317" cy="2293032"/>
          </a:xfrm>
        </p:grpSpPr>
        <p:sp>
          <p:nvSpPr>
            <p:cNvPr id="21" name="Flowchart: Decision 20"/>
            <p:cNvSpPr/>
            <p:nvPr/>
          </p:nvSpPr>
          <p:spPr bwMode="auto">
            <a:xfrm>
              <a:off x="6330462" y="4039612"/>
              <a:ext cx="1563033" cy="673868"/>
            </a:xfrm>
            <a:prstGeom prst="flowChartDecision">
              <a:avLst/>
            </a:prstGeom>
            <a:solidFill>
              <a:srgbClr val="CCCCFF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22" name="Straight Arrow Connector 13"/>
            <p:cNvCxnSpPr>
              <a:cxnSpLocks noChangeShapeType="1"/>
              <a:endCxn id="21" idx="0"/>
            </p:cNvCxnSpPr>
            <p:nvPr/>
          </p:nvCxnSpPr>
          <p:spPr bwMode="auto">
            <a:xfrm>
              <a:off x="7111810" y="3530993"/>
              <a:ext cx="169" cy="508619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23" name="TextBox 16"/>
            <p:cNvSpPr txBox="1">
              <a:spLocks noChangeArrowheads="1"/>
            </p:cNvSpPr>
            <p:nvPr/>
          </p:nvSpPr>
          <p:spPr bwMode="auto">
            <a:xfrm>
              <a:off x="6627904" y="4167202"/>
              <a:ext cx="98641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 i="1" dirty="0" err="1"/>
                <a:t>cond</a:t>
              </a:r>
              <a:r>
                <a:rPr lang="en-US" sz="1600" b="1" i="1" dirty="0"/>
                <a:t>?</a:t>
              </a:r>
              <a:endParaRPr lang="en-SG" sz="1600" b="1" i="1" dirty="0"/>
            </a:p>
          </p:txBody>
        </p:sp>
        <p:sp>
          <p:nvSpPr>
            <p:cNvPr id="24" name="Flowchart: Process 23"/>
            <p:cNvSpPr/>
            <p:nvPr/>
          </p:nvSpPr>
          <p:spPr bwMode="auto">
            <a:xfrm>
              <a:off x="6590967" y="5270040"/>
              <a:ext cx="1042022" cy="553985"/>
            </a:xfrm>
            <a:prstGeom prst="flowChartProcess">
              <a:avLst/>
            </a:prstGeom>
            <a:solidFill>
              <a:srgbClr val="CCCCFF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SG" sz="1600" b="1" dirty="0"/>
                <a:t>Loop body</a:t>
              </a:r>
            </a:p>
          </p:txBody>
        </p: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7061689" y="4783179"/>
              <a:ext cx="77548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 i="1" dirty="0">
                  <a:solidFill>
                    <a:srgbClr val="006600"/>
                  </a:solidFill>
                </a:rPr>
                <a:t>true</a:t>
              </a:r>
              <a:endParaRPr lang="en-SG" sz="1600" b="1" i="1" dirty="0">
                <a:solidFill>
                  <a:srgbClr val="006600"/>
                </a:solidFill>
              </a:endParaRPr>
            </a:p>
          </p:txBody>
        </p:sp>
        <p:sp>
          <p:nvSpPr>
            <p:cNvPr id="26" name="TextBox 25"/>
            <p:cNvSpPr txBox="1">
              <a:spLocks noChangeArrowheads="1"/>
            </p:cNvSpPr>
            <p:nvPr/>
          </p:nvSpPr>
          <p:spPr bwMode="auto">
            <a:xfrm>
              <a:off x="7826944" y="4043059"/>
              <a:ext cx="69483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 i="1" dirty="0">
                  <a:solidFill>
                    <a:srgbClr val="006600"/>
                  </a:solidFill>
                </a:rPr>
                <a:t>false</a:t>
              </a:r>
              <a:endParaRPr lang="en-SG" sz="1200" b="1" i="1" dirty="0">
                <a:solidFill>
                  <a:srgbClr val="006600"/>
                </a:solidFill>
              </a:endParaRPr>
            </a:p>
          </p:txBody>
        </p:sp>
        <p:cxnSp>
          <p:nvCxnSpPr>
            <p:cNvPr id="27" name="Straight Arrow Connector 27"/>
            <p:cNvCxnSpPr>
              <a:cxnSpLocks noChangeShapeType="1"/>
              <a:stCxn id="21" idx="2"/>
              <a:endCxn id="24" idx="0"/>
            </p:cNvCxnSpPr>
            <p:nvPr/>
          </p:nvCxnSpPr>
          <p:spPr bwMode="auto">
            <a:xfrm flipH="1">
              <a:off x="7111978" y="4713480"/>
              <a:ext cx="1" cy="556560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28" name="Elbow Connector 27"/>
            <p:cNvCxnSpPr>
              <a:stCxn id="24" idx="1"/>
              <a:endCxn id="21" idx="1"/>
            </p:cNvCxnSpPr>
            <p:nvPr/>
          </p:nvCxnSpPr>
          <p:spPr bwMode="auto">
            <a:xfrm rot="10800000">
              <a:off x="6330463" y="4376547"/>
              <a:ext cx="260505" cy="1170487"/>
            </a:xfrm>
            <a:prstGeom prst="bentConnector3">
              <a:avLst>
                <a:gd name="adj1" fmla="val 187753"/>
              </a:avLst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9" name="Elbow Connector 28"/>
            <p:cNvCxnSpPr>
              <a:stCxn id="21" idx="3"/>
            </p:cNvCxnSpPr>
            <p:nvPr/>
          </p:nvCxnSpPr>
          <p:spPr bwMode="auto">
            <a:xfrm>
              <a:off x="7893495" y="4376546"/>
              <a:ext cx="582221" cy="1348462"/>
            </a:xfrm>
            <a:prstGeom prst="bentConnector2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6F90843-AA4D-4D88-818A-06624F9930FF}"/>
              </a:ext>
            </a:extLst>
          </p:cNvPr>
          <p:cNvSpPr txBox="1"/>
          <p:nvPr/>
        </p:nvSpPr>
        <p:spPr>
          <a:xfrm>
            <a:off x="457200" y="3534639"/>
            <a:ext cx="498533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Braces { } are optional only if there is one statement in the block. But for beginners, we recommended writing braces even if there is one statement.</a:t>
            </a:r>
            <a:endParaRPr lang="en-SG" sz="1600" dirty="0"/>
          </a:p>
        </p:txBody>
      </p:sp>
      <p:sp>
        <p:nvSpPr>
          <p:cNvPr id="30" name="Line Callout 2 29"/>
          <p:cNvSpPr/>
          <p:nvPr/>
        </p:nvSpPr>
        <p:spPr bwMode="auto">
          <a:xfrm>
            <a:off x="5486400" y="4174231"/>
            <a:ext cx="3312826" cy="1663908"/>
          </a:xfrm>
          <a:prstGeom prst="borderCallout2">
            <a:avLst>
              <a:gd name="adj1" fmla="val 18750"/>
              <a:gd name="adj2" fmla="val 318"/>
              <a:gd name="adj3" fmla="val 18750"/>
              <a:gd name="adj4" fmla="val -16667"/>
              <a:gd name="adj5" fmla="val -122199"/>
              <a:gd name="adj6" fmla="val -45022"/>
            </a:avLst>
          </a:prstGeom>
          <a:solidFill>
            <a:srgbClr val="FFFF99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If condition is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Arial" charset="0"/>
                <a:cs typeface="Arial" charset="0"/>
              </a:rPr>
              <a:t>true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 execute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loop body; otherwise, terminate loop.</a:t>
            </a:r>
            <a:endParaRPr kumimoji="0" lang="en-SG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5678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1" grpId="0" animBg="1"/>
      <p:bldP spid="3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Unit6 - </a:t>
            </a:r>
            <a:fld id="{2E4790E1-2590-4AEE-892D-AB46A7688113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533400" y="381000"/>
            <a:ext cx="8382000" cy="838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sz="3600" dirty="0">
                <a:solidFill>
                  <a:srgbClr val="0000FF"/>
                </a:solidFill>
              </a:rPr>
              <a:t>8.1 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while</a:t>
            </a:r>
            <a:r>
              <a:rPr lang="en-GB" sz="3600" dirty="0">
                <a:solidFill>
                  <a:srgbClr val="0000FF"/>
                </a:solidFill>
              </a:rPr>
              <a:t> Loop: Demo (1/3)</a:t>
            </a: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352426" y="1248508"/>
            <a:ext cx="3518930" cy="3834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kern="0" dirty="0">
                <a:latin typeface="Arial" pitchFamily="34" charset="0"/>
                <a:cs typeface="Arial" pitchFamily="34" charset="0"/>
              </a:rPr>
              <a:t>Keep prompting the user to input a non-negative integer, and print that integer</a:t>
            </a:r>
            <a:r>
              <a:rPr lang="en-SG" dirty="0"/>
              <a:t>.</a:t>
            </a:r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kern="0" dirty="0">
                <a:latin typeface="Arial" pitchFamily="34" charset="0"/>
                <a:cs typeface="Arial" pitchFamily="34" charset="0"/>
              </a:rPr>
              <a:t>Halt the loop when the input is negative.</a:t>
            </a:r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kern="0" dirty="0">
                <a:latin typeface="Arial" pitchFamily="34" charset="0"/>
                <a:cs typeface="Arial" pitchFamily="34" charset="0"/>
              </a:rPr>
              <a:t>Print the maximum integer input</a:t>
            </a:r>
            <a:r>
              <a:rPr lang="en-SG" dirty="0"/>
              <a:t>.</a:t>
            </a:r>
          </a:p>
        </p:txBody>
      </p:sp>
      <p:sp>
        <p:nvSpPr>
          <p:cNvPr id="32" name="Content Placeholder 3"/>
          <p:cNvSpPr txBox="1">
            <a:spLocks/>
          </p:cNvSpPr>
          <p:nvPr/>
        </p:nvSpPr>
        <p:spPr>
          <a:xfrm>
            <a:off x="4318782" y="1981200"/>
            <a:ext cx="4368018" cy="27556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/>
              <a:t>Enter a number: </a:t>
            </a:r>
            <a:r>
              <a:rPr lang="en-US">
                <a:solidFill>
                  <a:srgbClr val="0000FF"/>
                </a:solidFill>
              </a:rPr>
              <a:t>12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/>
              <a:t>Enter a number:</a:t>
            </a:r>
            <a:r>
              <a:rPr lang="en-US">
                <a:solidFill>
                  <a:srgbClr val="0000FF"/>
                </a:solidFill>
              </a:rPr>
              <a:t> 0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/>
              <a:t>Enter a number:</a:t>
            </a:r>
            <a:r>
              <a:rPr lang="en-US">
                <a:solidFill>
                  <a:srgbClr val="0000FF"/>
                </a:solidFill>
              </a:rPr>
              <a:t> 26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/>
              <a:t>Enter a number: </a:t>
            </a:r>
            <a:r>
              <a:rPr lang="en-US">
                <a:solidFill>
                  <a:srgbClr val="0000FF"/>
                </a:solidFill>
              </a:rPr>
              <a:t>5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/>
              <a:t>Enter a number: </a:t>
            </a:r>
            <a:r>
              <a:rPr lang="en-US">
                <a:solidFill>
                  <a:srgbClr val="0000FF"/>
                </a:solidFill>
              </a:rPr>
              <a:t>-1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/>
              <a:t>The maximum number is 26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endParaRPr lang="en-US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4723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Unit6 - </a:t>
            </a:r>
            <a:fld id="{2E4790E1-2590-4AEE-892D-AB46A7688113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533400" y="381000"/>
            <a:ext cx="8382000" cy="838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sz="3600" dirty="0">
                <a:solidFill>
                  <a:srgbClr val="0000FF"/>
                </a:solidFill>
              </a:rPr>
              <a:t>8.1 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while</a:t>
            </a:r>
            <a:r>
              <a:rPr lang="en-GB" sz="3600" dirty="0">
                <a:solidFill>
                  <a:srgbClr val="0000FF"/>
                </a:solidFill>
              </a:rPr>
              <a:t> Loop: Demo (2/3)</a:t>
            </a: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5011387" y="1680400"/>
            <a:ext cx="3360717" cy="2899886"/>
          </a:xfrm>
          <a:prstGeom prst="rect">
            <a:avLst/>
          </a:prstGeom>
          <a:solidFill>
            <a:srgbClr val="99FFCC"/>
          </a:solidFill>
          <a:ln w="19050">
            <a:solidFill>
              <a:schemeClr val="accent1">
                <a:lumMod val="90000"/>
              </a:schemeClr>
            </a:solidFill>
          </a:ln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tabLst>
                <a:tab pos="449263" algn="l"/>
                <a:tab pos="900113" algn="l"/>
              </a:tabLst>
            </a:pPr>
            <a:r>
              <a:rPr lang="en-US" sz="2000">
                <a:latin typeface="Lucida Console" pitchFamily="49" charset="0"/>
                <a:cs typeface="Times New Roman" pitchFamily="18" charset="0"/>
              </a:rPr>
              <a:t>maxi = 0;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tabLst>
                <a:tab pos="449263" algn="l"/>
                <a:tab pos="900113" algn="l"/>
              </a:tabLst>
            </a:pPr>
            <a:r>
              <a:rPr lang="en-US" sz="2000">
                <a:latin typeface="Lucida Console" pitchFamily="49" charset="0"/>
                <a:cs typeface="Times New Roman" pitchFamily="18" charset="0"/>
              </a:rPr>
              <a:t>read num;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tabLst>
                <a:tab pos="449263" algn="l"/>
                <a:tab pos="900113" algn="l"/>
              </a:tabLst>
            </a:pPr>
            <a:r>
              <a:rPr lang="en-US" sz="2000">
                <a:solidFill>
                  <a:srgbClr val="C00000"/>
                </a:solidFill>
                <a:latin typeface="Lucida Console" pitchFamily="49" charset="0"/>
                <a:cs typeface="Times New Roman" pitchFamily="18" charset="0"/>
              </a:rPr>
              <a:t>while</a:t>
            </a:r>
            <a:r>
              <a:rPr lang="en-US" sz="2000">
                <a:latin typeface="Lucida Console" pitchFamily="49" charset="0"/>
                <a:cs typeface="Times New Roman" pitchFamily="18" charset="0"/>
              </a:rPr>
              <a:t> (num &gt;= 0) {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tabLst>
                <a:tab pos="449263" algn="l"/>
                <a:tab pos="900113" algn="l"/>
              </a:tabLst>
            </a:pPr>
            <a:r>
              <a:rPr lang="en-US" sz="2000">
                <a:latin typeface="Lucida Console" pitchFamily="49" charset="0"/>
                <a:cs typeface="Times New Roman" pitchFamily="18" charset="0"/>
              </a:rPr>
              <a:t>	if (maxi &lt; num) 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tabLst>
                <a:tab pos="449263" algn="l"/>
                <a:tab pos="900113" algn="l"/>
              </a:tabLst>
            </a:pPr>
            <a:r>
              <a:rPr lang="en-US" sz="2000">
                <a:latin typeface="Lucida Console" pitchFamily="49" charset="0"/>
                <a:cs typeface="Times New Roman" pitchFamily="18" charset="0"/>
              </a:rPr>
              <a:t>		maxi = num;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tabLst>
                <a:tab pos="449263" algn="l"/>
                <a:tab pos="900113" algn="l"/>
              </a:tabLst>
            </a:pPr>
            <a:r>
              <a:rPr lang="en-US" sz="2000">
                <a:latin typeface="Lucida Console" pitchFamily="49" charset="0"/>
                <a:cs typeface="Times New Roman" pitchFamily="18" charset="0"/>
              </a:rPr>
              <a:t>	read num;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tabLst>
                <a:tab pos="449263" algn="l"/>
                <a:tab pos="900113" algn="l"/>
              </a:tabLst>
            </a:pPr>
            <a:r>
              <a:rPr lang="en-US" sz="2000">
                <a:latin typeface="Lucida Console" pitchFamily="49" charset="0"/>
                <a:cs typeface="Times New Roman" pitchFamily="18" charset="0"/>
              </a:rPr>
              <a:t>}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tabLst>
                <a:tab pos="449263" algn="l"/>
                <a:tab pos="900113" algn="l"/>
              </a:tabLst>
            </a:pPr>
            <a:endParaRPr lang="en-US" sz="2000">
              <a:latin typeface="Lucida Console" pitchFamily="49" charset="0"/>
              <a:cs typeface="Times New Roman" pitchFamily="18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tabLst>
                <a:tab pos="449263" algn="l"/>
                <a:tab pos="900113" algn="l"/>
              </a:tabLst>
            </a:pPr>
            <a:r>
              <a:rPr lang="en-US" sz="2000">
                <a:latin typeface="Lucida Console" pitchFamily="49" charset="0"/>
                <a:cs typeface="Times New Roman" pitchFamily="18" charset="0"/>
              </a:rPr>
              <a:t>print maxi;</a:t>
            </a:r>
            <a:endParaRPr lang="en-US" sz="2000" dirty="0">
              <a:latin typeface="Lucida Console" pitchFamily="49" charset="0"/>
              <a:cs typeface="Times New Roman" pitchFamily="18" charset="0"/>
            </a:endParaRP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966170" y="1353694"/>
            <a:ext cx="4200525" cy="48935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tabLst>
                <a:tab pos="285750" algn="l"/>
                <a:tab pos="571500" algn="l"/>
              </a:tabLst>
            </a:pPr>
            <a:r>
              <a:rPr lang="en-US" sz="1800" dirty="0">
                <a:latin typeface="Lucida Console" pitchFamily="49" charset="0"/>
                <a:cs typeface="Times New Roman" pitchFamily="18" charset="0"/>
              </a:rPr>
              <a:t>maxi = 0;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tabLst>
                <a:tab pos="285750" algn="l"/>
                <a:tab pos="571500" algn="l"/>
              </a:tabLst>
            </a:pPr>
            <a:r>
              <a:rPr lang="en-US" sz="1800" dirty="0">
                <a:latin typeface="Lucida Console" pitchFamily="49" charset="0"/>
                <a:cs typeface="Times New Roman" pitchFamily="18" charset="0"/>
              </a:rPr>
              <a:t>read </a:t>
            </a:r>
            <a:r>
              <a:rPr lang="en-US" sz="1800" dirty="0" err="1">
                <a:latin typeface="Lucida Console" pitchFamily="49" charset="0"/>
                <a:cs typeface="Times New Roman" pitchFamily="18" charset="0"/>
              </a:rPr>
              <a:t>num</a:t>
            </a:r>
            <a:r>
              <a:rPr lang="en-US" sz="1800" dirty="0">
                <a:latin typeface="Lucida Console" pitchFamily="49" charset="0"/>
                <a:cs typeface="Times New Roman" pitchFamily="18" charset="0"/>
              </a:rPr>
              <a:t>;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tabLst>
                <a:tab pos="285750" algn="l"/>
                <a:tab pos="571500" algn="l"/>
              </a:tabLst>
            </a:pPr>
            <a:r>
              <a:rPr lang="en-US" sz="1800" dirty="0">
                <a:latin typeface="Lucida Console" pitchFamily="49" charset="0"/>
                <a:cs typeface="Times New Roman" pitchFamily="18" charset="0"/>
              </a:rPr>
              <a:t>if (</a:t>
            </a:r>
            <a:r>
              <a:rPr lang="en-US" sz="1800" dirty="0" err="1">
                <a:latin typeface="Lucida Console" pitchFamily="49" charset="0"/>
                <a:cs typeface="Times New Roman" pitchFamily="18" charset="0"/>
              </a:rPr>
              <a:t>num</a:t>
            </a:r>
            <a:r>
              <a:rPr lang="en-US" sz="1800" dirty="0">
                <a:latin typeface="Lucida Console" pitchFamily="49" charset="0"/>
                <a:cs typeface="Times New Roman" pitchFamily="18" charset="0"/>
              </a:rPr>
              <a:t> &gt;= 0) { 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tabLst>
                <a:tab pos="285750" algn="l"/>
                <a:tab pos="571500" algn="l"/>
              </a:tabLst>
            </a:pPr>
            <a:r>
              <a:rPr lang="en-US" sz="1800" dirty="0">
                <a:latin typeface="Lucida Console" pitchFamily="49" charset="0"/>
                <a:cs typeface="Times New Roman" pitchFamily="18" charset="0"/>
              </a:rPr>
              <a:t>	if (maxi &lt; </a:t>
            </a:r>
            <a:r>
              <a:rPr lang="en-US" sz="1800" dirty="0" err="1">
                <a:latin typeface="Lucida Console" pitchFamily="49" charset="0"/>
                <a:cs typeface="Times New Roman" pitchFamily="18" charset="0"/>
              </a:rPr>
              <a:t>num</a:t>
            </a:r>
            <a:r>
              <a:rPr lang="en-US" sz="1800" dirty="0">
                <a:latin typeface="Lucida Console" pitchFamily="49" charset="0"/>
                <a:cs typeface="Times New Roman" pitchFamily="18" charset="0"/>
              </a:rPr>
              <a:t>)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tabLst>
                <a:tab pos="285750" algn="l"/>
                <a:tab pos="571500" algn="l"/>
              </a:tabLst>
            </a:pPr>
            <a:r>
              <a:rPr lang="en-US" sz="1800" dirty="0">
                <a:latin typeface="Lucida Console" pitchFamily="49" charset="0"/>
                <a:cs typeface="Times New Roman" pitchFamily="18" charset="0"/>
              </a:rPr>
              <a:t>		maxi = </a:t>
            </a:r>
            <a:r>
              <a:rPr lang="en-US" sz="1800" dirty="0" err="1">
                <a:latin typeface="Lucida Console" pitchFamily="49" charset="0"/>
                <a:cs typeface="Times New Roman" pitchFamily="18" charset="0"/>
              </a:rPr>
              <a:t>num</a:t>
            </a:r>
            <a:r>
              <a:rPr lang="en-US" sz="1800" dirty="0">
                <a:latin typeface="Lucida Console" pitchFamily="49" charset="0"/>
                <a:cs typeface="Times New Roman" pitchFamily="18" charset="0"/>
              </a:rPr>
              <a:t>;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tabLst>
                <a:tab pos="285750" algn="l"/>
                <a:tab pos="571500" algn="l"/>
              </a:tabLst>
            </a:pPr>
            <a:r>
              <a:rPr lang="en-US" sz="1800" dirty="0">
                <a:latin typeface="Lucida Console" pitchFamily="49" charset="0"/>
                <a:cs typeface="Times New Roman" pitchFamily="18" charset="0"/>
              </a:rPr>
              <a:t>	read </a:t>
            </a:r>
            <a:r>
              <a:rPr lang="en-US" sz="1800" dirty="0" err="1">
                <a:latin typeface="Lucida Console" pitchFamily="49" charset="0"/>
                <a:cs typeface="Times New Roman" pitchFamily="18" charset="0"/>
              </a:rPr>
              <a:t>num</a:t>
            </a:r>
            <a:r>
              <a:rPr lang="en-US" sz="1800" dirty="0">
                <a:latin typeface="Lucida Console" pitchFamily="49" charset="0"/>
                <a:cs typeface="Times New Roman" pitchFamily="18" charset="0"/>
              </a:rPr>
              <a:t>;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tabLst>
                <a:tab pos="285750" algn="l"/>
                <a:tab pos="571500" algn="l"/>
              </a:tabLst>
            </a:pPr>
            <a:r>
              <a:rPr lang="en-US" sz="1800" dirty="0">
                <a:latin typeface="Lucida Console" pitchFamily="49" charset="0"/>
                <a:cs typeface="Times New Roman" pitchFamily="18" charset="0"/>
              </a:rPr>
              <a:t>}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tabLst>
                <a:tab pos="285750" algn="l"/>
                <a:tab pos="571500" algn="l"/>
              </a:tabLst>
            </a:pPr>
            <a:r>
              <a:rPr lang="en-US" sz="1800" dirty="0">
                <a:latin typeface="Lucida Console" pitchFamily="49" charset="0"/>
                <a:cs typeface="Times New Roman" pitchFamily="18" charset="0"/>
              </a:rPr>
              <a:t>else stop;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tabLst>
                <a:tab pos="285750" algn="l"/>
                <a:tab pos="571500" algn="l"/>
              </a:tabLst>
            </a:pPr>
            <a:r>
              <a:rPr lang="en-US" sz="1800" dirty="0">
                <a:latin typeface="Lucida Console" pitchFamily="49" charset="0"/>
                <a:cs typeface="Times New Roman" pitchFamily="18" charset="0"/>
              </a:rPr>
              <a:t>if (</a:t>
            </a:r>
            <a:r>
              <a:rPr lang="en-US" sz="1800" dirty="0" err="1">
                <a:latin typeface="Lucida Console" pitchFamily="49" charset="0"/>
                <a:cs typeface="Times New Roman" pitchFamily="18" charset="0"/>
              </a:rPr>
              <a:t>num</a:t>
            </a:r>
            <a:r>
              <a:rPr lang="en-US" sz="1800" dirty="0">
                <a:latin typeface="Lucida Console" pitchFamily="49" charset="0"/>
                <a:cs typeface="Times New Roman" pitchFamily="18" charset="0"/>
              </a:rPr>
              <a:t> &gt;= 0) { 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tabLst>
                <a:tab pos="285750" algn="l"/>
                <a:tab pos="571500" algn="l"/>
              </a:tabLst>
            </a:pPr>
            <a:r>
              <a:rPr lang="en-US" sz="1800" dirty="0">
                <a:latin typeface="Lucida Console" pitchFamily="49" charset="0"/>
                <a:cs typeface="Times New Roman" pitchFamily="18" charset="0"/>
              </a:rPr>
              <a:t>	if (maxi &lt; </a:t>
            </a:r>
            <a:r>
              <a:rPr lang="en-US" sz="1800" dirty="0" err="1">
                <a:latin typeface="Lucida Console" pitchFamily="49" charset="0"/>
                <a:cs typeface="Times New Roman" pitchFamily="18" charset="0"/>
              </a:rPr>
              <a:t>num</a:t>
            </a:r>
            <a:r>
              <a:rPr lang="en-US" sz="1800" dirty="0">
                <a:latin typeface="Lucida Console" pitchFamily="49" charset="0"/>
                <a:cs typeface="Times New Roman" pitchFamily="18" charset="0"/>
              </a:rPr>
              <a:t>)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tabLst>
                <a:tab pos="285750" algn="l"/>
                <a:tab pos="571500" algn="l"/>
              </a:tabLst>
            </a:pPr>
            <a:r>
              <a:rPr lang="en-US" sz="1800" dirty="0">
                <a:latin typeface="Lucida Console" pitchFamily="49" charset="0"/>
                <a:cs typeface="Times New Roman" pitchFamily="18" charset="0"/>
              </a:rPr>
              <a:t>		maxi = </a:t>
            </a:r>
            <a:r>
              <a:rPr lang="en-US" sz="1800" dirty="0" err="1">
                <a:latin typeface="Lucida Console" pitchFamily="49" charset="0"/>
                <a:cs typeface="Times New Roman" pitchFamily="18" charset="0"/>
              </a:rPr>
              <a:t>num</a:t>
            </a:r>
            <a:r>
              <a:rPr lang="en-US" sz="1800" dirty="0">
                <a:latin typeface="Lucida Console" pitchFamily="49" charset="0"/>
                <a:cs typeface="Times New Roman" pitchFamily="18" charset="0"/>
              </a:rPr>
              <a:t>;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tabLst>
                <a:tab pos="285750" algn="l"/>
                <a:tab pos="571500" algn="l"/>
              </a:tabLst>
            </a:pPr>
            <a:r>
              <a:rPr lang="en-US" sz="1800" dirty="0">
                <a:latin typeface="Lucida Console" pitchFamily="49" charset="0"/>
                <a:cs typeface="Times New Roman" pitchFamily="18" charset="0"/>
              </a:rPr>
              <a:t>	read </a:t>
            </a:r>
            <a:r>
              <a:rPr lang="en-US" sz="1800" dirty="0" err="1">
                <a:latin typeface="Lucida Console" pitchFamily="49" charset="0"/>
                <a:cs typeface="Times New Roman" pitchFamily="18" charset="0"/>
              </a:rPr>
              <a:t>num</a:t>
            </a:r>
            <a:r>
              <a:rPr lang="en-US" sz="1800" dirty="0">
                <a:latin typeface="Lucida Console" pitchFamily="49" charset="0"/>
                <a:cs typeface="Times New Roman" pitchFamily="18" charset="0"/>
              </a:rPr>
              <a:t>;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tabLst>
                <a:tab pos="285750" algn="l"/>
                <a:tab pos="571500" algn="l"/>
              </a:tabLst>
            </a:pPr>
            <a:r>
              <a:rPr lang="en-US" sz="1800" dirty="0">
                <a:latin typeface="Lucida Console" pitchFamily="49" charset="0"/>
                <a:cs typeface="Times New Roman" pitchFamily="18" charset="0"/>
              </a:rPr>
              <a:t>}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tabLst>
                <a:tab pos="285750" algn="l"/>
                <a:tab pos="571500" algn="l"/>
              </a:tabLst>
            </a:pPr>
            <a:r>
              <a:rPr lang="en-US" sz="1800" dirty="0">
                <a:latin typeface="Lucida Console" pitchFamily="49" charset="0"/>
                <a:cs typeface="Times New Roman" pitchFamily="18" charset="0"/>
              </a:rPr>
              <a:t>else stop;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tabLst>
                <a:tab pos="285750" algn="l"/>
                <a:tab pos="571500" algn="l"/>
              </a:tabLst>
            </a:pPr>
            <a:r>
              <a:rPr lang="en-US" sz="1800" dirty="0">
                <a:latin typeface="Lucida Console" pitchFamily="49" charset="0"/>
                <a:cs typeface="Times New Roman" pitchFamily="18" charset="0"/>
              </a:rPr>
              <a:t>...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tabLst>
                <a:tab pos="285750" algn="l"/>
                <a:tab pos="571500" algn="l"/>
              </a:tabLst>
            </a:pPr>
            <a:r>
              <a:rPr lang="en-US" sz="1800" dirty="0">
                <a:latin typeface="Lucida Console" pitchFamily="49" charset="0"/>
                <a:cs typeface="Times New Roman" pitchFamily="18" charset="0"/>
              </a:rPr>
              <a:t>print maxi;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94731" y="1982344"/>
            <a:ext cx="2943226" cy="3448048"/>
            <a:chOff x="657224" y="2100263"/>
            <a:chExt cx="2943226" cy="3448048"/>
          </a:xfrm>
        </p:grpSpPr>
        <p:sp>
          <p:nvSpPr>
            <p:cNvPr id="11" name="Rectangle 10"/>
            <p:cNvSpPr/>
            <p:nvPr/>
          </p:nvSpPr>
          <p:spPr bwMode="auto">
            <a:xfrm>
              <a:off x="657225" y="2100263"/>
              <a:ext cx="2943225" cy="1700212"/>
            </a:xfrm>
            <a:prstGeom prst="rect">
              <a:avLst/>
            </a:prstGeom>
            <a:noFill/>
            <a:ln w="19050" cap="sq" cmpd="sng" algn="ctr">
              <a:solidFill>
                <a:srgbClr val="C00000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657224" y="3848099"/>
              <a:ext cx="2943225" cy="1700212"/>
            </a:xfrm>
            <a:prstGeom prst="rect">
              <a:avLst/>
            </a:prstGeom>
            <a:noFill/>
            <a:ln w="19050" cap="sq" cmpd="sng" algn="ctr">
              <a:solidFill>
                <a:srgbClr val="C00000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13" name="Right Arrow 12"/>
          <p:cNvSpPr/>
          <p:nvPr/>
        </p:nvSpPr>
        <p:spPr>
          <a:xfrm>
            <a:off x="4122821" y="2812906"/>
            <a:ext cx="577516" cy="424097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933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 animBg="1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Unit6 - </a:t>
            </a:r>
            <a:fld id="{2E4790E1-2590-4AEE-892D-AB46A7688113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533400" y="381000"/>
            <a:ext cx="8382000" cy="838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sz="3600" dirty="0">
                <a:solidFill>
                  <a:srgbClr val="0000FF"/>
                </a:solidFill>
              </a:rPr>
              <a:t>8.1 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while</a:t>
            </a:r>
            <a:r>
              <a:rPr lang="en-GB" sz="3600" dirty="0">
                <a:solidFill>
                  <a:srgbClr val="0000FF"/>
                </a:solidFill>
              </a:rPr>
              <a:t> Loop: Demo (3/3)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379094" y="1150141"/>
            <a:ext cx="6490741" cy="4893647"/>
            <a:chOff x="2968052" y="1317926"/>
            <a:chExt cx="6490741" cy="4893647"/>
          </a:xfrm>
        </p:grpSpPr>
        <p:sp>
          <p:nvSpPr>
            <p:cNvPr id="15" name="TextBox 14"/>
            <p:cNvSpPr txBox="1"/>
            <p:nvPr/>
          </p:nvSpPr>
          <p:spPr>
            <a:xfrm>
              <a:off x="2968052" y="1502592"/>
              <a:ext cx="6490741" cy="4708981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spcBef>
                  <a:spcPts val="0"/>
                </a:spcBef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spcBef>
                  <a:spcPts val="0"/>
                </a:spcBef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endPara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main(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  {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num, maxi =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endParaRPr lang="en-US" sz="1000" b="1" dirty="0">
                <a:latin typeface="Courier New" pitchFamily="49" charset="0"/>
                <a:cs typeface="Courier New" pitchFamily="49" charset="0"/>
              </a:endParaRP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a number: 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&amp;num);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while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(num &gt;=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(maxi &lt; num) {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		maxi = num;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	}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a number: 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		scanf(</a:t>
              </a:r>
              <a:r>
                <a:rPr lang="pt-BR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pt-BR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pt-BR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, &amp;num);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	printf(</a:t>
              </a:r>
              <a:r>
                <a:rPr lang="pt-BR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"The maximum number is </a:t>
              </a:r>
              <a:r>
                <a:rPr lang="pt-BR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pt-BR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, maxi);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endParaRPr lang="pt-BR" sz="1000" b="1" dirty="0">
                <a:latin typeface="Courier New" pitchFamily="49" charset="0"/>
                <a:cs typeface="Courier New" pitchFamily="49" charset="0"/>
              </a:endParaRP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pt-BR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en-SG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99947" y="1317926"/>
              <a:ext cx="1963974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Unit6_FindMax.c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334854875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1210732"/>
          </a:xfrm>
        </p:spPr>
        <p:txBody>
          <a:bodyPr>
            <a:normAutofit/>
          </a:bodyPr>
          <a:lstStyle/>
          <a:p>
            <a:pPr marL="1343025" indent="-1343025">
              <a:tabLst>
                <a:tab pos="450850" algn="l"/>
              </a:tabLst>
            </a:pPr>
            <a:r>
              <a:rPr lang="en-GB" sz="3600" dirty="0">
                <a:solidFill>
                  <a:srgbClr val="0000FF"/>
                </a:solidFill>
              </a:rPr>
              <a:t>Unit 6:	Problem Solving with Selection and Repetition Statements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533401" y="1591732"/>
            <a:ext cx="8305800" cy="4896989"/>
          </a:xfrm>
        </p:spPr>
        <p:txBody>
          <a:bodyPr>
            <a:normAutofit/>
          </a:bodyPr>
          <a:lstStyle/>
          <a:p>
            <a:pPr marL="627063" indent="-627063">
              <a:spcBef>
                <a:spcPts val="1200"/>
              </a:spcBef>
              <a:buClrTx/>
              <a:buSzPct val="100000"/>
              <a:buFont typeface="+mj-lt"/>
              <a:buAutoNum type="arabicPeriod" startAt="8"/>
            </a:pPr>
            <a:r>
              <a:rPr lang="en-GB" sz="2800" dirty="0"/>
              <a:t>The </a:t>
            </a:r>
            <a:r>
              <a:rPr lang="en-GB" sz="2800" i="1" dirty="0">
                <a:latin typeface="Garamond" panose="02020404030301010803" pitchFamily="18" charset="0"/>
              </a:rPr>
              <a:t>while</a:t>
            </a:r>
            <a:r>
              <a:rPr lang="en-GB" sz="2800" dirty="0"/>
              <a:t> Loop</a:t>
            </a:r>
          </a:p>
          <a:p>
            <a:pPr marL="627063" indent="-627063">
              <a:spcBef>
                <a:spcPts val="1200"/>
              </a:spcBef>
              <a:buClrTx/>
              <a:buSzPct val="100000"/>
              <a:buFont typeface="+mj-lt"/>
              <a:buAutoNum type="arabicPeriod" startAt="8"/>
            </a:pPr>
            <a:r>
              <a:rPr lang="en-GB" sz="2800" dirty="0"/>
              <a:t>The </a:t>
            </a:r>
            <a:r>
              <a:rPr lang="en-GB" sz="2800" i="1" dirty="0">
                <a:latin typeface="Garamond" panose="02020404030301010803" pitchFamily="18" charset="0"/>
              </a:rPr>
              <a:t>do-while</a:t>
            </a:r>
            <a:r>
              <a:rPr lang="en-GB" sz="2800" dirty="0"/>
              <a:t> Loop</a:t>
            </a:r>
          </a:p>
          <a:p>
            <a:pPr marL="627063" indent="-627063">
              <a:spcBef>
                <a:spcPts val="1200"/>
              </a:spcBef>
              <a:buClrTx/>
              <a:buSzPct val="100000"/>
              <a:buFont typeface="+mj-lt"/>
              <a:buAutoNum type="arabicPeriod" startAt="8"/>
            </a:pPr>
            <a:r>
              <a:rPr lang="en-GB" sz="2800" dirty="0"/>
              <a:t>The </a:t>
            </a:r>
            <a:r>
              <a:rPr lang="en-GB" sz="2800" i="1" dirty="0">
                <a:latin typeface="Garamond" panose="02020404030301010803" pitchFamily="18" charset="0"/>
              </a:rPr>
              <a:t>for</a:t>
            </a:r>
            <a:r>
              <a:rPr lang="en-GB" sz="2800" dirty="0"/>
              <a:t> Loop</a:t>
            </a:r>
          </a:p>
          <a:p>
            <a:pPr marL="627063" indent="-627063">
              <a:spcBef>
                <a:spcPts val="1200"/>
              </a:spcBef>
              <a:buClrTx/>
              <a:buSzPct val="100000"/>
              <a:buFont typeface="+mj-lt"/>
              <a:buAutoNum type="arabicPeriod" startAt="8"/>
            </a:pPr>
            <a:r>
              <a:rPr lang="en-GB" sz="2800" dirty="0"/>
              <a:t>Common Errors</a:t>
            </a:r>
          </a:p>
          <a:p>
            <a:pPr marL="627063" indent="-627063">
              <a:spcBef>
                <a:spcPts val="1200"/>
              </a:spcBef>
              <a:buClrTx/>
              <a:buSzPct val="100000"/>
              <a:buFont typeface="+mj-lt"/>
              <a:buAutoNum type="arabicPeriod" startAt="8"/>
            </a:pPr>
            <a:r>
              <a:rPr lang="en-GB" sz="2800" dirty="0"/>
              <a:t>Some Notes of Caution</a:t>
            </a:r>
          </a:p>
          <a:p>
            <a:pPr marL="627063" indent="-627063">
              <a:spcBef>
                <a:spcPts val="1200"/>
              </a:spcBef>
              <a:buClrTx/>
              <a:buSzPct val="100000"/>
              <a:buFont typeface="+mj-lt"/>
              <a:buAutoNum type="arabicPeriod" startAt="8"/>
            </a:pPr>
            <a:r>
              <a:rPr lang="en-GB" sz="2800" dirty="0"/>
              <a:t>Using </a:t>
            </a:r>
            <a:r>
              <a:rPr lang="en-GB" sz="2800" i="1" dirty="0">
                <a:latin typeface="Garamond" panose="02020404030301010803" pitchFamily="18" charset="0"/>
              </a:rPr>
              <a:t>break</a:t>
            </a:r>
            <a:r>
              <a:rPr lang="en-GB" sz="2800" dirty="0"/>
              <a:t> in Loop</a:t>
            </a:r>
          </a:p>
          <a:p>
            <a:pPr marL="627063" indent="-627063">
              <a:spcBef>
                <a:spcPts val="1200"/>
              </a:spcBef>
              <a:buClrTx/>
              <a:buSzPct val="100000"/>
              <a:buFont typeface="+mj-lt"/>
              <a:buAutoNum type="arabicPeriod" startAt="8"/>
            </a:pPr>
            <a:r>
              <a:rPr lang="en-GB" sz="2800" dirty="0"/>
              <a:t>Using </a:t>
            </a:r>
            <a:r>
              <a:rPr lang="en-GB" sz="2800" i="1" dirty="0">
                <a:latin typeface="Garamond" panose="02020404030301010803" pitchFamily="18" charset="0"/>
              </a:rPr>
              <a:t>continue</a:t>
            </a:r>
            <a:r>
              <a:rPr lang="en-GB" sz="2800" dirty="0"/>
              <a:t> in Loop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8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558133465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Unit6 - </a:t>
            </a:r>
            <a:fld id="{2E4790E1-2590-4AEE-892D-AB46A7688113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533400" y="381000"/>
            <a:ext cx="8382000" cy="838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sz="3600" dirty="0">
                <a:solidFill>
                  <a:srgbClr val="0000FF"/>
                </a:solidFill>
              </a:rPr>
              <a:t>8.2 Condition for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while</a:t>
            </a:r>
            <a:r>
              <a:rPr lang="en-GB" sz="3600" dirty="0">
                <a:solidFill>
                  <a:srgbClr val="0000FF"/>
                </a:solidFill>
              </a:rPr>
              <a:t> Loop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184650" y="1984728"/>
            <a:ext cx="4730750" cy="10942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550" indent="-336550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dirty="0">
                <a:latin typeface="Arial" pitchFamily="34" charset="0"/>
                <a:cs typeface="Arial" pitchFamily="34" charset="0"/>
              </a:rPr>
              <a:t>When the loop condition is always </a:t>
            </a:r>
            <a:r>
              <a:rPr lang="en-GB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false</a:t>
            </a:r>
            <a:r>
              <a:rPr lang="en-US" dirty="0">
                <a:latin typeface="Arial" pitchFamily="34" charset="0"/>
                <a:cs typeface="Arial" pitchFamily="34" charset="0"/>
              </a:rPr>
              <a:t>, t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he loop body is not executed.</a:t>
            </a:r>
            <a:endParaRPr lang="en-GB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[Content Placeholder 3]"/>
          <p:cNvSpPr txBox="1">
            <a:spLocks/>
          </p:cNvSpPr>
          <p:nvPr/>
        </p:nvSpPr>
        <p:spPr>
          <a:xfrm>
            <a:off x="4369191" y="1419068"/>
            <a:ext cx="4368018" cy="79430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400" dirty="0"/>
              <a:t>Output: </a:t>
            </a:r>
            <a:r>
              <a:rPr lang="en-US" sz="2400" b="1" dirty="0">
                <a:solidFill>
                  <a:srgbClr val="C00000"/>
                </a:solidFill>
              </a:rPr>
              <a:t>?</a:t>
            </a:r>
          </a:p>
          <a:p>
            <a:pPr marL="0" indent="0">
              <a:buFont typeface="Wingdings" pitchFamily="2" charset="2"/>
              <a:buNone/>
            </a:pP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929390" y="1143850"/>
            <a:ext cx="2923082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ucida Console" pitchFamily="49" charset="0"/>
              </a:rPr>
              <a:t>// pseudo-code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a = 2;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b = 7;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while (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a == b</a:t>
            </a:r>
            <a:r>
              <a:rPr lang="en-US" dirty="0">
                <a:latin typeface="Lucida Console" pitchFamily="49" charset="0"/>
              </a:rPr>
              <a:t>) {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	print a;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	a = a + 2;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}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513292" y="5704482"/>
            <a:ext cx="8153400" cy="876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550" indent="-336550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dirty="0">
                <a:latin typeface="Arial" pitchFamily="34" charset="0"/>
                <a:cs typeface="Arial" pitchFamily="34" charset="0"/>
              </a:rPr>
              <a:t>When the loop condition is always </a:t>
            </a:r>
            <a:r>
              <a:rPr lang="en-GB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true</a:t>
            </a:r>
            <a:r>
              <a:rPr lang="en-US" dirty="0">
                <a:latin typeface="Arial" pitchFamily="34" charset="0"/>
                <a:cs typeface="Arial" pitchFamily="34" charset="0"/>
              </a:rPr>
              <a:t>, t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he loop body is executed forever – </a:t>
            </a:r>
            <a:r>
              <a:rPr lang="en-US" altLang="zh-CN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infinite loop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. </a:t>
            </a:r>
            <a:endParaRPr lang="en-GB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4369191" y="3645525"/>
            <a:ext cx="4368018" cy="48115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400" dirty="0"/>
              <a:t>Output: </a:t>
            </a:r>
            <a:r>
              <a:rPr lang="en-US" sz="2400" b="1" dirty="0">
                <a:solidFill>
                  <a:srgbClr val="C00000"/>
                </a:solidFill>
              </a:rPr>
              <a:t>?</a:t>
            </a:r>
          </a:p>
          <a:p>
            <a:pPr marL="0" indent="0">
              <a:buFont typeface="Wingdings" pitchFamily="2" charset="2"/>
              <a:buNone/>
            </a:pP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929390" y="3539218"/>
            <a:ext cx="2923082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ucida Console" pitchFamily="49" charset="0"/>
              </a:rPr>
              <a:t>// pseudo-code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a = 2;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b = 7;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while (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a != b</a:t>
            </a:r>
            <a:r>
              <a:rPr lang="en-US" dirty="0">
                <a:latin typeface="Lucida Console" pitchFamily="49" charset="0"/>
              </a:rPr>
              <a:t>) {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	print a;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	a = a + 2;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81332" y="3698521"/>
            <a:ext cx="6686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  <a:p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  <a:p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18489" y="4609188"/>
            <a:ext cx="1998133" cy="830997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Press</a:t>
            </a:r>
            <a:r>
              <a:rPr lang="en-US" sz="2400" dirty="0">
                <a:solidFill>
                  <a:srgbClr val="0000FF"/>
                </a:solidFill>
              </a:rPr>
              <a:t> ctrl-c</a:t>
            </a:r>
            <a:r>
              <a:rPr lang="en-US" sz="2400" dirty="0"/>
              <a:t> to interrupt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6590239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2" grpId="0" build="p"/>
      <p:bldP spid="19" grpId="0"/>
      <p:bldP spid="2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Unit6 - </a:t>
            </a:r>
            <a:fld id="{2E4790E1-2590-4AEE-892D-AB46A7688113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533400" y="381000"/>
            <a:ext cx="8382000" cy="838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sz="3600" dirty="0">
                <a:solidFill>
                  <a:srgbClr val="0000FF"/>
                </a:solidFill>
              </a:rPr>
              <a:t>8.3 Style: Indentation for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while</a:t>
            </a:r>
            <a:r>
              <a:rPr lang="en-GB" sz="3600" dirty="0">
                <a:solidFill>
                  <a:srgbClr val="0000FF"/>
                </a:solidFill>
              </a:rPr>
              <a:t> Loop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361950" y="1163782"/>
            <a:ext cx="8153400" cy="1824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550" indent="-336550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Loop body must be indented.</a:t>
            </a:r>
          </a:p>
          <a:p>
            <a:pPr marL="336550" indent="-336550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Comment in loop body must be aligned with statements in loop body.</a:t>
            </a:r>
          </a:p>
          <a:p>
            <a:pPr marL="336550" indent="-336550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Closing brace must be on a line by itself and aligned with the </a:t>
            </a:r>
            <a:r>
              <a:rPr lang="en-US" sz="2000" i="1" dirty="0">
                <a:latin typeface="Garamond" panose="02020404030301010803" pitchFamily="18" charset="0"/>
                <a:cs typeface="Arial" pitchFamily="34" charset="0"/>
              </a:rPr>
              <a:t>while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keyword.</a:t>
            </a:r>
          </a:p>
        </p:txBody>
      </p:sp>
      <p:sp>
        <p:nvSpPr>
          <p:cNvPr id="15" name="[TextBox 10]"/>
          <p:cNvSpPr txBox="1"/>
          <p:nvPr/>
        </p:nvSpPr>
        <p:spPr>
          <a:xfrm>
            <a:off x="1252364" y="2988749"/>
            <a:ext cx="2835964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while (</a:t>
            </a:r>
            <a:r>
              <a:rPr lang="en-US" dirty="0" err="1">
                <a:latin typeface="Lucida Console" pitchFamily="49" charset="0"/>
              </a:rPr>
              <a:t>cond</a:t>
            </a:r>
            <a:r>
              <a:rPr lang="en-US" dirty="0">
                <a:latin typeface="Lucida Console" pitchFamily="49" charset="0"/>
              </a:rPr>
              <a:t>) {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	// loop body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	statement-1;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	statement-2;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	...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}</a:t>
            </a:r>
          </a:p>
        </p:txBody>
      </p:sp>
      <p:sp>
        <p:nvSpPr>
          <p:cNvPr id="16" name="[TextBox 1]"/>
          <p:cNvSpPr txBox="1"/>
          <p:nvPr/>
        </p:nvSpPr>
        <p:spPr>
          <a:xfrm>
            <a:off x="4088328" y="3201066"/>
            <a:ext cx="70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or</a:t>
            </a:r>
          </a:p>
        </p:txBody>
      </p:sp>
      <p:sp>
        <p:nvSpPr>
          <p:cNvPr id="21" name="[TextBox 14]"/>
          <p:cNvSpPr txBox="1"/>
          <p:nvPr/>
        </p:nvSpPr>
        <p:spPr>
          <a:xfrm>
            <a:off x="4788972" y="2988749"/>
            <a:ext cx="2835964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while (</a:t>
            </a:r>
            <a:r>
              <a:rPr lang="en-US" dirty="0" err="1">
                <a:latin typeface="Lucida Console" pitchFamily="49" charset="0"/>
              </a:rPr>
              <a:t>cond</a:t>
            </a:r>
            <a:r>
              <a:rPr lang="en-US" dirty="0">
                <a:latin typeface="Lucida Console" pitchFamily="49" charset="0"/>
              </a:rPr>
              <a:t>) 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{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	// loop body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	statement-1;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	statement-2;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	...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}</a:t>
            </a:r>
          </a:p>
        </p:txBody>
      </p:sp>
      <p:pic>
        <p:nvPicPr>
          <p:cNvPr id="22" name="[Picture 12]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567" y="4324749"/>
            <a:ext cx="281678" cy="354915"/>
          </a:xfrm>
          <a:prstGeom prst="rect">
            <a:avLst/>
          </a:prstGeom>
        </p:spPr>
      </p:pic>
      <p:pic>
        <p:nvPicPr>
          <p:cNvPr id="23" name="[Picture 11]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666" y="5924991"/>
            <a:ext cx="263643" cy="356533"/>
          </a:xfrm>
          <a:prstGeom prst="rect">
            <a:avLst/>
          </a:prstGeom>
        </p:spPr>
      </p:pic>
      <p:pic>
        <p:nvPicPr>
          <p:cNvPr id="24" name="[Picture 12]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581" y="4422640"/>
            <a:ext cx="281678" cy="35491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252364" y="4914150"/>
            <a:ext cx="2835964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while (</a:t>
            </a:r>
            <a:r>
              <a:rPr lang="en-US" dirty="0" err="1">
                <a:latin typeface="Lucida Console" pitchFamily="49" charset="0"/>
              </a:rPr>
              <a:t>cond</a:t>
            </a:r>
            <a:r>
              <a:rPr lang="en-US" dirty="0">
                <a:latin typeface="Lucida Console" pitchFamily="49" charset="0"/>
              </a:rPr>
              <a:t>) {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// loop body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statement-1;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...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}</a:t>
            </a:r>
          </a:p>
        </p:txBody>
      </p:sp>
      <p:sp>
        <p:nvSpPr>
          <p:cNvPr id="26" name="[TextBox 2]"/>
          <p:cNvSpPr txBox="1"/>
          <p:nvPr/>
        </p:nvSpPr>
        <p:spPr>
          <a:xfrm>
            <a:off x="3208421" y="5470358"/>
            <a:ext cx="190901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 indentation!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35080" y="5186327"/>
            <a:ext cx="2835964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while (</a:t>
            </a:r>
            <a:r>
              <a:rPr lang="en-US" dirty="0" err="1">
                <a:latin typeface="Lucida Console" pitchFamily="49" charset="0"/>
              </a:rPr>
              <a:t>cond</a:t>
            </a:r>
            <a:r>
              <a:rPr lang="en-US" dirty="0">
                <a:latin typeface="Lucida Console" pitchFamily="49" charset="0"/>
              </a:rPr>
              <a:t>) {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	// loop body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	statement-1;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	statement-2; }</a:t>
            </a:r>
          </a:p>
        </p:txBody>
      </p:sp>
      <p:sp>
        <p:nvSpPr>
          <p:cNvPr id="28" name="Oval 27"/>
          <p:cNvSpPr/>
          <p:nvPr/>
        </p:nvSpPr>
        <p:spPr>
          <a:xfrm>
            <a:off x="7428118" y="6006049"/>
            <a:ext cx="393636" cy="3969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[Picture 11]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707" y="6006049"/>
            <a:ext cx="263643" cy="35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0179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21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Unit6 - </a:t>
            </a:r>
            <a:fld id="{2E4790E1-2590-4AEE-892D-AB46A7688113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533400" y="381000"/>
            <a:ext cx="8382000" cy="838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sz="3600" dirty="0">
                <a:solidFill>
                  <a:srgbClr val="0000FF"/>
                </a:solidFill>
              </a:rPr>
              <a:t>9. 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do-while</a:t>
            </a:r>
            <a:r>
              <a:rPr lang="en-GB" sz="3600" dirty="0">
                <a:solidFill>
                  <a:srgbClr val="0000FF"/>
                </a:solidFill>
              </a:rPr>
              <a:t> Loop (1/3)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59827" y="1358473"/>
            <a:ext cx="4794250" cy="1816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0000FF"/>
                </a:solidFill>
              </a:rPr>
              <a:t>do </a:t>
            </a:r>
          </a:p>
          <a:p>
            <a:pPr>
              <a:defRPr/>
            </a:pPr>
            <a:r>
              <a:rPr lang="en-US" sz="2800" dirty="0"/>
              <a:t>{</a:t>
            </a:r>
          </a:p>
          <a:p>
            <a:pPr>
              <a:defRPr/>
            </a:pPr>
            <a:r>
              <a:rPr lang="en-US" sz="2800" dirty="0"/>
              <a:t>   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// loop body</a:t>
            </a:r>
          </a:p>
          <a:p>
            <a:pPr>
              <a:defRPr/>
            </a:pPr>
            <a:r>
              <a:rPr lang="en-US" sz="2800" dirty="0"/>
              <a:t>}  </a:t>
            </a:r>
            <a:r>
              <a:rPr lang="en-US" sz="2800" dirty="0">
                <a:solidFill>
                  <a:srgbClr val="0000FF"/>
                </a:solidFill>
              </a:rPr>
              <a:t>while</a:t>
            </a:r>
            <a:r>
              <a:rPr lang="en-US" sz="2800" dirty="0"/>
              <a:t> ( </a:t>
            </a:r>
            <a:r>
              <a:rPr lang="en-US" sz="2800" dirty="0">
                <a:solidFill>
                  <a:srgbClr val="C00000"/>
                </a:solidFill>
              </a:rPr>
              <a:t>condition </a:t>
            </a:r>
            <a:r>
              <a:rPr lang="en-US" sz="2800" dirty="0"/>
              <a:t>);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23286" y="1767808"/>
            <a:ext cx="2805216" cy="83099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/>
              <a:t>Execute loop body at least once.</a:t>
            </a:r>
            <a:endParaRPr lang="en-SG" sz="24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2848207" y="3325624"/>
            <a:ext cx="2402547" cy="2666126"/>
            <a:chOff x="3375478" y="3091057"/>
            <a:chExt cx="1556540" cy="2310937"/>
          </a:xfrm>
        </p:grpSpPr>
        <p:sp>
          <p:nvSpPr>
            <p:cNvPr id="34" name="Flowchart: Decision 33"/>
            <p:cNvSpPr/>
            <p:nvPr/>
          </p:nvSpPr>
          <p:spPr bwMode="auto">
            <a:xfrm>
              <a:off x="3803305" y="4414403"/>
              <a:ext cx="1128713" cy="498475"/>
            </a:xfrm>
            <a:prstGeom prst="flowChartDecision">
              <a:avLst/>
            </a:prstGeom>
            <a:solidFill>
              <a:srgbClr val="CDCDFF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35" name="Straight Arrow Connector 13"/>
            <p:cNvCxnSpPr>
              <a:cxnSpLocks noChangeShapeType="1"/>
              <a:endCxn id="34" idx="0"/>
            </p:cNvCxnSpPr>
            <p:nvPr/>
          </p:nvCxnSpPr>
          <p:spPr bwMode="auto">
            <a:xfrm rot="5400000">
              <a:off x="4179292" y="4226412"/>
              <a:ext cx="376493" cy="2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36" name="TextBox 16"/>
            <p:cNvSpPr txBox="1">
              <a:spLocks noChangeArrowheads="1"/>
            </p:cNvSpPr>
            <p:nvPr/>
          </p:nvSpPr>
          <p:spPr bwMode="auto">
            <a:xfrm>
              <a:off x="4018097" y="4508784"/>
              <a:ext cx="712322" cy="2934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 i="1" dirty="0" err="1"/>
                <a:t>cond</a:t>
              </a:r>
              <a:r>
                <a:rPr lang="en-US" sz="1600" b="1" i="1" dirty="0"/>
                <a:t>?</a:t>
              </a:r>
              <a:endParaRPr lang="en-SG" sz="1600" b="1" i="1" dirty="0"/>
            </a:p>
          </p:txBody>
        </p:sp>
        <p:sp>
          <p:nvSpPr>
            <p:cNvPr id="37" name="Flowchart: Process 36"/>
            <p:cNvSpPr/>
            <p:nvPr/>
          </p:nvSpPr>
          <p:spPr bwMode="auto">
            <a:xfrm>
              <a:off x="3989961" y="3502756"/>
              <a:ext cx="752475" cy="542400"/>
            </a:xfrm>
            <a:prstGeom prst="flowChartProcess">
              <a:avLst/>
            </a:prstGeom>
            <a:solidFill>
              <a:srgbClr val="CDCDFF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SG" sz="1600" b="1" dirty="0"/>
                <a:t>Loop</a:t>
              </a:r>
            </a:p>
            <a:p>
              <a:pPr algn="ctr">
                <a:defRPr/>
              </a:pPr>
              <a:r>
                <a:rPr lang="en-SG" sz="1600" b="1" dirty="0"/>
                <a:t>body </a:t>
              </a:r>
            </a:p>
          </p:txBody>
        </p:sp>
        <p:sp>
          <p:nvSpPr>
            <p:cNvPr id="38" name="TextBox 24"/>
            <p:cNvSpPr txBox="1">
              <a:spLocks noChangeArrowheads="1"/>
            </p:cNvSpPr>
            <p:nvPr/>
          </p:nvSpPr>
          <p:spPr bwMode="auto">
            <a:xfrm>
              <a:off x="3375478" y="4631461"/>
              <a:ext cx="560000" cy="2934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 i="1" dirty="0">
                  <a:solidFill>
                    <a:srgbClr val="006600"/>
                  </a:solidFill>
                </a:rPr>
                <a:t>true</a:t>
              </a:r>
              <a:endParaRPr lang="en-SG" sz="1600" b="1" i="1" dirty="0">
                <a:solidFill>
                  <a:srgbClr val="006600"/>
                </a:solidFill>
              </a:endParaRPr>
            </a:p>
          </p:txBody>
        </p:sp>
        <p:sp>
          <p:nvSpPr>
            <p:cNvPr id="39" name="TextBox 25"/>
            <p:cNvSpPr txBox="1">
              <a:spLocks noChangeArrowheads="1"/>
            </p:cNvSpPr>
            <p:nvPr/>
          </p:nvSpPr>
          <p:spPr bwMode="auto">
            <a:xfrm>
              <a:off x="4335410" y="4912878"/>
              <a:ext cx="501761" cy="2934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 i="1" dirty="0">
                  <a:solidFill>
                    <a:srgbClr val="006600"/>
                  </a:solidFill>
                </a:rPr>
                <a:t>false</a:t>
              </a:r>
              <a:endParaRPr lang="en-SG" sz="1600" b="1" i="1" dirty="0">
                <a:solidFill>
                  <a:srgbClr val="006600"/>
                </a:solidFill>
              </a:endParaRPr>
            </a:p>
          </p:txBody>
        </p:sp>
        <p:cxnSp>
          <p:nvCxnSpPr>
            <p:cNvPr id="40" name="Straight Arrow Connector 27"/>
            <p:cNvCxnSpPr>
              <a:cxnSpLocks noChangeShapeType="1"/>
            </p:cNvCxnSpPr>
            <p:nvPr/>
          </p:nvCxnSpPr>
          <p:spPr bwMode="auto">
            <a:xfrm>
              <a:off x="4374258" y="3091057"/>
              <a:ext cx="0" cy="411699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41" name="Elbow Connector 40"/>
            <p:cNvCxnSpPr>
              <a:stCxn id="37" idx="1"/>
              <a:endCxn id="34" idx="1"/>
            </p:cNvCxnSpPr>
            <p:nvPr/>
          </p:nvCxnSpPr>
          <p:spPr bwMode="auto">
            <a:xfrm rot="10800000" flipV="1">
              <a:off x="3803306" y="3773956"/>
              <a:ext cx="186656" cy="889684"/>
            </a:xfrm>
            <a:prstGeom prst="bentConnector3">
              <a:avLst>
                <a:gd name="adj1" fmla="val 179346"/>
              </a:avLst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arrow" w="sm" len="sm"/>
              <a:tailEnd type="none"/>
            </a:ln>
            <a:effectLst/>
          </p:spPr>
        </p:cxnSp>
        <p:cxnSp>
          <p:nvCxnSpPr>
            <p:cNvPr id="42" name="Straight Arrow Connector 41"/>
            <p:cNvCxnSpPr>
              <a:stCxn id="34" idx="2"/>
            </p:cNvCxnSpPr>
            <p:nvPr/>
          </p:nvCxnSpPr>
          <p:spPr bwMode="auto">
            <a:xfrm flipH="1">
              <a:off x="4366198" y="4912878"/>
              <a:ext cx="1464" cy="489116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811939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Unit6 - </a:t>
            </a:r>
            <a:fld id="{2E4790E1-2590-4AEE-892D-AB46A7688113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533400" y="381000"/>
            <a:ext cx="8382000" cy="838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sz="3600" dirty="0">
                <a:solidFill>
                  <a:srgbClr val="0000FF"/>
                </a:solidFill>
              </a:rPr>
              <a:t>9. 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do-while</a:t>
            </a:r>
            <a:r>
              <a:rPr lang="en-GB" sz="3600" dirty="0">
                <a:solidFill>
                  <a:srgbClr val="0000FF"/>
                </a:solidFill>
              </a:rPr>
              <a:t> Loop (2/3)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375160" y="1332417"/>
            <a:ext cx="5095742" cy="1095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550" indent="-3365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sz="2800" dirty="0"/>
              <a:t>Example: Count the number of digits in an integer.</a:t>
            </a: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dirty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dirty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dirty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dirty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 dirty="0">
              <a:solidFill>
                <a:srgbClr val="0000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70193" y="1200272"/>
            <a:ext cx="2982766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/>
              <a:t>do </a:t>
            </a:r>
          </a:p>
          <a:p>
            <a:pPr>
              <a:defRPr/>
            </a:pPr>
            <a:r>
              <a:rPr lang="en-US" sz="2000" dirty="0"/>
              <a:t>{</a:t>
            </a:r>
          </a:p>
          <a:p>
            <a:pPr>
              <a:defRPr/>
            </a:pPr>
            <a:r>
              <a:rPr lang="en-US" sz="2000" dirty="0"/>
              <a:t>    // loop body</a:t>
            </a:r>
          </a:p>
          <a:p>
            <a:pPr>
              <a:defRPr/>
            </a:pPr>
            <a:r>
              <a:rPr lang="en-US" sz="2000" dirty="0"/>
              <a:t>}  while ( </a:t>
            </a:r>
            <a:r>
              <a:rPr lang="en-US" sz="2000" dirty="0">
                <a:solidFill>
                  <a:srgbClr val="0000FF"/>
                </a:solidFill>
              </a:rPr>
              <a:t>condition</a:t>
            </a:r>
            <a:r>
              <a:rPr lang="en-US" sz="2000" dirty="0"/>
              <a:t> );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08487" y="2523711"/>
            <a:ext cx="5162061" cy="3427111"/>
            <a:chOff x="674557" y="1301965"/>
            <a:chExt cx="5162061" cy="3427111"/>
          </a:xfrm>
        </p:grpSpPr>
        <p:sp>
          <p:nvSpPr>
            <p:cNvPr id="22" name="TextBox 21"/>
            <p:cNvSpPr txBox="1"/>
            <p:nvPr/>
          </p:nvSpPr>
          <p:spPr>
            <a:xfrm>
              <a:off x="674557" y="1558977"/>
              <a:ext cx="4571513" cy="3170099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US" sz="2000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Precond</a:t>
              </a:r>
              <a:r>
                <a:rPr lang="en-US" sz="20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: n &gt; 0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count_digits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)  {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count = 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endParaRPr lang="en-US" sz="1000" b="1" dirty="0">
                <a:latin typeface="Courier New" pitchFamily="49" charset="0"/>
                <a:cs typeface="Courier New" pitchFamily="49" charset="0"/>
              </a:endParaRP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 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		count++;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		n = n/</a:t>
              </a:r>
              <a:r>
                <a:rPr lang="pt-BR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;</a:t>
              </a:r>
              <a:endParaRPr lang="pt-BR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	} 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while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(n &gt; 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endParaRPr lang="en-US" sz="1000" b="1" dirty="0">
                <a:latin typeface="Courier New" pitchFamily="49" charset="0"/>
                <a:cs typeface="Courier New" pitchFamily="49" charset="0"/>
              </a:endParaRP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count;</a:t>
              </a:r>
              <a:endParaRPr lang="pt-BR" sz="2000" b="1" dirty="0">
                <a:latin typeface="Courier New" pitchFamily="49" charset="0"/>
                <a:cs typeface="Courier New" pitchFamily="49" charset="0"/>
              </a:endParaRP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en-SG" sz="2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92894" y="1301965"/>
              <a:ext cx="2343724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Unit6_CountDigits.c</a:t>
              </a:r>
              <a:endParaRPr lang="en-SG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231438" y="3708651"/>
            <a:ext cx="1797835" cy="400110"/>
            <a:chOff x="6095971" y="3433295"/>
            <a:chExt cx="17978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6095971" y="3433295"/>
              <a:ext cx="3612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n</a:t>
              </a:r>
              <a:endParaRPr lang="en-US" sz="2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829345" y="3433295"/>
              <a:ext cx="10644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count</a:t>
              </a:r>
              <a:endParaRPr lang="en-US" sz="2000" dirty="0"/>
            </a:p>
          </p:txBody>
        </p:sp>
      </p:grpSp>
      <p:cxnSp>
        <p:nvCxnSpPr>
          <p:cNvPr id="8" name="Straight Connector 7"/>
          <p:cNvCxnSpPr/>
          <p:nvPr/>
        </p:nvCxnSpPr>
        <p:spPr>
          <a:xfrm>
            <a:off x="5904089" y="4460077"/>
            <a:ext cx="23847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6033882" y="4090745"/>
            <a:ext cx="1873029" cy="400110"/>
            <a:chOff x="5898415" y="3815389"/>
            <a:chExt cx="1873029" cy="400110"/>
          </a:xfrm>
        </p:grpSpPr>
        <p:sp>
          <p:nvSpPr>
            <p:cNvPr id="28" name="TextBox 27"/>
            <p:cNvSpPr txBox="1"/>
            <p:nvPr/>
          </p:nvSpPr>
          <p:spPr>
            <a:xfrm>
              <a:off x="5898415" y="3815389"/>
              <a:ext cx="756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395</a:t>
              </a:r>
              <a:endParaRPr lang="en-US" sz="2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015088" y="3815389"/>
              <a:ext cx="756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0</a:t>
              </a:r>
              <a:endParaRPr lang="en-US" sz="20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38570" y="4481100"/>
            <a:ext cx="1873029" cy="400110"/>
            <a:chOff x="5903103" y="4205744"/>
            <a:chExt cx="1873029" cy="400110"/>
          </a:xfrm>
        </p:grpSpPr>
        <p:sp>
          <p:nvSpPr>
            <p:cNvPr id="44" name="TextBox 43"/>
            <p:cNvSpPr txBox="1"/>
            <p:nvPr/>
          </p:nvSpPr>
          <p:spPr>
            <a:xfrm>
              <a:off x="5903103" y="4205744"/>
              <a:ext cx="756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39</a:t>
              </a:r>
              <a:endParaRPr lang="en-US" sz="2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019776" y="4205744"/>
              <a:ext cx="756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1</a:t>
              </a:r>
              <a:endParaRPr lang="en-US" sz="2000" dirty="0"/>
            </a:p>
          </p:txBody>
        </p:sp>
      </p:grpSp>
      <p:cxnSp>
        <p:nvCxnSpPr>
          <p:cNvPr id="47" name="Straight Connector 46"/>
          <p:cNvCxnSpPr/>
          <p:nvPr/>
        </p:nvCxnSpPr>
        <p:spPr>
          <a:xfrm>
            <a:off x="5904089" y="4850432"/>
            <a:ext cx="23847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6038570" y="4871454"/>
            <a:ext cx="1873029" cy="400110"/>
            <a:chOff x="5903103" y="4596098"/>
            <a:chExt cx="1873029" cy="400110"/>
          </a:xfrm>
        </p:grpSpPr>
        <p:sp>
          <p:nvSpPr>
            <p:cNvPr id="48" name="TextBox 47"/>
            <p:cNvSpPr txBox="1"/>
            <p:nvPr/>
          </p:nvSpPr>
          <p:spPr>
            <a:xfrm>
              <a:off x="5903103" y="4596098"/>
              <a:ext cx="756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3</a:t>
              </a:r>
              <a:endParaRPr lang="en-US" sz="2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019776" y="4596098"/>
              <a:ext cx="756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2</a:t>
              </a:r>
              <a:endParaRPr lang="en-US" sz="2000" dirty="0"/>
            </a:p>
          </p:txBody>
        </p:sp>
      </p:grpSp>
      <p:cxnSp>
        <p:nvCxnSpPr>
          <p:cNvPr id="50" name="Straight Connector 49"/>
          <p:cNvCxnSpPr/>
          <p:nvPr/>
        </p:nvCxnSpPr>
        <p:spPr>
          <a:xfrm>
            <a:off x="5904089" y="5240786"/>
            <a:ext cx="23847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033882" y="5240785"/>
            <a:ext cx="1873029" cy="400110"/>
            <a:chOff x="5898415" y="4965429"/>
            <a:chExt cx="1873029" cy="400110"/>
          </a:xfrm>
        </p:grpSpPr>
        <p:sp>
          <p:nvSpPr>
            <p:cNvPr id="52" name="TextBox 51"/>
            <p:cNvSpPr txBox="1"/>
            <p:nvPr/>
          </p:nvSpPr>
          <p:spPr>
            <a:xfrm>
              <a:off x="5898415" y="4965429"/>
              <a:ext cx="756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0</a:t>
              </a:r>
              <a:endParaRPr lang="en-US" sz="2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015088" y="4965429"/>
              <a:ext cx="756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3</a:t>
              </a:r>
              <a:endParaRPr lang="en-US" sz="2000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670548" y="2971252"/>
            <a:ext cx="2954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Assume that n is passed the value 395: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8921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Unit6 - </a:t>
            </a:r>
            <a:fld id="{2E4790E1-2590-4AEE-892D-AB46A7688113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533400" y="381000"/>
            <a:ext cx="8382000" cy="838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sz="3600" dirty="0">
                <a:solidFill>
                  <a:srgbClr val="0000FF"/>
                </a:solidFill>
              </a:rPr>
              <a:t>9. 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do-while</a:t>
            </a:r>
            <a:r>
              <a:rPr lang="en-GB" sz="3600" dirty="0">
                <a:solidFill>
                  <a:srgbClr val="0000FF"/>
                </a:solidFill>
              </a:rPr>
              <a:t> Loop (3/3)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375160" y="1332417"/>
            <a:ext cx="5095742" cy="1095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550" indent="-3365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sz="2800" dirty="0"/>
              <a:t>Style: similar to </a:t>
            </a:r>
            <a:r>
              <a:rPr lang="en-GB" sz="2800" i="1" dirty="0">
                <a:latin typeface="Garamond" panose="02020404030301010803" pitchFamily="18" charset="0"/>
              </a:rPr>
              <a:t>while</a:t>
            </a:r>
            <a:r>
              <a:rPr lang="en-GB" sz="2800" dirty="0"/>
              <a:t> loop</a:t>
            </a: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dirty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dirty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dirty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dirty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 dirty="0">
              <a:solidFill>
                <a:srgbClr val="0000FF"/>
              </a:solidFill>
            </a:endParaRPr>
          </a:p>
        </p:txBody>
      </p:sp>
      <p:sp>
        <p:nvSpPr>
          <p:cNvPr id="12" name="[TextBox 1]"/>
          <p:cNvSpPr txBox="1"/>
          <p:nvPr/>
        </p:nvSpPr>
        <p:spPr>
          <a:xfrm>
            <a:off x="1187115" y="2026060"/>
            <a:ext cx="2516201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do {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	// loop body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	statement-1;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	statement-2;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} while (</a:t>
            </a:r>
            <a:r>
              <a:rPr lang="en-US" dirty="0" err="1">
                <a:latin typeface="Lucida Console" pitchFamily="49" charset="0"/>
              </a:rPr>
              <a:t>cond</a:t>
            </a:r>
            <a:r>
              <a:rPr lang="en-US" dirty="0">
                <a:latin typeface="Lucida Console" pitchFamily="49" charset="0"/>
              </a:rPr>
              <a:t>);</a:t>
            </a:r>
          </a:p>
        </p:txBody>
      </p:sp>
      <p:sp>
        <p:nvSpPr>
          <p:cNvPr id="13" name="[TextBox 10]"/>
          <p:cNvSpPr txBox="1"/>
          <p:nvPr/>
        </p:nvSpPr>
        <p:spPr>
          <a:xfrm>
            <a:off x="3920484" y="2026060"/>
            <a:ext cx="70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or</a:t>
            </a:r>
          </a:p>
        </p:txBody>
      </p:sp>
      <p:sp>
        <p:nvSpPr>
          <p:cNvPr id="14" name="[TextBox 14]"/>
          <p:cNvSpPr txBox="1"/>
          <p:nvPr/>
        </p:nvSpPr>
        <p:spPr>
          <a:xfrm>
            <a:off x="4989094" y="2026060"/>
            <a:ext cx="2635841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do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{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	// loop body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	statement-1;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	statement-2;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} while (</a:t>
            </a:r>
            <a:r>
              <a:rPr lang="en-US" dirty="0" err="1">
                <a:latin typeface="Lucida Console" pitchFamily="49" charset="0"/>
              </a:rPr>
              <a:t>cond</a:t>
            </a:r>
            <a:r>
              <a:rPr lang="en-US" dirty="0">
                <a:latin typeface="Lucida Console" pitchFamily="49" charset="0"/>
              </a:rPr>
              <a:t>);</a:t>
            </a:r>
          </a:p>
        </p:txBody>
      </p:sp>
      <p:pic>
        <p:nvPicPr>
          <p:cNvPr id="15" name="[Picture 12]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645" y="2907757"/>
            <a:ext cx="281678" cy="354915"/>
          </a:xfrm>
          <a:prstGeom prst="rect">
            <a:avLst/>
          </a:prstGeom>
        </p:spPr>
      </p:pic>
      <p:pic>
        <p:nvPicPr>
          <p:cNvPr id="16" name="[Picture 12]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581" y="3459951"/>
            <a:ext cx="281678" cy="354915"/>
          </a:xfrm>
          <a:prstGeom prst="rect">
            <a:avLst/>
          </a:prstGeom>
        </p:spPr>
      </p:pic>
      <p:sp>
        <p:nvSpPr>
          <p:cNvPr id="17" name="[TextBox 1]"/>
          <p:cNvSpPr txBox="1"/>
          <p:nvPr/>
        </p:nvSpPr>
        <p:spPr>
          <a:xfrm>
            <a:off x="1187114" y="4098520"/>
            <a:ext cx="2516201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do {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// loop body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statement-1;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statement-2;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} while (</a:t>
            </a:r>
            <a:r>
              <a:rPr lang="en-US" dirty="0" err="1">
                <a:latin typeface="Lucida Console" pitchFamily="49" charset="0"/>
              </a:rPr>
              <a:t>cond</a:t>
            </a:r>
            <a:r>
              <a:rPr lang="en-US" dirty="0">
                <a:latin typeface="Lucida Console" pitchFamily="49" charset="0"/>
              </a:rPr>
              <a:t>);</a:t>
            </a:r>
          </a:p>
        </p:txBody>
      </p:sp>
      <p:pic>
        <p:nvPicPr>
          <p:cNvPr id="24" name="[TextBox 2]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635" y="5304674"/>
            <a:ext cx="263643" cy="356533"/>
          </a:xfrm>
          <a:prstGeom prst="rect">
            <a:avLst/>
          </a:prstGeom>
        </p:spPr>
      </p:pic>
      <p:sp>
        <p:nvSpPr>
          <p:cNvPr id="25" name="[Picture 11]"/>
          <p:cNvSpPr txBox="1"/>
          <p:nvPr/>
        </p:nvSpPr>
        <p:spPr>
          <a:xfrm>
            <a:off x="3208421" y="4558753"/>
            <a:ext cx="190901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 indentation!</a:t>
            </a:r>
          </a:p>
        </p:txBody>
      </p:sp>
    </p:spTree>
    <p:extLst>
      <p:ext uri="{BB962C8B-B14F-4D97-AF65-F5344CB8AC3E}">
        <p14:creationId xmlns:p14="http://schemas.microsoft.com/office/powerpoint/2010/main" val="38688541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 animBg="1"/>
      <p:bldP spid="17" grpId="0" animBg="1"/>
      <p:bldP spid="2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Unit6 - </a:t>
            </a:r>
            <a:fld id="{2E4790E1-2590-4AEE-892D-AB46A7688113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381000"/>
            <a:ext cx="8382000" cy="838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sz="3600" dirty="0">
                <a:solidFill>
                  <a:srgbClr val="0000FF"/>
                </a:solidFill>
              </a:rPr>
              <a:t>9. 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do-while</a:t>
            </a:r>
            <a:r>
              <a:rPr lang="en-GB" sz="3600" dirty="0">
                <a:solidFill>
                  <a:srgbClr val="0000FF"/>
                </a:solidFill>
              </a:rPr>
              <a:t> Loop: Exercise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0199" y="1062498"/>
            <a:ext cx="7213601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It’s time to practise Computational Thinking again!</a:t>
            </a:r>
            <a:endParaRPr lang="en-US" sz="24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3400" y="1659794"/>
            <a:ext cx="5867400" cy="8463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550" indent="-3365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sz="2600" dirty="0"/>
              <a:t>Add the digits in a positive integer.</a:t>
            </a:r>
          </a:p>
          <a:p>
            <a:pPr marL="610870" lvl="1" indent="-3365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dirty="0" err="1"/>
              <a:t>Eg</a:t>
            </a:r>
            <a:r>
              <a:rPr lang="en-GB" dirty="0"/>
              <a:t>: 395 </a:t>
            </a:r>
            <a:r>
              <a:rPr lang="en-GB" dirty="0">
                <a:sym typeface="Wingdings" panose="05000000000000000000" pitchFamily="2" charset="2"/>
              </a:rPr>
              <a:t> 17</a:t>
            </a:r>
            <a:endParaRPr lang="en-GB" b="1" dirty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2641764"/>
            <a:ext cx="3674533" cy="258532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Precond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: n &gt; 0</a:t>
            </a: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count_digits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  {</a:t>
            </a: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count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endParaRPr lang="en-US" sz="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count++;</a:t>
            </a: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		n = n/</a:t>
            </a:r>
            <a:r>
              <a:rPr lang="pt-BR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; </a:t>
            </a:r>
            <a:endParaRPr lang="pt-BR" sz="1600" b="1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	}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(n &gt;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endParaRPr lang="en-US" sz="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count;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SG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3657844" y="3345642"/>
            <a:ext cx="4763423" cy="332398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000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Precond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: n &gt; 0</a:t>
            </a: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add_digits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 {</a:t>
            </a: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sum =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endParaRPr lang="en-SG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endParaRPr lang="en-SG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endParaRPr lang="en-SG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endParaRPr lang="en-SG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endParaRPr lang="en-SG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sum;</a:t>
            </a:r>
            <a:endParaRPr lang="pt-BR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SG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024489" y="4565367"/>
            <a:ext cx="35955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sum = sum + n%</a:t>
            </a:r>
            <a:r>
              <a:rPr lang="pt-BR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	n = n/</a:t>
            </a:r>
            <a:r>
              <a:rPr lang="pt-BR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(n &gt;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56288" y="2502125"/>
            <a:ext cx="4077867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000" dirty="0"/>
              <a:t>Which concept in Computational Thinking is employed here?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227545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Unit6 - </a:t>
            </a:r>
            <a:fld id="{2E4790E1-2590-4AEE-892D-AB46A7688113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381000"/>
            <a:ext cx="8382000" cy="838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sz="3600" dirty="0">
                <a:solidFill>
                  <a:srgbClr val="0000FF"/>
                </a:solidFill>
              </a:rPr>
              <a:t>10. 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for</a:t>
            </a:r>
            <a:r>
              <a:rPr lang="en-GB" sz="3600" dirty="0">
                <a:solidFill>
                  <a:srgbClr val="0000FF"/>
                </a:solidFill>
              </a:rPr>
              <a:t> Loop (1/2)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8570F4-0512-43B1-8F6D-458747436FD9}"/>
              </a:ext>
            </a:extLst>
          </p:cNvPr>
          <p:cNvSpPr txBox="1"/>
          <p:nvPr/>
        </p:nvSpPr>
        <p:spPr>
          <a:xfrm>
            <a:off x="1327151" y="1519238"/>
            <a:ext cx="6237432" cy="1816100"/>
          </a:xfrm>
          <a:prstGeom prst="rect">
            <a:avLst/>
          </a:prstGeom>
          <a:solidFill>
            <a:srgbClr val="E5E6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/>
              <a:t>for ( </a:t>
            </a:r>
            <a:r>
              <a:rPr lang="en-US" sz="2800" dirty="0">
                <a:solidFill>
                  <a:srgbClr val="CC00FF"/>
                </a:solidFill>
              </a:rPr>
              <a:t>initialization</a:t>
            </a:r>
            <a:r>
              <a:rPr lang="en-US" sz="2800" dirty="0"/>
              <a:t>; </a:t>
            </a:r>
            <a:r>
              <a:rPr lang="en-US" sz="2800" dirty="0">
                <a:solidFill>
                  <a:srgbClr val="0000FF"/>
                </a:solidFill>
              </a:rPr>
              <a:t>condition</a:t>
            </a:r>
            <a:r>
              <a:rPr lang="en-US" sz="2800" dirty="0"/>
              <a:t>; </a:t>
            </a:r>
            <a:r>
              <a:rPr lang="en-US" sz="2800" dirty="0">
                <a:solidFill>
                  <a:srgbClr val="006600"/>
                </a:solidFill>
              </a:rPr>
              <a:t>update</a:t>
            </a:r>
            <a:r>
              <a:rPr lang="en-US" sz="2800" dirty="0"/>
              <a:t> )</a:t>
            </a:r>
          </a:p>
          <a:p>
            <a:pPr>
              <a:defRPr/>
            </a:pPr>
            <a:r>
              <a:rPr lang="en-US" sz="2800" dirty="0"/>
              <a:t>{</a:t>
            </a:r>
          </a:p>
          <a:p>
            <a:pPr>
              <a:defRPr/>
            </a:pPr>
            <a:r>
              <a:rPr lang="en-US" sz="2800" dirty="0"/>
              <a:t>    // loop body</a:t>
            </a:r>
          </a:p>
          <a:p>
            <a:pPr>
              <a:defRPr/>
            </a:pPr>
            <a:r>
              <a:rPr lang="en-US" sz="2800" dirty="0"/>
              <a:t>}</a:t>
            </a:r>
            <a:endParaRPr lang="en-SG" sz="2800" dirty="0"/>
          </a:p>
        </p:txBody>
      </p:sp>
      <p:grpSp>
        <p:nvGrpSpPr>
          <p:cNvPr id="15" name="Group 17">
            <a:extLst>
              <a:ext uri="{FF2B5EF4-FFF2-40B4-BE49-F238E27FC236}">
                <a16:creationId xmlns:a16="http://schemas.microsoft.com/office/drawing/2014/main" id="{52D47EB4-3282-448F-BD56-0C61018C29CB}"/>
              </a:ext>
            </a:extLst>
          </p:cNvPr>
          <p:cNvGrpSpPr>
            <a:grpSpLocks/>
          </p:cNvGrpSpPr>
          <p:nvPr/>
        </p:nvGrpSpPr>
        <p:grpSpPr bwMode="auto">
          <a:xfrm>
            <a:off x="704538" y="1976438"/>
            <a:ext cx="2289487" cy="2984500"/>
            <a:chOff x="705177" y="1976284"/>
            <a:chExt cx="2288746" cy="2984884"/>
          </a:xfrm>
        </p:grpSpPr>
        <p:cxnSp>
          <p:nvCxnSpPr>
            <p:cNvPr id="16" name="Straight Arrow Connector 8">
              <a:extLst>
                <a:ext uri="{FF2B5EF4-FFF2-40B4-BE49-F238E27FC236}">
                  <a16:creationId xmlns:a16="http://schemas.microsoft.com/office/drawing/2014/main" id="{EF488256-16EE-4833-9BF0-D6ECC61D3F3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1378975" y="2470355"/>
              <a:ext cx="1814051" cy="825910"/>
            </a:xfrm>
            <a:prstGeom prst="straightConnector1">
              <a:avLst/>
            </a:prstGeom>
            <a:noFill/>
            <a:ln w="28575" cap="sq" algn="ctr">
              <a:solidFill>
                <a:srgbClr val="9933FF"/>
              </a:solidFill>
              <a:round/>
              <a:headEnd/>
              <a:tailEnd type="triangle" w="lg" len="med"/>
            </a:ln>
          </p:spPr>
        </p:cxnSp>
        <p:sp>
          <p:nvSpPr>
            <p:cNvPr id="17" name="TextBox 9">
              <a:extLst>
                <a:ext uri="{FF2B5EF4-FFF2-40B4-BE49-F238E27FC236}">
                  <a16:creationId xmlns:a16="http://schemas.microsoft.com/office/drawing/2014/main" id="{EE89221A-EF5A-4B12-9D2A-7076EF66B7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177" y="3760839"/>
              <a:ext cx="2288746" cy="12003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CC00FF"/>
                  </a:solidFill>
                </a:rPr>
                <a:t>Initialization: </a:t>
              </a:r>
              <a:r>
                <a:rPr lang="en-US" sz="2400" dirty="0"/>
                <a:t>initialize the </a:t>
              </a:r>
              <a:r>
                <a:rPr lang="en-US" sz="2400" b="1" dirty="0">
                  <a:solidFill>
                    <a:srgbClr val="800000"/>
                  </a:solidFill>
                </a:rPr>
                <a:t>loop variable</a:t>
              </a:r>
              <a:endParaRPr lang="en-SG" sz="2400" b="1" dirty="0">
                <a:solidFill>
                  <a:srgbClr val="800000"/>
                </a:solidFill>
              </a:endParaRPr>
            </a:p>
          </p:txBody>
        </p:sp>
      </p:grpSp>
      <p:grpSp>
        <p:nvGrpSpPr>
          <p:cNvPr id="18" name="Group 18">
            <a:extLst>
              <a:ext uri="{FF2B5EF4-FFF2-40B4-BE49-F238E27FC236}">
                <a16:creationId xmlns:a16="http://schemas.microsoft.com/office/drawing/2014/main" id="{63E4477B-0DE0-4E58-A546-F4061531D3A5}"/>
              </a:ext>
            </a:extLst>
          </p:cNvPr>
          <p:cNvGrpSpPr>
            <a:grpSpLocks/>
          </p:cNvGrpSpPr>
          <p:nvPr/>
        </p:nvGrpSpPr>
        <p:grpSpPr bwMode="auto">
          <a:xfrm>
            <a:off x="2844776" y="1995488"/>
            <a:ext cx="3301192" cy="3468316"/>
            <a:chOff x="2717654" y="1995952"/>
            <a:chExt cx="3301007" cy="3468144"/>
          </a:xfrm>
        </p:grpSpPr>
        <p:cxnSp>
          <p:nvCxnSpPr>
            <p:cNvPr id="19" name="Straight Arrow Connector 10">
              <a:extLst>
                <a:ext uri="{FF2B5EF4-FFF2-40B4-BE49-F238E27FC236}">
                  <a16:creationId xmlns:a16="http://schemas.microsoft.com/office/drawing/2014/main" id="{0F9ECE7E-3B47-4FB6-86E7-28DEC8F2806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2910353" y="2816944"/>
              <a:ext cx="2590796" cy="948812"/>
            </a:xfrm>
            <a:prstGeom prst="straightConnector1">
              <a:avLst/>
            </a:prstGeom>
            <a:noFill/>
            <a:ln w="28575" cap="sq" algn="ctr">
              <a:solidFill>
                <a:srgbClr val="0000FF"/>
              </a:solidFill>
              <a:round/>
              <a:headEnd/>
              <a:tailEnd type="triangle" w="lg" len="med"/>
            </a:ln>
          </p:spPr>
        </p:cxnSp>
        <p:sp>
          <p:nvSpPr>
            <p:cNvPr id="20" name="TextBox 12">
              <a:extLst>
                <a:ext uri="{FF2B5EF4-FFF2-40B4-BE49-F238E27FC236}">
                  <a16:creationId xmlns:a16="http://schemas.microsoft.com/office/drawing/2014/main" id="{8AEA239E-0241-48A1-BD1C-4EFBE6CB78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7654" y="4263826"/>
              <a:ext cx="3301007" cy="120027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</a:rPr>
                <a:t>Condition: </a:t>
              </a:r>
              <a:r>
                <a:rPr lang="en-US" sz="2400" dirty="0"/>
                <a:t>repeat loop while the condition on </a:t>
              </a:r>
              <a:r>
                <a:rPr lang="en-US" sz="2400" b="1" dirty="0">
                  <a:solidFill>
                    <a:srgbClr val="800000"/>
                  </a:solidFill>
                </a:rPr>
                <a:t>loop variable</a:t>
              </a:r>
              <a:r>
                <a:rPr lang="en-US" sz="2400" dirty="0">
                  <a:solidFill>
                    <a:srgbClr val="0000FF"/>
                  </a:solidFill>
                </a:rPr>
                <a:t> </a:t>
              </a:r>
              <a:r>
                <a:rPr lang="en-US" sz="2400" dirty="0"/>
                <a:t>is </a:t>
              </a:r>
              <a:r>
                <a:rPr lang="en-US" sz="2400" dirty="0">
                  <a:solidFill>
                    <a:srgbClr val="0000FF"/>
                  </a:solidFill>
                </a:rPr>
                <a:t>true</a:t>
              </a:r>
              <a:endParaRPr lang="en-SG" sz="24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1" name="Group 19">
            <a:extLst>
              <a:ext uri="{FF2B5EF4-FFF2-40B4-BE49-F238E27FC236}">
                <a16:creationId xmlns:a16="http://schemas.microsoft.com/office/drawing/2014/main" id="{2F99AB21-105C-4E62-A7D5-8F6957EAC719}"/>
              </a:ext>
            </a:extLst>
          </p:cNvPr>
          <p:cNvGrpSpPr>
            <a:grpSpLocks/>
          </p:cNvGrpSpPr>
          <p:nvPr/>
        </p:nvGrpSpPr>
        <p:grpSpPr bwMode="auto">
          <a:xfrm>
            <a:off x="6011661" y="2023672"/>
            <a:ext cx="2586037" cy="4143217"/>
            <a:chOff x="5856937" y="2023416"/>
            <a:chExt cx="2585885" cy="4143662"/>
          </a:xfrm>
        </p:grpSpPr>
        <p:cxnSp>
          <p:nvCxnSpPr>
            <p:cNvPr id="22" name="Straight Arrow Connector 13">
              <a:extLst>
                <a:ext uri="{FF2B5EF4-FFF2-40B4-BE49-F238E27FC236}">
                  <a16:creationId xmlns:a16="http://schemas.microsoft.com/office/drawing/2014/main" id="{DD85C763-FBAE-4F39-8347-80DA87A993E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6306012" y="2023416"/>
              <a:ext cx="314773" cy="2938388"/>
            </a:xfrm>
            <a:prstGeom prst="straightConnector1">
              <a:avLst/>
            </a:prstGeom>
            <a:noFill/>
            <a:ln w="28575" cap="sq" algn="ctr">
              <a:solidFill>
                <a:srgbClr val="006600"/>
              </a:solidFill>
              <a:round/>
              <a:headEnd/>
              <a:tailEnd type="triangle" w="lg" len="med"/>
            </a:ln>
          </p:spPr>
        </p:cxnSp>
        <p:sp>
          <p:nvSpPr>
            <p:cNvPr id="23" name="TextBox 15">
              <a:extLst>
                <a:ext uri="{FF2B5EF4-FFF2-40B4-BE49-F238E27FC236}">
                  <a16:creationId xmlns:a16="http://schemas.microsoft.com/office/drawing/2014/main" id="{0A423C74-AA74-4747-9151-EFB75E1216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6937" y="4966749"/>
              <a:ext cx="2585885" cy="12003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>
                  <a:solidFill>
                    <a:srgbClr val="006600"/>
                  </a:solidFill>
                </a:rPr>
                <a:t>Update: </a:t>
              </a:r>
              <a:r>
                <a:rPr lang="en-US" sz="2400" dirty="0"/>
                <a:t>change value of</a:t>
              </a:r>
              <a:r>
                <a:rPr lang="en-US" sz="2400" dirty="0">
                  <a:solidFill>
                    <a:srgbClr val="006600"/>
                  </a:solidFill>
                </a:rPr>
                <a:t> </a:t>
              </a:r>
              <a:r>
                <a:rPr lang="en-US" sz="2400" b="1" dirty="0">
                  <a:solidFill>
                    <a:srgbClr val="800000"/>
                  </a:solidFill>
                </a:rPr>
                <a:t>loop variable</a:t>
              </a:r>
              <a:endParaRPr lang="en-SG" sz="2400" b="1" dirty="0">
                <a:solidFill>
                  <a:srgbClr val="8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67404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Unit6 - </a:t>
            </a:r>
            <a:fld id="{2E4790E1-2590-4AEE-892D-AB46A7688113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381000"/>
            <a:ext cx="8382000" cy="838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sz="3600" dirty="0">
                <a:solidFill>
                  <a:srgbClr val="0000FF"/>
                </a:solidFill>
              </a:rPr>
              <a:t>10. 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for</a:t>
            </a:r>
            <a:r>
              <a:rPr lang="en-GB" sz="3600" dirty="0">
                <a:solidFill>
                  <a:srgbClr val="0000FF"/>
                </a:solidFill>
              </a:rPr>
              <a:t> Loop (2/2)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0880D65D-16BC-44AC-845A-5341F7E7898D}"/>
              </a:ext>
            </a:extLst>
          </p:cNvPr>
          <p:cNvSpPr txBox="1">
            <a:spLocks noChangeArrowheads="1"/>
          </p:cNvSpPr>
          <p:nvPr/>
        </p:nvSpPr>
        <p:spPr>
          <a:xfrm>
            <a:off x="471488" y="1401763"/>
            <a:ext cx="7948612" cy="677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sz="2800"/>
              <a:t>Example: Print numbers 1 to 10</a:t>
            </a: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 dirty="0">
              <a:solidFill>
                <a:srgbClr val="0000FF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3714B2-C527-4D79-9AA7-E9AA1E5EAF22}"/>
              </a:ext>
            </a:extLst>
          </p:cNvPr>
          <p:cNvSpPr txBox="1"/>
          <p:nvPr/>
        </p:nvSpPr>
        <p:spPr>
          <a:xfrm>
            <a:off x="505193" y="2037330"/>
            <a:ext cx="4576473" cy="1569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449263" algn="l"/>
              </a:tabLst>
              <a:defRPr/>
            </a:pPr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pPr>
              <a:tabLst>
                <a:tab pos="449263" algn="l"/>
              </a:tabLst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(n=</a:t>
            </a:r>
            <a:r>
              <a:rPr lang="en-US" sz="2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n&lt;=</a:t>
            </a:r>
            <a:r>
              <a:rPr lang="en-US" sz="2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n++) {</a:t>
            </a:r>
          </a:p>
          <a:p>
            <a:pPr>
              <a:tabLst>
                <a:tab pos="449263" algn="l"/>
              </a:tabLst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%3d</a:t>
            </a:r>
            <a:r>
              <a:rPr lang="en-US" sz="2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n);</a:t>
            </a:r>
          </a:p>
          <a:p>
            <a:pPr>
              <a:tabLst>
                <a:tab pos="449263" algn="l"/>
              </a:tabLst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50B4FE-875C-4ABE-B033-B1E8AD2B8C6E}"/>
              </a:ext>
            </a:extLst>
          </p:cNvPr>
          <p:cNvSpPr txBox="1"/>
          <p:nvPr/>
        </p:nvSpPr>
        <p:spPr>
          <a:xfrm>
            <a:off x="5259348" y="2122872"/>
            <a:ext cx="3623822" cy="3154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2000" i="1" dirty="0">
                <a:latin typeface="Arial" pitchFamily="34" charset="0"/>
                <a:cs typeface="Arial" pitchFamily="34" charset="0"/>
              </a:rPr>
              <a:t>Steps: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n=1;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if (n&lt;=10) {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(…);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n++;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Go to step 2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Exit the loop </a:t>
            </a:r>
            <a:endParaRPr lang="en-SG" sz="20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9790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Unit6 - </a:t>
            </a:r>
            <a:fld id="{2E4790E1-2590-4AEE-892D-AB46A7688113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381000"/>
            <a:ext cx="8382000" cy="838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sz="3600" dirty="0">
                <a:solidFill>
                  <a:srgbClr val="0000FF"/>
                </a:solidFill>
              </a:rPr>
              <a:t>10.1 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for</a:t>
            </a:r>
            <a:r>
              <a:rPr lang="en-GB" sz="3600" dirty="0">
                <a:solidFill>
                  <a:srgbClr val="0000FF"/>
                </a:solidFill>
              </a:rPr>
              <a:t> Loop: Odd Integers (1/3)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CA23676-0350-46BD-9B45-E7614B796367}"/>
              </a:ext>
            </a:extLst>
          </p:cNvPr>
          <p:cNvGrpSpPr/>
          <p:nvPr/>
        </p:nvGrpSpPr>
        <p:grpSpPr>
          <a:xfrm>
            <a:off x="1214203" y="1212996"/>
            <a:ext cx="6745572" cy="5262755"/>
            <a:chOff x="14990" y="133703"/>
            <a:chExt cx="6745572" cy="526275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61C748D-A251-485A-A9BD-862BACB5AB27}"/>
                </a:ext>
              </a:extLst>
            </p:cNvPr>
            <p:cNvSpPr txBox="1"/>
            <p:nvPr/>
          </p:nvSpPr>
          <p:spPr>
            <a:xfrm>
              <a:off x="14990" y="254833"/>
              <a:ext cx="6535711" cy="5141625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20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print_odd_integers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);</a:t>
              </a:r>
              <a:endPara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main(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num;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a positive integer: "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 &amp;num);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print_odd_integers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(num);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endPara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US" sz="2000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Precond</a:t>
              </a:r>
              <a:r>
                <a:rPr lang="en-US" sz="20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: n &gt; 0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print_odd_integers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)  {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&lt;=n; 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+=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 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);</a:t>
              </a:r>
              <a:endParaRPr lang="pt-BR" sz="2000" b="1" dirty="0">
                <a:latin typeface="Courier New" pitchFamily="49" charset="0"/>
                <a:cs typeface="Courier New" pitchFamily="49" charset="0"/>
              </a:endParaRP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en-SG" sz="20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B475E46-DA07-4FE3-A36B-D3BA94CC7DF4}"/>
                </a:ext>
              </a:extLst>
            </p:cNvPr>
            <p:cNvSpPr txBox="1"/>
            <p:nvPr/>
          </p:nvSpPr>
          <p:spPr>
            <a:xfrm>
              <a:off x="4093755" y="133703"/>
              <a:ext cx="2666807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Unit6_OddIntegers_v1.c</a:t>
              </a:r>
              <a:endParaRPr lang="en-SG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4F8433C-CEC0-4B02-A3B4-9E90AD84E577}"/>
              </a:ext>
            </a:extLst>
          </p:cNvPr>
          <p:cNvSpPr txBox="1"/>
          <p:nvPr/>
        </p:nvSpPr>
        <p:spPr>
          <a:xfrm>
            <a:off x="5175276" y="5043054"/>
            <a:ext cx="3502893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 err="1"/>
              <a:t>print_odd_integers</a:t>
            </a:r>
            <a:r>
              <a:rPr lang="en-SG" sz="2400" dirty="0"/>
              <a:t>(12)</a:t>
            </a:r>
            <a:endParaRPr lang="en-SG" sz="2400" dirty="0">
              <a:sym typeface="Wingdings" panose="05000000000000000000" pitchFamily="2" charset="2"/>
            </a:endParaRPr>
          </a:p>
          <a:p>
            <a:r>
              <a:rPr lang="en-SG" sz="24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1 3 5 7 9 11</a:t>
            </a:r>
            <a:endParaRPr lang="en-SG" sz="2400" b="1" dirty="0"/>
          </a:p>
        </p:txBody>
      </p:sp>
    </p:spTree>
    <p:extLst>
      <p:ext uri="{BB962C8B-B14F-4D97-AF65-F5344CB8AC3E}">
        <p14:creationId xmlns:p14="http://schemas.microsoft.com/office/powerpoint/2010/main" val="19916336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Unit6 - </a:t>
            </a:r>
            <a:fld id="{2E4790E1-2590-4AEE-892D-AB46A7688113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381000"/>
            <a:ext cx="8382000" cy="838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sz="3600" dirty="0">
                <a:solidFill>
                  <a:srgbClr val="0000FF"/>
                </a:solidFill>
              </a:rPr>
              <a:t>10.1 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for</a:t>
            </a:r>
            <a:r>
              <a:rPr lang="en-GB" sz="3600" dirty="0">
                <a:solidFill>
                  <a:srgbClr val="0000FF"/>
                </a:solidFill>
              </a:rPr>
              <a:t> Loop: Odd Integers (2/3)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DCB3369-8F56-47AE-B218-0BDA48109026}"/>
              </a:ext>
            </a:extLst>
          </p:cNvPr>
          <p:cNvGrpSpPr/>
          <p:nvPr/>
        </p:nvGrpSpPr>
        <p:grpSpPr>
          <a:xfrm>
            <a:off x="794478" y="1212996"/>
            <a:ext cx="6745573" cy="2675675"/>
            <a:chOff x="14990" y="133703"/>
            <a:chExt cx="6745573" cy="267567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2F1AFB5-9322-4D7C-B857-7C11E27EE1EC}"/>
                </a:ext>
              </a:extLst>
            </p:cNvPr>
            <p:cNvSpPr txBox="1"/>
            <p:nvPr/>
          </p:nvSpPr>
          <p:spPr>
            <a:xfrm>
              <a:off x="14990" y="254833"/>
              <a:ext cx="6535711" cy="2554545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US" sz="2000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Precond</a:t>
              </a:r>
              <a:r>
                <a:rPr lang="en-US" sz="20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: n &gt; 0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print_odd_integers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)  {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&lt;=n; 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(i%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!= 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 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);</a:t>
              </a:r>
              <a:endParaRPr lang="pt-BR" sz="2000" b="1" dirty="0">
                <a:latin typeface="Courier New" pitchFamily="49" charset="0"/>
                <a:cs typeface="Courier New" pitchFamily="49" charset="0"/>
              </a:endParaRP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en-SG" sz="20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70A1F61-BF31-4EF6-9EA6-C47DA67854C2}"/>
                </a:ext>
              </a:extLst>
            </p:cNvPr>
            <p:cNvSpPr txBox="1"/>
            <p:nvPr/>
          </p:nvSpPr>
          <p:spPr>
            <a:xfrm>
              <a:off x="3985943" y="133703"/>
              <a:ext cx="2774620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Unit6_OddIntegers_v2.c</a:t>
              </a:r>
              <a:endParaRPr lang="en-SG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4E09ADC-D9FE-4470-A75F-9F2FD121CBE9}"/>
              </a:ext>
            </a:extLst>
          </p:cNvPr>
          <p:cNvGrpSpPr/>
          <p:nvPr/>
        </p:nvGrpSpPr>
        <p:grpSpPr>
          <a:xfrm>
            <a:off x="1846288" y="3688871"/>
            <a:ext cx="6745573" cy="2367899"/>
            <a:chOff x="14990" y="133703"/>
            <a:chExt cx="6745573" cy="236789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B1A3E9E-21D0-437F-9A52-630881BEAA89}"/>
                </a:ext>
              </a:extLst>
            </p:cNvPr>
            <p:cNvSpPr txBox="1"/>
            <p:nvPr/>
          </p:nvSpPr>
          <p:spPr>
            <a:xfrm>
              <a:off x="14990" y="254833"/>
              <a:ext cx="6535711" cy="2246769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US" sz="2000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Precond</a:t>
              </a:r>
              <a:r>
                <a:rPr lang="en-US" sz="20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: n &gt; 0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print_odd_integers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)  {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( ; n &gt; 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; n--)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(n%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!= 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 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n);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);</a:t>
              </a:r>
              <a:endParaRPr lang="pt-BR" sz="2000" b="1" dirty="0">
                <a:latin typeface="Courier New" pitchFamily="49" charset="0"/>
                <a:cs typeface="Courier New" pitchFamily="49" charset="0"/>
              </a:endParaRP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en-SG" sz="2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423D93B-C7B4-4EBB-BE4A-525AF827D096}"/>
                </a:ext>
              </a:extLst>
            </p:cNvPr>
            <p:cNvSpPr txBox="1"/>
            <p:nvPr/>
          </p:nvSpPr>
          <p:spPr>
            <a:xfrm>
              <a:off x="3837483" y="133703"/>
              <a:ext cx="2923080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Unit6_OddIntegers_v3.c</a:t>
              </a:r>
              <a:endParaRPr lang="en-SG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A0CF7D0-2C9A-47F6-B134-72519A14A7EB}"/>
              </a:ext>
            </a:extLst>
          </p:cNvPr>
          <p:cNvSpPr txBox="1"/>
          <p:nvPr/>
        </p:nvSpPr>
        <p:spPr>
          <a:xfrm>
            <a:off x="5772427" y="4666390"/>
            <a:ext cx="2383436" cy="707886"/>
          </a:xfrm>
          <a:prstGeom prst="rect">
            <a:avLst/>
          </a:prstGeom>
          <a:solidFill>
            <a:srgbClr val="99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/>
              <a:t>Values printed from largest to smallest.</a:t>
            </a:r>
            <a:endParaRPr lang="en-SG" sz="2000" i="1" dirty="0"/>
          </a:p>
        </p:txBody>
      </p:sp>
      <p:sp>
        <p:nvSpPr>
          <p:cNvPr id="19" name="Line Callout 2 19">
            <a:extLst>
              <a:ext uri="{FF2B5EF4-FFF2-40B4-BE49-F238E27FC236}">
                <a16:creationId xmlns:a16="http://schemas.microsoft.com/office/drawing/2014/main" id="{B19EFF25-ED80-48C6-B262-B146D1C71B74}"/>
              </a:ext>
            </a:extLst>
          </p:cNvPr>
          <p:cNvSpPr/>
          <p:nvPr/>
        </p:nvSpPr>
        <p:spPr bwMode="auto">
          <a:xfrm flipH="1">
            <a:off x="344773" y="5156615"/>
            <a:ext cx="1229193" cy="734519"/>
          </a:xfrm>
          <a:prstGeom prst="borderCallout2">
            <a:avLst>
              <a:gd name="adj1" fmla="val 16604"/>
              <a:gd name="adj2" fmla="val -3203"/>
              <a:gd name="adj3" fmla="val 16604"/>
              <a:gd name="adj4" fmla="val -33341"/>
              <a:gd name="adj5" fmla="val -71996"/>
              <a:gd name="adj6" fmla="val -126358"/>
            </a:avLst>
          </a:prstGeom>
          <a:solidFill>
            <a:srgbClr val="9F9FFF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Empty statement</a:t>
            </a: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935827-2815-4C98-8024-FE0DF568450C}"/>
              </a:ext>
            </a:extLst>
          </p:cNvPr>
          <p:cNvSpPr txBox="1"/>
          <p:nvPr/>
        </p:nvSpPr>
        <p:spPr>
          <a:xfrm>
            <a:off x="5412507" y="2249687"/>
            <a:ext cx="3502893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 err="1"/>
              <a:t>print_odd_integers</a:t>
            </a:r>
            <a:r>
              <a:rPr lang="en-SG" sz="2400" dirty="0"/>
              <a:t>(12)</a:t>
            </a:r>
            <a:endParaRPr lang="en-SG" sz="2400" dirty="0">
              <a:sym typeface="Wingdings" panose="05000000000000000000" pitchFamily="2" charset="2"/>
            </a:endParaRPr>
          </a:p>
          <a:p>
            <a:r>
              <a:rPr lang="en-SG" sz="24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1 3 5 7 9 11</a:t>
            </a:r>
            <a:endParaRPr lang="en-SG" sz="2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2FA2702-7550-4B29-BC43-A477E14228E8}"/>
              </a:ext>
            </a:extLst>
          </p:cNvPr>
          <p:cNvSpPr txBox="1"/>
          <p:nvPr/>
        </p:nvSpPr>
        <p:spPr>
          <a:xfrm>
            <a:off x="5088968" y="5556559"/>
            <a:ext cx="3502893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 err="1"/>
              <a:t>print_odd_integers</a:t>
            </a:r>
            <a:r>
              <a:rPr lang="en-SG" sz="2400" dirty="0"/>
              <a:t>(12)</a:t>
            </a:r>
            <a:endParaRPr lang="en-SG" sz="2400" dirty="0">
              <a:sym typeface="Wingdings" panose="05000000000000000000" pitchFamily="2" charset="2"/>
            </a:endParaRPr>
          </a:p>
          <a:p>
            <a:r>
              <a:rPr lang="en-SG" sz="24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11 9 7 5 3 1</a:t>
            </a:r>
            <a:endParaRPr lang="en-SG" sz="2400" b="1" dirty="0"/>
          </a:p>
        </p:txBody>
      </p:sp>
    </p:spTree>
    <p:extLst>
      <p:ext uri="{BB962C8B-B14F-4D97-AF65-F5344CB8AC3E}">
        <p14:creationId xmlns:p14="http://schemas.microsoft.com/office/powerpoint/2010/main" val="12676059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8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Unit6 - </a:t>
            </a:r>
            <a:fld id="{2E4790E1-2590-4AEE-892D-AB46A768811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25863" y="1633210"/>
            <a:ext cx="34547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Sequence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1684110" y="3074764"/>
            <a:ext cx="32624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66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Selection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597026" y="4351425"/>
            <a:ext cx="35702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Repetition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533400" y="380999"/>
            <a:ext cx="8382000" cy="100753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sz="3600" dirty="0">
                <a:solidFill>
                  <a:srgbClr val="0000FF"/>
                </a:solidFill>
              </a:rPr>
              <a:t>Recall: Control Structures</a:t>
            </a:r>
          </a:p>
        </p:txBody>
      </p:sp>
    </p:spTree>
    <p:extLst>
      <p:ext uri="{BB962C8B-B14F-4D97-AF65-F5344CB8AC3E}">
        <p14:creationId xmlns:p14="http://schemas.microsoft.com/office/powerpoint/2010/main" val="1094216763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Unit6 - </a:t>
            </a:r>
            <a:fld id="{2E4790E1-2590-4AEE-892D-AB46A7688113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381000"/>
            <a:ext cx="8382000" cy="838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sz="3600" dirty="0">
                <a:solidFill>
                  <a:srgbClr val="0000FF"/>
                </a:solidFill>
              </a:rPr>
              <a:t>10.1 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for</a:t>
            </a:r>
            <a:r>
              <a:rPr lang="en-GB" sz="3600" dirty="0">
                <a:solidFill>
                  <a:srgbClr val="0000FF"/>
                </a:solidFill>
              </a:rPr>
              <a:t> Loop: Odd Integers (3/3)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DCB3369-8F56-47AE-B218-0BDA48109026}"/>
              </a:ext>
            </a:extLst>
          </p:cNvPr>
          <p:cNvGrpSpPr/>
          <p:nvPr/>
        </p:nvGrpSpPr>
        <p:grpSpPr>
          <a:xfrm>
            <a:off x="2113613" y="4002378"/>
            <a:ext cx="5729573" cy="2675675"/>
            <a:chOff x="14990" y="133703"/>
            <a:chExt cx="5729573" cy="267567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2F1AFB5-9322-4D7C-B857-7C11E27EE1EC}"/>
                </a:ext>
              </a:extLst>
            </p:cNvPr>
            <p:cNvSpPr txBox="1"/>
            <p:nvPr/>
          </p:nvSpPr>
          <p:spPr>
            <a:xfrm>
              <a:off x="14990" y="254833"/>
              <a:ext cx="5236867" cy="2554545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US" sz="2000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Precond</a:t>
              </a:r>
              <a:r>
                <a:rPr lang="en-US" sz="20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: n &gt; 0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print_odd_integers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)  {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&lt;=n; 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(i%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!= 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 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);</a:t>
              </a:r>
              <a:endParaRPr lang="pt-BR" sz="2000" b="1" dirty="0">
                <a:latin typeface="Courier New" pitchFamily="49" charset="0"/>
                <a:cs typeface="Courier New" pitchFamily="49" charset="0"/>
              </a:endParaRP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en-SG" sz="20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70A1F61-BF31-4EF6-9EA6-C47DA67854C2}"/>
                </a:ext>
              </a:extLst>
            </p:cNvPr>
            <p:cNvSpPr txBox="1"/>
            <p:nvPr/>
          </p:nvSpPr>
          <p:spPr>
            <a:xfrm>
              <a:off x="2969943" y="133703"/>
              <a:ext cx="2774620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Unit6_OddIntegers_v2.c</a:t>
              </a:r>
              <a:endParaRPr lang="en-SG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EEE114-5134-4C79-8606-3D2E7455B28C}"/>
              </a:ext>
            </a:extLst>
          </p:cNvPr>
          <p:cNvGrpSpPr/>
          <p:nvPr/>
        </p:nvGrpSpPr>
        <p:grpSpPr>
          <a:xfrm>
            <a:off x="692840" y="1549376"/>
            <a:ext cx="5763036" cy="2367899"/>
            <a:chOff x="14991" y="133703"/>
            <a:chExt cx="5763036" cy="236789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CF270DB-136C-4BB4-A8EE-B30B84059F41}"/>
                </a:ext>
              </a:extLst>
            </p:cNvPr>
            <p:cNvSpPr txBox="1"/>
            <p:nvPr/>
          </p:nvSpPr>
          <p:spPr>
            <a:xfrm>
              <a:off x="14991" y="254833"/>
              <a:ext cx="5269724" cy="2246769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US" sz="2000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Precond</a:t>
              </a:r>
              <a:r>
                <a:rPr lang="en-US" sz="20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: n &gt; 0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print_odd_integers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)  {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&lt;=n; 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+=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 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);</a:t>
              </a:r>
              <a:endParaRPr lang="pt-BR" sz="2000" b="1" dirty="0">
                <a:latin typeface="Courier New" pitchFamily="49" charset="0"/>
                <a:cs typeface="Courier New" pitchFamily="49" charset="0"/>
              </a:endParaRP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en-SG" sz="2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57B743-66EC-4F77-BF06-A11968189EDF}"/>
                </a:ext>
              </a:extLst>
            </p:cNvPr>
            <p:cNvSpPr txBox="1"/>
            <p:nvPr/>
          </p:nvSpPr>
          <p:spPr>
            <a:xfrm>
              <a:off x="3111220" y="133703"/>
              <a:ext cx="2666807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Unit6_OddIntegers_v1.c</a:t>
              </a:r>
              <a:endParaRPr lang="en-SG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1C17D4A-2EA9-49EC-84C5-C29A005C2606}"/>
              </a:ext>
            </a:extLst>
          </p:cNvPr>
          <p:cNvSpPr txBox="1"/>
          <p:nvPr/>
        </p:nvSpPr>
        <p:spPr>
          <a:xfrm>
            <a:off x="655782" y="1062182"/>
            <a:ext cx="2983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Which is better?</a:t>
            </a:r>
          </a:p>
        </p:txBody>
      </p:sp>
    </p:spTree>
    <p:extLst>
      <p:ext uri="{BB962C8B-B14F-4D97-AF65-F5344CB8AC3E}">
        <p14:creationId xmlns:p14="http://schemas.microsoft.com/office/powerpoint/2010/main" val="2447514451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Unit6 - </a:t>
            </a:r>
            <a:fld id="{2E4790E1-2590-4AEE-892D-AB46A7688113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381000"/>
            <a:ext cx="8382000" cy="838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sz="3600" dirty="0">
                <a:solidFill>
                  <a:srgbClr val="0000FF"/>
                </a:solidFill>
              </a:rPr>
              <a:t>11. Common Errors (1/2)</a:t>
            </a:r>
          </a:p>
        </p:txBody>
      </p:sp>
      <p:pic>
        <p:nvPicPr>
          <p:cNvPr id="15" name="Picture 14" descr="alert_small.jpg">
            <a:extLst>
              <a:ext uri="{FF2B5EF4-FFF2-40B4-BE49-F238E27FC236}">
                <a16:creationId xmlns:a16="http://schemas.microsoft.com/office/drawing/2014/main" id="{C1B06E9D-D687-4046-BE84-062C9A797EB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0" y="343106"/>
            <a:ext cx="1160446" cy="1160446"/>
          </a:xfrm>
          <a:prstGeom prst="rect">
            <a:avLst/>
          </a:prstGeom>
        </p:spPr>
      </p:pic>
      <p:sp>
        <p:nvSpPr>
          <p:cNvPr id="16" name="Rectangle 3">
            <a:extLst>
              <a:ext uri="{FF2B5EF4-FFF2-40B4-BE49-F238E27FC236}">
                <a16:creationId xmlns:a16="http://schemas.microsoft.com/office/drawing/2014/main" id="{FBAE3A04-9D7D-47F3-B59A-35A942E4BD95}"/>
              </a:ext>
            </a:extLst>
          </p:cNvPr>
          <p:cNvSpPr txBox="1">
            <a:spLocks noChangeArrowheads="1"/>
          </p:cNvSpPr>
          <p:nvPr/>
        </p:nvSpPr>
        <p:spPr>
          <a:xfrm>
            <a:off x="471488" y="1503552"/>
            <a:ext cx="8169592" cy="1375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What are the outputs for the following programs? </a:t>
            </a:r>
            <a:r>
              <a:rPr lang="en-GB" dirty="0">
                <a:solidFill>
                  <a:srgbClr val="C00000"/>
                </a:solidFill>
              </a:rPr>
              <a:t>(Do not code and run them. Trace the programs manually.)</a:t>
            </a:r>
            <a:endParaRPr lang="en-GB" dirty="0"/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dirty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dirty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dirty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dirty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 dirty="0">
              <a:solidFill>
                <a:srgbClr val="0000FF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54B70FC-14E4-4C69-8E56-1CA1EAA01E2F}"/>
              </a:ext>
            </a:extLst>
          </p:cNvPr>
          <p:cNvGrpSpPr/>
          <p:nvPr/>
        </p:nvGrpSpPr>
        <p:grpSpPr>
          <a:xfrm>
            <a:off x="374754" y="2615228"/>
            <a:ext cx="4212236" cy="1674959"/>
            <a:chOff x="374754" y="2053652"/>
            <a:chExt cx="4212236" cy="167495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28F38D6-184A-40F2-9F06-044C74094252}"/>
                </a:ext>
              </a:extLst>
            </p:cNvPr>
            <p:cNvSpPr txBox="1"/>
            <p:nvPr/>
          </p:nvSpPr>
          <p:spPr>
            <a:xfrm>
              <a:off x="525332" y="2053652"/>
              <a:ext cx="4061658" cy="1477328"/>
            </a:xfrm>
            <a:prstGeom prst="rect">
              <a:avLst/>
            </a:prstGeom>
            <a:solidFill>
              <a:srgbClr val="FFFFCC"/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269875" algn="l"/>
                  <a:tab pos="630238" algn="l"/>
                  <a:tab pos="989013" algn="l"/>
                </a:tabLst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630238" algn="l"/>
                  <a:tab pos="989013" algn="l"/>
                </a:tabLst>
                <a:defRPr/>
              </a:pPr>
              <a:endParaRPr lang="en-US" sz="1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630238" algn="l"/>
                  <a:tab pos="989013" algn="l"/>
                </a:tabLst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20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20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++);</a:t>
              </a:r>
            </a:p>
            <a:p>
              <a:pPr>
                <a:tabLst>
                  <a:tab pos="269875" algn="l"/>
                  <a:tab pos="630238" algn="l"/>
                  <a:tab pos="989013" algn="l"/>
                </a:tabLst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20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9875" algn="l"/>
                  <a:tab pos="539750" algn="l"/>
                  <a:tab pos="809625" algn="l"/>
                </a:tabLst>
                <a:defRPr/>
              </a:pPr>
              <a:endPara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D86940C-9BFA-4BC6-A309-6314B3483424}"/>
                </a:ext>
              </a:extLst>
            </p:cNvPr>
            <p:cNvSpPr txBox="1"/>
            <p:nvPr/>
          </p:nvSpPr>
          <p:spPr>
            <a:xfrm>
              <a:off x="374754" y="3390057"/>
              <a:ext cx="2526708" cy="338554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Unit6_CommonErrors4.c</a:t>
              </a:r>
              <a:endParaRPr lang="en-SG" sz="16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03FF7AA-1584-4E41-A5EA-F9C805AF0798}"/>
              </a:ext>
            </a:extLst>
          </p:cNvPr>
          <p:cNvGrpSpPr/>
          <p:nvPr/>
        </p:nvGrpSpPr>
        <p:grpSpPr>
          <a:xfrm>
            <a:off x="3420931" y="4188293"/>
            <a:ext cx="4166590" cy="2148386"/>
            <a:chOff x="3211069" y="3913317"/>
            <a:chExt cx="4166590" cy="214838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C1281B4-4BEC-4E97-92F8-F564EBE68FF1}"/>
                </a:ext>
              </a:extLst>
            </p:cNvPr>
            <p:cNvSpPr txBox="1"/>
            <p:nvPr/>
          </p:nvSpPr>
          <p:spPr>
            <a:xfrm>
              <a:off x="3211069" y="3913317"/>
              <a:ext cx="4061658" cy="2092881"/>
            </a:xfrm>
            <a:prstGeom prst="rect">
              <a:avLst/>
            </a:prstGeom>
            <a:solidFill>
              <a:srgbClr val="FFFFCC"/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269875" algn="l"/>
                  <a:tab pos="630238" algn="l"/>
                  <a:tab pos="989013" algn="l"/>
                </a:tabLst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630238" algn="l"/>
                  <a:tab pos="989013" algn="l"/>
                </a:tabLst>
                <a:defRPr/>
              </a:pPr>
              <a:endParaRPr lang="en-US" sz="1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630238" algn="l"/>
                  <a:tab pos="989013" algn="l"/>
                </a:tabLst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while 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9875" algn="l"/>
                  <a:tab pos="630238" algn="l"/>
                  <a:tab pos="989013" algn="l"/>
                </a:tabLst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{</a:t>
              </a:r>
            </a:p>
            <a:p>
              <a:pPr>
                <a:tabLst>
                  <a:tab pos="269875" algn="l"/>
                  <a:tab pos="630238" algn="l"/>
                  <a:tab pos="989013" algn="l"/>
                </a:tabLst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20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9875" algn="l"/>
                  <a:tab pos="630238" algn="l"/>
                  <a:tab pos="989013" algn="l"/>
                </a:tabLst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20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++;</a:t>
              </a:r>
            </a:p>
            <a:p>
              <a:pPr>
                <a:tabLst>
                  <a:tab pos="269875" algn="l"/>
                  <a:tab pos="630238" algn="l"/>
                  <a:tab pos="989013" algn="l"/>
                </a:tabLst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28E9277-5769-4693-81F5-F55CFBC821B7}"/>
                </a:ext>
              </a:extLst>
            </p:cNvPr>
            <p:cNvSpPr txBox="1"/>
            <p:nvPr/>
          </p:nvSpPr>
          <p:spPr>
            <a:xfrm>
              <a:off x="4836923" y="5723149"/>
              <a:ext cx="2540736" cy="338554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Unit6_CommonErrors5.c</a:t>
              </a:r>
              <a:endParaRPr lang="en-SG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203136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Unit6 - </a:t>
            </a:r>
            <a:fld id="{2E4790E1-2590-4AEE-892D-AB46A7688113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381000"/>
            <a:ext cx="8382000" cy="838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sz="3600" dirty="0">
                <a:solidFill>
                  <a:srgbClr val="0000FF"/>
                </a:solidFill>
              </a:rPr>
              <a:t>11. Common Errors (2/2)</a:t>
            </a:r>
          </a:p>
        </p:txBody>
      </p:sp>
      <p:pic>
        <p:nvPicPr>
          <p:cNvPr id="15" name="Picture 14" descr="alert_small.jpg">
            <a:extLst>
              <a:ext uri="{FF2B5EF4-FFF2-40B4-BE49-F238E27FC236}">
                <a16:creationId xmlns:a16="http://schemas.microsoft.com/office/drawing/2014/main" id="{C1B06E9D-D687-4046-BE84-062C9A797EB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0" y="343106"/>
            <a:ext cx="1160446" cy="1160446"/>
          </a:xfrm>
          <a:prstGeom prst="rect">
            <a:avLst/>
          </a:prstGeom>
        </p:spPr>
      </p:pic>
      <p:sp>
        <p:nvSpPr>
          <p:cNvPr id="14" name="Rectangle 3">
            <a:extLst>
              <a:ext uri="{FF2B5EF4-FFF2-40B4-BE49-F238E27FC236}">
                <a16:creationId xmlns:a16="http://schemas.microsoft.com/office/drawing/2014/main" id="{D92F64BC-F121-4ABA-9ADD-14782259BA1F}"/>
              </a:ext>
            </a:extLst>
          </p:cNvPr>
          <p:cNvSpPr txBox="1">
            <a:spLocks noChangeArrowheads="1"/>
          </p:cNvSpPr>
          <p:nvPr/>
        </p:nvSpPr>
        <p:spPr>
          <a:xfrm>
            <a:off x="486478" y="3252866"/>
            <a:ext cx="7948612" cy="2983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>
                <a:solidFill>
                  <a:srgbClr val="0000FF"/>
                </a:solidFill>
              </a:rPr>
              <a:t>Off-by-one error</a:t>
            </a:r>
            <a:r>
              <a:rPr lang="en-GB" dirty="0"/>
              <a:t>; make sure the loop repeats exactly the correct number of iterations.</a:t>
            </a:r>
          </a:p>
          <a:p>
            <a:pPr marL="457200" indent="-4572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Make sure the loop body contains a statement that </a:t>
            </a:r>
            <a:r>
              <a:rPr lang="en-GB" dirty="0">
                <a:solidFill>
                  <a:srgbClr val="0000FF"/>
                </a:solidFill>
              </a:rPr>
              <a:t>will eventually cause the loop to terminate</a:t>
            </a:r>
            <a:r>
              <a:rPr lang="en-GB" dirty="0"/>
              <a:t>.</a:t>
            </a:r>
          </a:p>
          <a:p>
            <a:pPr marL="457200" indent="-4572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Common mistake: Using ‘=’ where it should be ‘==’</a:t>
            </a:r>
          </a:p>
          <a:p>
            <a:pPr marL="457200" indent="-4572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Common mistake: Putting ‘;’ where it should not be (just like for the ‘if’ statement)</a:t>
            </a:r>
            <a:endParaRPr lang="en-GB" b="1" dirty="0">
              <a:solidFill>
                <a:srgbClr val="0000FF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669F9D2-66AC-4E86-8479-DE1C99B0D961}"/>
              </a:ext>
            </a:extLst>
          </p:cNvPr>
          <p:cNvGrpSpPr/>
          <p:nvPr/>
        </p:nvGrpSpPr>
        <p:grpSpPr>
          <a:xfrm>
            <a:off x="861646" y="1215088"/>
            <a:ext cx="4864597" cy="1882947"/>
            <a:chOff x="861646" y="1215088"/>
            <a:chExt cx="4864597" cy="188294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9F64DDB-EAFD-4214-8859-33D422F7FC39}"/>
                </a:ext>
              </a:extLst>
            </p:cNvPr>
            <p:cNvSpPr txBox="1"/>
            <p:nvPr/>
          </p:nvSpPr>
          <p:spPr>
            <a:xfrm>
              <a:off x="1352289" y="1215088"/>
              <a:ext cx="4373954" cy="1631216"/>
            </a:xfrm>
            <a:prstGeom prst="rect">
              <a:avLst/>
            </a:prstGeom>
            <a:solidFill>
              <a:srgbClr val="FFFFCC"/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269875" algn="l"/>
                  <a:tab pos="630238" algn="l"/>
                  <a:tab pos="989013" algn="l"/>
                </a:tabLst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z = 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630238" algn="l"/>
                  <a:tab pos="989013" algn="l"/>
                </a:tabLst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while 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(z = 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269875" algn="l"/>
                  <a:tab pos="630238" algn="l"/>
                  <a:tab pos="989013" algn="l"/>
                </a:tabLst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20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"z = </a:t>
              </a:r>
              <a:r>
                <a:rPr lang="en-US" sz="20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z);</a:t>
              </a:r>
            </a:p>
            <a:p>
              <a:pPr>
                <a:tabLst>
                  <a:tab pos="269875" algn="l"/>
                  <a:tab pos="630238" algn="l"/>
                  <a:tab pos="989013" algn="l"/>
                </a:tabLst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z = 99;</a:t>
              </a:r>
            </a:p>
            <a:p>
              <a:pPr>
                <a:tabLst>
                  <a:tab pos="269875" algn="l"/>
                  <a:tab pos="630238" algn="l"/>
                  <a:tab pos="989013" algn="l"/>
                </a:tabLst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7F8436C-D4EB-4211-8330-01149BB9B1F6}"/>
                </a:ext>
              </a:extLst>
            </p:cNvPr>
            <p:cNvSpPr txBox="1"/>
            <p:nvPr/>
          </p:nvSpPr>
          <p:spPr>
            <a:xfrm>
              <a:off x="861646" y="2759481"/>
              <a:ext cx="2558610" cy="338554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Unit6_CommonErrors6.c</a:t>
              </a:r>
              <a:endParaRPr lang="en-SG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416362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allAtOnce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Unit6 - </a:t>
            </a:r>
            <a:fld id="{2E4790E1-2590-4AEE-892D-AB46A7688113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381000"/>
            <a:ext cx="8382000" cy="838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sz="3600" dirty="0">
                <a:solidFill>
                  <a:srgbClr val="0000FF"/>
                </a:solidFill>
              </a:rPr>
              <a:t>12. Some Notes of Caution (1/2)</a:t>
            </a:r>
          </a:p>
        </p:txBody>
      </p:sp>
      <p:pic>
        <p:nvPicPr>
          <p:cNvPr id="15" name="Picture 14" descr="alert_small.jpg">
            <a:extLst>
              <a:ext uri="{FF2B5EF4-FFF2-40B4-BE49-F238E27FC236}">
                <a16:creationId xmlns:a16="http://schemas.microsoft.com/office/drawing/2014/main" id="{C1B06E9D-D687-4046-BE84-062C9A797EB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0" y="343106"/>
            <a:ext cx="1160446" cy="1160446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31F1A07F-7A1E-4072-8CE8-CFB436F9007F}"/>
              </a:ext>
            </a:extLst>
          </p:cNvPr>
          <p:cNvSpPr txBox="1">
            <a:spLocks noChangeArrowheads="1"/>
          </p:cNvSpPr>
          <p:nvPr/>
        </p:nvSpPr>
        <p:spPr>
          <a:xfrm>
            <a:off x="471488" y="1289050"/>
            <a:ext cx="7948612" cy="1194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800" dirty="0"/>
              <a:t>Involving real numbers</a:t>
            </a:r>
          </a:p>
          <a:p>
            <a:pPr marL="738188" lvl="1" indent="-338138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400" dirty="0"/>
              <a:t>Trace the program manually </a:t>
            </a:r>
            <a:r>
              <a:rPr lang="en-GB" sz="2400" u="sng" dirty="0"/>
              <a:t>without running it</a:t>
            </a:r>
            <a:r>
              <a:rPr lang="en-GB" sz="2400" dirty="0"/>
              <a:t>.</a:t>
            </a:r>
            <a:endParaRPr lang="en-GB" b="1" dirty="0">
              <a:solidFill>
                <a:srgbClr val="0000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9AB56B6-9E5D-4975-9FAB-A71E2D22BA67}"/>
              </a:ext>
            </a:extLst>
          </p:cNvPr>
          <p:cNvGrpSpPr/>
          <p:nvPr/>
        </p:nvGrpSpPr>
        <p:grpSpPr>
          <a:xfrm>
            <a:off x="722702" y="2483068"/>
            <a:ext cx="4931761" cy="2277547"/>
            <a:chOff x="722702" y="2174458"/>
            <a:chExt cx="4931761" cy="227754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EF08226-BE0B-48D0-80B8-ED06099FBA89}"/>
                </a:ext>
              </a:extLst>
            </p:cNvPr>
            <p:cNvSpPr txBox="1"/>
            <p:nvPr/>
          </p:nvSpPr>
          <p:spPr>
            <a:xfrm>
              <a:off x="722702" y="2174458"/>
              <a:ext cx="4808669" cy="2092881"/>
            </a:xfrm>
            <a:prstGeom prst="rect">
              <a:avLst/>
            </a:prstGeom>
            <a:solidFill>
              <a:srgbClr val="FFFFCC"/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sz="20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one_seventh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1.0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7.0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0.0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0363" algn="l"/>
                  <a:tab pos="719138" algn="l"/>
                  <a:tab pos="1079500" algn="l"/>
                </a:tabLst>
                <a:defRPr/>
              </a:pPr>
              <a:endParaRPr lang="en-US" sz="1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while 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(f != 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1.0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%f\n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f);</a:t>
              </a:r>
            </a:p>
            <a:p>
              <a:pPr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f += </a:t>
              </a:r>
              <a:r>
                <a:rPr lang="en-US" sz="20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one_seventh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704DC68-889E-417D-808B-FA0E293AF15A}"/>
                </a:ext>
              </a:extLst>
            </p:cNvPr>
            <p:cNvSpPr txBox="1"/>
            <p:nvPr/>
          </p:nvSpPr>
          <p:spPr>
            <a:xfrm>
              <a:off x="3552092" y="4082673"/>
              <a:ext cx="2102371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Unit6_Caution1.c</a:t>
              </a:r>
              <a:endParaRPr lang="en-SG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59E1904-0F95-4435-9B22-6AE5BB371611}"/>
              </a:ext>
            </a:extLst>
          </p:cNvPr>
          <p:cNvSpPr txBox="1"/>
          <p:nvPr/>
        </p:nvSpPr>
        <p:spPr>
          <a:xfrm>
            <a:off x="5718216" y="2483068"/>
            <a:ext cx="2765637" cy="3493264"/>
          </a:xfrm>
          <a:prstGeom prst="rect">
            <a:avLst/>
          </a:prstGeom>
          <a:solidFill>
            <a:srgbClr val="E6E6E6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400" i="1" dirty="0"/>
              <a:t>Expected output:</a:t>
            </a:r>
          </a:p>
          <a:p>
            <a:r>
              <a:rPr lang="en-SG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0.000000</a:t>
            </a:r>
          </a:p>
          <a:p>
            <a:r>
              <a:rPr lang="en-SG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0.142857</a:t>
            </a:r>
          </a:p>
          <a:p>
            <a:r>
              <a:rPr lang="en-SG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0.285714</a:t>
            </a:r>
          </a:p>
          <a:p>
            <a:r>
              <a:rPr lang="en-SG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0.428571</a:t>
            </a:r>
          </a:p>
          <a:p>
            <a:r>
              <a:rPr lang="en-SG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0.571429</a:t>
            </a:r>
          </a:p>
          <a:p>
            <a:r>
              <a:rPr lang="en-SG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9.714286</a:t>
            </a:r>
          </a:p>
          <a:p>
            <a:r>
              <a:rPr lang="en-SG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0.857143</a:t>
            </a:r>
          </a:p>
          <a:p>
            <a:r>
              <a:rPr lang="en-SG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1.000000</a:t>
            </a:r>
          </a:p>
        </p:txBody>
      </p:sp>
      <p:pic>
        <p:nvPicPr>
          <p:cNvPr id="17" name="[Picture 11]">
            <a:extLst>
              <a:ext uri="{FF2B5EF4-FFF2-40B4-BE49-F238E27FC236}">
                <a16:creationId xmlns:a16="http://schemas.microsoft.com/office/drawing/2014/main" id="{53B312BF-D5BF-435D-B2DE-76AD228E69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757" y="5273638"/>
            <a:ext cx="780941" cy="105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0743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Unit6 - </a:t>
            </a:r>
            <a:fld id="{2E4790E1-2590-4AEE-892D-AB46A7688113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381000"/>
            <a:ext cx="8382000" cy="838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sz="3600" dirty="0">
                <a:solidFill>
                  <a:srgbClr val="0000FF"/>
                </a:solidFill>
              </a:rPr>
              <a:t>12. Some Notes of Caution (2/2)</a:t>
            </a:r>
          </a:p>
        </p:txBody>
      </p:sp>
      <p:pic>
        <p:nvPicPr>
          <p:cNvPr id="15" name="Picture 14" descr="alert_small.jpg">
            <a:extLst>
              <a:ext uri="{FF2B5EF4-FFF2-40B4-BE49-F238E27FC236}">
                <a16:creationId xmlns:a16="http://schemas.microsoft.com/office/drawing/2014/main" id="{C1B06E9D-D687-4046-BE84-062C9A797EB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0" y="343106"/>
            <a:ext cx="1160446" cy="1160446"/>
          </a:xfrm>
          <a:prstGeom prst="rect">
            <a:avLst/>
          </a:prstGeom>
        </p:spPr>
      </p:pic>
      <p:sp>
        <p:nvSpPr>
          <p:cNvPr id="14" name="Rectangle 3">
            <a:extLst>
              <a:ext uri="{FF2B5EF4-FFF2-40B4-BE49-F238E27FC236}">
                <a16:creationId xmlns:a16="http://schemas.microsoft.com/office/drawing/2014/main" id="{D7D3CA08-22A3-47DE-BDF4-6AF31EE7C842}"/>
              </a:ext>
            </a:extLst>
          </p:cNvPr>
          <p:cNvSpPr txBox="1">
            <a:spLocks noChangeArrowheads="1"/>
          </p:cNvSpPr>
          <p:nvPr/>
        </p:nvSpPr>
        <p:spPr>
          <a:xfrm>
            <a:off x="471488" y="1289049"/>
            <a:ext cx="7948612" cy="1060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800" dirty="0"/>
              <a:t>Involving ‘wrap-around’</a:t>
            </a:r>
          </a:p>
          <a:p>
            <a:pPr marL="738188" lvl="1" indent="-338138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400" dirty="0"/>
              <a:t>Trace the program manually without running it.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C30D421-5F8C-440A-8ECB-89B3818A0C60}"/>
              </a:ext>
            </a:extLst>
          </p:cNvPr>
          <p:cNvGrpSpPr/>
          <p:nvPr/>
        </p:nvGrpSpPr>
        <p:grpSpPr>
          <a:xfrm>
            <a:off x="835232" y="2537185"/>
            <a:ext cx="4808668" cy="2438380"/>
            <a:chOff x="722703" y="2174458"/>
            <a:chExt cx="4808668" cy="243838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EBCA60-771A-4094-9112-7A5D21D31CDF}"/>
                </a:ext>
              </a:extLst>
            </p:cNvPr>
            <p:cNvSpPr txBox="1"/>
            <p:nvPr/>
          </p:nvSpPr>
          <p:spPr>
            <a:xfrm>
              <a:off x="722703" y="2174458"/>
              <a:ext cx="4628786" cy="2246769"/>
            </a:xfrm>
            <a:prstGeom prst="rect">
              <a:avLst/>
            </a:prstGeom>
            <a:solidFill>
              <a:srgbClr val="FFFFCC"/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360363" algn="l"/>
                  <a:tab pos="809625" algn="l"/>
                  <a:tab pos="1079500" algn="l"/>
                </a:tabLst>
                <a:defRPr/>
              </a:pPr>
              <a:r>
                <a:rPr lang="en-US" sz="20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2147483646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0363" algn="l"/>
                  <a:tab pos="809625" algn="l"/>
                  <a:tab pos="1079500" algn="l"/>
                </a:tabLst>
                <a:defRPr/>
              </a:pPr>
              <a:r>
                <a:rPr lang="en-US" sz="20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0363" algn="l"/>
                  <a:tab pos="809625" algn="l"/>
                  <a:tab pos="1079500" algn="l"/>
                </a:tabLst>
                <a:defRPr/>
              </a:pPr>
              <a:endPara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809625" algn="l"/>
                  <a:tab pos="1079500" algn="l"/>
                </a:tabLst>
                <a:defRPr/>
              </a:pP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20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&lt;=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20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pPr>
                <a:tabLst>
                  <a:tab pos="360363" algn="l"/>
                  <a:tab pos="809625" algn="l"/>
                  <a:tab pos="1079500" algn="l"/>
                </a:tabLst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a);</a:t>
              </a:r>
            </a:p>
            <a:p>
              <a:pPr>
                <a:tabLst>
                  <a:tab pos="360363" algn="l"/>
                  <a:tab pos="809625" algn="l"/>
                  <a:tab pos="1079500" algn="l"/>
                </a:tabLst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a++;</a:t>
              </a:r>
            </a:p>
            <a:p>
              <a:pPr>
                <a:tabLst>
                  <a:tab pos="360363" algn="l"/>
                  <a:tab pos="809625" algn="l"/>
                  <a:tab pos="1079500" algn="l"/>
                </a:tabLst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D1A3EF6-7E3F-4F42-ABFB-065684A986DD}"/>
                </a:ext>
              </a:extLst>
            </p:cNvPr>
            <p:cNvSpPr txBox="1"/>
            <p:nvPr/>
          </p:nvSpPr>
          <p:spPr>
            <a:xfrm>
              <a:off x="3424387" y="4243506"/>
              <a:ext cx="2106984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Unit6_Caution2.c</a:t>
              </a:r>
              <a:endParaRPr lang="en-SG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4521007-C22D-4D8E-A720-82961FB1D46C}"/>
              </a:ext>
            </a:extLst>
          </p:cNvPr>
          <p:cNvSpPr txBox="1"/>
          <p:nvPr/>
        </p:nvSpPr>
        <p:spPr>
          <a:xfrm>
            <a:off x="5718216" y="2483068"/>
            <a:ext cx="2765637" cy="2385268"/>
          </a:xfrm>
          <a:prstGeom prst="rect">
            <a:avLst/>
          </a:prstGeom>
          <a:solidFill>
            <a:srgbClr val="E6E6E6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400" i="1" dirty="0"/>
              <a:t>Expected output:</a:t>
            </a:r>
          </a:p>
          <a:p>
            <a:r>
              <a:rPr lang="en-SG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2147483646</a:t>
            </a:r>
          </a:p>
          <a:p>
            <a:r>
              <a:rPr lang="en-SG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2147483647</a:t>
            </a:r>
          </a:p>
          <a:p>
            <a:r>
              <a:rPr lang="en-SG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2147483648</a:t>
            </a:r>
          </a:p>
          <a:p>
            <a:r>
              <a:rPr lang="en-SG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2147483649</a:t>
            </a:r>
          </a:p>
          <a:p>
            <a:r>
              <a:rPr lang="en-SG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2147483650</a:t>
            </a:r>
          </a:p>
        </p:txBody>
      </p:sp>
      <p:pic>
        <p:nvPicPr>
          <p:cNvPr id="21" name="[Picture 11]">
            <a:extLst>
              <a:ext uri="{FF2B5EF4-FFF2-40B4-BE49-F238E27FC236}">
                <a16:creationId xmlns:a16="http://schemas.microsoft.com/office/drawing/2014/main" id="{FE3B6EE2-3539-42D3-B6DA-97CE4ACD45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113" y="4783954"/>
            <a:ext cx="780941" cy="105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1368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Unit6 - </a:t>
            </a:r>
            <a:fld id="{2E4790E1-2590-4AEE-892D-AB46A7688113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381000"/>
            <a:ext cx="8382000" cy="838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sz="3600" dirty="0">
                <a:solidFill>
                  <a:srgbClr val="0000FF"/>
                </a:solidFill>
              </a:rPr>
              <a:t>13. Using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break </a:t>
            </a:r>
            <a:r>
              <a:rPr lang="en-GB" sz="3600" dirty="0">
                <a:solidFill>
                  <a:srgbClr val="0000FF"/>
                </a:solidFill>
              </a:rPr>
              <a:t>in Loop (1/3)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D7D3CA08-22A3-47DE-BDF4-6AF31EE7C842}"/>
              </a:ext>
            </a:extLst>
          </p:cNvPr>
          <p:cNvSpPr txBox="1">
            <a:spLocks noChangeArrowheads="1"/>
          </p:cNvSpPr>
          <p:nvPr/>
        </p:nvSpPr>
        <p:spPr>
          <a:xfrm>
            <a:off x="471488" y="952687"/>
            <a:ext cx="5277959" cy="1060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i="1" dirty="0">
                <a:latin typeface="Garamond" panose="02020404030301010803" pitchFamily="18" charset="0"/>
              </a:rPr>
              <a:t>break </a:t>
            </a:r>
            <a:r>
              <a:rPr lang="en-GB" dirty="0"/>
              <a:t>is used in switch statement</a:t>
            </a:r>
          </a:p>
          <a:p>
            <a:pPr marL="352425" indent="-352425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It can also be used in a loop</a:t>
            </a:r>
            <a:endParaRPr lang="en-GB" sz="2000" dirty="0"/>
          </a:p>
        </p:txBody>
      </p:sp>
      <p:sp>
        <p:nvSpPr>
          <p:cNvPr id="13" name="[TextBox 1]">
            <a:extLst>
              <a:ext uri="{FF2B5EF4-FFF2-40B4-BE49-F238E27FC236}">
                <a16:creationId xmlns:a16="http://schemas.microsoft.com/office/drawing/2014/main" id="{5D6358D9-A923-47CB-95B8-A7E48932555E}"/>
              </a:ext>
            </a:extLst>
          </p:cNvPr>
          <p:cNvSpPr txBox="1"/>
          <p:nvPr/>
        </p:nvSpPr>
        <p:spPr>
          <a:xfrm>
            <a:off x="977462" y="2073934"/>
            <a:ext cx="4903076" cy="19389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without 'break'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"Without 'break':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(i=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i&lt;=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[TextBox 8]">
            <a:extLst>
              <a:ext uri="{FF2B5EF4-FFF2-40B4-BE49-F238E27FC236}">
                <a16:creationId xmlns:a16="http://schemas.microsoft.com/office/drawing/2014/main" id="{F90957C3-9077-4400-BDBC-39765B053ADC}"/>
              </a:ext>
            </a:extLst>
          </p:cNvPr>
          <p:cNvSpPr txBox="1"/>
          <p:nvPr/>
        </p:nvSpPr>
        <p:spPr>
          <a:xfrm>
            <a:off x="977462" y="4134930"/>
            <a:ext cx="4903076" cy="255454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</a:tabLst>
            </a:pPr>
            <a:r>
              <a:rPr lang="en-US" sz="200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with 'break'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printf (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"With 'break':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nn-NO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2000" b="1">
                <a:latin typeface="Courier New" panose="02070309020205020404" pitchFamily="49" charset="0"/>
                <a:cs typeface="Courier New" panose="02070309020205020404" pitchFamily="49" charset="0"/>
              </a:rPr>
              <a:t>(i=</a:t>
            </a:r>
            <a:r>
              <a:rPr lang="nn-NO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2000" b="1">
                <a:latin typeface="Courier New" panose="02070309020205020404" pitchFamily="49" charset="0"/>
                <a:cs typeface="Courier New" panose="02070309020205020404" pitchFamily="49" charset="0"/>
              </a:rPr>
              <a:t>; i&lt;=</a:t>
            </a:r>
            <a:r>
              <a:rPr lang="nn-NO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nn-NO" sz="2000" b="1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 i);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(i==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"Ya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" name="[TextBox 2]">
            <a:extLst>
              <a:ext uri="{FF2B5EF4-FFF2-40B4-BE49-F238E27FC236}">
                <a16:creationId xmlns:a16="http://schemas.microsoft.com/office/drawing/2014/main" id="{01C82A8D-34D3-4D52-B85E-9A0663526B62}"/>
              </a:ext>
            </a:extLst>
          </p:cNvPr>
          <p:cNvSpPr txBox="1"/>
          <p:nvPr/>
        </p:nvSpPr>
        <p:spPr>
          <a:xfrm>
            <a:off x="5999437" y="1415181"/>
            <a:ext cx="2562672" cy="3139321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Without 'break':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[TextBox 9]">
            <a:extLst>
              <a:ext uri="{FF2B5EF4-FFF2-40B4-BE49-F238E27FC236}">
                <a16:creationId xmlns:a16="http://schemas.microsoft.com/office/drawing/2014/main" id="{D300034C-B73B-4C97-A24E-5B0466071281}"/>
              </a:ext>
            </a:extLst>
          </p:cNvPr>
          <p:cNvSpPr txBox="1"/>
          <p:nvPr/>
        </p:nvSpPr>
        <p:spPr>
          <a:xfrm>
            <a:off x="5999437" y="4750483"/>
            <a:ext cx="2562672" cy="1754326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 'break':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C41181-682F-45AB-84F7-CF20AEDF3DCC}"/>
              </a:ext>
            </a:extLst>
          </p:cNvPr>
          <p:cNvSpPr txBox="1"/>
          <p:nvPr/>
        </p:nvSpPr>
        <p:spPr>
          <a:xfrm>
            <a:off x="352589" y="1767264"/>
            <a:ext cx="2666807" cy="369332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Unit6_BreakInLoop.c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558257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  <p:bldP spid="23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Unit6 - </a:t>
            </a:r>
            <a:fld id="{2E4790E1-2590-4AEE-892D-AB46A7688113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381000"/>
            <a:ext cx="8382000" cy="838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sz="3600" dirty="0">
                <a:solidFill>
                  <a:srgbClr val="0000FF"/>
                </a:solidFill>
              </a:rPr>
              <a:t>13. Using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break </a:t>
            </a:r>
            <a:r>
              <a:rPr lang="en-GB" sz="3600" dirty="0">
                <a:solidFill>
                  <a:srgbClr val="0000FF"/>
                </a:solidFill>
              </a:rPr>
              <a:t>in Loop (2/3)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C41181-682F-45AB-84F7-CF20AEDF3DCC}"/>
              </a:ext>
            </a:extLst>
          </p:cNvPr>
          <p:cNvSpPr txBox="1"/>
          <p:nvPr/>
        </p:nvSpPr>
        <p:spPr>
          <a:xfrm>
            <a:off x="352589" y="1156538"/>
            <a:ext cx="2666807" cy="369332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Unit6_BreakInLoop.c</a:t>
            </a:r>
            <a:endParaRPr lang="en-SG" dirty="0"/>
          </a:p>
        </p:txBody>
      </p:sp>
      <p:sp>
        <p:nvSpPr>
          <p:cNvPr id="12" name="[TextBox 1]">
            <a:extLst>
              <a:ext uri="{FF2B5EF4-FFF2-40B4-BE49-F238E27FC236}">
                <a16:creationId xmlns:a16="http://schemas.microsoft.com/office/drawing/2014/main" id="{F11A8E0E-772E-4D55-BBBC-33776915AAAD}"/>
              </a:ext>
            </a:extLst>
          </p:cNvPr>
          <p:cNvSpPr txBox="1"/>
          <p:nvPr/>
        </p:nvSpPr>
        <p:spPr>
          <a:xfrm>
            <a:off x="630620" y="1560786"/>
            <a:ext cx="5470635" cy="307776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with 'break' in a nested loop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"With 'break' in a nested loop: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(i=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i&lt;=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(j=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j&lt;=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printf(</a:t>
            </a:r>
            <a:r>
              <a:rPr lang="pt-BR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pt-BR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pt-BR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i, j);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(j==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break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[TextBox 2]">
            <a:extLst>
              <a:ext uri="{FF2B5EF4-FFF2-40B4-BE49-F238E27FC236}">
                <a16:creationId xmlns:a16="http://schemas.microsoft.com/office/drawing/2014/main" id="{8A0C0559-786B-474B-9E8B-7D96A32E01EE}"/>
              </a:ext>
            </a:extLst>
          </p:cNvPr>
          <p:cNvSpPr txBox="1"/>
          <p:nvPr/>
        </p:nvSpPr>
        <p:spPr>
          <a:xfrm>
            <a:off x="6337738" y="1277007"/>
            <a:ext cx="2577661" cy="4524315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 'break’ in …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1, 1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1, 2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1, 3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2, 1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2, 2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2, 3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3, 1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3, 2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3, 3</a:t>
            </a:r>
          </a:p>
        </p:txBody>
      </p:sp>
      <p:sp>
        <p:nvSpPr>
          <p:cNvPr id="17" name="[Rectangle 3]">
            <a:extLst>
              <a:ext uri="{FF2B5EF4-FFF2-40B4-BE49-F238E27FC236}">
                <a16:creationId xmlns:a16="http://schemas.microsoft.com/office/drawing/2014/main" id="{D831863E-D031-4772-88BD-9C92C2DABDCA}"/>
              </a:ext>
            </a:extLst>
          </p:cNvPr>
          <p:cNvSpPr txBox="1">
            <a:spLocks noChangeArrowheads="1"/>
          </p:cNvSpPr>
          <p:nvPr/>
        </p:nvSpPr>
        <p:spPr>
          <a:xfrm>
            <a:off x="630620" y="4883587"/>
            <a:ext cx="5470635" cy="1410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In a nested loop, </a:t>
            </a:r>
            <a:r>
              <a:rPr lang="en-GB" i="1" dirty="0">
                <a:latin typeface="Garamond" panose="02020404030301010803" pitchFamily="18" charset="0"/>
              </a:rPr>
              <a:t>break</a:t>
            </a:r>
            <a:r>
              <a:rPr lang="en-GB" dirty="0"/>
              <a:t> only breaks out of the inner-most loop that contains the </a:t>
            </a:r>
            <a:r>
              <a:rPr lang="en-GB" i="1" dirty="0">
                <a:latin typeface="Garamond" panose="02020404030301010803" pitchFamily="18" charset="0"/>
              </a:rPr>
              <a:t>break</a:t>
            </a:r>
            <a:r>
              <a:rPr lang="en-GB" dirty="0"/>
              <a:t> statement.  </a:t>
            </a:r>
            <a:endParaRPr lang="en-GB" b="1" dirty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3320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Unit6 - </a:t>
            </a:r>
            <a:fld id="{2E4790E1-2590-4AEE-892D-AB46A7688113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381000"/>
            <a:ext cx="8382000" cy="838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sz="3600" dirty="0">
                <a:solidFill>
                  <a:srgbClr val="0000FF"/>
                </a:solidFill>
              </a:rPr>
              <a:t>13. Using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break </a:t>
            </a:r>
            <a:r>
              <a:rPr lang="en-GB" sz="3600" dirty="0">
                <a:solidFill>
                  <a:srgbClr val="0000FF"/>
                </a:solidFill>
              </a:rPr>
              <a:t>in Loop (3/3)</a:t>
            </a:r>
          </a:p>
        </p:txBody>
      </p:sp>
      <p:sp>
        <p:nvSpPr>
          <p:cNvPr id="10" name="[Rectangle 3]">
            <a:extLst>
              <a:ext uri="{FF2B5EF4-FFF2-40B4-BE49-F238E27FC236}">
                <a16:creationId xmlns:a16="http://schemas.microsoft.com/office/drawing/2014/main" id="{0A2B608C-49E7-4813-A54C-8DBDDBAD25F0}"/>
              </a:ext>
            </a:extLst>
          </p:cNvPr>
          <p:cNvSpPr txBox="1">
            <a:spLocks noChangeArrowheads="1"/>
          </p:cNvSpPr>
          <p:nvPr/>
        </p:nvSpPr>
        <p:spPr>
          <a:xfrm>
            <a:off x="471488" y="1289050"/>
            <a:ext cx="8443912" cy="172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Use </a:t>
            </a:r>
            <a:r>
              <a:rPr lang="en-GB" i="1" dirty="0">
                <a:latin typeface="Garamond" panose="02020404030301010803" pitchFamily="18" charset="0"/>
              </a:rPr>
              <a:t>break </a:t>
            </a:r>
            <a:r>
              <a:rPr lang="en-GB" dirty="0">
                <a:solidFill>
                  <a:srgbClr val="C00000"/>
                </a:solidFill>
              </a:rPr>
              <a:t>sparingly</a:t>
            </a:r>
            <a:r>
              <a:rPr lang="en-GB" dirty="0"/>
              <a:t>, because it violates the one-entry-one-exit control flow.</a:t>
            </a:r>
          </a:p>
          <a:p>
            <a:pPr marL="45720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A loop with </a:t>
            </a:r>
            <a:r>
              <a:rPr lang="en-GB" i="1" dirty="0">
                <a:latin typeface="Garamond" panose="02020404030301010803" pitchFamily="18" charset="0"/>
              </a:rPr>
              <a:t>break </a:t>
            </a:r>
            <a:r>
              <a:rPr lang="en-GB" dirty="0"/>
              <a:t>can be rewritten into one without </a:t>
            </a:r>
            <a:r>
              <a:rPr lang="en-GB" i="1" dirty="0">
                <a:latin typeface="Garamond" panose="02020404030301010803" pitchFamily="18" charset="0"/>
              </a:rPr>
              <a:t>break</a:t>
            </a:r>
            <a:r>
              <a:rPr lang="en-GB" dirty="0"/>
              <a:t>.</a:t>
            </a:r>
            <a:endParaRPr lang="en-GB" b="1" dirty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 dirty="0">
              <a:solidFill>
                <a:srgbClr val="0000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8D7BE9-41D4-4935-B917-3596515AAD84}"/>
              </a:ext>
            </a:extLst>
          </p:cNvPr>
          <p:cNvSpPr txBox="1"/>
          <p:nvPr/>
        </p:nvSpPr>
        <p:spPr>
          <a:xfrm>
            <a:off x="347948" y="2740605"/>
            <a:ext cx="3774346" cy="3170099"/>
          </a:xfrm>
          <a:prstGeom prst="rect">
            <a:avLst/>
          </a:prstGeom>
          <a:solidFill>
            <a:srgbClr val="FFFFCC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 with break</a:t>
            </a:r>
          </a:p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n,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sum =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endParaRPr lang="en-US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&amp;n);</a:t>
            </a:r>
          </a:p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(n &lt;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sum += n;</a:t>
            </a:r>
          </a:p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i++;</a:t>
            </a:r>
          </a:p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88A5CD-6476-4B2B-801B-49023BFB1A5C}"/>
              </a:ext>
            </a:extLst>
          </p:cNvPr>
          <p:cNvSpPr txBox="1"/>
          <p:nvPr/>
        </p:nvSpPr>
        <p:spPr>
          <a:xfrm>
            <a:off x="4245834" y="2740605"/>
            <a:ext cx="4572000" cy="3785652"/>
          </a:xfrm>
          <a:prstGeom prst="rect">
            <a:avLst/>
          </a:prstGeom>
          <a:solidFill>
            <a:srgbClr val="FFFFCC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 without break</a:t>
            </a:r>
          </a:p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n,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sum =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isValid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&amp;&amp;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isValid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&amp;n);</a:t>
            </a:r>
          </a:p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(n &lt;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isValid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sum += n;</a:t>
            </a:r>
          </a:p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++;</a:t>
            </a:r>
          </a:p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27555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Unit6 - </a:t>
            </a:r>
            <a:fld id="{2E4790E1-2590-4AEE-892D-AB46A7688113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381000"/>
            <a:ext cx="8382000" cy="838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sz="3600" dirty="0">
                <a:solidFill>
                  <a:srgbClr val="0000FF"/>
                </a:solidFill>
              </a:rPr>
              <a:t>14. Using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continue </a:t>
            </a:r>
            <a:r>
              <a:rPr lang="en-GB" sz="3600" dirty="0">
                <a:solidFill>
                  <a:srgbClr val="0000FF"/>
                </a:solidFill>
              </a:rPr>
              <a:t>in Loop (1/2)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BCB4C36D-BAA7-4EEC-8B80-EDA958E11D4F}"/>
              </a:ext>
            </a:extLst>
          </p:cNvPr>
          <p:cNvSpPr txBox="1">
            <a:spLocks noChangeArrowheads="1"/>
          </p:cNvSpPr>
          <p:nvPr/>
        </p:nvSpPr>
        <p:spPr>
          <a:xfrm>
            <a:off x="272123" y="922220"/>
            <a:ext cx="6629718" cy="865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0"/>
              </a:spcBef>
              <a:buSzPct val="100000"/>
              <a:buFont typeface="Wingdings" pitchFamily="2" charset="2"/>
              <a:buChar char="§"/>
            </a:pPr>
            <a:r>
              <a:rPr lang="en-GB" i="1" dirty="0">
                <a:latin typeface="Garamond" panose="02020404030301010803" pitchFamily="18" charset="0"/>
              </a:rPr>
              <a:t>continue</a:t>
            </a:r>
            <a:r>
              <a:rPr lang="en-GB" dirty="0"/>
              <a:t> is used even less often than </a:t>
            </a:r>
            <a:r>
              <a:rPr lang="en-GB" i="1" dirty="0">
                <a:latin typeface="Garamond" panose="02020404030301010803" pitchFamily="18" charset="0"/>
              </a:rPr>
              <a:t>break</a:t>
            </a:r>
          </a:p>
          <a:p>
            <a:pPr marL="457200" indent="-457200">
              <a:spcBef>
                <a:spcPts val="0"/>
              </a:spcBef>
              <a:buSzPct val="100000"/>
              <a:buFont typeface="Wingdings" pitchFamily="2" charset="2"/>
              <a:buChar char="§"/>
            </a:pPr>
            <a:r>
              <a:rPr lang="en-GB" dirty="0"/>
              <a:t>Test out </a:t>
            </a:r>
            <a:r>
              <a:rPr lang="en-GB" dirty="0">
                <a:solidFill>
                  <a:srgbClr val="0000FF"/>
                </a:solidFill>
              </a:rPr>
              <a:t>Unit6_ContinueInLoop.c</a:t>
            </a:r>
            <a:r>
              <a:rPr lang="en-GB" dirty="0"/>
              <a:t> </a:t>
            </a:r>
          </a:p>
        </p:txBody>
      </p:sp>
      <p:sp>
        <p:nvSpPr>
          <p:cNvPr id="15" name="[TextBox 1]">
            <a:extLst>
              <a:ext uri="{FF2B5EF4-FFF2-40B4-BE49-F238E27FC236}">
                <a16:creationId xmlns:a16="http://schemas.microsoft.com/office/drawing/2014/main" id="{CE7825D5-137F-4639-84FC-36B3BF29F04A}"/>
              </a:ext>
            </a:extLst>
          </p:cNvPr>
          <p:cNvSpPr txBox="1"/>
          <p:nvPr/>
        </p:nvSpPr>
        <p:spPr>
          <a:xfrm>
            <a:off x="1077218" y="1787647"/>
            <a:ext cx="4903076" cy="190821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without 'continue'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"Without 'continue':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(i=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i&lt;=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[TextBox 2]">
            <a:extLst>
              <a:ext uri="{FF2B5EF4-FFF2-40B4-BE49-F238E27FC236}">
                <a16:creationId xmlns:a16="http://schemas.microsoft.com/office/drawing/2014/main" id="{CAFD19A5-C930-4917-9D15-D3D64EEEBC04}"/>
              </a:ext>
            </a:extLst>
          </p:cNvPr>
          <p:cNvSpPr txBox="1"/>
          <p:nvPr/>
        </p:nvSpPr>
        <p:spPr>
          <a:xfrm>
            <a:off x="6234544" y="670295"/>
            <a:ext cx="2553327" cy="3108543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Without 'continue':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[TextBox 8]">
            <a:extLst>
              <a:ext uri="{FF2B5EF4-FFF2-40B4-BE49-F238E27FC236}">
                <a16:creationId xmlns:a16="http://schemas.microsoft.com/office/drawing/2014/main" id="{1A07AD05-2924-4222-B2C0-468C42C9AF03}"/>
              </a:ext>
            </a:extLst>
          </p:cNvPr>
          <p:cNvSpPr txBox="1"/>
          <p:nvPr/>
        </p:nvSpPr>
        <p:spPr>
          <a:xfrm>
            <a:off x="1077218" y="3967328"/>
            <a:ext cx="4903076" cy="255454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</a:tabLst>
            </a:pPr>
            <a:r>
              <a:rPr lang="en-US" sz="200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with 'continue'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printf (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"With 'continue':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nn-NO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2000" b="1">
                <a:latin typeface="Courier New" panose="02070309020205020404" pitchFamily="49" charset="0"/>
                <a:cs typeface="Courier New" panose="02070309020205020404" pitchFamily="49" charset="0"/>
              </a:rPr>
              <a:t>(i=</a:t>
            </a:r>
            <a:r>
              <a:rPr lang="nn-NO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2000" b="1">
                <a:latin typeface="Courier New" panose="02070309020205020404" pitchFamily="49" charset="0"/>
                <a:cs typeface="Courier New" panose="02070309020205020404" pitchFamily="49" charset="0"/>
              </a:rPr>
              <a:t>; i&lt;=</a:t>
            </a:r>
            <a:r>
              <a:rPr lang="nn-NO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nn-NO" sz="2000" b="1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 i);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(i==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"Ya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[TextBox 9]">
            <a:extLst>
              <a:ext uri="{FF2B5EF4-FFF2-40B4-BE49-F238E27FC236}">
                <a16:creationId xmlns:a16="http://schemas.microsoft.com/office/drawing/2014/main" id="{9D4793E4-524F-4169-A915-D68345D0AFE2}"/>
              </a:ext>
            </a:extLst>
          </p:cNvPr>
          <p:cNvSpPr txBox="1"/>
          <p:nvPr/>
        </p:nvSpPr>
        <p:spPr>
          <a:xfrm>
            <a:off x="6234544" y="3885449"/>
            <a:ext cx="2553328" cy="2862322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 'continue':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BCB4D84-6DA7-453B-A1FF-5E2ED613EBDC}"/>
              </a:ext>
            </a:extLst>
          </p:cNvPr>
          <p:cNvGrpSpPr/>
          <p:nvPr/>
        </p:nvGrpSpPr>
        <p:grpSpPr>
          <a:xfrm>
            <a:off x="3528756" y="5483494"/>
            <a:ext cx="2451538" cy="1077218"/>
            <a:chOff x="3553809" y="5207922"/>
            <a:chExt cx="2451538" cy="1077218"/>
          </a:xfrm>
        </p:grpSpPr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6D97E08F-185A-459A-8935-6515FABE4A83}"/>
                </a:ext>
              </a:extLst>
            </p:cNvPr>
            <p:cNvSpPr/>
            <p:nvPr/>
          </p:nvSpPr>
          <p:spPr>
            <a:xfrm>
              <a:off x="3553809" y="5565228"/>
              <a:ext cx="184473" cy="362606"/>
            </a:xfrm>
            <a:prstGeom prst="rightBrace">
              <a:avLst>
                <a:gd name="adj1" fmla="val 16112"/>
                <a:gd name="adj2" fmla="val 50000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6478B2B-5334-4920-9276-6009DE2BCFE2}"/>
                </a:ext>
              </a:extLst>
            </p:cNvPr>
            <p:cNvSpPr txBox="1"/>
            <p:nvPr/>
          </p:nvSpPr>
          <p:spPr>
            <a:xfrm>
              <a:off x="3738282" y="5207922"/>
              <a:ext cx="226706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C00000"/>
                  </a:solidFill>
                </a:rPr>
                <a:t>The rest of the loop body is skipped if </a:t>
              </a:r>
              <a:r>
                <a:rPr lang="en-US" sz="1600" dirty="0">
                  <a:solidFill>
                    <a:srgbClr val="C00000"/>
                  </a:solidFill>
                </a:rPr>
                <a:t>(</a:t>
              </a:r>
              <a:r>
                <a:rPr lang="en-US" sz="1600" dirty="0" err="1">
                  <a:solidFill>
                    <a:srgbClr val="C00000"/>
                  </a:solidFill>
                </a:rPr>
                <a:t>i</a:t>
              </a:r>
              <a:r>
                <a:rPr lang="en-US" sz="1600" dirty="0">
                  <a:solidFill>
                    <a:srgbClr val="C00000"/>
                  </a:solidFill>
                </a:rPr>
                <a:t>==3)</a:t>
              </a:r>
              <a:r>
                <a:rPr lang="en-US" sz="1600" i="1" dirty="0">
                  <a:solidFill>
                    <a:srgbClr val="C00000"/>
                  </a:solidFill>
                </a:rPr>
                <a:t>,</a:t>
              </a:r>
              <a:r>
                <a:rPr lang="en-US" sz="1600" dirty="0">
                  <a:solidFill>
                    <a:srgbClr val="C00000"/>
                  </a:solidFill>
                </a:rPr>
                <a:t> </a:t>
              </a:r>
              <a:r>
                <a:rPr lang="en-US" sz="1600" i="1" dirty="0">
                  <a:solidFill>
                    <a:srgbClr val="C00000"/>
                  </a:solidFill>
                </a:rPr>
                <a:t>and it </a:t>
              </a:r>
              <a:r>
                <a:rPr lang="en-US" sz="1600" i="1" u="sng" dirty="0">
                  <a:solidFill>
                    <a:srgbClr val="C00000"/>
                  </a:solidFill>
                </a:rPr>
                <a:t>continues</a:t>
              </a:r>
              <a:r>
                <a:rPr lang="en-US" sz="1600" i="1" dirty="0">
                  <a:solidFill>
                    <a:srgbClr val="C00000"/>
                  </a:solidFill>
                </a:rPr>
                <a:t> to the next iteration.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78326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Unit6 - </a:t>
            </a:r>
            <a:fld id="{2E4790E1-2590-4AEE-892D-AB46A7688113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381000"/>
            <a:ext cx="8382000" cy="838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sz="3600" dirty="0">
                <a:solidFill>
                  <a:srgbClr val="0000FF"/>
                </a:solidFill>
              </a:rPr>
              <a:t>14. Using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continue </a:t>
            </a:r>
            <a:r>
              <a:rPr lang="en-GB" sz="3600" dirty="0">
                <a:solidFill>
                  <a:srgbClr val="0000FF"/>
                </a:solidFill>
              </a:rPr>
              <a:t>in Loop (2/2)</a:t>
            </a:r>
          </a:p>
        </p:txBody>
      </p:sp>
      <p:sp>
        <p:nvSpPr>
          <p:cNvPr id="14" name="[TextBox 1]">
            <a:extLst>
              <a:ext uri="{FF2B5EF4-FFF2-40B4-BE49-F238E27FC236}">
                <a16:creationId xmlns:a16="http://schemas.microsoft.com/office/drawing/2014/main" id="{12B15AF5-9128-49FC-98E7-13B8ED560C07}"/>
              </a:ext>
            </a:extLst>
          </p:cNvPr>
          <p:cNvSpPr txBox="1"/>
          <p:nvPr/>
        </p:nvSpPr>
        <p:spPr>
          <a:xfrm>
            <a:off x="388882" y="1252728"/>
            <a:ext cx="5927836" cy="307776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with 'continue' in a nested loop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printf(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"With 'continue' in a nested loop: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nn-NO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2000" b="1">
                <a:latin typeface="Courier New" panose="02070309020205020404" pitchFamily="49" charset="0"/>
                <a:cs typeface="Courier New" panose="02070309020205020404" pitchFamily="49" charset="0"/>
              </a:rPr>
              <a:t>(i=</a:t>
            </a:r>
            <a:r>
              <a:rPr lang="nn-NO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2000" b="1">
                <a:latin typeface="Courier New" panose="02070309020205020404" pitchFamily="49" charset="0"/>
                <a:cs typeface="Courier New" panose="02070309020205020404" pitchFamily="49" charset="0"/>
              </a:rPr>
              <a:t>; i&lt;=</a:t>
            </a:r>
            <a:r>
              <a:rPr lang="nn-NO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n-NO" sz="2000" b="1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(j=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 j&lt;=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 j++) {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pt-BR" sz="2000" b="1">
                <a:latin typeface="Courier New" panose="02070309020205020404" pitchFamily="49" charset="0"/>
                <a:cs typeface="Courier New" panose="02070309020205020404" pitchFamily="49" charset="0"/>
              </a:rPr>
              <a:t>		printf(</a:t>
            </a:r>
            <a:r>
              <a:rPr lang="pt-BR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pt-BR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pt-BR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2000" b="1">
                <a:latin typeface="Courier New" panose="02070309020205020404" pitchFamily="49" charset="0"/>
                <a:cs typeface="Courier New" panose="02070309020205020404" pitchFamily="49" charset="0"/>
              </a:rPr>
              <a:t>, i, j);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(j==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continue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printf(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"Ya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[TextBox 2]">
            <a:extLst>
              <a:ext uri="{FF2B5EF4-FFF2-40B4-BE49-F238E27FC236}">
                <a16:creationId xmlns:a16="http://schemas.microsoft.com/office/drawing/2014/main" id="{401BBEDB-A382-4656-A8DA-3919E3D43E84}"/>
              </a:ext>
            </a:extLst>
          </p:cNvPr>
          <p:cNvSpPr txBox="1"/>
          <p:nvPr/>
        </p:nvSpPr>
        <p:spPr>
          <a:xfrm>
            <a:off x="6645581" y="753427"/>
            <a:ext cx="1408655" cy="5355312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 ...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1, 1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1, 2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1, 3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1, 4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1, 5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2, 1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2, 2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2, 3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2, 4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2, 5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[TextBox 2]">
            <a:extLst>
              <a:ext uri="{FF2B5EF4-FFF2-40B4-BE49-F238E27FC236}">
                <a16:creationId xmlns:a16="http://schemas.microsoft.com/office/drawing/2014/main" id="{72ECCF43-C5F8-43AD-9A28-B508F0CE6F52}"/>
              </a:ext>
            </a:extLst>
          </p:cNvPr>
          <p:cNvSpPr txBox="1"/>
          <p:nvPr/>
        </p:nvSpPr>
        <p:spPr>
          <a:xfrm>
            <a:off x="7608518" y="3895843"/>
            <a:ext cx="1078282" cy="2585323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3, 1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3, 2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3, 3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3, 4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3, 5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[Rectangle 3]">
            <a:extLst>
              <a:ext uri="{FF2B5EF4-FFF2-40B4-BE49-F238E27FC236}">
                <a16:creationId xmlns:a16="http://schemas.microsoft.com/office/drawing/2014/main" id="{74E3D6C3-E09E-4C22-A898-A94641504EAF}"/>
              </a:ext>
            </a:extLst>
          </p:cNvPr>
          <p:cNvSpPr txBox="1">
            <a:spLocks noChangeArrowheads="1"/>
          </p:cNvSpPr>
          <p:nvPr/>
        </p:nvSpPr>
        <p:spPr>
          <a:xfrm>
            <a:off x="533399" y="4698562"/>
            <a:ext cx="5251017" cy="14101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In a nested loop, </a:t>
            </a:r>
            <a:r>
              <a:rPr lang="en-GB" i="1" dirty="0">
                <a:latin typeface="Garamond" panose="02020404030301010803" pitchFamily="18" charset="0"/>
              </a:rPr>
              <a:t>continue</a:t>
            </a:r>
            <a:r>
              <a:rPr lang="en-GB" dirty="0"/>
              <a:t> only skips to the next iteration of the inner-most loop that contains the </a:t>
            </a:r>
            <a:r>
              <a:rPr lang="en-GB" i="1" dirty="0">
                <a:latin typeface="Garamond" panose="02020404030301010803" pitchFamily="18" charset="0"/>
              </a:rPr>
              <a:t>continue</a:t>
            </a:r>
            <a:r>
              <a:rPr lang="en-GB" dirty="0"/>
              <a:t> statement.  </a:t>
            </a:r>
            <a:endParaRPr lang="en-GB" b="1" dirty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3510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1. Sequential Control Flow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7167440" cy="1415073"/>
          </a:xfrm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Recall Simple “drawing” problem in Unit 5:</a:t>
            </a:r>
          </a:p>
          <a:p>
            <a:pPr marL="457200" indent="-457200">
              <a:spcBef>
                <a:spcPts val="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tabLst>
                <a:tab pos="457200" algn="l"/>
              </a:tabLst>
              <a:defRPr/>
            </a:pPr>
            <a:r>
              <a:rPr lang="en-US" dirty="0"/>
              <a:t>	</a:t>
            </a:r>
            <a:r>
              <a:rPr lang="en-US" sz="2000" dirty="0">
                <a:solidFill>
                  <a:srgbClr val="C00000"/>
                </a:solidFill>
              </a:rPr>
              <a:t>Write a program to draw a rocket ship, a male stick figure, and a female stick figure.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134864" y="609560"/>
            <a:ext cx="668337" cy="4796775"/>
            <a:chOff x="8134864" y="609560"/>
            <a:chExt cx="668337" cy="4796775"/>
          </a:xfrm>
        </p:grpSpPr>
        <p:pic>
          <p:nvPicPr>
            <p:cNvPr id="10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258839" y="609560"/>
              <a:ext cx="365702" cy="11909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266577" y="2251951"/>
              <a:ext cx="404911" cy="1202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271341" y="3959245"/>
              <a:ext cx="395382" cy="1183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Box 11"/>
            <p:cNvSpPr txBox="1">
              <a:spLocks noChangeArrowheads="1"/>
            </p:cNvSpPr>
            <p:nvPr/>
          </p:nvSpPr>
          <p:spPr bwMode="auto">
            <a:xfrm>
              <a:off x="8170022" y="1762247"/>
              <a:ext cx="598021" cy="276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/>
                <a:t>rocket</a:t>
              </a:r>
              <a:endParaRPr lang="en-SG" sz="1200" i="1" dirty="0"/>
            </a:p>
          </p:txBody>
        </p:sp>
        <p:sp>
          <p:nvSpPr>
            <p:cNvPr id="15" name="TextBox 14"/>
            <p:cNvSpPr txBox="1">
              <a:spLocks noChangeArrowheads="1"/>
            </p:cNvSpPr>
            <p:nvPr/>
          </p:nvSpPr>
          <p:spPr bwMode="auto">
            <a:xfrm>
              <a:off x="8170582" y="3408886"/>
              <a:ext cx="59690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/>
                <a:t>male</a:t>
              </a:r>
              <a:endParaRPr lang="en-SG" sz="1200" i="1" dirty="0"/>
            </a:p>
          </p:txBody>
        </p:sp>
        <p:sp>
          <p:nvSpPr>
            <p:cNvPr id="16" name="TextBox 15"/>
            <p:cNvSpPr txBox="1">
              <a:spLocks noChangeArrowheads="1"/>
            </p:cNvSpPr>
            <p:nvPr/>
          </p:nvSpPr>
          <p:spPr bwMode="auto">
            <a:xfrm>
              <a:off x="8134864" y="5130110"/>
              <a:ext cx="668337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/>
                <a:t>female</a:t>
              </a:r>
              <a:endParaRPr lang="en-SG" sz="1200" i="1" dirty="0"/>
            </a:p>
          </p:txBody>
        </p:sp>
      </p:grpSp>
      <p:sp>
        <p:nvSpPr>
          <p:cNvPr id="17" name="Freeform 29"/>
          <p:cNvSpPr>
            <a:spLocks/>
          </p:cNvSpPr>
          <p:nvPr/>
        </p:nvSpPr>
        <p:spPr bwMode="auto">
          <a:xfrm>
            <a:off x="2752725" y="5067300"/>
            <a:ext cx="2800350" cy="571500"/>
          </a:xfrm>
          <a:custGeom>
            <a:avLst/>
            <a:gdLst>
              <a:gd name="T0" fmla="*/ 2147483647 w 1764"/>
              <a:gd name="T1" fmla="*/ 0 h 360"/>
              <a:gd name="T2" fmla="*/ 0 w 1764"/>
              <a:gd name="T3" fmla="*/ 0 h 360"/>
              <a:gd name="T4" fmla="*/ 0 w 1764"/>
              <a:gd name="T5" fmla="*/ 2147483647 h 360"/>
              <a:gd name="T6" fmla="*/ 0 60000 65536"/>
              <a:gd name="T7" fmla="*/ 0 60000 65536"/>
              <a:gd name="T8" fmla="*/ 0 60000 65536"/>
              <a:gd name="T9" fmla="*/ 0 w 1764"/>
              <a:gd name="T10" fmla="*/ 0 h 360"/>
              <a:gd name="T11" fmla="*/ 1764 w 1764"/>
              <a:gd name="T12" fmla="*/ 360 h 3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4" h="360">
                <a:moveTo>
                  <a:pt x="1764" y="0"/>
                </a:moveTo>
                <a:lnTo>
                  <a:pt x="0" y="0"/>
                </a:lnTo>
                <a:lnTo>
                  <a:pt x="0" y="36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diamond" w="med" len="med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grpSp>
        <p:nvGrpSpPr>
          <p:cNvPr id="18" name="Group 17"/>
          <p:cNvGrpSpPr/>
          <p:nvPr/>
        </p:nvGrpSpPr>
        <p:grpSpPr>
          <a:xfrm>
            <a:off x="3926554" y="2689925"/>
            <a:ext cx="795679" cy="397839"/>
            <a:chOff x="4387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19" name="Rectangle 18"/>
            <p:cNvSpPr/>
            <p:nvPr/>
          </p:nvSpPr>
          <p:spPr>
            <a:xfrm>
              <a:off x="4387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E6DCAC"/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4387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Triangle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926554" y="3266355"/>
            <a:ext cx="795679" cy="397839"/>
            <a:chOff x="967158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22" name="Rectangle 21"/>
            <p:cNvSpPr/>
            <p:nvPr/>
          </p:nvSpPr>
          <p:spPr>
            <a:xfrm>
              <a:off x="967158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967158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Rectangle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926554" y="3831771"/>
            <a:ext cx="795679" cy="397839"/>
            <a:chOff x="1929930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25" name="Rectangle 24"/>
            <p:cNvSpPr/>
            <p:nvPr/>
          </p:nvSpPr>
          <p:spPr>
            <a:xfrm>
              <a:off x="1929930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1929930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Inverted V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482970" y="3691666"/>
            <a:ext cx="795679" cy="397839"/>
            <a:chOff x="2892702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28" name="Rectangle 27"/>
            <p:cNvSpPr/>
            <p:nvPr/>
          </p:nvSpPr>
          <p:spPr>
            <a:xfrm>
              <a:off x="2892702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2892702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Circle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482970" y="4278726"/>
            <a:ext cx="795679" cy="397839"/>
            <a:chOff x="3855473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31" name="Rectangle 30"/>
            <p:cNvSpPr/>
            <p:nvPr/>
          </p:nvSpPr>
          <p:spPr>
            <a:xfrm>
              <a:off x="3855473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3855473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Rectangle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482970" y="4844143"/>
            <a:ext cx="795679" cy="397839"/>
            <a:chOff x="4818245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34" name="Rectangle 33"/>
            <p:cNvSpPr/>
            <p:nvPr/>
          </p:nvSpPr>
          <p:spPr>
            <a:xfrm>
              <a:off x="4818245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5" name="Rectangle 34"/>
            <p:cNvSpPr/>
            <p:nvPr/>
          </p:nvSpPr>
          <p:spPr>
            <a:xfrm>
              <a:off x="4818245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Inverted V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150804" y="4672020"/>
            <a:ext cx="795679" cy="397839"/>
            <a:chOff x="5781017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37" name="Rectangle 36"/>
            <p:cNvSpPr/>
            <p:nvPr/>
          </p:nvSpPr>
          <p:spPr>
            <a:xfrm>
              <a:off x="5781017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5781017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Circle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150804" y="5259082"/>
            <a:ext cx="795679" cy="397839"/>
            <a:chOff x="6743788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40" name="Rectangle 39"/>
            <p:cNvSpPr/>
            <p:nvPr/>
          </p:nvSpPr>
          <p:spPr>
            <a:xfrm>
              <a:off x="6743788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E6DCAC"/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6743788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Triangle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150804" y="5824883"/>
            <a:ext cx="795679" cy="397839"/>
            <a:chOff x="7706560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43" name="Rectangle 42"/>
            <p:cNvSpPr/>
            <p:nvPr/>
          </p:nvSpPr>
          <p:spPr>
            <a:xfrm>
              <a:off x="7706560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7706560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Inverted V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20572" y="4171681"/>
            <a:ext cx="795679" cy="397839"/>
            <a:chOff x="3855473" y="325480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46" name="Rectangle 45"/>
            <p:cNvSpPr/>
            <p:nvPr/>
          </p:nvSpPr>
          <p:spPr>
            <a:xfrm>
              <a:off x="3855473" y="325480"/>
              <a:ext cx="795679" cy="397839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7" name="Rectangle 46"/>
            <p:cNvSpPr/>
            <p:nvPr/>
          </p:nvSpPr>
          <p:spPr>
            <a:xfrm>
              <a:off x="3855473" y="325480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3 Figures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335259" y="3114640"/>
            <a:ext cx="795679" cy="397839"/>
            <a:chOff x="967158" y="890412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49" name="Rectangle 48"/>
            <p:cNvSpPr/>
            <p:nvPr/>
          </p:nvSpPr>
          <p:spPr>
            <a:xfrm>
              <a:off x="967158" y="890412"/>
              <a:ext cx="795679" cy="397839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50" name="Rectangle 49"/>
            <p:cNvSpPr/>
            <p:nvPr/>
          </p:nvSpPr>
          <p:spPr>
            <a:xfrm>
              <a:off x="967158" y="890412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Rocket Ship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335259" y="4247525"/>
            <a:ext cx="795679" cy="397839"/>
            <a:chOff x="3855473" y="890412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52" name="Rectangle 51"/>
            <p:cNvSpPr/>
            <p:nvPr/>
          </p:nvSpPr>
          <p:spPr>
            <a:xfrm>
              <a:off x="3855473" y="890412"/>
              <a:ext cx="795679" cy="397839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53" name="Rectangle 52"/>
            <p:cNvSpPr/>
            <p:nvPr/>
          </p:nvSpPr>
          <p:spPr>
            <a:xfrm>
              <a:off x="3855473" y="890412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Male Stick Figure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335259" y="5651012"/>
            <a:ext cx="795679" cy="397839"/>
            <a:chOff x="6743788" y="890412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55" name="Rectangle 54"/>
            <p:cNvSpPr/>
            <p:nvPr/>
          </p:nvSpPr>
          <p:spPr>
            <a:xfrm>
              <a:off x="6743788" y="890412"/>
              <a:ext cx="795679" cy="397839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56" name="Rectangle 55"/>
            <p:cNvSpPr/>
            <p:nvPr/>
          </p:nvSpPr>
          <p:spPr>
            <a:xfrm>
              <a:off x="6743788" y="890412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Female Stick Figure</a:t>
              </a:r>
              <a:endParaRPr lang="en-US" sz="1000" kern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516828" y="2861534"/>
            <a:ext cx="1215614" cy="1376979"/>
            <a:chOff x="1516828" y="2861534"/>
            <a:chExt cx="1215614" cy="1376979"/>
          </a:xfrm>
        </p:grpSpPr>
        <p:cxnSp>
          <p:nvCxnSpPr>
            <p:cNvPr id="58" name="Straight Connector 57"/>
            <p:cNvCxnSpPr/>
            <p:nvPr/>
          </p:nvCxnSpPr>
          <p:spPr bwMode="auto">
            <a:xfrm>
              <a:off x="1516828" y="4238513"/>
              <a:ext cx="398033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 flipV="1">
              <a:off x="1914861" y="2872292"/>
              <a:ext cx="0" cy="1355463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1925619" y="2861534"/>
              <a:ext cx="806823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1" name="Straight Arrow Connector 60"/>
            <p:cNvCxnSpPr/>
            <p:nvPr/>
          </p:nvCxnSpPr>
          <p:spPr bwMode="auto">
            <a:xfrm>
              <a:off x="2721685" y="2872292"/>
              <a:ext cx="0" cy="225910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62" name="Straight Arrow Connector 61"/>
          <p:cNvCxnSpPr>
            <a:stCxn id="20" idx="2"/>
            <a:endCxn id="23" idx="0"/>
          </p:cNvCxnSpPr>
          <p:nvPr/>
        </p:nvCxnSpPr>
        <p:spPr bwMode="auto">
          <a:xfrm>
            <a:off x="4324394" y="3087764"/>
            <a:ext cx="0" cy="178591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63" name="Group 62"/>
          <p:cNvGrpSpPr/>
          <p:nvPr/>
        </p:nvGrpSpPr>
        <p:grpSpPr>
          <a:xfrm>
            <a:off x="3130475" y="2506532"/>
            <a:ext cx="1206469" cy="785308"/>
            <a:chOff x="3130475" y="2506532"/>
            <a:chExt cx="1206469" cy="785308"/>
          </a:xfrm>
        </p:grpSpPr>
        <p:cxnSp>
          <p:nvCxnSpPr>
            <p:cNvPr id="64" name="Straight Connector 63"/>
            <p:cNvCxnSpPr/>
            <p:nvPr/>
          </p:nvCxnSpPr>
          <p:spPr bwMode="auto">
            <a:xfrm>
              <a:off x="3130475" y="3291840"/>
              <a:ext cx="365760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 flipV="1">
              <a:off x="3506993" y="2517289"/>
              <a:ext cx="0" cy="774551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3506992" y="2506532"/>
              <a:ext cx="828340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7" name="Straight Arrow Connector 66"/>
            <p:cNvCxnSpPr/>
            <p:nvPr/>
          </p:nvCxnSpPr>
          <p:spPr bwMode="auto">
            <a:xfrm>
              <a:off x="4336944" y="2508644"/>
              <a:ext cx="0" cy="178591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68" name="Straight Arrow Connector 67"/>
          <p:cNvCxnSpPr/>
          <p:nvPr/>
        </p:nvCxnSpPr>
        <p:spPr bwMode="auto">
          <a:xfrm>
            <a:off x="4304671" y="3670470"/>
            <a:ext cx="0" cy="178591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69" name="Group 68"/>
          <p:cNvGrpSpPr/>
          <p:nvPr/>
        </p:nvGrpSpPr>
        <p:grpSpPr>
          <a:xfrm>
            <a:off x="2710927" y="3969572"/>
            <a:ext cx="1172584" cy="236668"/>
            <a:chOff x="2710927" y="3969572"/>
            <a:chExt cx="1172584" cy="236668"/>
          </a:xfrm>
        </p:grpSpPr>
        <p:cxnSp>
          <p:nvCxnSpPr>
            <p:cNvPr id="70" name="Straight Connector 69"/>
            <p:cNvCxnSpPr/>
            <p:nvPr/>
          </p:nvCxnSpPr>
          <p:spPr bwMode="auto">
            <a:xfrm>
              <a:off x="2721685" y="3969572"/>
              <a:ext cx="1161826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1" name="Straight Arrow Connector 70"/>
            <p:cNvCxnSpPr/>
            <p:nvPr/>
          </p:nvCxnSpPr>
          <p:spPr bwMode="auto">
            <a:xfrm>
              <a:off x="2710927" y="3980329"/>
              <a:ext cx="0" cy="225911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72" name="Straight Arrow Connector 71"/>
          <p:cNvCxnSpPr/>
          <p:nvPr/>
        </p:nvCxnSpPr>
        <p:spPr bwMode="auto">
          <a:xfrm>
            <a:off x="5896804" y="4090018"/>
            <a:ext cx="0" cy="178591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5896804" y="4672724"/>
            <a:ext cx="0" cy="178591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74" name="Group 73"/>
          <p:cNvGrpSpPr/>
          <p:nvPr/>
        </p:nvGrpSpPr>
        <p:grpSpPr>
          <a:xfrm>
            <a:off x="3151991" y="3463962"/>
            <a:ext cx="2743200" cy="989704"/>
            <a:chOff x="3151991" y="3463962"/>
            <a:chExt cx="2743200" cy="989704"/>
          </a:xfrm>
        </p:grpSpPr>
        <p:cxnSp>
          <p:nvCxnSpPr>
            <p:cNvPr id="75" name="Straight Connector 74"/>
            <p:cNvCxnSpPr/>
            <p:nvPr/>
          </p:nvCxnSpPr>
          <p:spPr bwMode="auto">
            <a:xfrm>
              <a:off x="3151991" y="4453666"/>
              <a:ext cx="1904103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6" name="Straight Connector 75"/>
            <p:cNvCxnSpPr/>
            <p:nvPr/>
          </p:nvCxnSpPr>
          <p:spPr bwMode="auto">
            <a:xfrm flipV="1">
              <a:off x="5056094" y="3474720"/>
              <a:ext cx="0" cy="968188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7" name="Straight Connector 76"/>
            <p:cNvCxnSpPr/>
            <p:nvPr/>
          </p:nvCxnSpPr>
          <p:spPr bwMode="auto">
            <a:xfrm>
              <a:off x="5056094" y="3463962"/>
              <a:ext cx="839097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8" name="Straight Arrow Connector 77"/>
            <p:cNvCxnSpPr/>
            <p:nvPr/>
          </p:nvCxnSpPr>
          <p:spPr bwMode="auto">
            <a:xfrm>
              <a:off x="5895191" y="3463962"/>
              <a:ext cx="0" cy="204396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79" name="Straight Arrow Connector 78"/>
          <p:cNvCxnSpPr/>
          <p:nvPr/>
        </p:nvCxnSpPr>
        <p:spPr bwMode="auto">
          <a:xfrm>
            <a:off x="7544517" y="5081514"/>
            <a:ext cx="0" cy="178591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0" name="Straight Arrow Connector 79"/>
          <p:cNvCxnSpPr/>
          <p:nvPr/>
        </p:nvCxnSpPr>
        <p:spPr bwMode="auto">
          <a:xfrm>
            <a:off x="7544517" y="5664220"/>
            <a:ext cx="0" cy="178591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81" name="Group 80"/>
          <p:cNvGrpSpPr/>
          <p:nvPr/>
        </p:nvGrpSpPr>
        <p:grpSpPr>
          <a:xfrm>
            <a:off x="3108960" y="4464424"/>
            <a:ext cx="4421393" cy="1387736"/>
            <a:chOff x="3108960" y="4464424"/>
            <a:chExt cx="4421393" cy="1387736"/>
          </a:xfrm>
        </p:grpSpPr>
        <p:cxnSp>
          <p:nvCxnSpPr>
            <p:cNvPr id="82" name="Straight Connector 81"/>
            <p:cNvCxnSpPr/>
            <p:nvPr/>
          </p:nvCxnSpPr>
          <p:spPr bwMode="auto">
            <a:xfrm>
              <a:off x="3108960" y="5852160"/>
              <a:ext cx="3539265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3" name="Straight Connector 82"/>
            <p:cNvCxnSpPr/>
            <p:nvPr/>
          </p:nvCxnSpPr>
          <p:spPr bwMode="auto">
            <a:xfrm flipV="1">
              <a:off x="6648226" y="4464424"/>
              <a:ext cx="0" cy="1387736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>
              <a:off x="6648226" y="4464424"/>
              <a:ext cx="882127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5" name="Straight Arrow Connector 84"/>
            <p:cNvCxnSpPr/>
            <p:nvPr/>
          </p:nvCxnSpPr>
          <p:spPr bwMode="auto">
            <a:xfrm>
              <a:off x="7530353" y="4475181"/>
              <a:ext cx="0" cy="161365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22919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Summary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60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0"/>
            <a:ext cx="8127386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In this unit, you have learned about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The use of </a:t>
            </a:r>
            <a:r>
              <a:rPr lang="en-US" sz="2400" i="1" dirty="0">
                <a:solidFill>
                  <a:srgbClr val="0000FF"/>
                </a:solidFill>
              </a:rPr>
              <a:t>if-else</a:t>
            </a:r>
            <a:r>
              <a:rPr lang="en-US" sz="2400" dirty="0"/>
              <a:t> construct and </a:t>
            </a:r>
            <a:r>
              <a:rPr lang="en-US" sz="2400" i="1" dirty="0">
                <a:solidFill>
                  <a:srgbClr val="0000FF"/>
                </a:solidFill>
              </a:rPr>
              <a:t>switch</a:t>
            </a:r>
            <a:r>
              <a:rPr lang="en-US" sz="2400" dirty="0"/>
              <a:t> construct to alter program flow (</a:t>
            </a:r>
            <a:r>
              <a:rPr lang="en-US" sz="2400" dirty="0">
                <a:solidFill>
                  <a:srgbClr val="C00000"/>
                </a:solidFill>
              </a:rPr>
              <a:t>selection statements</a:t>
            </a:r>
            <a:r>
              <a:rPr lang="en-US" sz="2400" dirty="0"/>
              <a:t>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The use of </a:t>
            </a:r>
            <a:r>
              <a:rPr lang="en-US" sz="2400" dirty="0">
                <a:solidFill>
                  <a:srgbClr val="0000FF"/>
                </a:solidFill>
              </a:rPr>
              <a:t>relational and logical operators</a:t>
            </a:r>
            <a:r>
              <a:rPr lang="en-US" sz="2400" dirty="0"/>
              <a:t> in the condition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The use of </a:t>
            </a:r>
            <a:r>
              <a:rPr lang="en-US" sz="2400" i="1" dirty="0">
                <a:solidFill>
                  <a:srgbClr val="0000FF"/>
                </a:solidFill>
              </a:rPr>
              <a:t>while</a:t>
            </a:r>
            <a:r>
              <a:rPr lang="en-US" sz="2400" dirty="0"/>
              <a:t>, </a:t>
            </a:r>
            <a:r>
              <a:rPr lang="en-US" sz="2400" i="1" dirty="0">
                <a:solidFill>
                  <a:srgbClr val="0000FF"/>
                </a:solidFill>
              </a:rPr>
              <a:t>do-while </a:t>
            </a:r>
            <a:r>
              <a:rPr lang="en-US" sz="2400" dirty="0"/>
              <a:t>and </a:t>
            </a:r>
            <a:r>
              <a:rPr lang="en-US" sz="2400" i="1" dirty="0">
                <a:solidFill>
                  <a:srgbClr val="0000FF"/>
                </a:solidFill>
              </a:rPr>
              <a:t>for</a:t>
            </a:r>
            <a:r>
              <a:rPr lang="en-US" sz="2400" dirty="0"/>
              <a:t> </a:t>
            </a:r>
            <a:r>
              <a:rPr lang="en-US" sz="2400" dirty="0" smtClean="0"/>
              <a:t>loop constructs </a:t>
            </a:r>
            <a:r>
              <a:rPr lang="en-US" sz="2400" dirty="0"/>
              <a:t>to repeat a segment of code (</a:t>
            </a:r>
            <a:r>
              <a:rPr lang="en-US" sz="2400" dirty="0">
                <a:solidFill>
                  <a:srgbClr val="C00000"/>
                </a:solidFill>
              </a:rPr>
              <a:t>repetition statements</a:t>
            </a:r>
            <a:r>
              <a:rPr lang="en-US" sz="2400" dirty="0"/>
              <a:t>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The use of </a:t>
            </a:r>
            <a:r>
              <a:rPr lang="en-US" sz="2400" i="1" dirty="0">
                <a:solidFill>
                  <a:srgbClr val="0000FF"/>
                </a:solidFill>
              </a:rPr>
              <a:t>break</a:t>
            </a:r>
            <a:r>
              <a:rPr lang="en-US" sz="2400" dirty="0"/>
              <a:t> and </a:t>
            </a:r>
            <a:r>
              <a:rPr lang="en-US" sz="2400" i="1" dirty="0">
                <a:solidFill>
                  <a:srgbClr val="0000FF"/>
                </a:solidFill>
              </a:rPr>
              <a:t>continue</a:t>
            </a:r>
            <a:r>
              <a:rPr lang="en-US" sz="2400" dirty="0"/>
              <a:t> in a </a:t>
            </a:r>
            <a:r>
              <a:rPr lang="en-US" sz="2400" dirty="0" smtClean="0"/>
              <a:t>loop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8063929"/>
      </p:ext>
    </p:extLst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824163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4" name="[Date Placeholder 3]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Unit6</a:t>
            </a:r>
            <a:r>
              <a:rPr dirty="0"/>
              <a:t> - </a:t>
            </a:r>
            <a:fld id="{24D17162-63A3-49DC-92B1-933428BCC85F}" type="slidenum">
              <a:rPr smtClean="0"/>
              <a:pPr>
                <a:defRPr/>
              </a:pPr>
              <a:t>61</a:t>
            </a:fld>
            <a:endParaRPr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1. Non-Sequential Control Flow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rmAutofit lnSpcReduction="10000"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New requirement:</a:t>
            </a:r>
          </a:p>
          <a:p>
            <a:pPr marL="457200" indent="-457200">
              <a:spcBef>
                <a:spcPts val="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tabLst>
                <a:tab pos="457200" algn="l"/>
              </a:tabLst>
              <a:defRPr/>
            </a:pPr>
            <a:r>
              <a:rPr lang="en-US"/>
              <a:t>	</a:t>
            </a:r>
            <a:r>
              <a:rPr lang="en-US" sz="2000">
                <a:solidFill>
                  <a:srgbClr val="C00000"/>
                </a:solidFill>
              </a:rPr>
              <a:t>Write a program to allow user to select only ONE of the following options: Draw a (1) rocket ship, (2) male stick figure, or (3) female stick figure.</a:t>
            </a:r>
            <a:endParaRPr lang="en-US" sz="2000" dirty="0">
              <a:solidFill>
                <a:srgbClr val="C00000"/>
              </a:solidFill>
            </a:endParaRPr>
          </a:p>
        </p:txBody>
      </p:sp>
      <p:grpSp>
        <p:nvGrpSpPr>
          <p:cNvPr id="86" name="Group 156"/>
          <p:cNvGrpSpPr/>
          <p:nvPr/>
        </p:nvGrpSpPr>
        <p:grpSpPr>
          <a:xfrm>
            <a:off x="3108960" y="4464424"/>
            <a:ext cx="4421393" cy="1387736"/>
            <a:chOff x="3108960" y="4464424"/>
            <a:chExt cx="4421393" cy="1387736"/>
          </a:xfrm>
        </p:grpSpPr>
        <p:cxnSp>
          <p:nvCxnSpPr>
            <p:cNvPr id="87" name="Straight Connector 86"/>
            <p:cNvCxnSpPr/>
            <p:nvPr/>
          </p:nvCxnSpPr>
          <p:spPr bwMode="auto">
            <a:xfrm>
              <a:off x="3108960" y="5852160"/>
              <a:ext cx="3539265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rgbClr val="00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 bwMode="auto">
            <a:xfrm flipV="1">
              <a:off x="6648226" y="4464424"/>
              <a:ext cx="0" cy="1387736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rgbClr val="00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9" name="Straight Connector 88"/>
            <p:cNvCxnSpPr/>
            <p:nvPr/>
          </p:nvCxnSpPr>
          <p:spPr bwMode="auto">
            <a:xfrm>
              <a:off x="6648226" y="4464424"/>
              <a:ext cx="882127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rgbClr val="00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0" name="Straight Arrow Connector 89"/>
            <p:cNvCxnSpPr/>
            <p:nvPr/>
          </p:nvCxnSpPr>
          <p:spPr bwMode="auto">
            <a:xfrm>
              <a:off x="7530353" y="4475181"/>
              <a:ext cx="0" cy="161365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rgbClr val="0066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91" name="Group 32"/>
          <p:cNvGrpSpPr/>
          <p:nvPr/>
        </p:nvGrpSpPr>
        <p:grpSpPr>
          <a:xfrm>
            <a:off x="3926554" y="2689925"/>
            <a:ext cx="795679" cy="397839"/>
            <a:chOff x="4387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92" name="Rectangle 91"/>
            <p:cNvSpPr/>
            <p:nvPr/>
          </p:nvSpPr>
          <p:spPr>
            <a:xfrm>
              <a:off x="4387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E6DCAC"/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93" name="Rectangle 92"/>
            <p:cNvSpPr/>
            <p:nvPr/>
          </p:nvSpPr>
          <p:spPr>
            <a:xfrm>
              <a:off x="4387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Triangle</a:t>
              </a:r>
            </a:p>
          </p:txBody>
        </p:sp>
      </p:grpSp>
      <p:grpSp>
        <p:nvGrpSpPr>
          <p:cNvPr id="94" name="Group 33"/>
          <p:cNvGrpSpPr/>
          <p:nvPr/>
        </p:nvGrpSpPr>
        <p:grpSpPr>
          <a:xfrm>
            <a:off x="3926554" y="3266355"/>
            <a:ext cx="795679" cy="397839"/>
            <a:chOff x="967158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95" name="Rectangle 94"/>
            <p:cNvSpPr/>
            <p:nvPr/>
          </p:nvSpPr>
          <p:spPr>
            <a:xfrm>
              <a:off x="967158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96" name="Rectangle 95"/>
            <p:cNvSpPr/>
            <p:nvPr/>
          </p:nvSpPr>
          <p:spPr>
            <a:xfrm>
              <a:off x="967158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Rectangle</a:t>
              </a:r>
            </a:p>
          </p:txBody>
        </p:sp>
      </p:grpSp>
      <p:grpSp>
        <p:nvGrpSpPr>
          <p:cNvPr id="97" name="Group 34"/>
          <p:cNvGrpSpPr/>
          <p:nvPr/>
        </p:nvGrpSpPr>
        <p:grpSpPr>
          <a:xfrm>
            <a:off x="3926554" y="3831771"/>
            <a:ext cx="795679" cy="397839"/>
            <a:chOff x="1929930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98" name="Rectangle 97"/>
            <p:cNvSpPr/>
            <p:nvPr/>
          </p:nvSpPr>
          <p:spPr>
            <a:xfrm>
              <a:off x="1929930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99" name="Rectangle 98"/>
            <p:cNvSpPr/>
            <p:nvPr/>
          </p:nvSpPr>
          <p:spPr>
            <a:xfrm>
              <a:off x="1929930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Inverted V</a:t>
              </a:r>
            </a:p>
          </p:txBody>
        </p:sp>
      </p:grpSp>
      <p:grpSp>
        <p:nvGrpSpPr>
          <p:cNvPr id="100" name="Group 35"/>
          <p:cNvGrpSpPr/>
          <p:nvPr/>
        </p:nvGrpSpPr>
        <p:grpSpPr>
          <a:xfrm>
            <a:off x="5482970" y="3691666"/>
            <a:ext cx="795679" cy="397839"/>
            <a:chOff x="2892702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101" name="Rectangle 100"/>
            <p:cNvSpPr/>
            <p:nvPr/>
          </p:nvSpPr>
          <p:spPr>
            <a:xfrm>
              <a:off x="2892702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02" name="Rectangle 101"/>
            <p:cNvSpPr/>
            <p:nvPr/>
          </p:nvSpPr>
          <p:spPr>
            <a:xfrm>
              <a:off x="2892702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Circle</a:t>
              </a:r>
            </a:p>
          </p:txBody>
        </p:sp>
      </p:grpSp>
      <p:grpSp>
        <p:nvGrpSpPr>
          <p:cNvPr id="103" name="Group 36"/>
          <p:cNvGrpSpPr/>
          <p:nvPr/>
        </p:nvGrpSpPr>
        <p:grpSpPr>
          <a:xfrm>
            <a:off x="5482970" y="4278726"/>
            <a:ext cx="795679" cy="397839"/>
            <a:chOff x="3855473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104" name="Rectangle 103"/>
            <p:cNvSpPr/>
            <p:nvPr/>
          </p:nvSpPr>
          <p:spPr>
            <a:xfrm>
              <a:off x="3855473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05" name="Rectangle 104"/>
            <p:cNvSpPr/>
            <p:nvPr/>
          </p:nvSpPr>
          <p:spPr>
            <a:xfrm>
              <a:off x="3855473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Rectangle</a:t>
              </a:r>
            </a:p>
          </p:txBody>
        </p:sp>
      </p:grpSp>
      <p:grpSp>
        <p:nvGrpSpPr>
          <p:cNvPr id="106" name="Group 37"/>
          <p:cNvGrpSpPr/>
          <p:nvPr/>
        </p:nvGrpSpPr>
        <p:grpSpPr>
          <a:xfrm>
            <a:off x="5482970" y="4844143"/>
            <a:ext cx="795679" cy="397839"/>
            <a:chOff x="4818245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107" name="Rectangle 106"/>
            <p:cNvSpPr/>
            <p:nvPr/>
          </p:nvSpPr>
          <p:spPr>
            <a:xfrm>
              <a:off x="4818245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08" name="Rectangle 107"/>
            <p:cNvSpPr/>
            <p:nvPr/>
          </p:nvSpPr>
          <p:spPr>
            <a:xfrm>
              <a:off x="4818245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Inverted V</a:t>
              </a:r>
            </a:p>
          </p:txBody>
        </p:sp>
      </p:grpSp>
      <p:grpSp>
        <p:nvGrpSpPr>
          <p:cNvPr id="109" name="Group 38"/>
          <p:cNvGrpSpPr/>
          <p:nvPr/>
        </p:nvGrpSpPr>
        <p:grpSpPr>
          <a:xfrm>
            <a:off x="7150804" y="4672020"/>
            <a:ext cx="795679" cy="397839"/>
            <a:chOff x="5781017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110" name="Rectangle 109"/>
            <p:cNvSpPr/>
            <p:nvPr/>
          </p:nvSpPr>
          <p:spPr>
            <a:xfrm>
              <a:off x="5781017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11" name="Rectangle 110"/>
            <p:cNvSpPr/>
            <p:nvPr/>
          </p:nvSpPr>
          <p:spPr>
            <a:xfrm>
              <a:off x="5781017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Circle</a:t>
              </a:r>
            </a:p>
          </p:txBody>
        </p:sp>
      </p:grpSp>
      <p:grpSp>
        <p:nvGrpSpPr>
          <p:cNvPr id="112" name="Group 39"/>
          <p:cNvGrpSpPr/>
          <p:nvPr/>
        </p:nvGrpSpPr>
        <p:grpSpPr>
          <a:xfrm>
            <a:off x="7150804" y="5259082"/>
            <a:ext cx="795679" cy="397839"/>
            <a:chOff x="6743788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113" name="Rectangle 112"/>
            <p:cNvSpPr/>
            <p:nvPr/>
          </p:nvSpPr>
          <p:spPr>
            <a:xfrm>
              <a:off x="6743788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E6DCAC"/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14" name="Rectangle 113"/>
            <p:cNvSpPr/>
            <p:nvPr/>
          </p:nvSpPr>
          <p:spPr>
            <a:xfrm>
              <a:off x="6743788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Triangle</a:t>
              </a:r>
            </a:p>
          </p:txBody>
        </p:sp>
      </p:grpSp>
      <p:grpSp>
        <p:nvGrpSpPr>
          <p:cNvPr id="115" name="Group 40"/>
          <p:cNvGrpSpPr/>
          <p:nvPr/>
        </p:nvGrpSpPr>
        <p:grpSpPr>
          <a:xfrm>
            <a:off x="7150804" y="5824883"/>
            <a:ext cx="795679" cy="397839"/>
            <a:chOff x="7706560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116" name="Rectangle 115"/>
            <p:cNvSpPr/>
            <p:nvPr/>
          </p:nvSpPr>
          <p:spPr>
            <a:xfrm>
              <a:off x="7706560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17" name="Rectangle 116"/>
            <p:cNvSpPr/>
            <p:nvPr/>
          </p:nvSpPr>
          <p:spPr>
            <a:xfrm>
              <a:off x="7706560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Inverted V</a:t>
              </a:r>
            </a:p>
          </p:txBody>
        </p:sp>
      </p:grpSp>
      <p:grpSp>
        <p:nvGrpSpPr>
          <p:cNvPr id="118" name="Group 59"/>
          <p:cNvGrpSpPr/>
          <p:nvPr/>
        </p:nvGrpSpPr>
        <p:grpSpPr>
          <a:xfrm>
            <a:off x="720572" y="4171681"/>
            <a:ext cx="795679" cy="397839"/>
            <a:chOff x="3855473" y="325480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119" name="Rectangle 118"/>
            <p:cNvSpPr/>
            <p:nvPr/>
          </p:nvSpPr>
          <p:spPr>
            <a:xfrm>
              <a:off x="3855473" y="325480"/>
              <a:ext cx="795679" cy="397839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20" name="Rectangle 119"/>
            <p:cNvSpPr/>
            <p:nvPr/>
          </p:nvSpPr>
          <p:spPr>
            <a:xfrm>
              <a:off x="3855473" y="325480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3 Figures</a:t>
              </a:r>
            </a:p>
          </p:txBody>
        </p:sp>
      </p:grpSp>
      <p:grpSp>
        <p:nvGrpSpPr>
          <p:cNvPr id="121" name="Group 60"/>
          <p:cNvGrpSpPr/>
          <p:nvPr/>
        </p:nvGrpSpPr>
        <p:grpSpPr>
          <a:xfrm>
            <a:off x="2335259" y="3114640"/>
            <a:ext cx="795679" cy="397839"/>
            <a:chOff x="967158" y="890412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122" name="Rectangle 121"/>
            <p:cNvSpPr/>
            <p:nvPr/>
          </p:nvSpPr>
          <p:spPr>
            <a:xfrm>
              <a:off x="967158" y="890412"/>
              <a:ext cx="795679" cy="397839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23" name="Rectangle 122"/>
            <p:cNvSpPr/>
            <p:nvPr/>
          </p:nvSpPr>
          <p:spPr>
            <a:xfrm>
              <a:off x="967158" y="890412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Rocket Ship</a:t>
              </a:r>
            </a:p>
          </p:txBody>
        </p:sp>
      </p:grpSp>
      <p:grpSp>
        <p:nvGrpSpPr>
          <p:cNvPr id="124" name="Group 61"/>
          <p:cNvGrpSpPr/>
          <p:nvPr/>
        </p:nvGrpSpPr>
        <p:grpSpPr>
          <a:xfrm>
            <a:off x="2335259" y="4247525"/>
            <a:ext cx="795679" cy="397839"/>
            <a:chOff x="3855473" y="890412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125" name="Rectangle 124"/>
            <p:cNvSpPr/>
            <p:nvPr/>
          </p:nvSpPr>
          <p:spPr>
            <a:xfrm>
              <a:off x="3855473" y="890412"/>
              <a:ext cx="795679" cy="397839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26" name="Rectangle 125"/>
            <p:cNvSpPr/>
            <p:nvPr/>
          </p:nvSpPr>
          <p:spPr>
            <a:xfrm>
              <a:off x="3855473" y="890412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Male Stick Figure</a:t>
              </a:r>
            </a:p>
          </p:txBody>
        </p:sp>
      </p:grpSp>
      <p:grpSp>
        <p:nvGrpSpPr>
          <p:cNvPr id="127" name="Group 62"/>
          <p:cNvGrpSpPr/>
          <p:nvPr/>
        </p:nvGrpSpPr>
        <p:grpSpPr>
          <a:xfrm>
            <a:off x="2335259" y="5651012"/>
            <a:ext cx="795679" cy="397839"/>
            <a:chOff x="6743788" y="890412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128" name="Rectangle 127"/>
            <p:cNvSpPr/>
            <p:nvPr/>
          </p:nvSpPr>
          <p:spPr>
            <a:xfrm>
              <a:off x="6743788" y="890412"/>
              <a:ext cx="795679" cy="397839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29" name="Rectangle 128"/>
            <p:cNvSpPr/>
            <p:nvPr/>
          </p:nvSpPr>
          <p:spPr>
            <a:xfrm>
              <a:off x="6743788" y="890412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Female Stick Figure</a:t>
              </a:r>
              <a:endParaRPr lang="en-US" sz="1000" kern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0" name="Group 132"/>
          <p:cNvGrpSpPr/>
          <p:nvPr/>
        </p:nvGrpSpPr>
        <p:grpSpPr>
          <a:xfrm>
            <a:off x="1516828" y="2861534"/>
            <a:ext cx="1215614" cy="1376979"/>
            <a:chOff x="1516828" y="2861534"/>
            <a:chExt cx="1215614" cy="1376979"/>
          </a:xfrm>
        </p:grpSpPr>
        <p:cxnSp>
          <p:nvCxnSpPr>
            <p:cNvPr id="131" name="Straight Connector 130"/>
            <p:cNvCxnSpPr/>
            <p:nvPr/>
          </p:nvCxnSpPr>
          <p:spPr bwMode="auto">
            <a:xfrm>
              <a:off x="1516828" y="4238513"/>
              <a:ext cx="398033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2" name="Straight Connector 131"/>
            <p:cNvCxnSpPr/>
            <p:nvPr/>
          </p:nvCxnSpPr>
          <p:spPr bwMode="auto">
            <a:xfrm flipV="1">
              <a:off x="1914861" y="2872292"/>
              <a:ext cx="0" cy="1355463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 bwMode="auto">
            <a:xfrm>
              <a:off x="1925619" y="2861534"/>
              <a:ext cx="806823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4" name="Straight Arrow Connector 133"/>
            <p:cNvCxnSpPr/>
            <p:nvPr/>
          </p:nvCxnSpPr>
          <p:spPr bwMode="auto">
            <a:xfrm>
              <a:off x="2721685" y="2872292"/>
              <a:ext cx="0" cy="225910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135" name="Straight Arrow Connector 134"/>
          <p:cNvCxnSpPr>
            <a:stCxn id="93" idx="2"/>
            <a:endCxn id="96" idx="0"/>
          </p:cNvCxnSpPr>
          <p:nvPr/>
        </p:nvCxnSpPr>
        <p:spPr bwMode="auto">
          <a:xfrm>
            <a:off x="4324394" y="3087764"/>
            <a:ext cx="0" cy="178591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136" name="Group 135"/>
          <p:cNvGrpSpPr/>
          <p:nvPr/>
        </p:nvGrpSpPr>
        <p:grpSpPr>
          <a:xfrm>
            <a:off x="3130475" y="2506532"/>
            <a:ext cx="1206469" cy="785308"/>
            <a:chOff x="3130475" y="2506532"/>
            <a:chExt cx="1206469" cy="785308"/>
          </a:xfrm>
        </p:grpSpPr>
        <p:cxnSp>
          <p:nvCxnSpPr>
            <p:cNvPr id="137" name="Straight Connector 136"/>
            <p:cNvCxnSpPr/>
            <p:nvPr/>
          </p:nvCxnSpPr>
          <p:spPr bwMode="auto">
            <a:xfrm>
              <a:off x="3130475" y="3291840"/>
              <a:ext cx="365760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8" name="Straight Connector 137"/>
            <p:cNvCxnSpPr/>
            <p:nvPr/>
          </p:nvCxnSpPr>
          <p:spPr bwMode="auto">
            <a:xfrm flipV="1">
              <a:off x="3506993" y="2517289"/>
              <a:ext cx="0" cy="774551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9" name="Straight Connector 138"/>
            <p:cNvCxnSpPr/>
            <p:nvPr/>
          </p:nvCxnSpPr>
          <p:spPr bwMode="auto">
            <a:xfrm>
              <a:off x="3506992" y="2506532"/>
              <a:ext cx="828340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0" name="Straight Arrow Connector 139"/>
            <p:cNvCxnSpPr/>
            <p:nvPr/>
          </p:nvCxnSpPr>
          <p:spPr bwMode="auto">
            <a:xfrm>
              <a:off x="4336944" y="2508644"/>
              <a:ext cx="0" cy="178591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141" name="Straight Arrow Connector 140"/>
          <p:cNvCxnSpPr/>
          <p:nvPr/>
        </p:nvCxnSpPr>
        <p:spPr bwMode="auto">
          <a:xfrm>
            <a:off x="4304671" y="3670470"/>
            <a:ext cx="0" cy="178591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2" name="Straight Arrow Connector 141"/>
          <p:cNvCxnSpPr/>
          <p:nvPr/>
        </p:nvCxnSpPr>
        <p:spPr bwMode="auto">
          <a:xfrm>
            <a:off x="5896804" y="4090018"/>
            <a:ext cx="0" cy="178591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3" name="Straight Arrow Connector 142"/>
          <p:cNvCxnSpPr/>
          <p:nvPr/>
        </p:nvCxnSpPr>
        <p:spPr bwMode="auto">
          <a:xfrm>
            <a:off x="5896804" y="4672724"/>
            <a:ext cx="0" cy="178591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144" name="Group 145"/>
          <p:cNvGrpSpPr/>
          <p:nvPr/>
        </p:nvGrpSpPr>
        <p:grpSpPr>
          <a:xfrm>
            <a:off x="3151991" y="3463962"/>
            <a:ext cx="2743200" cy="989704"/>
            <a:chOff x="3151991" y="3463962"/>
            <a:chExt cx="2743200" cy="989704"/>
          </a:xfrm>
        </p:grpSpPr>
        <p:cxnSp>
          <p:nvCxnSpPr>
            <p:cNvPr id="145" name="Straight Connector 144"/>
            <p:cNvCxnSpPr/>
            <p:nvPr/>
          </p:nvCxnSpPr>
          <p:spPr bwMode="auto">
            <a:xfrm>
              <a:off x="3151991" y="4453666"/>
              <a:ext cx="1904103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6" name="Straight Connector 145"/>
            <p:cNvCxnSpPr/>
            <p:nvPr/>
          </p:nvCxnSpPr>
          <p:spPr bwMode="auto">
            <a:xfrm flipV="1">
              <a:off x="5056094" y="3474720"/>
              <a:ext cx="0" cy="968188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7" name="Straight Connector 146"/>
            <p:cNvCxnSpPr/>
            <p:nvPr/>
          </p:nvCxnSpPr>
          <p:spPr bwMode="auto">
            <a:xfrm>
              <a:off x="5056094" y="3463962"/>
              <a:ext cx="839097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8" name="Straight Arrow Connector 147"/>
            <p:cNvCxnSpPr/>
            <p:nvPr/>
          </p:nvCxnSpPr>
          <p:spPr bwMode="auto">
            <a:xfrm>
              <a:off x="5895191" y="3463962"/>
              <a:ext cx="0" cy="204396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149" name="Straight Arrow Connector 148"/>
          <p:cNvCxnSpPr/>
          <p:nvPr/>
        </p:nvCxnSpPr>
        <p:spPr bwMode="auto">
          <a:xfrm>
            <a:off x="7544517" y="5081514"/>
            <a:ext cx="0" cy="178591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0066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50" name="Straight Arrow Connector 149"/>
          <p:cNvCxnSpPr/>
          <p:nvPr/>
        </p:nvCxnSpPr>
        <p:spPr bwMode="auto">
          <a:xfrm>
            <a:off x="7544517" y="5664220"/>
            <a:ext cx="0" cy="178591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0066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51" name="Straight Arrow Connector 150"/>
          <p:cNvCxnSpPr/>
          <p:nvPr/>
        </p:nvCxnSpPr>
        <p:spPr bwMode="auto">
          <a:xfrm>
            <a:off x="1527586" y="4389120"/>
            <a:ext cx="763793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152" name="Group 151"/>
          <p:cNvGrpSpPr/>
          <p:nvPr/>
        </p:nvGrpSpPr>
        <p:grpSpPr>
          <a:xfrm>
            <a:off x="1506071" y="4507454"/>
            <a:ext cx="785308" cy="1355464"/>
            <a:chOff x="1506071" y="4507454"/>
            <a:chExt cx="785308" cy="1355464"/>
          </a:xfrm>
        </p:grpSpPr>
        <p:cxnSp>
          <p:nvCxnSpPr>
            <p:cNvPr id="153" name="Straight Connector 152"/>
            <p:cNvCxnSpPr/>
            <p:nvPr/>
          </p:nvCxnSpPr>
          <p:spPr bwMode="auto">
            <a:xfrm>
              <a:off x="1506071" y="4518212"/>
              <a:ext cx="408790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rgbClr val="00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54" name="Straight Connector 153"/>
            <p:cNvCxnSpPr/>
            <p:nvPr/>
          </p:nvCxnSpPr>
          <p:spPr bwMode="auto">
            <a:xfrm>
              <a:off x="1925619" y="4507454"/>
              <a:ext cx="0" cy="1355464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rgbClr val="00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55" name="Straight Arrow Connector 154"/>
            <p:cNvCxnSpPr/>
            <p:nvPr/>
          </p:nvCxnSpPr>
          <p:spPr bwMode="auto">
            <a:xfrm>
              <a:off x="1925619" y="5862918"/>
              <a:ext cx="365760" cy="0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rgbClr val="0066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156" name="Group 155"/>
          <p:cNvGrpSpPr/>
          <p:nvPr/>
        </p:nvGrpSpPr>
        <p:grpSpPr>
          <a:xfrm>
            <a:off x="839097" y="3345628"/>
            <a:ext cx="989703" cy="1387737"/>
            <a:chOff x="839097" y="3345628"/>
            <a:chExt cx="989703" cy="1387737"/>
          </a:xfrm>
        </p:grpSpPr>
        <p:sp>
          <p:nvSpPr>
            <p:cNvPr id="157" name="Oval 156"/>
            <p:cNvSpPr/>
            <p:nvPr/>
          </p:nvSpPr>
          <p:spPr bwMode="auto">
            <a:xfrm>
              <a:off x="1624405" y="4120179"/>
              <a:ext cx="139849" cy="613186"/>
            </a:xfrm>
            <a:prstGeom prst="ellipse">
              <a:avLst/>
            </a:prstGeom>
            <a:noFill/>
            <a:ln w="1905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grpSp>
          <p:nvGrpSpPr>
            <p:cNvPr id="158" name="Group 157"/>
            <p:cNvGrpSpPr/>
            <p:nvPr/>
          </p:nvGrpSpPr>
          <p:grpSpPr>
            <a:xfrm>
              <a:off x="839097" y="3345628"/>
              <a:ext cx="989703" cy="753036"/>
              <a:chOff x="839097" y="3345628"/>
              <a:chExt cx="989703" cy="753036"/>
            </a:xfrm>
          </p:grpSpPr>
          <p:sp>
            <p:nvSpPr>
              <p:cNvPr id="159" name="TextBox 158"/>
              <p:cNvSpPr txBox="1"/>
              <p:nvPr/>
            </p:nvSpPr>
            <p:spPr>
              <a:xfrm>
                <a:off x="839097" y="3345628"/>
                <a:ext cx="9897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i="1" dirty="0"/>
                  <a:t>Select only one</a:t>
                </a:r>
                <a:endParaRPr lang="en-SG" sz="1400" i="1" dirty="0"/>
              </a:p>
            </p:txBody>
          </p:sp>
          <p:cxnSp>
            <p:nvCxnSpPr>
              <p:cNvPr id="160" name="Straight Arrow Connector 159"/>
              <p:cNvCxnSpPr/>
              <p:nvPr/>
            </p:nvCxnSpPr>
            <p:spPr bwMode="auto">
              <a:xfrm>
                <a:off x="1506070" y="3786692"/>
                <a:ext cx="123714" cy="311972"/>
              </a:xfrm>
              <a:prstGeom prst="straightConnector1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1096265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2. Selection Structures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406768"/>
            <a:ext cx="8292856" cy="4888523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3200"/>
              <a:t>C provides two control structures that allow you to select a group of statements to be executed or skipped when certain conditions are met.</a:t>
            </a:r>
          </a:p>
        </p:txBody>
      </p:sp>
      <p:pic>
        <p:nvPicPr>
          <p:cNvPr id="82" name="Picture 6" descr="23573-Clipart-Illustration-Of-A-Confused-Navy-Blue-Business-Man-With-A-Questionmark-Over-His-Head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54961" y="4383651"/>
            <a:ext cx="1687120" cy="1687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" name="Rectangle 82"/>
          <p:cNvSpPr/>
          <p:nvPr/>
        </p:nvSpPr>
        <p:spPr>
          <a:xfrm>
            <a:off x="1179188" y="3487740"/>
            <a:ext cx="43011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0000FF"/>
                    </a:gs>
                    <a:gs pos="50000">
                      <a:schemeClr val="accent5">
                        <a:lumMod val="60000"/>
                        <a:lumOff val="40000"/>
                      </a:schemeClr>
                    </a:gs>
                    <a:gs pos="100000">
                      <a:srgbClr val="0000FF"/>
                    </a:gs>
                  </a:gsLst>
                  <a:lin ang="5400000" scaled="1"/>
                  <a:tileRect/>
                </a:gradFill>
              </a:rPr>
              <a:t>if </a:t>
            </a:r>
            <a:r>
              <a:rPr lang="en-US" sz="5400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0000FF"/>
                    </a:gs>
                    <a:gs pos="50000">
                      <a:schemeClr val="accent5">
                        <a:lumMod val="60000"/>
                        <a:lumOff val="40000"/>
                      </a:schemeClr>
                    </a:gs>
                    <a:gs pos="100000">
                      <a:srgbClr val="0000FF"/>
                    </a:gs>
                  </a:gsLst>
                  <a:lin ang="5400000" scaled="1"/>
                  <a:tileRect/>
                </a:gradFill>
              </a:rPr>
              <a:t>…   else …</a:t>
            </a:r>
            <a:endParaRPr 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 flip="none" rotWithShape="1">
                <a:gsLst>
                  <a:gs pos="0">
                    <a:srgbClr val="0000FF"/>
                  </a:gs>
                  <a:gs pos="50000">
                    <a:schemeClr val="accent5">
                      <a:lumMod val="60000"/>
                      <a:lumOff val="40000"/>
                    </a:schemeClr>
                  </a:gs>
                  <a:gs pos="100000">
                    <a:srgbClr val="0000FF"/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4310815" y="4476208"/>
            <a:ext cx="23391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rgbClr val="CC6600"/>
                    </a:gs>
                    <a:gs pos="50000">
                      <a:srgbClr val="FFC000"/>
                    </a:gs>
                    <a:gs pos="100000">
                      <a:srgbClr val="CC6600"/>
                    </a:gs>
                  </a:gsLst>
                  <a:lin ang="5400000" scaled="1"/>
                </a:gradFill>
              </a:rPr>
              <a:t>switch</a:t>
            </a:r>
            <a:endParaRPr 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rgbClr val="CC6600"/>
                  </a:gs>
                  <a:gs pos="50000">
                    <a:srgbClr val="FFC000"/>
                  </a:gs>
                  <a:gs pos="100000">
                    <a:srgbClr val="CC6600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3214989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2.1 </a:t>
            </a:r>
            <a:r>
              <a:rPr lang="en-GB" sz="3600" i="1">
                <a:solidFill>
                  <a:srgbClr val="0000FF"/>
                </a:solidFill>
                <a:latin typeface="Garamond" panose="02020404030301010803" pitchFamily="18" charset="0"/>
              </a:rPr>
              <a:t>if</a:t>
            </a:r>
            <a:r>
              <a:rPr lang="en-GB" sz="3600">
                <a:solidFill>
                  <a:srgbClr val="0000FF"/>
                </a:solidFill>
              </a:rPr>
              <a:t> and </a:t>
            </a:r>
            <a:r>
              <a:rPr lang="en-GB" sz="3600" i="1">
                <a:solidFill>
                  <a:srgbClr val="0000FF"/>
                </a:solidFill>
                <a:latin typeface="Garamond" panose="02020404030301010803" pitchFamily="18" charset="0"/>
              </a:rPr>
              <a:t>if-else</a:t>
            </a:r>
            <a:r>
              <a:rPr lang="en-GB" sz="3600">
                <a:solidFill>
                  <a:srgbClr val="0000FF"/>
                </a:solidFill>
              </a:rPr>
              <a:t> Statements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57200" y="1830388"/>
            <a:ext cx="8229600" cy="490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ct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i="1">
                <a:solidFill>
                  <a:srgbClr val="0000FF"/>
                </a:solidFill>
                <a:latin typeface="Garamond" panose="02020404030301010803" pitchFamily="18" charset="0"/>
              </a:rPr>
              <a:t>if</a:t>
            </a:r>
            <a:r>
              <a:rPr lang="en-SG">
                <a:solidFill>
                  <a:srgbClr val="0000FF"/>
                </a:solidFill>
              </a:rPr>
              <a:t> </a:t>
            </a:r>
            <a:r>
              <a:rPr lang="en-SG"/>
              <a:t>statement</a:t>
            </a:r>
            <a:endParaRPr lang="en-SG" dirty="0"/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2878138" y="1576004"/>
            <a:ext cx="3429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6600"/>
                </a:solidFill>
              </a:rPr>
              <a:t>How are conditions specified and how are they evaluated?</a:t>
            </a:r>
            <a:endParaRPr lang="en-SG" dirty="0">
              <a:solidFill>
                <a:srgbClr val="006600"/>
              </a:solidFill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57200" y="4225925"/>
            <a:ext cx="8229600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ts val="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i="1" kern="0" dirty="0">
                <a:solidFill>
                  <a:srgbClr val="0000FF"/>
                </a:solidFill>
                <a:latin typeface="Garamond" panose="02020404030301010803" pitchFamily="18" charset="0"/>
                <a:cs typeface="+mn-cs"/>
              </a:rPr>
              <a:t>if-else</a:t>
            </a:r>
            <a:r>
              <a:rPr lang="en-US" sz="2400" i="1" kern="0" dirty="0">
                <a:latin typeface="+mn-lt"/>
                <a:cs typeface="+mn-cs"/>
              </a:rPr>
              <a:t> </a:t>
            </a:r>
            <a:r>
              <a:rPr lang="en-US" sz="2400" kern="0" dirty="0">
                <a:latin typeface="+mn-lt"/>
                <a:cs typeface="+mn-cs"/>
              </a:rPr>
              <a:t>statement</a:t>
            </a:r>
            <a:endParaRPr lang="en-SG" sz="2400" kern="0" dirty="0">
              <a:latin typeface="+mn-lt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96950" y="2476500"/>
            <a:ext cx="6470650" cy="92233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188913" lvl="1">
              <a:buFont typeface="Wingdings" pitchFamily="2" charset="2"/>
              <a:buNone/>
              <a:defRPr/>
            </a:pP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SG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condition 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) {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88913" lvl="1">
              <a:buFont typeface="Wingdings" pitchFamily="2" charset="2"/>
              <a:buNone/>
              <a:defRPr/>
            </a:pPr>
            <a:r>
              <a:rPr lang="en-SG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/* Execute these statements if TRUE */ </a:t>
            </a:r>
          </a:p>
          <a:p>
            <a:pPr marL="188913" lvl="1">
              <a:buFont typeface="Wingdings" pitchFamily="2" charset="2"/>
              <a:buNone/>
              <a:defRPr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96950" y="4794250"/>
            <a:ext cx="6470650" cy="14351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176213"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condition 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) {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76213"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SG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/* Execute these statements if TRUE  */</a:t>
            </a:r>
          </a:p>
          <a:p>
            <a:pPr marL="176213"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176213"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76213"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SG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/* Execute these statements if FALSE */  </a:t>
            </a:r>
          </a:p>
          <a:p>
            <a:pPr marL="176213"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2658590" y="2222335"/>
            <a:ext cx="389410" cy="352974"/>
          </a:xfrm>
          <a:prstGeom prst="line">
            <a:avLst/>
          </a:prstGeom>
          <a:noFill/>
          <a:ln w="12700">
            <a:solidFill>
              <a:srgbClr val="0066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SG" dirty="0"/>
          </a:p>
        </p:txBody>
      </p:sp>
      <p:grpSp>
        <p:nvGrpSpPr>
          <p:cNvPr id="19" name="Group 52"/>
          <p:cNvGrpSpPr>
            <a:grpSpLocks/>
          </p:cNvGrpSpPr>
          <p:nvPr/>
        </p:nvGrpSpPr>
        <p:grpSpPr bwMode="auto">
          <a:xfrm>
            <a:off x="6818313" y="820738"/>
            <a:ext cx="1787525" cy="1573212"/>
            <a:chOff x="6817659" y="820273"/>
            <a:chExt cx="1788459" cy="1573303"/>
          </a:xfrm>
        </p:grpSpPr>
        <p:sp>
          <p:nvSpPr>
            <p:cNvPr id="20" name="Flowchart: Decision 19"/>
            <p:cNvSpPr/>
            <p:nvPr/>
          </p:nvSpPr>
          <p:spPr bwMode="auto">
            <a:xfrm>
              <a:off x="7476815" y="1196532"/>
              <a:ext cx="1129303" cy="498504"/>
            </a:xfrm>
            <a:prstGeom prst="flowChartDecision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21" name="Straight Arrow Connector 13"/>
            <p:cNvCxnSpPr>
              <a:cxnSpLocks noChangeShapeType="1"/>
              <a:endCxn id="20" idx="0"/>
            </p:cNvCxnSpPr>
            <p:nvPr/>
          </p:nvCxnSpPr>
          <p:spPr bwMode="auto">
            <a:xfrm rot="5400000">
              <a:off x="7853086" y="1008530"/>
              <a:ext cx="376515" cy="2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22" name="TextBox 16"/>
            <p:cNvSpPr txBox="1">
              <a:spLocks noChangeArrowheads="1"/>
            </p:cNvSpPr>
            <p:nvPr/>
          </p:nvSpPr>
          <p:spPr bwMode="auto">
            <a:xfrm>
              <a:off x="7691719" y="1290918"/>
              <a:ext cx="7126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/>
                <a:t>cond?</a:t>
              </a:r>
              <a:endParaRPr lang="en-SG" sz="1200" i="1"/>
            </a:p>
          </p:txBody>
        </p:sp>
        <p:cxnSp>
          <p:nvCxnSpPr>
            <p:cNvPr id="23" name="Straight Connector 19"/>
            <p:cNvCxnSpPr>
              <a:cxnSpLocks noChangeShapeType="1"/>
              <a:stCxn id="20" idx="1"/>
            </p:cNvCxnSpPr>
            <p:nvPr/>
          </p:nvCxnSpPr>
          <p:spPr bwMode="auto">
            <a:xfrm rot="10800000">
              <a:off x="7207625" y="1438836"/>
              <a:ext cx="26894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4" name="Straight Arrow Connector 21"/>
            <p:cNvCxnSpPr>
              <a:cxnSpLocks noChangeShapeType="1"/>
            </p:cNvCxnSpPr>
            <p:nvPr/>
          </p:nvCxnSpPr>
          <p:spPr bwMode="auto">
            <a:xfrm rot="5400000">
              <a:off x="7100047" y="1532964"/>
              <a:ext cx="188259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25" name="Flowchart: Process 24"/>
            <p:cNvSpPr/>
            <p:nvPr/>
          </p:nvSpPr>
          <p:spPr bwMode="auto">
            <a:xfrm>
              <a:off x="6817659" y="1653758"/>
              <a:ext cx="752868" cy="336569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26" name="TextBox 24"/>
            <p:cNvSpPr txBox="1">
              <a:spLocks noChangeArrowheads="1"/>
            </p:cNvSpPr>
            <p:nvPr/>
          </p:nvSpPr>
          <p:spPr bwMode="auto">
            <a:xfrm>
              <a:off x="7091084" y="1147482"/>
              <a:ext cx="56029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/>
                <a:t>true</a:t>
              </a:r>
              <a:endParaRPr lang="en-SG" sz="1200" i="1" dirty="0"/>
            </a:p>
          </p:txBody>
        </p:sp>
        <p:sp>
          <p:nvSpPr>
            <p:cNvPr id="27" name="TextBox 25"/>
            <p:cNvSpPr txBox="1">
              <a:spLocks noChangeArrowheads="1"/>
            </p:cNvSpPr>
            <p:nvPr/>
          </p:nvSpPr>
          <p:spPr bwMode="auto">
            <a:xfrm>
              <a:off x="7956177" y="1716741"/>
              <a:ext cx="593714" cy="2770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false</a:t>
              </a:r>
              <a:endParaRPr lang="en-SG" sz="1200" i="1" dirty="0"/>
            </a:p>
          </p:txBody>
        </p:sp>
        <p:cxnSp>
          <p:nvCxnSpPr>
            <p:cNvPr id="28" name="Straight Arrow Connector 27"/>
            <p:cNvCxnSpPr>
              <a:cxnSpLocks noChangeShapeType="1"/>
              <a:stCxn id="20" idx="2"/>
            </p:cNvCxnSpPr>
            <p:nvPr/>
          </p:nvCxnSpPr>
          <p:spPr bwMode="auto">
            <a:xfrm rot="5400000">
              <a:off x="7684995" y="2037229"/>
              <a:ext cx="699246" cy="1344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29" name="Straight Connector 29"/>
            <p:cNvCxnSpPr>
              <a:cxnSpLocks noChangeShapeType="1"/>
              <a:stCxn id="25" idx="2"/>
            </p:cNvCxnSpPr>
            <p:nvPr/>
          </p:nvCxnSpPr>
          <p:spPr bwMode="auto">
            <a:xfrm rot="5400000">
              <a:off x="7113495" y="2070847"/>
              <a:ext cx="161364" cy="1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0" name="Straight Arrow Connector 31"/>
            <p:cNvCxnSpPr>
              <a:cxnSpLocks noChangeShapeType="1"/>
            </p:cNvCxnSpPr>
            <p:nvPr/>
          </p:nvCxnSpPr>
          <p:spPr bwMode="auto">
            <a:xfrm>
              <a:off x="7194177" y="2138082"/>
              <a:ext cx="860612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grpSp>
        <p:nvGrpSpPr>
          <p:cNvPr id="31" name="Group 53"/>
          <p:cNvGrpSpPr>
            <a:grpSpLocks/>
          </p:cNvGrpSpPr>
          <p:nvPr/>
        </p:nvGrpSpPr>
        <p:grpSpPr bwMode="auto">
          <a:xfrm>
            <a:off x="6445250" y="3281363"/>
            <a:ext cx="2411413" cy="1573212"/>
            <a:chOff x="6445623" y="3191438"/>
            <a:chExt cx="2411506" cy="1573303"/>
          </a:xfrm>
        </p:grpSpPr>
        <p:sp>
          <p:nvSpPr>
            <p:cNvPr id="32" name="Flowchart: Decision 31"/>
            <p:cNvSpPr/>
            <p:nvPr/>
          </p:nvSpPr>
          <p:spPr bwMode="auto">
            <a:xfrm>
              <a:off x="7104461" y="3567697"/>
              <a:ext cx="1130344" cy="498504"/>
            </a:xfrm>
            <a:prstGeom prst="flowChartDecision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33" name="Straight Arrow Connector 33"/>
            <p:cNvCxnSpPr>
              <a:cxnSpLocks noChangeShapeType="1"/>
              <a:endCxn id="32" idx="0"/>
            </p:cNvCxnSpPr>
            <p:nvPr/>
          </p:nvCxnSpPr>
          <p:spPr bwMode="auto">
            <a:xfrm rot="5400000">
              <a:off x="7481050" y="3379695"/>
              <a:ext cx="376515" cy="2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34" name="TextBox 34"/>
            <p:cNvSpPr txBox="1">
              <a:spLocks noChangeArrowheads="1"/>
            </p:cNvSpPr>
            <p:nvPr/>
          </p:nvSpPr>
          <p:spPr bwMode="auto">
            <a:xfrm>
              <a:off x="7319683" y="3662083"/>
              <a:ext cx="7126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/>
                <a:t>cond?</a:t>
              </a:r>
              <a:endParaRPr lang="en-SG" sz="1200" i="1"/>
            </a:p>
          </p:txBody>
        </p:sp>
        <p:cxnSp>
          <p:nvCxnSpPr>
            <p:cNvPr id="35" name="Straight Connector 35"/>
            <p:cNvCxnSpPr>
              <a:cxnSpLocks noChangeShapeType="1"/>
            </p:cNvCxnSpPr>
            <p:nvPr/>
          </p:nvCxnSpPr>
          <p:spPr bwMode="auto">
            <a:xfrm rot="10800000">
              <a:off x="6835589" y="3810001"/>
              <a:ext cx="26894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6" name="Straight Arrow Connector 36"/>
            <p:cNvCxnSpPr>
              <a:cxnSpLocks noChangeShapeType="1"/>
            </p:cNvCxnSpPr>
            <p:nvPr/>
          </p:nvCxnSpPr>
          <p:spPr bwMode="auto">
            <a:xfrm rot="5400000">
              <a:off x="6728011" y="3904129"/>
              <a:ext cx="188259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37" name="Flowchart: Process 36"/>
            <p:cNvSpPr/>
            <p:nvPr/>
          </p:nvSpPr>
          <p:spPr bwMode="auto">
            <a:xfrm>
              <a:off x="6445623" y="4024923"/>
              <a:ext cx="752504" cy="336569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38" name="TextBox 38"/>
            <p:cNvSpPr txBox="1">
              <a:spLocks noChangeArrowheads="1"/>
            </p:cNvSpPr>
            <p:nvPr/>
          </p:nvSpPr>
          <p:spPr bwMode="auto">
            <a:xfrm>
              <a:off x="6719047" y="3572435"/>
              <a:ext cx="56029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/>
                <a:t>true</a:t>
              </a:r>
              <a:endParaRPr lang="en-SG" sz="1200" i="1" dirty="0"/>
            </a:p>
          </p:txBody>
        </p:sp>
        <p:sp>
          <p:nvSpPr>
            <p:cNvPr id="39" name="TextBox 39"/>
            <p:cNvSpPr txBox="1">
              <a:spLocks noChangeArrowheads="1"/>
            </p:cNvSpPr>
            <p:nvPr/>
          </p:nvSpPr>
          <p:spPr bwMode="auto">
            <a:xfrm>
              <a:off x="8095129" y="3563471"/>
              <a:ext cx="626421" cy="2770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false</a:t>
              </a:r>
              <a:endParaRPr lang="en-SG" sz="1200" i="1" dirty="0"/>
            </a:p>
          </p:txBody>
        </p:sp>
        <p:cxnSp>
          <p:nvCxnSpPr>
            <p:cNvPr id="40" name="Straight Arrow Connector 40"/>
            <p:cNvCxnSpPr>
              <a:cxnSpLocks noChangeShapeType="1"/>
            </p:cNvCxnSpPr>
            <p:nvPr/>
          </p:nvCxnSpPr>
          <p:spPr bwMode="auto">
            <a:xfrm flipH="1">
              <a:off x="7655859" y="4522697"/>
              <a:ext cx="26894" cy="242044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41" name="Straight Connector 41"/>
            <p:cNvCxnSpPr>
              <a:cxnSpLocks noChangeShapeType="1"/>
            </p:cNvCxnSpPr>
            <p:nvPr/>
          </p:nvCxnSpPr>
          <p:spPr bwMode="auto">
            <a:xfrm rot="5400000">
              <a:off x="6741459" y="4442012"/>
              <a:ext cx="161365" cy="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2" name="Straight Arrow Connector 42"/>
            <p:cNvCxnSpPr>
              <a:cxnSpLocks noChangeShapeType="1"/>
            </p:cNvCxnSpPr>
            <p:nvPr/>
          </p:nvCxnSpPr>
          <p:spPr bwMode="auto">
            <a:xfrm>
              <a:off x="6822141" y="4509247"/>
              <a:ext cx="860612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43" name="Straight Connector 43"/>
            <p:cNvCxnSpPr>
              <a:cxnSpLocks noChangeShapeType="1"/>
            </p:cNvCxnSpPr>
            <p:nvPr/>
          </p:nvCxnSpPr>
          <p:spPr bwMode="auto">
            <a:xfrm rot="10800000">
              <a:off x="8198225" y="3810001"/>
              <a:ext cx="26894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4" name="Straight Arrow Connector 47"/>
            <p:cNvCxnSpPr>
              <a:cxnSpLocks noChangeShapeType="1"/>
            </p:cNvCxnSpPr>
            <p:nvPr/>
          </p:nvCxnSpPr>
          <p:spPr bwMode="auto">
            <a:xfrm rot="5400000">
              <a:off x="8386482" y="3903337"/>
              <a:ext cx="188259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45" name="Flowchart: Process 44"/>
            <p:cNvSpPr/>
            <p:nvPr/>
          </p:nvSpPr>
          <p:spPr bwMode="auto">
            <a:xfrm>
              <a:off x="8104625" y="4024923"/>
              <a:ext cx="752504" cy="336569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46" name="Straight Connector 49"/>
            <p:cNvCxnSpPr>
              <a:cxnSpLocks noChangeShapeType="1"/>
            </p:cNvCxnSpPr>
            <p:nvPr/>
          </p:nvCxnSpPr>
          <p:spPr bwMode="auto">
            <a:xfrm rot="5400000">
              <a:off x="8390965" y="4450977"/>
              <a:ext cx="179295" cy="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7" name="Straight Arrow Connector 51"/>
            <p:cNvCxnSpPr>
              <a:cxnSpLocks noChangeShapeType="1"/>
            </p:cNvCxnSpPr>
            <p:nvPr/>
          </p:nvCxnSpPr>
          <p:spPr bwMode="auto">
            <a:xfrm rot="10800000">
              <a:off x="7664824" y="4531659"/>
              <a:ext cx="820270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sp>
        <p:nvSpPr>
          <p:cNvPr id="48" name="TextBox 47"/>
          <p:cNvSpPr txBox="1"/>
          <p:nvPr/>
        </p:nvSpPr>
        <p:spPr>
          <a:xfrm>
            <a:off x="1459920" y="3491116"/>
            <a:ext cx="498533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Braces { } are optional only if there is one statement in the block. But for beginners, we recommended writing braces even if there is one statement.</a:t>
            </a:r>
            <a:endParaRPr lang="en-SG" sz="1600" dirty="0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H="1">
            <a:off x="2264570" y="2203579"/>
            <a:ext cx="850632" cy="2532062"/>
          </a:xfrm>
          <a:prstGeom prst="line">
            <a:avLst/>
          </a:prstGeom>
          <a:noFill/>
          <a:ln w="12700">
            <a:solidFill>
              <a:srgbClr val="0066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78103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48" grpId="0" animBg="1"/>
      <p:bldP spid="1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20041</TotalTime>
  <Words>4884</Words>
  <Application>Microsoft Office PowerPoint</Application>
  <PresentationFormat>On-screen Show (4:3)</PresentationFormat>
  <Paragraphs>1339</Paragraphs>
  <Slides>61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0" baseType="lpstr">
      <vt:lpstr>方正舒体</vt:lpstr>
      <vt:lpstr>Arial</vt:lpstr>
      <vt:lpstr>Calibri</vt:lpstr>
      <vt:lpstr>Courier New</vt:lpstr>
      <vt:lpstr>Garamond</vt:lpstr>
      <vt:lpstr>Lucida Console</vt:lpstr>
      <vt:lpstr>Times New Roman</vt:lpstr>
      <vt:lpstr>Wingdings</vt:lpstr>
      <vt:lpstr>Clarity</vt:lpstr>
      <vt:lpstr>http://www.comp.nus.edu.sg/~cs1010/</vt:lpstr>
      <vt:lpstr>Unit 6: Problem Solving with Selection and Repetition Statements </vt:lpstr>
      <vt:lpstr>Unit 6: Problem Solving with Selection and Repetition Statements (1/2)</vt:lpstr>
      <vt:lpstr>Unit 6: Problem Solving with Selection and Repetition Statements (2/2)</vt:lpstr>
      <vt:lpstr>PowerPoint Presentation</vt:lpstr>
      <vt:lpstr>1. Sequential Control Flow</vt:lpstr>
      <vt:lpstr>1. Non-Sequential Control Flow</vt:lpstr>
      <vt:lpstr>2. Selection Structures</vt:lpstr>
      <vt:lpstr>2.1 if and if-else Statements</vt:lpstr>
      <vt:lpstr>2.2 Condition</vt:lpstr>
      <vt:lpstr>2.3 Truth Values</vt:lpstr>
      <vt:lpstr>2.4 Logical Operators</vt:lpstr>
      <vt:lpstr>2.5 Evaluation of Boolean Expressions (1/2)</vt:lpstr>
      <vt:lpstr>2.5 Evaluation of Boolean Expressions (2/2)</vt:lpstr>
      <vt:lpstr>2.6 Caution (1/2)</vt:lpstr>
      <vt:lpstr>2.6 Caution (2/2)</vt:lpstr>
      <vt:lpstr>2.7 Short-Circuit Evaluation</vt:lpstr>
      <vt:lpstr>2.8 if and if-else Statements: Examples (1/2)</vt:lpstr>
      <vt:lpstr>2.8 if and if-else Statements: Examples (2/2)</vt:lpstr>
      <vt:lpstr>3. Nested if and if-else Statements (1/2)</vt:lpstr>
      <vt:lpstr>3. Nested if and if-else Statements (2/2)</vt:lpstr>
      <vt:lpstr>4. Style Issues: Indentation (1/6)</vt:lpstr>
      <vt:lpstr>4. Style Issues: Indentation (2/6)</vt:lpstr>
      <vt:lpstr>4. Style Issues: Indentation (3/6)</vt:lpstr>
      <vt:lpstr>4. Style Issues: Indentation (4/6)</vt:lpstr>
      <vt:lpstr>4. Style Issues: Naming ‘boolean’ variables (5/6)</vt:lpstr>
      <vt:lpstr>4. Style Issues: Removing ‘if’ (6/6)</vt:lpstr>
      <vt:lpstr>5. Common Errors (1/2)</vt:lpstr>
      <vt:lpstr>5. Common Errors (2/2)</vt:lpstr>
      <vt:lpstr>6. The switch Statement (1/3)</vt:lpstr>
      <vt:lpstr>6. The switch Statement (2/3)</vt:lpstr>
      <vt:lpstr>6. The switch Statement (3/3)</vt:lpstr>
      <vt:lpstr>7. Testing and Debugging (1/3)</vt:lpstr>
      <vt:lpstr>7. Testing and Debugging (2/3)</vt:lpstr>
      <vt:lpstr>7. Testing and Debugging (3/3)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Tan Tuck Choy</cp:lastModifiedBy>
  <cp:revision>1520</cp:revision>
  <cp:lastPrinted>2014-07-01T03:51:49Z</cp:lastPrinted>
  <dcterms:created xsi:type="dcterms:W3CDTF">1998-09-05T15:03:32Z</dcterms:created>
  <dcterms:modified xsi:type="dcterms:W3CDTF">2017-08-29T01:24:38Z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