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8" r:id="rId3"/>
    <p:sldId id="509" r:id="rId4"/>
    <p:sldId id="605" r:id="rId5"/>
    <p:sldId id="647" r:id="rId6"/>
    <p:sldId id="648" r:id="rId7"/>
    <p:sldId id="649" r:id="rId8"/>
    <p:sldId id="650" r:id="rId9"/>
    <p:sldId id="601" r:id="rId10"/>
    <p:sldId id="651" r:id="rId11"/>
    <p:sldId id="640" r:id="rId12"/>
    <p:sldId id="652" r:id="rId13"/>
    <p:sldId id="653" r:id="rId14"/>
    <p:sldId id="606" r:id="rId15"/>
    <p:sldId id="30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66"/>
    <a:srgbClr val="CCFFCC"/>
    <a:srgbClr val="99FF99"/>
    <a:srgbClr val="CDCDFF"/>
    <a:srgbClr val="9F9FFF"/>
    <a:srgbClr val="000000"/>
    <a:srgbClr val="9900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7703" autoAdjust="0"/>
  </p:normalViewPr>
  <p:slideViewPr>
    <p:cSldViewPr snapToGrid="0">
      <p:cViewPr varScale="1">
        <p:scale>
          <a:sx n="83" d="100"/>
          <a:sy n="83" d="100"/>
        </p:scale>
        <p:origin x="117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275" y="6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9/2/2017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2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2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3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96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9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9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5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4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8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8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Random Numbers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Unit10 -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Random Numbers</a:t>
            </a:r>
          </a:p>
        </p:txBody>
      </p:sp>
      <p:pic>
        <p:nvPicPr>
          <p:cNvPr id="9" name="[Picture 6]">
            <a:hlinkClick r:id="rId3"/>
            <a:extLst>
              <a:ext uri="{FF2B5EF4-FFF2-40B4-BE49-F238E27FC236}">
                <a16:creationId xmlns:a16="http://schemas.microsoft.com/office/drawing/2014/main" id="{7481DDE6-0942-4089-97B2-F6EEC74E6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B0FE50A-7D86-4BAC-8CF1-CBEA63C497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9CBD9A-4F00-4AC9-8FCC-ED5C062A4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“Randomising” the Seed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[Group 17]"/>
          <p:cNvGrpSpPr/>
          <p:nvPr/>
        </p:nvGrpSpPr>
        <p:grpSpPr>
          <a:xfrm>
            <a:off x="764840" y="1362531"/>
            <a:ext cx="5748502" cy="4154984"/>
            <a:chOff x="385012" y="1912358"/>
            <a:chExt cx="5748502" cy="4154984"/>
          </a:xfrm>
        </p:grpSpPr>
        <p:sp>
          <p:nvSpPr>
            <p:cNvPr id="9" name="[TextBox 30]"/>
            <p:cNvSpPr txBox="1"/>
            <p:nvPr/>
          </p:nvSpPr>
          <p:spPr>
            <a:xfrm>
              <a:off x="385012" y="2097024"/>
              <a:ext cx="5509352" cy="39703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&lt;time.h&gt;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srand(time(</a:t>
              </a:r>
              <a:r>
                <a:rPr lang="en-US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3994484" y="1912358"/>
              <a:ext cx="213903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Unit10_Random4.c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8117" y="2123979"/>
            <a:ext cx="3995225" cy="1408377"/>
            <a:chOff x="2264898" y="2123979"/>
            <a:chExt cx="3995225" cy="140837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264898" y="2560320"/>
              <a:ext cx="1744395" cy="97203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085666" y="2307102"/>
              <a:ext cx="796414" cy="14004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2078" y="2123979"/>
              <a:ext cx="2378045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&lt;time.h</a:t>
              </a:r>
              <a:r>
                <a:rPr lang="en-US" dirty="0">
                  <a:solidFill>
                    <a:srgbClr val="C00000"/>
                  </a:solidFill>
                </a:rPr>
                <a:t>&gt; </a:t>
              </a:r>
              <a:r>
                <a:rPr lang="en-US" dirty="0"/>
                <a:t>needed to </a:t>
              </a:r>
              <a:r>
                <a:rPr lang="en-US"/>
                <a:t>use </a:t>
              </a:r>
              <a:r>
                <a:rPr lang="en-US">
                  <a:solidFill>
                    <a:srgbClr val="C00000"/>
                  </a:solidFill>
                </a:rPr>
                <a:t>time() </a:t>
              </a:r>
              <a:r>
                <a:rPr lang="en-US" dirty="0"/>
                <a:t>function</a:t>
              </a:r>
            </a:p>
          </p:txBody>
        </p:sp>
      </p:grpSp>
      <p:sp>
        <p:nvSpPr>
          <p:cNvPr id="19" name="[TextBox 15]"/>
          <p:cNvSpPr txBox="1"/>
          <p:nvPr/>
        </p:nvSpPr>
        <p:spPr>
          <a:xfrm>
            <a:off x="7120204" y="1099850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368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136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474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378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359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229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[TextBox 15]"/>
          <p:cNvSpPr txBox="1"/>
          <p:nvPr/>
        </p:nvSpPr>
        <p:spPr>
          <a:xfrm>
            <a:off x="7120204" y="3782292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388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367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341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382</a:t>
            </a:r>
          </a:p>
        </p:txBody>
      </p:sp>
    </p:spTree>
    <p:extLst>
      <p:ext uri="{BB962C8B-B14F-4D97-AF65-F5344CB8AC3E}">
        <p14:creationId xmlns:p14="http://schemas.microsoft.com/office/powerpoint/2010/main" val="3682368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The HiLo Game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1"/>
            <a:ext cx="8443912" cy="71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/>
              <a:t>We will illustrate with the </a:t>
            </a:r>
            <a:r>
              <a:rPr lang="en-GB" sz="2000">
                <a:solidFill>
                  <a:srgbClr val="0000FF"/>
                </a:solidFill>
              </a:rPr>
              <a:t>HiLo game</a:t>
            </a:r>
            <a:r>
              <a:rPr lang="en-GB" sz="2000"/>
              <a:t>, where user is asked to guess a secret number between 1 and 100 inclusive, given up to 5 attempts.</a:t>
            </a:r>
            <a:endParaRPr lang="en-GB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28468" y="2124223"/>
            <a:ext cx="7540283" cy="42473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*** Welcome to the HiLo game! ***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Guess a number between 1 and 100 inclusive.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[1]: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[2]: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[3]: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[4]: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[5]: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Too bad. The number is 72. Better luck next time!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 you want to play again (y/n)? </a:t>
            </a:r>
          </a:p>
        </p:txBody>
      </p: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The HiLo Game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3703" y="1014718"/>
            <a:ext cx="7904136" cy="5732339"/>
            <a:chOff x="523703" y="1014718"/>
            <a:chExt cx="7904136" cy="5732339"/>
          </a:xfrm>
        </p:grpSpPr>
        <p:sp>
          <p:nvSpPr>
            <p:cNvPr id="3" name="TextBox 2"/>
            <p:cNvSpPr txBox="1"/>
            <p:nvPr/>
          </p:nvSpPr>
          <p:spPr>
            <a:xfrm>
              <a:off x="523703" y="1199384"/>
              <a:ext cx="7904136" cy="5547673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&lt;time.h&gt;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&lt;stdlib.h&gt;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play_a_game(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secret;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response;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5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srand(time(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"*** Welcome to the HiLo game! ***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secret = rand()%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play_a_game(secret);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"Do you want to play again (y/n)?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%c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&amp;response);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(response ==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'y'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*** Thanks for playing. Bye! ***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591869" y="1014718"/>
              <a:ext cx="166202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3724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The HiLo Game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4842" y="856357"/>
            <a:ext cx="8338782" cy="6001643"/>
            <a:chOff x="354842" y="1014718"/>
            <a:chExt cx="8338782" cy="6001643"/>
          </a:xfrm>
        </p:grpSpPr>
        <p:sp>
          <p:nvSpPr>
            <p:cNvPr id="3" name="TextBox 2"/>
            <p:cNvSpPr txBox="1"/>
            <p:nvPr/>
          </p:nvSpPr>
          <p:spPr>
            <a:xfrm>
              <a:off x="354842" y="1199384"/>
              <a:ext cx="8338782" cy="5816977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Play one HiLo game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play_a_game(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guess, tries 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Guess a number between 1 and 100 inclusive.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tries++;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your guess [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]: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&amp;guess);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(guess &lt;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low!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&gt;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high!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 (tries &lt;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&amp;&amp; (guess != secret) 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==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"Congratulations! You did it in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(tries ==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  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      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"Too bad. The number is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Better luck next time!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       secret);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823881" y="1014718"/>
              <a:ext cx="16410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3631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Generating pseudo-random numbers using </a:t>
            </a:r>
            <a:r>
              <a:rPr lang="en-US" sz="2400">
                <a:solidFill>
                  <a:srgbClr val="0000FF"/>
                </a:solidFill>
              </a:rPr>
              <a:t>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Seeding a pseudo-random sequence using </a:t>
            </a:r>
            <a:r>
              <a:rPr lang="en-US" sz="2400">
                <a:solidFill>
                  <a:srgbClr val="0000FF"/>
                </a:solidFill>
              </a:rPr>
              <a:t>srand()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Providing a “random” seed by using </a:t>
            </a:r>
            <a:r>
              <a:rPr lang="en-US" sz="2400">
                <a:solidFill>
                  <a:srgbClr val="0000FF"/>
                </a:solidFill>
              </a:rPr>
              <a:t>time(NULL) </a:t>
            </a:r>
            <a:r>
              <a:rPr lang="en-US" sz="2400"/>
              <a:t>in the </a:t>
            </a:r>
            <a:r>
              <a:rPr lang="en-US" sz="2400">
                <a:solidFill>
                  <a:srgbClr val="0000FF"/>
                </a:solidFill>
              </a:rPr>
              <a:t>srand() </a:t>
            </a:r>
            <a:r>
              <a:rPr lang="en-US" sz="2400"/>
              <a:t>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10: Random Numbers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Learn the use of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10: Random Numbers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723331" y="1282890"/>
            <a:ext cx="811586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rand()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err="1"/>
              <a:t>srand</a:t>
            </a:r>
            <a:r>
              <a:rPr lang="en-GB" sz="2800"/>
              <a:t>() 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“Randomising” the Seed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The HiLo Game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391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In simulation and games, we need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random number generation</a:t>
            </a:r>
            <a:r>
              <a:rPr lang="en-GB" sz="2400" kern="0" dirty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cannot generate true random numbers. At most, they could generate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pseudo-random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numbers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close enough to being random and good enough for most practical purposes.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>
                <a:latin typeface="+mn-lt"/>
                <a:cs typeface="+mn-cs"/>
              </a:rPr>
              <a:t>We will learn</a:t>
            </a:r>
            <a:r>
              <a:rPr lang="en-GB" sz="2400" kern="0" dirty="0">
                <a:latin typeface="+mn-lt"/>
                <a:cs typeface="+mn-cs"/>
              </a:rPr>
              <a:t> two functions here:</a:t>
            </a:r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noProof="0" dirty="0">
                <a:solidFill>
                  <a:srgbClr val="0000FF"/>
                </a:solidFill>
                <a:latin typeface="+mn-lt"/>
                <a:cs typeface="+mn-cs"/>
              </a:rPr>
              <a:t>rand()</a:t>
            </a:r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400" b="0" i="0" u="none" strike="noStrike" kern="0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srand</a:t>
            </a:r>
            <a:r>
              <a:rPr kumimoji="0" lang="en-GB" sz="2400" b="0" i="0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[Group 17]"/>
          <p:cNvGrpSpPr/>
          <p:nvPr/>
        </p:nvGrpSpPr>
        <p:grpSpPr>
          <a:xfrm>
            <a:off x="878775" y="2097024"/>
            <a:ext cx="4687815" cy="3336101"/>
            <a:chOff x="878775" y="2097024"/>
            <a:chExt cx="4687815" cy="3336101"/>
          </a:xfrm>
        </p:grpSpPr>
        <p:sp>
          <p:nvSpPr>
            <p:cNvPr id="8" name="[TextBox 30]"/>
            <p:cNvSpPr txBox="1"/>
            <p:nvPr/>
          </p:nvSpPr>
          <p:spPr>
            <a:xfrm>
              <a:off x="878775" y="2097024"/>
              <a:ext cx="4528968" cy="313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20" name="[TextBox 19]"/>
            <p:cNvSpPr txBox="1"/>
            <p:nvPr/>
          </p:nvSpPr>
          <p:spPr>
            <a:xfrm>
              <a:off x="3376246" y="5063793"/>
              <a:ext cx="219034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Unit10_Random1.c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rand()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5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Run the following program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Unit10_Random1.c</a:t>
            </a:r>
          </a:p>
        </p:txBody>
      </p:sp>
      <p:grpSp>
        <p:nvGrpSpPr>
          <p:cNvPr id="15" name="[Group 14]"/>
          <p:cNvGrpSpPr/>
          <p:nvPr/>
        </p:nvGrpSpPr>
        <p:grpSpPr>
          <a:xfrm>
            <a:off x="3637936" y="1946787"/>
            <a:ext cx="3283974" cy="2301614"/>
            <a:chOff x="3637936" y="1946787"/>
            <a:chExt cx="3283974" cy="2301614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637936" y="2448232"/>
              <a:ext cx="796413" cy="4916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727653" y="2301172"/>
              <a:ext cx="557586" cy="1947229"/>
            </a:xfrm>
            <a:custGeom>
              <a:avLst/>
              <a:gdLst>
                <a:gd name="connsiteX0" fmla="*/ 271305 w 557586"/>
                <a:gd name="connsiteY0" fmla="*/ 108381 h 1947229"/>
                <a:gd name="connsiteX1" fmla="*/ 271305 w 557586"/>
                <a:gd name="connsiteY1" fmla="*/ 158622 h 1947229"/>
                <a:gd name="connsiteX2" fmla="*/ 552659 w 557586"/>
                <a:gd name="connsiteY2" fmla="*/ 1625682 h 1947229"/>
                <a:gd name="connsiteX3" fmla="*/ 0 w 557586"/>
                <a:gd name="connsiteY3" fmla="*/ 1947229 h 19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586" h="1947229">
                  <a:moveTo>
                    <a:pt x="271305" y="108381"/>
                  </a:moveTo>
                  <a:cubicBezTo>
                    <a:pt x="247859" y="7059"/>
                    <a:pt x="224413" y="-94262"/>
                    <a:pt x="271305" y="158622"/>
                  </a:cubicBezTo>
                  <a:cubicBezTo>
                    <a:pt x="318197" y="411506"/>
                    <a:pt x="597877" y="1327581"/>
                    <a:pt x="552659" y="1625682"/>
                  </a:cubicBezTo>
                  <a:cubicBezTo>
                    <a:pt x="507442" y="1923783"/>
                    <a:pt x="253721" y="1935506"/>
                    <a:pt x="0" y="1947229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4348" y="1946787"/>
              <a:ext cx="2487562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&lt;</a:t>
              </a:r>
              <a:r>
                <a:rPr lang="en-US" dirty="0" err="1">
                  <a:solidFill>
                    <a:srgbClr val="C00000"/>
                  </a:solidFill>
                </a:rPr>
                <a:t>stdlib.h</a:t>
              </a:r>
              <a:r>
                <a:rPr lang="en-US" dirty="0">
                  <a:solidFill>
                    <a:srgbClr val="C00000"/>
                  </a:solidFill>
                </a:rPr>
                <a:t>&gt; </a:t>
              </a:r>
              <a:r>
                <a:rPr lang="en-US" dirty="0"/>
                <a:t>needed to use </a:t>
              </a:r>
              <a:r>
                <a:rPr lang="en-US" dirty="0">
                  <a:solidFill>
                    <a:srgbClr val="C00000"/>
                  </a:solidFill>
                </a:rPr>
                <a:t>rand() </a:t>
              </a:r>
              <a:r>
                <a:rPr lang="en-US" dirty="0"/>
                <a:t>function</a:t>
              </a:r>
            </a:p>
          </p:txBody>
        </p:sp>
      </p:grpSp>
      <p:sp>
        <p:nvSpPr>
          <p:cNvPr id="16" name="[TextBox 15]"/>
          <p:cNvSpPr txBox="1"/>
          <p:nvPr/>
        </p:nvSpPr>
        <p:spPr>
          <a:xfrm>
            <a:off x="5793685" y="2990505"/>
            <a:ext cx="117706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16838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5758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10113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17515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31051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5627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23010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7419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16212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4086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1311" y="2999588"/>
            <a:ext cx="1497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same set of numbers </a:t>
            </a:r>
            <a:r>
              <a:rPr lang="en-US" dirty="0"/>
              <a:t>are generated every time the program is run!</a:t>
            </a:r>
          </a:p>
        </p:txBody>
      </p:sp>
    </p:spTree>
    <p:extLst>
      <p:ext uri="{BB962C8B-B14F-4D97-AF65-F5344CB8AC3E}">
        <p14:creationId xmlns:p14="http://schemas.microsoft.com/office/powerpoint/2010/main" val="125833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rand()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130968"/>
            <a:ext cx="7830301" cy="303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In </a:t>
            </a:r>
            <a:r>
              <a:rPr lang="en-GB" sz="2400" kern="0" dirty="0" err="1">
                <a:latin typeface="+mn-lt"/>
                <a:cs typeface="+mn-cs"/>
              </a:rPr>
              <a:t>sunfire</a:t>
            </a:r>
            <a:r>
              <a:rPr lang="en-GB" sz="2400" kern="0" dirty="0">
                <a:latin typeface="+mn-lt"/>
                <a:cs typeface="+mn-cs"/>
              </a:rPr>
              <a:t>,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>
                <a:latin typeface="+mn-lt"/>
                <a:cs typeface="+mn-cs"/>
              </a:rPr>
              <a:t>generates an integer in the range [0, 32676]. </a:t>
            </a:r>
            <a:r>
              <a:rPr lang="en-GB" kern="0" dirty="0">
                <a:latin typeface="+mn-lt"/>
                <a:cs typeface="+mn-cs"/>
              </a:rPr>
              <a:t>(Note: [a, b] indicates a closed range, i.e. the range is inclusive of both a and b.)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The same set of numbers are printed every time the program is run because the numbers are picked from a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pre-determined sequence </a:t>
            </a:r>
            <a:r>
              <a:rPr lang="en-GB" sz="2400" kern="0" dirty="0">
                <a:latin typeface="+mn-lt"/>
                <a:cs typeface="+mn-cs"/>
              </a:rPr>
              <a:t>based on some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Question: How to generate an integer in the range [101, 500]?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80353" y="4147882"/>
            <a:ext cx="6280016" cy="830997"/>
            <a:chOff x="1480353" y="4487116"/>
            <a:chExt cx="6280016" cy="830997"/>
          </a:xfrm>
        </p:grpSpPr>
        <p:sp>
          <p:nvSpPr>
            <p:cNvPr id="18" name="[TextBox 30]"/>
            <p:cNvSpPr txBox="1"/>
            <p:nvPr/>
          </p:nvSpPr>
          <p:spPr>
            <a:xfrm>
              <a:off x="1480353" y="4671782"/>
              <a:ext cx="5702499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9" name="[TextBox 19]"/>
            <p:cNvSpPr txBox="1"/>
            <p:nvPr/>
          </p:nvSpPr>
          <p:spPr>
            <a:xfrm>
              <a:off x="5566591" y="4487116"/>
              <a:ext cx="2193778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Unit10_Random2.c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3926" y="5274023"/>
            <a:ext cx="7688179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 general, to generate an integer in the range [a, b], we write: </a:t>
            </a:r>
          </a:p>
          <a:p>
            <a:pPr>
              <a:tabLst>
                <a:tab pos="1768475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rand()%(b-a+1) + a</a:t>
            </a:r>
          </a:p>
          <a:p>
            <a:pPr>
              <a:tabLst>
                <a:tab pos="1768475" algn="l"/>
              </a:tabLst>
            </a:pPr>
            <a:r>
              <a:rPr lang="en-US" sz="2000" dirty="0"/>
              <a:t>(This is not the best way, but a simple technique for our purpose.)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91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</a:t>
            </a:r>
            <a:r>
              <a:rPr lang="en-GB" sz="3600" dirty="0" err="1">
                <a:solidFill>
                  <a:srgbClr val="0000FF"/>
                </a:solidFill>
              </a:rPr>
              <a:t>srand</a:t>
            </a:r>
            <a:r>
              <a:rPr lang="en-GB" sz="3600" dirty="0">
                <a:solidFill>
                  <a:srgbClr val="0000FF"/>
                </a:solidFill>
              </a:rPr>
              <a:t>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508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As mentioned, these “random numbers” generated are the same from run to run, due to the same default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>
                <a:latin typeface="+mn-lt"/>
                <a:cs typeface="+mn-cs"/>
              </a:rPr>
              <a:t> being used.</a:t>
            </a:r>
            <a:endParaRPr lang="en-GB" kern="0" dirty="0">
              <a:latin typeface="+mn-lt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To get a different set of random numbers each time the program is run, the trick is to change the seed, by calling the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A particular seed (which is an integer) indicates which pre-determined sequence of pseudo-numbers to use, and a subsequent call to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>
                <a:latin typeface="+mn-lt"/>
                <a:cs typeface="+mn-cs"/>
              </a:rPr>
              <a:t>will pick up the next number from this sequence.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Hence, you need only call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>
                <a:latin typeface="+mn-lt"/>
                <a:cs typeface="+mn-cs"/>
              </a:rPr>
              <a:t>function 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once</a:t>
            </a:r>
            <a:r>
              <a:rPr lang="en-GB" sz="2400" kern="0" dirty="0">
                <a:latin typeface="+mn-lt"/>
                <a:cs typeface="+mn-cs"/>
              </a:rPr>
              <a:t>, before you call the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>
                <a:latin typeface="+mn-lt"/>
                <a:cs typeface="+mn-cs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4887533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</a:t>
            </a:r>
            <a:r>
              <a:rPr lang="en-GB" sz="3600" dirty="0" err="1">
                <a:solidFill>
                  <a:srgbClr val="0000FF"/>
                </a:solidFill>
              </a:rPr>
              <a:t>srand</a:t>
            </a:r>
            <a:r>
              <a:rPr lang="en-GB" sz="3600" dirty="0">
                <a:solidFill>
                  <a:srgbClr val="0000FF"/>
                </a:solidFill>
              </a:rPr>
              <a:t>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61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Test out the program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Unit10_Random3.c</a:t>
            </a:r>
          </a:p>
        </p:txBody>
      </p:sp>
      <p:grpSp>
        <p:nvGrpSpPr>
          <p:cNvPr id="8" name="[Group 17]"/>
          <p:cNvGrpSpPr/>
          <p:nvPr/>
        </p:nvGrpSpPr>
        <p:grpSpPr>
          <a:xfrm>
            <a:off x="385011" y="1840832"/>
            <a:ext cx="6160169" cy="4431983"/>
            <a:chOff x="385011" y="1912358"/>
            <a:chExt cx="6160169" cy="4431983"/>
          </a:xfrm>
        </p:grpSpPr>
        <p:sp>
          <p:nvSpPr>
            <p:cNvPr id="9" name="[TextBox 30]"/>
            <p:cNvSpPr txBox="1"/>
            <p:nvPr/>
          </p:nvSpPr>
          <p:spPr>
            <a:xfrm>
              <a:off x="385011" y="2097024"/>
              <a:ext cx="6160169" cy="42473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seed,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seed: 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&amp;seed);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(seed); </a:t>
              </a:r>
              <a:r>
                <a:rPr lang="en-US" sz="160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feed </a:t>
              </a:r>
              <a:r>
                <a:rPr lang="en-US" sz="1600" b="1" dirty="0" err="1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sz="1600" b="1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with a new seed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4135902" y="1912358"/>
              <a:ext cx="2176646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Unit10_Random3.c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[TextBox 15]"/>
          <p:cNvSpPr txBox="1"/>
          <p:nvPr/>
        </p:nvSpPr>
        <p:spPr>
          <a:xfrm>
            <a:off x="6671990" y="640503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248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466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413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297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274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</a:p>
        </p:txBody>
      </p:sp>
      <p:sp>
        <p:nvSpPr>
          <p:cNvPr id="14" name="[TextBox 15]"/>
          <p:cNvSpPr txBox="1"/>
          <p:nvPr/>
        </p:nvSpPr>
        <p:spPr>
          <a:xfrm>
            <a:off x="6671990" y="3571276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351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445</a:t>
            </a:r>
          </a:p>
        </p:txBody>
      </p:sp>
    </p:spTree>
    <p:extLst>
      <p:ext uri="{BB962C8B-B14F-4D97-AF65-F5344CB8AC3E}">
        <p14:creationId xmlns:p14="http://schemas.microsoft.com/office/powerpoint/2010/main" val="1222823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4. “Randomising” the Seed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Random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Unit10 -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482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preceding example, the user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asked to enter a value for the seed.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dirty="0">
                <a:latin typeface="+mn-lt"/>
                <a:cs typeface="+mn-cs"/>
              </a:rPr>
              <a:t>However</a:t>
            </a:r>
            <a:r>
              <a:rPr lang="en-GB" sz="2400" kern="0" dirty="0">
                <a:latin typeface="+mn-lt"/>
                <a:cs typeface="+mn-cs"/>
              </a:rPr>
              <a:t>, in many applications such as games or simulations, we want to “</a:t>
            </a: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automate</a:t>
            </a:r>
            <a:r>
              <a:rPr lang="en-GB" sz="2400" kern="0" dirty="0">
                <a:latin typeface="+mn-lt"/>
                <a:cs typeface="+mn-cs"/>
              </a:rPr>
              <a:t>” this step since we do not want user’s invention.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How do we ensure that every time the program is run, a different seed is used?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>
                <a:latin typeface="+mn-lt"/>
                <a:cs typeface="+mn-cs"/>
              </a:rPr>
              <a:t>One simple solution is to use the 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time(NULL)</a:t>
            </a:r>
            <a:r>
              <a:rPr lang="en-GB" sz="2400" kern="0" dirty="0">
                <a:latin typeface="+mn-lt"/>
                <a:cs typeface="+mn-cs"/>
              </a:rPr>
              <a:t> function, which returns an integer that is the number of seconds since 1</a:t>
            </a:r>
            <a:r>
              <a:rPr lang="en-GB" sz="2400" kern="0" baseline="30000" dirty="0">
                <a:latin typeface="+mn-lt"/>
                <a:cs typeface="+mn-cs"/>
              </a:rPr>
              <a:t>st</a:t>
            </a:r>
            <a:r>
              <a:rPr lang="en-GB" sz="2400" kern="0" dirty="0">
                <a:latin typeface="+mn-lt"/>
                <a:cs typeface="+mn-cs"/>
              </a:rPr>
              <a:t> of January 1970. This value can then be used as the seed for the </a:t>
            </a:r>
            <a:r>
              <a:rPr lang="en-GB" sz="2400" kern="0" dirty="0" err="1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21164</TotalTime>
  <Words>1097</Words>
  <Application>Microsoft Office PowerPoint</Application>
  <PresentationFormat>On-screen Show (4:3)</PresentationFormat>
  <Paragraphs>272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Unit 10: Random Numbers</vt:lpstr>
      <vt:lpstr>Unit 10: Random Numbers</vt:lpstr>
      <vt:lpstr>1. Introduction</vt:lpstr>
      <vt:lpstr>2. rand() (1/2)</vt:lpstr>
      <vt:lpstr>2. rand() (2/2)</vt:lpstr>
      <vt:lpstr>3. srand() (1/2)</vt:lpstr>
      <vt:lpstr>3. srand() (2/2)</vt:lpstr>
      <vt:lpstr>4. “Randomising” the Seed (1/2)</vt:lpstr>
      <vt:lpstr>4. “Randomising” the Seed (2/2)</vt:lpstr>
      <vt:lpstr>5. The HiLo Game (1/3)</vt:lpstr>
      <vt:lpstr>5. The HiLo Game (2/3)</vt:lpstr>
      <vt:lpstr>5. The HiLo Game (3/3)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Tuck-Choy Aaron TAN</cp:lastModifiedBy>
  <cp:revision>1769</cp:revision>
  <cp:lastPrinted>2014-07-01T03:51:49Z</cp:lastPrinted>
  <dcterms:created xsi:type="dcterms:W3CDTF">1998-09-05T15:03:32Z</dcterms:created>
  <dcterms:modified xsi:type="dcterms:W3CDTF">2017-09-02T13:39:10Z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