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09" r:id="rId4"/>
    <p:sldId id="605" r:id="rId5"/>
    <p:sldId id="654" r:id="rId6"/>
    <p:sldId id="655" r:id="rId7"/>
    <p:sldId id="656" r:id="rId8"/>
    <p:sldId id="657" r:id="rId9"/>
    <p:sldId id="658" r:id="rId10"/>
    <p:sldId id="659" r:id="rId11"/>
    <p:sldId id="606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7703" autoAdjust="0"/>
  </p:normalViewPr>
  <p:slideViewPr>
    <p:cSldViewPr snapToGrid="0">
      <p:cViewPr varScale="1">
        <p:scale>
          <a:sx n="83" d="100"/>
          <a:sy n="83" d="100"/>
        </p:scale>
        <p:origin x="6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-1061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9/17/2017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6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3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4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0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5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UNIX I/O Redirection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UNIX I/O Redirection</a:t>
            </a:r>
          </a:p>
        </p:txBody>
      </p:sp>
      <p:pic>
        <p:nvPicPr>
          <p:cNvPr id="9" name="[Picture 6]">
            <a:hlinkClick r:id="rId3"/>
            <a:extLst>
              <a:ext uri="{FF2B5EF4-FFF2-40B4-BE49-F238E27FC236}">
                <a16:creationId xmlns:a16="http://schemas.microsoft.com/office/drawing/2014/main" id="{EC79EA00-E544-4DAC-81C8-4330197BA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131DBE9-2DCE-4382-8C5E-6EBF846A20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7F784-E04E-45AB-AC32-AFA3C7BF7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Combining Input and Output Redirection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1"/>
            <a:ext cx="8215312" cy="5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You may combine both input and output redirection</a:t>
            </a:r>
          </a:p>
        </p:txBody>
      </p:sp>
      <p:sp>
        <p:nvSpPr>
          <p:cNvPr id="10" name="[TextBox 15]"/>
          <p:cNvSpPr txBox="1"/>
          <p:nvPr/>
        </p:nvSpPr>
        <p:spPr>
          <a:xfrm>
            <a:off x="1716674" y="1819273"/>
            <a:ext cx="5724939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[Rectangle 3]"/>
          <p:cNvSpPr txBox="1">
            <a:spLocks noChangeArrowheads="1"/>
          </p:cNvSpPr>
          <p:nvPr/>
        </p:nvSpPr>
        <p:spPr bwMode="auto">
          <a:xfrm>
            <a:off x="471488" y="2674960"/>
            <a:ext cx="8215312" cy="368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Tip for lab exercises: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Using input redirection, you can download the given input files on the CS1010 website and run your program on these files.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Using output redirection, you may now generate your own output file and compare it with the expected output file provided on the CS1010 website.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Use the UNIX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diff</a:t>
            </a:r>
            <a:r>
              <a:rPr lang="en-GB" sz="2000" kern="0" dirty="0">
                <a:latin typeface="+mn-lt"/>
                <a:cs typeface="+mn-cs"/>
              </a:rPr>
              <a:t> command to compare two files. Example: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tabLst>
                <a:tab pos="18288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lang="en-GB" sz="20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file1 file2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If the two files compared are identical, no output will be generated by the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diff</a:t>
            </a:r>
            <a:r>
              <a:rPr lang="en-GB" sz="2000" kern="0" dirty="0">
                <a:latin typeface="+mn-lt"/>
                <a:cs typeface="+mn-cs"/>
              </a:rPr>
              <a:t> command.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08ACB0-1041-49A0-8446-93DFF5D99515}"/>
              </a:ext>
            </a:extLst>
          </p:cNvPr>
          <p:cNvGrpSpPr/>
          <p:nvPr/>
        </p:nvGrpSpPr>
        <p:grpSpPr>
          <a:xfrm>
            <a:off x="3223491" y="1727199"/>
            <a:ext cx="2983346" cy="1416116"/>
            <a:chOff x="3223491" y="1727199"/>
            <a:chExt cx="2983346" cy="14161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00A8073-F4A7-4D9B-BCA0-3A345A84828D}"/>
                </a:ext>
              </a:extLst>
            </p:cNvPr>
            <p:cNvSpPr/>
            <p:nvPr/>
          </p:nvSpPr>
          <p:spPr>
            <a:xfrm>
              <a:off x="3223491" y="1727199"/>
              <a:ext cx="1708727" cy="628073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Callout: Bent Line 4">
              <a:extLst>
                <a:ext uri="{FF2B5EF4-FFF2-40B4-BE49-F238E27FC236}">
                  <a16:creationId xmlns:a16="http://schemas.microsoft.com/office/drawing/2014/main" id="{51DE205E-6C3B-411F-870F-A6F7999636A2}"/>
                </a:ext>
              </a:extLst>
            </p:cNvPr>
            <p:cNvSpPr/>
            <p:nvPr/>
          </p:nvSpPr>
          <p:spPr>
            <a:xfrm>
              <a:off x="4405746" y="2562510"/>
              <a:ext cx="1801091" cy="580805"/>
            </a:xfrm>
            <a:prstGeom prst="borderCallout2">
              <a:avLst>
                <a:gd name="adj1" fmla="val 20750"/>
                <a:gd name="adj2" fmla="val 385"/>
                <a:gd name="adj3" fmla="val 18750"/>
                <a:gd name="adj4" fmla="val -16667"/>
                <a:gd name="adj5" fmla="val -31958"/>
                <a:gd name="adj6" fmla="val -1910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Read input from the file “numbers”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DF793-DDD4-4CAC-A487-07D395CF0776}"/>
              </a:ext>
            </a:extLst>
          </p:cNvPr>
          <p:cNvGrpSpPr/>
          <p:nvPr/>
        </p:nvGrpSpPr>
        <p:grpSpPr>
          <a:xfrm>
            <a:off x="5029200" y="1727199"/>
            <a:ext cx="3886200" cy="1341782"/>
            <a:chOff x="5029200" y="1727199"/>
            <a:chExt cx="3886200" cy="13417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061D75-5FE8-4098-AF36-8DDA06CEBF4E}"/>
                </a:ext>
              </a:extLst>
            </p:cNvPr>
            <p:cNvSpPr/>
            <p:nvPr/>
          </p:nvSpPr>
          <p:spPr>
            <a:xfrm>
              <a:off x="5029200" y="1727199"/>
              <a:ext cx="1768764" cy="628073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Callout: Bent Line 14">
              <a:extLst>
                <a:ext uri="{FF2B5EF4-FFF2-40B4-BE49-F238E27FC236}">
                  <a16:creationId xmlns:a16="http://schemas.microsoft.com/office/drawing/2014/main" id="{8E3F7AC5-6D95-4B60-8B36-F278E87B0BD3}"/>
                </a:ext>
              </a:extLst>
            </p:cNvPr>
            <p:cNvSpPr/>
            <p:nvPr/>
          </p:nvSpPr>
          <p:spPr>
            <a:xfrm>
              <a:off x="7114309" y="2488176"/>
              <a:ext cx="1801091" cy="580805"/>
            </a:xfrm>
            <a:prstGeom prst="borderCallout2">
              <a:avLst>
                <a:gd name="adj1" fmla="val 20750"/>
                <a:gd name="adj2" fmla="val 385"/>
                <a:gd name="adj3" fmla="val 18750"/>
                <a:gd name="adj4" fmla="val -16667"/>
                <a:gd name="adj5" fmla="val -20826"/>
                <a:gd name="adj6" fmla="val -2525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/>
                  </a:solidFill>
                </a:rPr>
                <a:t>Save output to the file “</a:t>
              </a:r>
              <a:r>
                <a:rPr lang="en-SG" sz="1600" dirty="0" err="1">
                  <a:solidFill>
                    <a:schemeClr val="tx1"/>
                  </a:solidFill>
                </a:rPr>
                <a:t>outfile</a:t>
              </a:r>
              <a:r>
                <a:rPr lang="en-SG" sz="1600" dirty="0">
                  <a:solidFill>
                    <a:schemeClr val="tx1"/>
                  </a:solidFill>
                </a:rPr>
                <a:t>”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27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UNIX input redirection </a:t>
            </a:r>
            <a:r>
              <a:rPr lang="en-US" sz="2400" b="1">
                <a:solidFill>
                  <a:srgbClr val="C00000"/>
                </a:solidFill>
              </a:rPr>
              <a:t>&lt;</a:t>
            </a:r>
            <a:r>
              <a:rPr lang="en-US" sz="2400"/>
              <a:t> to redirect input from a file to a program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UNIX output redirection </a:t>
            </a:r>
            <a:r>
              <a:rPr lang="en-US" sz="2400" b="1">
                <a:solidFill>
                  <a:srgbClr val="C00000"/>
                </a:solidFill>
              </a:rPr>
              <a:t>&gt;</a:t>
            </a:r>
            <a:r>
              <a:rPr lang="en-US" sz="2400"/>
              <a:t> to redirect output of a program to a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UNIX I/O Redirection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Learn how to use I/O redirection in UNIX to redirect input from a file and output to a file.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11: UNIX I/O Redirection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Input Redirection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Output Redirection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Combining Input and Output Redirection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Introduction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51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Recall in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 #4 Overview of C Programming</a:t>
            </a:r>
            <a:r>
              <a:rPr lang="en-GB" sz="2400" kern="0" dirty="0">
                <a:latin typeface="+mn-lt"/>
                <a:cs typeface="+mn-cs"/>
              </a:rPr>
              <a:t>, it is mentioned that the default standard input stream (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stdin</a:t>
            </a:r>
            <a:r>
              <a:rPr lang="en-GB" sz="2400" kern="0" dirty="0">
                <a:latin typeface="+mn-lt"/>
                <a:cs typeface="+mn-cs"/>
              </a:rPr>
              <a:t>) is the keyboard, and the default standard output stream (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stdout</a:t>
            </a:r>
            <a:r>
              <a:rPr lang="en-GB" sz="2400" kern="0" dirty="0">
                <a:latin typeface="+mn-lt"/>
                <a:cs typeface="+mn-cs"/>
              </a:rPr>
              <a:t>) is the monitor.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UNIX, you may run a program that normally reads input data interactively to read the input data </a:t>
            </a:r>
            <a:r>
              <a:rPr lang="en-GB" sz="2400" u="sng" kern="0" dirty="0">
                <a:latin typeface="+mn-lt"/>
                <a:cs typeface="+mn-cs"/>
              </a:rPr>
              <a:t>from a file </a:t>
            </a:r>
            <a:r>
              <a:rPr lang="en-GB" sz="2400" kern="0" dirty="0">
                <a:latin typeface="+mn-lt"/>
                <a:cs typeface="+mn-cs"/>
              </a:rPr>
              <a:t>instead.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Likewise, you may write the output of a program </a:t>
            </a:r>
            <a:r>
              <a:rPr lang="en-GB" sz="2400" u="sng" kern="0" dirty="0">
                <a:latin typeface="+mn-lt"/>
                <a:cs typeface="+mn-cs"/>
              </a:rPr>
              <a:t>to a file </a:t>
            </a:r>
            <a:r>
              <a:rPr lang="en-GB" sz="2400" kern="0" dirty="0">
                <a:latin typeface="+mn-lt"/>
                <a:cs typeface="+mn-cs"/>
              </a:rPr>
              <a:t>instead of printing it on the screen.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This is known as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input/output redirection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Note that this is an operating system (UNIX) feature and not a C feature.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lang="en-GB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UNIX Input Redirection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8215312" cy="518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Some programs read a lot of input data (</a:t>
            </a:r>
            <a:r>
              <a:rPr lang="en-GB" sz="2400" kern="0" dirty="0" err="1">
                <a:latin typeface="+mn-lt"/>
                <a:cs typeface="+mn-cs"/>
              </a:rPr>
              <a:t>eg</a:t>
            </a:r>
            <a:r>
              <a:rPr lang="en-GB" sz="2400" kern="0" dirty="0">
                <a:latin typeface="+mn-lt"/>
                <a:cs typeface="+mn-cs"/>
              </a:rPr>
              <a:t>: programs involving arrays), which makes it very inconvenient for users to key in that large amount of data interactively.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Instead, we may store the input data in a file, and let the program read the data from that file.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We may do it in 2 ways: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latin typeface="+mn-lt"/>
                <a:cs typeface="+mn-cs"/>
              </a:rPr>
              <a:t>Read the file using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file processing functions </a:t>
            </a:r>
            <a:r>
              <a:rPr lang="en-GB" sz="2000" kern="0" dirty="0">
                <a:latin typeface="+mn-lt"/>
                <a:cs typeface="+mn-cs"/>
              </a:rPr>
              <a:t>(</a:t>
            </a:r>
            <a:r>
              <a:rPr lang="en-GB" sz="2000" kern="0" dirty="0" err="1">
                <a:latin typeface="+mn-lt"/>
                <a:cs typeface="+mn-cs"/>
              </a:rPr>
              <a:t>eg</a:t>
            </a:r>
            <a:r>
              <a:rPr lang="en-GB" sz="2000" kern="0" dirty="0">
                <a:latin typeface="+mn-lt"/>
                <a:cs typeface="+mn-cs"/>
              </a:rPr>
              <a:t>: </a:t>
            </a:r>
            <a:r>
              <a:rPr lang="en-GB" sz="2000" kern="0" dirty="0" err="1">
                <a:solidFill>
                  <a:srgbClr val="C00000"/>
                </a:solidFill>
                <a:latin typeface="+mn-lt"/>
                <a:cs typeface="+mn-cs"/>
              </a:rPr>
              <a:t>fopen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()</a:t>
            </a:r>
            <a:r>
              <a:rPr lang="en-GB" sz="2000" kern="0" dirty="0">
                <a:latin typeface="+mn-lt"/>
                <a:cs typeface="+mn-cs"/>
              </a:rPr>
              <a:t>, </a:t>
            </a:r>
            <a:r>
              <a:rPr lang="en-GB" sz="2000" kern="0" dirty="0" err="1">
                <a:solidFill>
                  <a:srgbClr val="C00000"/>
                </a:solidFill>
                <a:latin typeface="+mn-lt"/>
                <a:cs typeface="+mn-cs"/>
              </a:rPr>
              <a:t>fscanf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()</a:t>
            </a:r>
            <a:r>
              <a:rPr lang="en-GB" sz="2000" kern="0" dirty="0">
                <a:latin typeface="+mn-lt"/>
                <a:cs typeface="+mn-cs"/>
              </a:rPr>
              <a:t>, </a:t>
            </a:r>
            <a:r>
              <a:rPr lang="en-GB" sz="2000" kern="0" dirty="0" err="1">
                <a:solidFill>
                  <a:srgbClr val="C00000"/>
                </a:solidFill>
                <a:latin typeface="+mn-lt"/>
                <a:cs typeface="+mn-cs"/>
              </a:rPr>
              <a:t>fprintf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+mn-cs"/>
              </a:rPr>
              <a:t>()</a:t>
            </a:r>
            <a:r>
              <a:rPr lang="en-GB" sz="2000" kern="0" dirty="0">
                <a:latin typeface="+mn-lt"/>
                <a:cs typeface="+mn-cs"/>
              </a:rPr>
              <a:t>) – these will be covered next time</a:t>
            </a:r>
          </a:p>
          <a:p>
            <a:pPr marL="914400" lvl="1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Redirect </a:t>
            </a:r>
            <a:r>
              <a:rPr lang="en-GB" sz="2000" kern="0" dirty="0">
                <a:latin typeface="+mn-lt"/>
                <a:cs typeface="+mn-cs"/>
              </a:rPr>
              <a:t>the input from the file instead of from </a:t>
            </a: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stdin</a:t>
            </a:r>
            <a:r>
              <a:rPr lang="en-GB" sz="2000" kern="0" dirty="0">
                <a:latin typeface="+mn-lt"/>
                <a:cs typeface="+mn-cs"/>
              </a:rPr>
              <a:t> – we will do this for the moment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4091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UNIX Input Redirection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[Group 17]"/>
          <p:cNvGrpSpPr/>
          <p:nvPr/>
        </p:nvGrpSpPr>
        <p:grpSpPr>
          <a:xfrm>
            <a:off x="719927" y="1159323"/>
            <a:ext cx="7059297" cy="3108543"/>
            <a:chOff x="878774" y="1912358"/>
            <a:chExt cx="7059297" cy="3108543"/>
          </a:xfrm>
        </p:grpSpPr>
        <p:sp>
          <p:nvSpPr>
            <p:cNvPr id="9" name="[TextBox 30]"/>
            <p:cNvSpPr txBox="1"/>
            <p:nvPr/>
          </p:nvSpPr>
          <p:spPr>
            <a:xfrm>
              <a:off x="878774" y="2097024"/>
              <a:ext cx="7059297" cy="2923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num, sum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integers, terminate with ctrl-d: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while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&amp;num)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sz="1600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5527781" y="1912358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Unit11_Example.c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Rectangle 3]"/>
          <p:cNvSpPr txBox="1">
            <a:spLocks noChangeArrowheads="1"/>
          </p:cNvSpPr>
          <p:nvPr/>
        </p:nvSpPr>
        <p:spPr bwMode="auto">
          <a:xfrm>
            <a:off x="471488" y="4345250"/>
            <a:ext cx="568365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Running the program interactively:</a:t>
            </a:r>
            <a:endParaRPr lang="en-GB" sz="24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4" name="[TextBox 15]"/>
          <p:cNvSpPr txBox="1"/>
          <p:nvPr/>
        </p:nvSpPr>
        <p:spPr>
          <a:xfrm>
            <a:off x="5883564" y="2977717"/>
            <a:ext cx="3083015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... ctrl-d: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i="1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User enters ctrl-d here</a:t>
            </a:r>
            <a:endParaRPr lang="en-US" i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37E3F-C280-40AE-A4E9-5D86C6255C10}"/>
              </a:ext>
            </a:extLst>
          </p:cNvPr>
          <p:cNvGrpSpPr/>
          <p:nvPr/>
        </p:nvGrpSpPr>
        <p:grpSpPr>
          <a:xfrm>
            <a:off x="1905000" y="2850181"/>
            <a:ext cx="3138054" cy="2867433"/>
            <a:chOff x="1905000" y="2850181"/>
            <a:chExt cx="3138054" cy="286743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B6A256-CC5D-484C-9B00-BF5FDF529329}"/>
                </a:ext>
              </a:extLst>
            </p:cNvPr>
            <p:cNvCxnSpPr/>
            <p:nvPr/>
          </p:nvCxnSpPr>
          <p:spPr>
            <a:xfrm>
              <a:off x="1905000" y="2850181"/>
              <a:ext cx="281940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llout: Bent Line 5">
              <a:extLst>
                <a:ext uri="{FF2B5EF4-FFF2-40B4-BE49-F238E27FC236}">
                  <a16:creationId xmlns:a16="http://schemas.microsoft.com/office/drawing/2014/main" id="{1B036B75-1D64-45C0-B3F7-925C7F8FF3A7}"/>
                </a:ext>
              </a:extLst>
            </p:cNvPr>
            <p:cNvSpPr/>
            <p:nvPr/>
          </p:nvSpPr>
          <p:spPr>
            <a:xfrm>
              <a:off x="2558473" y="5126487"/>
              <a:ext cx="2484581" cy="591127"/>
            </a:xfrm>
            <a:prstGeom prst="borderCallout2">
              <a:avLst>
                <a:gd name="adj1" fmla="val -1125"/>
                <a:gd name="adj2" fmla="val 45128"/>
                <a:gd name="adj3" fmla="val -6251"/>
                <a:gd name="adj4" fmla="val 44671"/>
                <a:gd name="adj5" fmla="val -382937"/>
                <a:gd name="adj6" fmla="val 2262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What does this mean?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50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UNIX Input Redirection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Using an editor (eg: vim), create a text file to contain the input data. Let’s call the file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numbers</a:t>
            </a:r>
            <a:r>
              <a:rPr lang="en-GB" sz="2400" kern="0">
                <a:latin typeface="+mn-lt"/>
                <a:cs typeface="+mn-cs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49871" y="1966558"/>
            <a:ext cx="2874936" cy="2246769"/>
            <a:chOff x="5749871" y="1966558"/>
            <a:chExt cx="2874936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5749871" y="2185262"/>
              <a:ext cx="2231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File </a:t>
              </a:r>
              <a:r>
                <a:rPr lang="en-US" sz="2400">
                  <a:solidFill>
                    <a:srgbClr val="0000FF"/>
                  </a:solidFill>
                </a:rPr>
                <a:t>numbers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25905" y="1966558"/>
              <a:ext cx="898902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1487" y="2795285"/>
            <a:ext cx="6099794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Use the UNIX input redirection operator </a:t>
            </a:r>
            <a:r>
              <a:rPr lang="en-GB" sz="2400" b="1" kern="0">
                <a:solidFill>
                  <a:srgbClr val="C00000"/>
                </a:solidFill>
                <a:latin typeface="+mn-lt"/>
                <a:cs typeface="+mn-cs"/>
              </a:rPr>
              <a:t>&lt;</a:t>
            </a:r>
            <a:r>
              <a:rPr lang="en-GB" sz="2400" kern="0">
                <a:latin typeface="+mn-lt"/>
                <a:cs typeface="+mn-cs"/>
              </a:rPr>
              <a:t> to redirect input from the file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numbers</a:t>
            </a:r>
          </a:p>
        </p:txBody>
      </p:sp>
      <p:sp>
        <p:nvSpPr>
          <p:cNvPr id="13" name="[TextBox 15]"/>
          <p:cNvSpPr txBox="1"/>
          <p:nvPr/>
        </p:nvSpPr>
        <p:spPr>
          <a:xfrm>
            <a:off x="1740981" y="3691497"/>
            <a:ext cx="4830301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... ctrl-d: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1487" y="5134294"/>
            <a:ext cx="8153319" cy="8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(This is how CodeCrunch runs your program. It redirects input from some file to feed your program.)</a:t>
            </a:r>
            <a:endParaRPr lang="en-GB" sz="2400" kern="0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85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UNIX Output Redirection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151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Instead of printing your output to the default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stdout</a:t>
            </a:r>
            <a:r>
              <a:rPr lang="en-GB" sz="2400" kern="0" dirty="0">
                <a:latin typeface="+mn-lt"/>
                <a:cs typeface="+mn-cs"/>
              </a:rPr>
              <a:t> (monitor), you may redirect the output to a file as well.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Use the UNIX output redirection operator </a:t>
            </a:r>
            <a:r>
              <a:rPr lang="en-GB" sz="2400" b="1" kern="0" dirty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lang="en-GB" sz="24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8" name="[TextBox 15]"/>
          <p:cNvSpPr txBox="1"/>
          <p:nvPr/>
        </p:nvSpPr>
        <p:spPr>
          <a:xfrm>
            <a:off x="1808922" y="2802836"/>
            <a:ext cx="5724939" cy="267765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400" i="1" dirty="0"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User enters ctrl-d here</a:t>
            </a:r>
            <a:endParaRPr lang="en-US" sz="2400" i="1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99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UNIX Output Redirection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UNIX I/O Redirection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Unit11 -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95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The file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outfile</a:t>
            </a:r>
            <a:r>
              <a:rPr lang="en-GB" sz="2400" kern="0">
                <a:latin typeface="+mn-lt"/>
                <a:cs typeface="+mn-cs"/>
              </a:rPr>
              <a:t> is created which captures </a:t>
            </a:r>
            <a:r>
              <a:rPr lang="en-GB" sz="2400" u="sng" kern="0">
                <a:latin typeface="+mn-lt"/>
                <a:cs typeface="+mn-cs"/>
              </a:rPr>
              <a:t>all</a:t>
            </a:r>
            <a:r>
              <a:rPr lang="en-GB" sz="2400" kern="0">
                <a:latin typeface="+mn-lt"/>
                <a:cs typeface="+mn-cs"/>
              </a:rPr>
              <a:t> outputs of the program.</a:t>
            </a:r>
          </a:p>
        </p:txBody>
      </p:sp>
      <p:sp>
        <p:nvSpPr>
          <p:cNvPr id="8" name="[TextBox 15]"/>
          <p:cNvSpPr txBox="1"/>
          <p:nvPr/>
        </p:nvSpPr>
        <p:spPr>
          <a:xfrm>
            <a:off x="881788" y="2266122"/>
            <a:ext cx="7394712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outfile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Enter integers, terminate with ctrl-d: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Sum = 33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 bwMode="auto">
          <a:xfrm>
            <a:off x="471488" y="3777421"/>
            <a:ext cx="8215312" cy="208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Output redirection </a:t>
            </a:r>
            <a:r>
              <a:rPr lang="en-GB" sz="2400" b="1" kern="0">
                <a:solidFill>
                  <a:srgbClr val="C00000"/>
                </a:solidFill>
                <a:latin typeface="+mn-lt"/>
                <a:cs typeface="+mn-cs"/>
              </a:rPr>
              <a:t>&gt;</a:t>
            </a:r>
            <a:r>
              <a:rPr lang="en-GB" sz="2400" kern="0">
                <a:latin typeface="+mn-lt"/>
                <a:cs typeface="+mn-cs"/>
              </a:rPr>
              <a:t> fails if the specified output file already exists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If you want to append the output of a program to an existing file, you may use </a:t>
            </a:r>
            <a:r>
              <a:rPr lang="en-GB" sz="2400" b="1" kern="0">
                <a:solidFill>
                  <a:srgbClr val="C00000"/>
                </a:solidFill>
                <a:latin typeface="+mn-lt"/>
                <a:cs typeface="+mn-cs"/>
              </a:rPr>
              <a:t>&gt;&gt; </a:t>
            </a:r>
          </a:p>
        </p:txBody>
      </p:sp>
    </p:spTree>
    <p:extLst>
      <p:ext uri="{BB962C8B-B14F-4D97-AF65-F5344CB8AC3E}">
        <p14:creationId xmlns:p14="http://schemas.microsoft.com/office/powerpoint/2010/main" val="284117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21284</TotalTime>
  <Words>851</Words>
  <Application>Microsoft Office PowerPoint</Application>
  <PresentationFormat>On-screen Show (4:3)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Unit 11: UNIX I/O Redirection</vt:lpstr>
      <vt:lpstr>Unit 11: UNIX I/O Redirection</vt:lpstr>
      <vt:lpstr>1. Introduction</vt:lpstr>
      <vt:lpstr>2. UNIX Input Redirection (1/3)</vt:lpstr>
      <vt:lpstr>2. UNIX Input Redirection (2/3)</vt:lpstr>
      <vt:lpstr>2. UNIX Input Redirection (3/3)</vt:lpstr>
      <vt:lpstr>3. UNIX Output Redirection (1/2)</vt:lpstr>
      <vt:lpstr>3. UNIX Output Redirection (2/2)</vt:lpstr>
      <vt:lpstr>4. Combining Input and Output Redirection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Tuck-Choy Aaron TAN</cp:lastModifiedBy>
  <cp:revision>1809</cp:revision>
  <cp:lastPrinted>2014-07-01T03:51:49Z</cp:lastPrinted>
  <dcterms:created xsi:type="dcterms:W3CDTF">1998-09-05T15:03:32Z</dcterms:created>
  <dcterms:modified xsi:type="dcterms:W3CDTF">2017-09-17T11:58:57Z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