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21"/>
  </p:notesMasterIdLst>
  <p:handoutMasterIdLst>
    <p:handoutMasterId r:id="rId22"/>
  </p:handoutMasterIdLst>
  <p:sldIdLst>
    <p:sldId id="256" r:id="rId2"/>
    <p:sldId id="468" r:id="rId3"/>
    <p:sldId id="509" r:id="rId4"/>
    <p:sldId id="605" r:id="rId5"/>
    <p:sldId id="660" r:id="rId6"/>
    <p:sldId id="663" r:id="rId7"/>
    <p:sldId id="661" r:id="rId8"/>
    <p:sldId id="654" r:id="rId9"/>
    <p:sldId id="662" r:id="rId10"/>
    <p:sldId id="664" r:id="rId11"/>
    <p:sldId id="665" r:id="rId12"/>
    <p:sldId id="666" r:id="rId13"/>
    <p:sldId id="667" r:id="rId14"/>
    <p:sldId id="668" r:id="rId15"/>
    <p:sldId id="669" r:id="rId16"/>
    <p:sldId id="670" r:id="rId17"/>
    <p:sldId id="671" r:id="rId18"/>
    <p:sldId id="606" r:id="rId19"/>
    <p:sldId id="308" r:id="rId2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DCDFF"/>
    <a:srgbClr val="CCFFCC"/>
    <a:srgbClr val="99FF99"/>
    <a:srgbClr val="9900CC"/>
    <a:srgbClr val="008000"/>
    <a:srgbClr val="993366"/>
    <a:srgbClr val="9F9FFF"/>
    <a:srgbClr val="0000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87703" autoAdjust="0"/>
  </p:normalViewPr>
  <p:slideViewPr>
    <p:cSldViewPr snapToGrid="0">
      <p:cViewPr varScale="1">
        <p:scale>
          <a:sx n="83" d="100"/>
          <a:sy n="83" d="100"/>
        </p:scale>
        <p:origin x="11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758"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9/20/2017</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1506828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910286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902753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53942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28355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799584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458887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196167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983361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282336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6981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497816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7916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468534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777920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667055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55949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69180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0883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a:t>CS1010 (AY2017/8 Semester 1)</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a:t>Unit13 -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a:t>CS1010 (AY2017/8 Semester 1)</a:t>
            </a:r>
            <a:endParaRPr lang="en-US" dirty="0"/>
          </a:p>
        </p:txBody>
      </p:sp>
      <p:sp>
        <p:nvSpPr>
          <p:cNvPr id="6" name="Slide Number Placeholder 5"/>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a:t>CS1010 (AY2017/8 Semester 1)</a:t>
            </a:r>
            <a:endParaRPr lang="en-US" dirty="0"/>
          </a:p>
        </p:txBody>
      </p:sp>
      <p:sp>
        <p:nvSpPr>
          <p:cNvPr id="6" name="Slide Number Placeholder 5"/>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a:t>CS1010 (AY2017/8 Semester 1)</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a:t>CS1010 (AY2017/8 Semester 1)</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a:t>Unit13 -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 SoC, NUS</a:t>
            </a:r>
            <a:endParaRPr lang="en-US" dirty="0"/>
          </a:p>
        </p:txBody>
      </p:sp>
      <p:sp>
        <p:nvSpPr>
          <p:cNvPr id="6" name="Footer Placeholder 5"/>
          <p:cNvSpPr>
            <a:spLocks noGrp="1"/>
          </p:cNvSpPr>
          <p:nvPr>
            <p:ph type="ftr" sz="quarter" idx="11"/>
          </p:nvPr>
        </p:nvSpPr>
        <p:spPr/>
        <p:txBody>
          <a:bodyPr/>
          <a:lstStyle/>
          <a:p>
            <a:pPr algn="l">
              <a:defRPr/>
            </a:pPr>
            <a:r>
              <a:rPr lang="en-US"/>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 SoC, NUS</a:t>
            </a:r>
            <a:endParaRPr lang="en-US" dirty="0"/>
          </a:p>
        </p:txBody>
      </p:sp>
      <p:sp>
        <p:nvSpPr>
          <p:cNvPr id="8" name="Footer Placeholder 7"/>
          <p:cNvSpPr>
            <a:spLocks noGrp="1"/>
          </p:cNvSpPr>
          <p:nvPr>
            <p:ph type="ftr" sz="quarter" idx="11"/>
          </p:nvPr>
        </p:nvSpPr>
        <p:spPr/>
        <p:txBody>
          <a:bodyPr/>
          <a:lstStyle/>
          <a:p>
            <a:pPr algn="l">
              <a:defRPr/>
            </a:pPr>
            <a:r>
              <a:rPr lang="en-US"/>
              <a:t>CS1010 (AY2017/8 Semester 1)</a:t>
            </a:r>
            <a:endParaRPr lang="en-US" dirty="0"/>
          </a:p>
        </p:txBody>
      </p:sp>
      <p:sp>
        <p:nvSpPr>
          <p:cNvPr id="9" name="Slide Number Placeholder 8"/>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 SoC, NUS</a:t>
            </a:r>
            <a:endParaRPr lang="en-US" dirty="0"/>
          </a:p>
        </p:txBody>
      </p:sp>
      <p:sp>
        <p:nvSpPr>
          <p:cNvPr id="4" name="Footer Placeholder 3"/>
          <p:cNvSpPr>
            <a:spLocks noGrp="1"/>
          </p:cNvSpPr>
          <p:nvPr>
            <p:ph type="ftr" sz="quarter" idx="11"/>
          </p:nvPr>
        </p:nvSpPr>
        <p:spPr/>
        <p:txBody>
          <a:bodyPr/>
          <a:lstStyle/>
          <a:p>
            <a:pPr algn="l">
              <a:defRPr/>
            </a:pPr>
            <a:r>
              <a:rPr lang="en-US"/>
              <a:t>CS1010 (AY2017/8 Semester 1)</a:t>
            </a:r>
            <a:endParaRPr lang="en-US" dirty="0"/>
          </a:p>
        </p:txBody>
      </p:sp>
      <p:sp>
        <p:nvSpPr>
          <p:cNvPr id="5" name="Slide Number Placeholder 4"/>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SoC, NUS</a:t>
            </a:r>
            <a:endParaRPr lang="en-US" dirty="0"/>
          </a:p>
        </p:txBody>
      </p:sp>
      <p:sp>
        <p:nvSpPr>
          <p:cNvPr id="3" name="Footer Placeholder 2"/>
          <p:cNvSpPr>
            <a:spLocks noGrp="1"/>
          </p:cNvSpPr>
          <p:nvPr>
            <p:ph type="ftr" sz="quarter" idx="11"/>
          </p:nvPr>
        </p:nvSpPr>
        <p:spPr/>
        <p:txBody>
          <a:bodyPr/>
          <a:lstStyle/>
          <a:p>
            <a:pPr algn="l">
              <a:defRPr/>
            </a:pPr>
            <a:r>
              <a:rPr lang="en-US"/>
              <a:t>CS1010 (AY2017/8 Semester 1)</a:t>
            </a:r>
            <a:endParaRPr lang="en-US" dirty="0"/>
          </a:p>
        </p:txBody>
      </p:sp>
      <p:sp>
        <p:nvSpPr>
          <p:cNvPr id="4" name="Slide Number Placeholder 3"/>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SoC, NUS</a:t>
            </a:r>
            <a:endParaRPr lang="en-US" dirty="0"/>
          </a:p>
        </p:txBody>
      </p:sp>
      <p:sp>
        <p:nvSpPr>
          <p:cNvPr id="6" name="Footer Placeholder 5"/>
          <p:cNvSpPr>
            <a:spLocks noGrp="1"/>
          </p:cNvSpPr>
          <p:nvPr>
            <p:ph type="ftr" sz="quarter" idx="11"/>
          </p:nvPr>
        </p:nvSpPr>
        <p:spPr/>
        <p:txBody>
          <a:bodyPr/>
          <a:lstStyle/>
          <a:p>
            <a:pPr algn="l">
              <a:defRPr/>
            </a:pPr>
            <a:r>
              <a:rPr lang="en-US"/>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SoC, NUS</a:t>
            </a:r>
            <a:endParaRPr lang="en-US" dirty="0"/>
          </a:p>
        </p:txBody>
      </p:sp>
      <p:sp>
        <p:nvSpPr>
          <p:cNvPr id="6" name="Footer Placeholder 5"/>
          <p:cNvSpPr>
            <a:spLocks noGrp="1"/>
          </p:cNvSpPr>
          <p:nvPr>
            <p:ph type="ftr" sz="quarter" idx="11"/>
          </p:nvPr>
        </p:nvSpPr>
        <p:spPr/>
        <p:txBody>
          <a:bodyPr/>
          <a:lstStyle/>
          <a:p>
            <a:pPr algn="l">
              <a:defRPr/>
            </a:pPr>
            <a:r>
              <a:rPr lang="en-US"/>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 SoC, NUS</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CS1010 (AY2017/8 Semester 1)</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a:t>Unit13 -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nus.edu.sg/~cs10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www.comp.nus.edu.sg/~cs1010/" TargetMode="Externa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cyclopedia2.thefreedictionary.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912533"/>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UNIT 13</a:t>
            </a:r>
          </a:p>
        </p:txBody>
      </p:sp>
      <p:sp>
        <p:nvSpPr>
          <p:cNvPr id="11" name="[TextBox 7]"/>
          <p:cNvSpPr txBox="1"/>
          <p:nvPr/>
        </p:nvSpPr>
        <p:spPr>
          <a:xfrm>
            <a:off x="1058333" y="3462867"/>
            <a:ext cx="7128934" cy="646331"/>
          </a:xfrm>
          <a:prstGeom prst="rect">
            <a:avLst/>
          </a:prstGeom>
          <a:noFill/>
        </p:spPr>
        <p:txBody>
          <a:bodyPr wrap="square" rtlCol="0">
            <a:spAutoFit/>
          </a:bodyPr>
          <a:lstStyle/>
          <a:p>
            <a:pPr algn="ctr"/>
            <a:r>
              <a:rPr lang="en-US" sz="3600" dirty="0">
                <a:solidFill>
                  <a:srgbClr val="C00000"/>
                </a:solidFill>
                <a:latin typeface="Calibri" panose="020F0502020204030204" pitchFamily="34" charset="0"/>
              </a:rPr>
              <a:t>Separate Compilation</a:t>
            </a:r>
          </a:p>
        </p:txBody>
      </p:sp>
      <p:pic>
        <p:nvPicPr>
          <p:cNvPr id="9" name="[Picture 6]">
            <a:hlinkClick r:id="rId3"/>
            <a:extLst>
              <a:ext uri="{FF2B5EF4-FFF2-40B4-BE49-F238E27FC236}">
                <a16:creationId xmlns:a16="http://schemas.microsoft.com/office/drawing/2014/main" id="{3BF1ABA2-E58C-4A5A-8905-4D234AA6F1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58" y="677267"/>
            <a:ext cx="6167933" cy="1013510"/>
          </a:xfrm>
          <a:prstGeom prst="rect">
            <a:avLst/>
          </a:prstGeom>
        </p:spPr>
      </p:pic>
      <p:sp>
        <p:nvSpPr>
          <p:cNvPr id="10" name="Rectangle 2">
            <a:extLst>
              <a:ext uri="{FF2B5EF4-FFF2-40B4-BE49-F238E27FC236}">
                <a16:creationId xmlns:a16="http://schemas.microsoft.com/office/drawing/2014/main" id="{61D1045C-9C75-4AD4-A446-4571E922E379}"/>
              </a:ext>
            </a:extLst>
          </p:cNvPr>
          <p:cNvSpPr>
            <a:spLocks noGrp="1" noChangeArrowheads="1"/>
          </p:cNvSpPr>
          <p:nvPr>
            <p:ph type="ctrTitle"/>
          </p:nvPr>
        </p:nvSpPr>
        <p:spPr>
          <a:xfrm>
            <a:off x="2502858" y="664421"/>
            <a:ext cx="4004733" cy="364067"/>
          </a:xfrm>
        </p:spPr>
        <p:txBody>
          <a:bodyPr>
            <a:noAutofit/>
          </a:bodyPr>
          <a:lstStyle/>
          <a:p>
            <a:pPr algn="dist" eaLnBrk="1" hangingPunct="1"/>
            <a:r>
              <a:rPr lang="en-GB" sz="1600" cap="none" dirty="0">
                <a:latin typeface="Calibri" panose="020F0502020204030204" pitchFamily="34" charset="0"/>
                <a:hlinkClick r:id="rId5"/>
              </a:rPr>
              <a:t>http://www.comp.nus.edu.sg/~cs1010/</a:t>
            </a:r>
            <a:endParaRPr lang="en-GB" sz="1600" cap="none" dirty="0">
              <a:latin typeface="Calibri" panose="020F0502020204030204" pitchFamily="34" charset="0"/>
            </a:endParaRPr>
          </a:p>
        </p:txBody>
      </p:sp>
      <p:pic>
        <p:nvPicPr>
          <p:cNvPr id="12" name="Picture 11">
            <a:extLst>
              <a:ext uri="{FF2B5EF4-FFF2-40B4-BE49-F238E27FC236}">
                <a16:creationId xmlns:a16="http://schemas.microsoft.com/office/drawing/2014/main" id="{5511BDDB-5290-4817-9AC2-D004A3D233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2.1 Separate Compilation: Case 1</a:t>
            </a: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10</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7" name="Flowchart: Punched Tape 77"/>
          <p:cNvSpPr>
            <a:spLocks noChangeArrowheads="1"/>
          </p:cNvSpPr>
          <p:nvPr/>
        </p:nvSpPr>
        <p:spPr bwMode="auto">
          <a:xfrm>
            <a:off x="936625" y="2341563"/>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f1.h</a:t>
            </a:r>
          </a:p>
        </p:txBody>
      </p:sp>
      <p:sp>
        <p:nvSpPr>
          <p:cNvPr id="18" name="Flowchart: Punched Tape 78"/>
          <p:cNvSpPr>
            <a:spLocks noChangeArrowheads="1"/>
          </p:cNvSpPr>
          <p:nvPr/>
        </p:nvSpPr>
        <p:spPr bwMode="auto">
          <a:xfrm>
            <a:off x="936625" y="3397250"/>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f2.h</a:t>
            </a:r>
          </a:p>
        </p:txBody>
      </p:sp>
      <p:sp>
        <p:nvSpPr>
          <p:cNvPr id="19" name="Flowchart: Punched Tape 79"/>
          <p:cNvSpPr>
            <a:spLocks noChangeArrowheads="1"/>
          </p:cNvSpPr>
          <p:nvPr/>
        </p:nvSpPr>
        <p:spPr bwMode="auto">
          <a:xfrm>
            <a:off x="936625" y="4440238"/>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f3.h</a:t>
            </a:r>
          </a:p>
        </p:txBody>
      </p:sp>
      <p:sp>
        <p:nvSpPr>
          <p:cNvPr id="20" name="Rounded Rectangle 24"/>
          <p:cNvSpPr>
            <a:spLocks noChangeArrowheads="1"/>
          </p:cNvSpPr>
          <p:nvPr/>
        </p:nvSpPr>
        <p:spPr bwMode="auto">
          <a:xfrm>
            <a:off x="5486400" y="4195763"/>
            <a:ext cx="1350963" cy="463550"/>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a:t>
            </a:r>
          </a:p>
        </p:txBody>
      </p:sp>
      <p:sp>
        <p:nvSpPr>
          <p:cNvPr id="21" name="Flowchart: Punched Tape 6"/>
          <p:cNvSpPr>
            <a:spLocks noChangeArrowheads="1"/>
          </p:cNvSpPr>
          <p:nvPr/>
        </p:nvSpPr>
        <p:spPr bwMode="auto">
          <a:xfrm>
            <a:off x="838200" y="2754313"/>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f1.c</a:t>
            </a:r>
          </a:p>
        </p:txBody>
      </p:sp>
      <p:sp>
        <p:nvSpPr>
          <p:cNvPr id="22" name="Flowchart: Punched Tape 7"/>
          <p:cNvSpPr>
            <a:spLocks noChangeArrowheads="1"/>
          </p:cNvSpPr>
          <p:nvPr/>
        </p:nvSpPr>
        <p:spPr bwMode="auto">
          <a:xfrm>
            <a:off x="838200" y="3810000"/>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f2.c</a:t>
            </a:r>
          </a:p>
        </p:txBody>
      </p:sp>
      <p:sp>
        <p:nvSpPr>
          <p:cNvPr id="23" name="Flowchart: Punched Tape 8"/>
          <p:cNvSpPr>
            <a:spLocks noChangeArrowheads="1"/>
          </p:cNvSpPr>
          <p:nvPr/>
        </p:nvSpPr>
        <p:spPr bwMode="auto">
          <a:xfrm>
            <a:off x="838200" y="4854575"/>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f3.c</a:t>
            </a:r>
          </a:p>
        </p:txBody>
      </p:sp>
      <p:sp>
        <p:nvSpPr>
          <p:cNvPr id="24" name="Flowchart: Punched Tape 16"/>
          <p:cNvSpPr>
            <a:spLocks noChangeArrowheads="1"/>
          </p:cNvSpPr>
          <p:nvPr/>
        </p:nvSpPr>
        <p:spPr bwMode="auto">
          <a:xfrm>
            <a:off x="838200" y="5584825"/>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main.c</a:t>
            </a:r>
          </a:p>
        </p:txBody>
      </p:sp>
      <p:sp>
        <p:nvSpPr>
          <p:cNvPr id="25" name="Flowchart: Punched Tape 20"/>
          <p:cNvSpPr>
            <a:spLocks noChangeArrowheads="1"/>
          </p:cNvSpPr>
          <p:nvPr/>
        </p:nvSpPr>
        <p:spPr bwMode="auto">
          <a:xfrm>
            <a:off x="7588250" y="4114800"/>
            <a:ext cx="869950" cy="609600"/>
          </a:xfrm>
          <a:prstGeom prst="flowChartPunchedTape">
            <a:avLst/>
          </a:prstGeom>
          <a:solidFill>
            <a:srgbClr val="CCFFCC"/>
          </a:solidFill>
          <a:ln w="12700" cap="sq" algn="ctr">
            <a:solidFill>
              <a:schemeClr val="tx1"/>
            </a:solidFill>
            <a:round/>
            <a:headEnd type="none" w="sm" len="sm"/>
            <a:tailEnd type="none" w="sm" len="sm"/>
          </a:ln>
        </p:spPr>
        <p:txBody>
          <a:bodyPr/>
          <a:lstStyle/>
          <a:p>
            <a:r>
              <a:rPr lang="en-US" dirty="0" err="1"/>
              <a:t>a.out</a:t>
            </a:r>
            <a:endParaRPr lang="en-US" dirty="0"/>
          </a:p>
        </p:txBody>
      </p:sp>
      <p:sp>
        <p:nvSpPr>
          <p:cNvPr id="26" name="TextBox 21"/>
          <p:cNvSpPr txBox="1">
            <a:spLocks noChangeArrowheads="1"/>
          </p:cNvSpPr>
          <p:nvPr/>
        </p:nvSpPr>
        <p:spPr bwMode="auto">
          <a:xfrm>
            <a:off x="795338" y="1328738"/>
            <a:ext cx="914400" cy="922337"/>
          </a:xfrm>
          <a:prstGeom prst="rect">
            <a:avLst/>
          </a:prstGeom>
          <a:noFill/>
          <a:ln w="9525">
            <a:noFill/>
            <a:miter lim="800000"/>
            <a:headEnd/>
            <a:tailEnd/>
          </a:ln>
        </p:spPr>
        <p:txBody>
          <a:bodyPr wrap="none">
            <a:spAutoFit/>
          </a:bodyPr>
          <a:lstStyle/>
          <a:p>
            <a:pPr algn="ctr"/>
            <a:r>
              <a:rPr lang="en-US"/>
              <a:t>Source</a:t>
            </a:r>
            <a:br>
              <a:rPr lang="en-US"/>
            </a:br>
            <a:r>
              <a:rPr lang="en-US"/>
              <a:t>files</a:t>
            </a:r>
            <a:br>
              <a:rPr lang="en-US"/>
            </a:br>
            <a:r>
              <a:rPr lang="en-US"/>
              <a:t>.c &amp; .h</a:t>
            </a:r>
          </a:p>
        </p:txBody>
      </p:sp>
      <p:sp>
        <p:nvSpPr>
          <p:cNvPr id="27" name="TextBox 25"/>
          <p:cNvSpPr txBox="1">
            <a:spLocks noChangeArrowheads="1"/>
          </p:cNvSpPr>
          <p:nvPr/>
        </p:nvSpPr>
        <p:spPr bwMode="auto">
          <a:xfrm>
            <a:off x="6850432" y="2510501"/>
            <a:ext cx="1656574" cy="369332"/>
          </a:xfrm>
          <a:prstGeom prst="rect">
            <a:avLst/>
          </a:prstGeom>
          <a:noFill/>
          <a:ln w="9525">
            <a:noFill/>
            <a:miter lim="800000"/>
            <a:headEnd/>
            <a:tailEnd/>
          </a:ln>
        </p:spPr>
        <p:txBody>
          <a:bodyPr wrap="square">
            <a:spAutoFit/>
          </a:bodyPr>
          <a:lstStyle/>
          <a:p>
            <a:pPr algn="ctr"/>
            <a:r>
              <a:rPr lang="en-US" dirty="0"/>
              <a:t>Library file(s)</a:t>
            </a:r>
          </a:p>
        </p:txBody>
      </p:sp>
      <p:sp>
        <p:nvSpPr>
          <p:cNvPr id="28" name="TextBox 26"/>
          <p:cNvSpPr txBox="1">
            <a:spLocks noChangeArrowheads="1"/>
          </p:cNvSpPr>
          <p:nvPr/>
        </p:nvSpPr>
        <p:spPr bwMode="auto">
          <a:xfrm>
            <a:off x="5465762" y="4753419"/>
            <a:ext cx="1403350" cy="646112"/>
          </a:xfrm>
          <a:prstGeom prst="rect">
            <a:avLst/>
          </a:prstGeom>
          <a:noFill/>
          <a:ln w="9525">
            <a:noFill/>
            <a:miter lim="800000"/>
            <a:headEnd/>
            <a:tailEnd/>
          </a:ln>
        </p:spPr>
        <p:txBody>
          <a:bodyPr wrap="none">
            <a:spAutoFit/>
          </a:bodyPr>
          <a:lstStyle/>
          <a:p>
            <a:r>
              <a:rPr lang="en-US" dirty="0"/>
              <a:t>Compilation</a:t>
            </a:r>
          </a:p>
          <a:p>
            <a:r>
              <a:rPr lang="en-US" dirty="0"/>
              <a:t>and Linking</a:t>
            </a:r>
          </a:p>
        </p:txBody>
      </p:sp>
      <p:cxnSp>
        <p:nvCxnSpPr>
          <p:cNvPr id="29" name="Straight Arrow Connector 52"/>
          <p:cNvCxnSpPr>
            <a:cxnSpLocks noChangeShapeType="1"/>
            <a:stCxn id="21" idx="3"/>
          </p:cNvCxnSpPr>
          <p:nvPr/>
        </p:nvCxnSpPr>
        <p:spPr bwMode="auto">
          <a:xfrm>
            <a:off x="1698625" y="3059113"/>
            <a:ext cx="3728470" cy="1269987"/>
          </a:xfrm>
          <a:prstGeom prst="straightConnector1">
            <a:avLst/>
          </a:prstGeom>
          <a:noFill/>
          <a:ln w="12700" cap="sq" algn="ctr">
            <a:solidFill>
              <a:schemeClr val="tx1"/>
            </a:solidFill>
            <a:round/>
            <a:headEnd type="none" w="med" len="med"/>
            <a:tailEnd type="triangle" w="med" len="med"/>
          </a:ln>
        </p:spPr>
      </p:cxnSp>
      <p:cxnSp>
        <p:nvCxnSpPr>
          <p:cNvPr id="30" name="Straight Arrow Connector 54"/>
          <p:cNvCxnSpPr>
            <a:cxnSpLocks noChangeShapeType="1"/>
            <a:stCxn id="22" idx="3"/>
          </p:cNvCxnSpPr>
          <p:nvPr/>
        </p:nvCxnSpPr>
        <p:spPr bwMode="auto">
          <a:xfrm>
            <a:off x="1698625" y="4114800"/>
            <a:ext cx="3728470" cy="304310"/>
          </a:xfrm>
          <a:prstGeom prst="straightConnector1">
            <a:avLst/>
          </a:prstGeom>
          <a:noFill/>
          <a:ln w="12700" cap="sq" algn="ctr">
            <a:solidFill>
              <a:schemeClr val="tx1"/>
            </a:solidFill>
            <a:round/>
            <a:headEnd type="none" w="med" len="med"/>
            <a:tailEnd type="triangle" w="med" len="med"/>
          </a:ln>
        </p:spPr>
      </p:cxnSp>
      <p:cxnSp>
        <p:nvCxnSpPr>
          <p:cNvPr id="31" name="Straight Arrow Connector 56"/>
          <p:cNvCxnSpPr>
            <a:cxnSpLocks noChangeShapeType="1"/>
            <a:stCxn id="23" idx="3"/>
          </p:cNvCxnSpPr>
          <p:nvPr/>
        </p:nvCxnSpPr>
        <p:spPr bwMode="auto">
          <a:xfrm flipV="1">
            <a:off x="1698625" y="4509120"/>
            <a:ext cx="3728470" cy="650255"/>
          </a:xfrm>
          <a:prstGeom prst="straightConnector1">
            <a:avLst/>
          </a:prstGeom>
          <a:noFill/>
          <a:ln w="12700" cap="sq" algn="ctr">
            <a:solidFill>
              <a:schemeClr val="tx1"/>
            </a:solidFill>
            <a:round/>
            <a:headEnd type="none" w="med" len="med"/>
            <a:tailEnd type="triangle" w="med" len="med"/>
          </a:ln>
        </p:spPr>
      </p:cxnSp>
      <p:cxnSp>
        <p:nvCxnSpPr>
          <p:cNvPr id="32" name="Straight Arrow Connector 64"/>
          <p:cNvCxnSpPr>
            <a:cxnSpLocks noChangeShapeType="1"/>
            <a:stCxn id="24" idx="3"/>
          </p:cNvCxnSpPr>
          <p:nvPr/>
        </p:nvCxnSpPr>
        <p:spPr bwMode="auto">
          <a:xfrm flipV="1">
            <a:off x="1698625" y="4572000"/>
            <a:ext cx="3767137" cy="1317625"/>
          </a:xfrm>
          <a:prstGeom prst="straightConnector1">
            <a:avLst/>
          </a:prstGeom>
          <a:noFill/>
          <a:ln w="12700" cap="sq" algn="ctr">
            <a:solidFill>
              <a:schemeClr val="tx1"/>
            </a:solidFill>
            <a:round/>
            <a:headEnd type="none" w="med" len="med"/>
            <a:tailEnd type="triangle" w="med" len="med"/>
          </a:ln>
        </p:spPr>
      </p:cxnSp>
      <p:cxnSp>
        <p:nvCxnSpPr>
          <p:cNvPr id="33" name="Straight Arrow Connector 68"/>
          <p:cNvCxnSpPr>
            <a:cxnSpLocks noChangeShapeType="1"/>
            <a:endCxn id="25" idx="1"/>
          </p:cNvCxnSpPr>
          <p:nvPr/>
        </p:nvCxnSpPr>
        <p:spPr bwMode="auto">
          <a:xfrm flipV="1">
            <a:off x="6846888" y="4419600"/>
            <a:ext cx="741362" cy="1588"/>
          </a:xfrm>
          <a:prstGeom prst="straightConnector1">
            <a:avLst/>
          </a:prstGeom>
          <a:noFill/>
          <a:ln w="12700" cap="sq" algn="ctr">
            <a:solidFill>
              <a:schemeClr val="tx1"/>
            </a:solidFill>
            <a:round/>
            <a:headEnd type="none" w="med" len="med"/>
            <a:tailEnd type="triangle" w="med" len="med"/>
          </a:ln>
        </p:spPr>
      </p:cxnSp>
      <p:sp>
        <p:nvSpPr>
          <p:cNvPr id="34" name="TextBox 75"/>
          <p:cNvSpPr txBox="1">
            <a:spLocks noChangeArrowheads="1"/>
          </p:cNvSpPr>
          <p:nvPr/>
        </p:nvSpPr>
        <p:spPr bwMode="auto">
          <a:xfrm>
            <a:off x="7360444" y="4790281"/>
            <a:ext cx="1325562" cy="646113"/>
          </a:xfrm>
          <a:prstGeom prst="rect">
            <a:avLst/>
          </a:prstGeom>
          <a:noFill/>
          <a:ln w="9525">
            <a:noFill/>
            <a:miter lim="800000"/>
            <a:headEnd/>
            <a:tailEnd/>
          </a:ln>
        </p:spPr>
        <p:txBody>
          <a:bodyPr wrap="none">
            <a:spAutoFit/>
          </a:bodyPr>
          <a:lstStyle/>
          <a:p>
            <a:r>
              <a:rPr lang="en-US" dirty="0"/>
              <a:t>Executable</a:t>
            </a:r>
            <a:br>
              <a:rPr lang="en-US" dirty="0"/>
            </a:br>
            <a:r>
              <a:rPr lang="en-US" dirty="0"/>
              <a:t>file</a:t>
            </a:r>
          </a:p>
        </p:txBody>
      </p:sp>
      <p:sp>
        <p:nvSpPr>
          <p:cNvPr id="35" name="Flowchart: Punched Tape 95"/>
          <p:cNvSpPr>
            <a:spLocks noChangeArrowheads="1"/>
          </p:cNvSpPr>
          <p:nvPr/>
        </p:nvSpPr>
        <p:spPr bwMode="auto">
          <a:xfrm>
            <a:off x="5813425" y="2209800"/>
            <a:ext cx="957263" cy="609600"/>
          </a:xfrm>
          <a:prstGeom prst="flowChartPunchedTape">
            <a:avLst/>
          </a:prstGeom>
          <a:solidFill>
            <a:srgbClr val="C00000">
              <a:alpha val="25098"/>
            </a:srgbClr>
          </a:solidFill>
          <a:ln w="12700" cap="sq" algn="ctr">
            <a:solidFill>
              <a:schemeClr val="tx1"/>
            </a:solidFill>
            <a:round/>
            <a:headEnd type="none" w="sm" len="sm"/>
            <a:tailEnd type="none" w="sm" len="sm"/>
          </a:ln>
        </p:spPr>
        <p:txBody>
          <a:bodyPr/>
          <a:lstStyle/>
          <a:p>
            <a:r>
              <a:rPr lang="en-US"/>
              <a:t>math.h</a:t>
            </a:r>
          </a:p>
        </p:txBody>
      </p:sp>
      <p:sp>
        <p:nvSpPr>
          <p:cNvPr id="36" name="Flowchart: Punched Tape 15"/>
          <p:cNvSpPr>
            <a:spLocks noChangeArrowheads="1"/>
          </p:cNvSpPr>
          <p:nvPr/>
        </p:nvSpPr>
        <p:spPr bwMode="auto">
          <a:xfrm>
            <a:off x="5705475" y="2644775"/>
            <a:ext cx="923925" cy="609600"/>
          </a:xfrm>
          <a:prstGeom prst="flowChartPunchedTape">
            <a:avLst/>
          </a:prstGeom>
          <a:solidFill>
            <a:schemeClr val="tx2">
              <a:lumMod val="40000"/>
              <a:lumOff val="60000"/>
            </a:schemeClr>
          </a:solidFill>
          <a:ln w="12700" cap="sq" algn="ctr">
            <a:solidFill>
              <a:schemeClr val="tx1"/>
            </a:solidFill>
            <a:round/>
            <a:headEnd type="none" w="sm" len="sm"/>
            <a:tailEnd type="none" w="sm" len="sm"/>
          </a:ln>
        </p:spPr>
        <p:txBody>
          <a:bodyPr/>
          <a:lstStyle/>
          <a:p>
            <a:r>
              <a:rPr lang="en-US" dirty="0" err="1"/>
              <a:t>libm.a</a:t>
            </a:r>
            <a:endParaRPr lang="en-US" dirty="0"/>
          </a:p>
        </p:txBody>
      </p:sp>
      <p:cxnSp>
        <p:nvCxnSpPr>
          <p:cNvPr id="37" name="Straight Arrow Connector 73"/>
          <p:cNvCxnSpPr>
            <a:cxnSpLocks noChangeShapeType="1"/>
            <a:stCxn id="36" idx="2"/>
          </p:cNvCxnSpPr>
          <p:nvPr/>
        </p:nvCxnSpPr>
        <p:spPr bwMode="auto">
          <a:xfrm rot="16200000" flipH="1">
            <a:off x="5674519" y="3686969"/>
            <a:ext cx="990600" cy="4762"/>
          </a:xfrm>
          <a:prstGeom prst="straightConnector1">
            <a:avLst/>
          </a:prstGeom>
          <a:noFill/>
          <a:ln w="12700" cap="sq" algn="ctr">
            <a:solidFill>
              <a:schemeClr val="tx1"/>
            </a:solidFill>
            <a:round/>
            <a:headEnd type="none" w="med" len="med"/>
            <a:tailEnd type="triangle" w="med" len="med"/>
          </a:ln>
        </p:spPr>
      </p:cxnSp>
      <p:sp>
        <p:nvSpPr>
          <p:cNvPr id="38" name="TextBox 51"/>
          <p:cNvSpPr txBox="1">
            <a:spLocks noChangeArrowheads="1"/>
          </p:cNvSpPr>
          <p:nvPr/>
        </p:nvSpPr>
        <p:spPr bwMode="auto">
          <a:xfrm>
            <a:off x="2079625" y="1295400"/>
            <a:ext cx="6389688" cy="646113"/>
          </a:xfrm>
          <a:prstGeom prst="rect">
            <a:avLst/>
          </a:prstGeom>
          <a:solidFill>
            <a:srgbClr val="FFFF00"/>
          </a:solidFill>
          <a:ln w="9525">
            <a:noFill/>
            <a:miter lim="800000"/>
            <a:headEnd/>
            <a:tailEnd/>
          </a:ln>
        </p:spPr>
        <p:txBody>
          <a:bodyPr>
            <a:spAutoFit/>
          </a:bodyPr>
          <a:lstStyle/>
          <a:p>
            <a:r>
              <a:rPr lang="en-US" b="1" dirty="0"/>
              <a:t>Case 1:</a:t>
            </a:r>
          </a:p>
          <a:p>
            <a:r>
              <a:rPr lang="en-US" dirty="0"/>
              <a:t>All the source files are compiled and linked in </a:t>
            </a:r>
            <a:r>
              <a:rPr lang="en-US" u="sng" dirty="0"/>
              <a:t>one step</a:t>
            </a:r>
            <a:r>
              <a:rPr lang="en-US" dirty="0"/>
              <a:t>.</a:t>
            </a:r>
          </a:p>
        </p:txBody>
      </p:sp>
      <p:sp>
        <p:nvSpPr>
          <p:cNvPr id="39" name="TextBox 53"/>
          <p:cNvSpPr txBox="1">
            <a:spLocks noChangeArrowheads="1"/>
          </p:cNvSpPr>
          <p:nvPr/>
        </p:nvSpPr>
        <p:spPr bwMode="auto">
          <a:xfrm>
            <a:off x="6215063" y="3462338"/>
            <a:ext cx="506412" cy="368300"/>
          </a:xfrm>
          <a:prstGeom prst="rect">
            <a:avLst/>
          </a:prstGeom>
          <a:noFill/>
          <a:ln w="9525">
            <a:noFill/>
            <a:miter lim="800000"/>
            <a:headEnd/>
            <a:tailEnd/>
          </a:ln>
        </p:spPr>
        <p:txBody>
          <a:bodyPr wrap="none">
            <a:spAutoFit/>
          </a:bodyPr>
          <a:lstStyle/>
          <a:p>
            <a:r>
              <a:rPr lang="en-US"/>
              <a:t>-lm</a:t>
            </a:r>
          </a:p>
        </p:txBody>
      </p:sp>
    </p:spTree>
    <p:extLst>
      <p:ext uri="{BB962C8B-B14F-4D97-AF65-F5344CB8AC3E}">
        <p14:creationId xmlns:p14="http://schemas.microsoft.com/office/powerpoint/2010/main" val="10313004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2.1 Case 1 Demo</a:t>
            </a: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11</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40" name="Content Placeholder 2"/>
          <p:cNvSpPr>
            <a:spLocks noGrp="1"/>
          </p:cNvSpPr>
          <p:nvPr>
            <p:ph idx="1"/>
          </p:nvPr>
        </p:nvSpPr>
        <p:spPr>
          <a:xfrm>
            <a:off x="457200" y="1371599"/>
            <a:ext cx="8229600" cy="4979773"/>
          </a:xfrm>
        </p:spPr>
        <p:txBody>
          <a:bodyPr/>
          <a:lstStyle/>
          <a:p>
            <a:pPr marL="339725" indent="-339725">
              <a:buClr>
                <a:schemeClr val="tx1">
                  <a:lumMod val="90000"/>
                  <a:lumOff val="10000"/>
                </a:schemeClr>
              </a:buClr>
              <a:buSzPct val="100000"/>
              <a:buFont typeface="Wingdings" panose="05000000000000000000" pitchFamily="2" charset="2"/>
              <a:buChar char="§"/>
            </a:pPr>
            <a:r>
              <a:rPr lang="en-US" dirty="0">
                <a:solidFill>
                  <a:schemeClr val="tx1"/>
                </a:solidFill>
              </a:rPr>
              <a:t>Let’s re-visit the Freezer version 2 program in </a:t>
            </a:r>
            <a:r>
              <a:rPr lang="en-US" dirty="0"/>
              <a:t>Unit 4</a:t>
            </a:r>
            <a:r>
              <a:rPr lang="en-US" dirty="0">
                <a:solidFill>
                  <a:schemeClr val="tx1"/>
                </a:solidFill>
              </a:rPr>
              <a:t> Exercise 6. We will create a module that contains a function to calculate the freezer temperature:</a:t>
            </a:r>
          </a:p>
          <a:p>
            <a:pPr marL="690563" lvl="1" indent="-298450">
              <a:buClr>
                <a:schemeClr val="bg1">
                  <a:lumMod val="50000"/>
                </a:schemeClr>
              </a:buClr>
              <a:buSzPct val="100000"/>
              <a:buFont typeface="Wingdings" panose="05000000000000000000" pitchFamily="2" charset="2"/>
              <a:buChar char="§"/>
            </a:pPr>
            <a:r>
              <a:rPr lang="en-US" dirty="0"/>
              <a:t>Module header file:</a:t>
            </a:r>
            <a:endParaRPr lang="en-US" dirty="0">
              <a:solidFill>
                <a:srgbClr val="C00000"/>
              </a:solidFill>
            </a:endParaRPr>
          </a:p>
          <a:p>
            <a:pPr lvl="2"/>
            <a:endParaRPr lang="en-US" dirty="0"/>
          </a:p>
          <a:p>
            <a:pPr lvl="1"/>
            <a:endParaRPr lang="en-US" dirty="0"/>
          </a:p>
          <a:p>
            <a:pPr lvl="1"/>
            <a:endParaRPr lang="en-US" dirty="0"/>
          </a:p>
          <a:p>
            <a:pPr marL="690563" lvl="1" indent="-285750">
              <a:buClr>
                <a:schemeClr val="bg1">
                  <a:lumMod val="50000"/>
                </a:schemeClr>
              </a:buClr>
              <a:buSzPct val="100000"/>
              <a:buFont typeface="Wingdings" panose="05000000000000000000" pitchFamily="2" charset="2"/>
              <a:buChar char="§"/>
            </a:pPr>
            <a:r>
              <a:rPr lang="en-US" dirty="0"/>
              <a:t>Module source file:</a:t>
            </a:r>
            <a:endParaRPr lang="en-US" dirty="0">
              <a:solidFill>
                <a:srgbClr val="C00000"/>
              </a:solidFill>
            </a:endParaRPr>
          </a:p>
        </p:txBody>
      </p:sp>
      <p:grpSp>
        <p:nvGrpSpPr>
          <p:cNvPr id="41" name="Group 40"/>
          <p:cNvGrpSpPr/>
          <p:nvPr/>
        </p:nvGrpSpPr>
        <p:grpSpPr>
          <a:xfrm>
            <a:off x="1098550" y="4215998"/>
            <a:ext cx="7148163" cy="1562754"/>
            <a:chOff x="1098550" y="4311691"/>
            <a:chExt cx="7148163" cy="1562754"/>
          </a:xfrm>
        </p:grpSpPr>
        <p:sp>
          <p:nvSpPr>
            <p:cNvPr id="42" name="TextBox 41"/>
            <p:cNvSpPr txBox="1"/>
            <p:nvPr/>
          </p:nvSpPr>
          <p:spPr>
            <a:xfrm>
              <a:off x="1098550" y="4489450"/>
              <a:ext cx="7015163" cy="138499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400" b="1" dirty="0">
                  <a:solidFill>
                    <a:srgbClr val="7030A0"/>
                  </a:solidFill>
                  <a:latin typeface="Courier New" pitchFamily="49" charset="0"/>
                  <a:cs typeface="Courier New" pitchFamily="49" charset="0"/>
                </a:rPr>
                <a:t>#include </a:t>
              </a:r>
              <a:r>
                <a:rPr lang="en-US" sz="1400" b="1" dirty="0">
                  <a:solidFill>
                    <a:srgbClr val="006600"/>
                  </a:solidFill>
                  <a:latin typeface="Courier New" pitchFamily="49" charset="0"/>
                  <a:cs typeface="Courier New" pitchFamily="49" charset="0"/>
                </a:rPr>
                <a:t>&lt;</a:t>
              </a:r>
              <a:r>
                <a:rPr lang="en-US" sz="1400" b="1" dirty="0" err="1">
                  <a:solidFill>
                    <a:srgbClr val="006600"/>
                  </a:solidFill>
                  <a:latin typeface="Courier New" pitchFamily="49" charset="0"/>
                  <a:cs typeface="Courier New" pitchFamily="49" charset="0"/>
                </a:rPr>
                <a:t>math.h</a:t>
              </a:r>
              <a:r>
                <a:rPr lang="en-US" sz="1400" b="1" dirty="0">
                  <a:solidFill>
                    <a:srgbClr val="006600"/>
                  </a:solidFill>
                  <a:latin typeface="Courier New" pitchFamily="49" charset="0"/>
                  <a:cs typeface="Courier New" pitchFamily="49" charset="0"/>
                </a:rPr>
                <a:t>&gt;</a:t>
              </a:r>
            </a:p>
            <a:p>
              <a:pPr>
                <a:defRPr/>
              </a:pPr>
              <a:endParaRPr lang="en-US" sz="1400" b="1" dirty="0">
                <a:latin typeface="Courier New" pitchFamily="49" charset="0"/>
                <a:cs typeface="Courier New" pitchFamily="49" charset="0"/>
              </a:endParaRPr>
            </a:p>
            <a:p>
              <a:pPr>
                <a:defRPr/>
              </a:pPr>
              <a:r>
                <a:rPr lang="en-US" sz="1400" b="1" dirty="0">
                  <a:solidFill>
                    <a:srgbClr val="C00000"/>
                  </a:solidFill>
                  <a:latin typeface="Courier New" pitchFamily="49" charset="0"/>
                  <a:cs typeface="Courier New" pitchFamily="49" charset="0"/>
                </a:rPr>
                <a:t>// Compute new temperature in freezer</a:t>
              </a:r>
            </a:p>
            <a:p>
              <a:pPr>
                <a:defRPr/>
              </a:pP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calc_temperature</a:t>
              </a:r>
              <a:r>
                <a:rPr lang="en-US" sz="1400" b="1" dirty="0">
                  <a:latin typeface="Courier New" pitchFamily="49" charset="0"/>
                  <a:cs typeface="Courier New" pitchFamily="49" charset="0"/>
                </a:rPr>
                <a:t>(</a:t>
              </a: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hr</a:t>
              </a:r>
              <a:r>
                <a:rPr lang="en-US" sz="1400" b="1" dirty="0">
                  <a:latin typeface="Courier New" pitchFamily="49" charset="0"/>
                  <a:cs typeface="Courier New" pitchFamily="49" charset="0"/>
                </a:rPr>
                <a:t>) {</a:t>
              </a:r>
            </a:p>
            <a:p>
              <a:pPr>
                <a:tabLst>
                  <a:tab pos="339725" algn="l"/>
                </a:tabLst>
                <a:defRP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return</a:t>
              </a:r>
              <a:r>
                <a:rPr lang="en-US" sz="1400" b="1" dirty="0">
                  <a:latin typeface="Courier New" pitchFamily="49" charset="0"/>
                  <a:cs typeface="Courier New" pitchFamily="49" charset="0"/>
                </a:rPr>
                <a:t> ((</a:t>
              </a:r>
              <a:r>
                <a:rPr lang="en-US" sz="1400" b="1" dirty="0">
                  <a:solidFill>
                    <a:srgbClr val="006600"/>
                  </a:solidFill>
                  <a:latin typeface="Courier New" pitchFamily="49" charset="0"/>
                  <a:cs typeface="Courier New" pitchFamily="49" charset="0"/>
                </a:rPr>
                <a:t>4.0</a:t>
              </a:r>
              <a:r>
                <a:rPr lang="en-US" sz="1400" b="1" dirty="0">
                  <a:latin typeface="Courier New" pitchFamily="49" charset="0"/>
                  <a:cs typeface="Courier New" pitchFamily="49" charset="0"/>
                </a:rPr>
                <a:t> * pow(</a:t>
              </a:r>
              <a:r>
                <a:rPr lang="en-US" sz="1400" b="1" dirty="0" err="1">
                  <a:latin typeface="Courier New" pitchFamily="49" charset="0"/>
                  <a:cs typeface="Courier New" pitchFamily="49" charset="0"/>
                </a:rPr>
                <a:t>hr</a:t>
              </a:r>
              <a:r>
                <a:rPr lang="en-US" sz="1400" b="1" dirty="0">
                  <a:latin typeface="Courier New" pitchFamily="49" charset="0"/>
                  <a:cs typeface="Courier New" pitchFamily="49" charset="0"/>
                </a:rPr>
                <a:t>, </a:t>
              </a:r>
              <a:r>
                <a:rPr lang="en-US" sz="1400" b="1" dirty="0">
                  <a:solidFill>
                    <a:srgbClr val="006600"/>
                  </a:solidFill>
                  <a:latin typeface="Courier New" pitchFamily="49" charset="0"/>
                  <a:cs typeface="Courier New" pitchFamily="49" charset="0"/>
                </a:rPr>
                <a:t>10.0</a:t>
              </a:r>
              <a:r>
                <a:rPr lang="en-US" sz="1400" b="1" dirty="0">
                  <a:latin typeface="Courier New" pitchFamily="49" charset="0"/>
                  <a:cs typeface="Courier New" pitchFamily="49" charset="0"/>
                </a:rPr>
                <a:t>))/(pow(</a:t>
              </a:r>
              <a:r>
                <a:rPr lang="en-US" sz="1400" b="1" dirty="0" err="1">
                  <a:latin typeface="Courier New" pitchFamily="49" charset="0"/>
                  <a:cs typeface="Courier New" pitchFamily="49" charset="0"/>
                </a:rPr>
                <a:t>hr</a:t>
              </a:r>
              <a:r>
                <a:rPr lang="en-US" sz="1400" b="1" dirty="0">
                  <a:latin typeface="Courier New" pitchFamily="49" charset="0"/>
                  <a:cs typeface="Courier New" pitchFamily="49" charset="0"/>
                </a:rPr>
                <a:t>, </a:t>
              </a:r>
              <a:r>
                <a:rPr lang="en-US" sz="1400" b="1" dirty="0">
                  <a:solidFill>
                    <a:srgbClr val="006600"/>
                  </a:solidFill>
                  <a:latin typeface="Courier New" pitchFamily="49" charset="0"/>
                  <a:cs typeface="Courier New" pitchFamily="49" charset="0"/>
                </a:rPr>
                <a:t>9.0</a:t>
              </a:r>
              <a:r>
                <a:rPr lang="en-US" sz="1400" b="1" dirty="0">
                  <a:latin typeface="Courier New" pitchFamily="49" charset="0"/>
                  <a:cs typeface="Courier New" pitchFamily="49" charset="0"/>
                </a:rPr>
                <a:t>) + </a:t>
              </a:r>
              <a:r>
                <a:rPr lang="en-US" sz="1400" b="1" dirty="0">
                  <a:solidFill>
                    <a:srgbClr val="006600"/>
                  </a:solidFill>
                  <a:latin typeface="Courier New" pitchFamily="49" charset="0"/>
                  <a:cs typeface="Courier New" pitchFamily="49" charset="0"/>
                </a:rPr>
                <a:t>2.0</a:t>
              </a:r>
              <a:r>
                <a:rPr lang="en-US" sz="1400" b="1" dirty="0">
                  <a:latin typeface="Courier New" pitchFamily="49" charset="0"/>
                  <a:cs typeface="Courier New" pitchFamily="49" charset="0"/>
                </a:rPr>
                <a:t>)) - </a:t>
              </a:r>
              <a:r>
                <a:rPr lang="en-US" sz="1400" b="1" dirty="0">
                  <a:solidFill>
                    <a:srgbClr val="006600"/>
                  </a:solidFill>
                  <a:latin typeface="Courier New" pitchFamily="49" charset="0"/>
                  <a:cs typeface="Courier New" pitchFamily="49" charset="0"/>
                </a:rPr>
                <a:t>20.0</a:t>
              </a:r>
              <a:r>
                <a:rPr lang="en-US" sz="1400" b="1" dirty="0">
                  <a:latin typeface="Courier New" pitchFamily="49" charset="0"/>
                  <a:cs typeface="Courier New" pitchFamily="49" charset="0"/>
                </a:rPr>
                <a:t>;</a:t>
              </a:r>
            </a:p>
            <a:p>
              <a:pPr>
                <a:defRPr/>
              </a:pPr>
              <a:r>
                <a:rPr lang="en-US" sz="1400" b="1" dirty="0">
                  <a:latin typeface="Courier New" pitchFamily="49" charset="0"/>
                  <a:cs typeface="Courier New" pitchFamily="49" charset="0"/>
                </a:rPr>
                <a:t>}</a:t>
              </a:r>
            </a:p>
          </p:txBody>
        </p:sp>
        <p:sp>
          <p:nvSpPr>
            <p:cNvPr id="43" name="TextBox 42"/>
            <p:cNvSpPr txBox="1">
              <a:spLocks noChangeArrowheads="1"/>
            </p:cNvSpPr>
            <p:nvPr/>
          </p:nvSpPr>
          <p:spPr bwMode="auto">
            <a:xfrm>
              <a:off x="5728010" y="4311691"/>
              <a:ext cx="2518703" cy="369332"/>
            </a:xfrm>
            <a:prstGeom prst="rect">
              <a:avLst/>
            </a:prstGeom>
            <a:solidFill>
              <a:srgbClr val="FFFF99"/>
            </a:solidFill>
            <a:ln w="9525">
              <a:solidFill>
                <a:schemeClr val="tx1"/>
              </a:solidFill>
              <a:miter lim="800000"/>
              <a:headEnd/>
              <a:tailEnd/>
            </a:ln>
          </p:spPr>
          <p:txBody>
            <a:bodyPr wrap="none">
              <a:spAutoFit/>
            </a:bodyPr>
            <a:lstStyle/>
            <a:p>
              <a:r>
                <a:rPr lang="en-US" dirty="0"/>
                <a:t>Unit13_FreezerTemp.c</a:t>
              </a:r>
            </a:p>
          </p:txBody>
        </p:sp>
      </p:grpSp>
      <p:grpSp>
        <p:nvGrpSpPr>
          <p:cNvPr id="44" name="Group 43"/>
          <p:cNvGrpSpPr/>
          <p:nvPr/>
        </p:nvGrpSpPr>
        <p:grpSpPr>
          <a:xfrm>
            <a:off x="1087438" y="2783887"/>
            <a:ext cx="7190684" cy="724673"/>
            <a:chOff x="1087438" y="2858315"/>
            <a:chExt cx="7190684" cy="724673"/>
          </a:xfrm>
        </p:grpSpPr>
        <p:sp>
          <p:nvSpPr>
            <p:cNvPr id="45" name="TextBox 44"/>
            <p:cNvSpPr txBox="1"/>
            <p:nvPr/>
          </p:nvSpPr>
          <p:spPr>
            <a:xfrm>
              <a:off x="1087438" y="3059113"/>
              <a:ext cx="7016750" cy="52387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400" b="1" dirty="0">
                  <a:solidFill>
                    <a:srgbClr val="C00000"/>
                  </a:solidFill>
                  <a:latin typeface="Courier New" pitchFamily="49" charset="0"/>
                  <a:cs typeface="Courier New" pitchFamily="49" charset="0"/>
                </a:rPr>
                <a:t>// Compute new temperature in freezer</a:t>
              </a:r>
            </a:p>
            <a:p>
              <a:pPr>
                <a:defRPr/>
              </a:pP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calc_temperature</a:t>
              </a:r>
              <a:r>
                <a:rPr lang="en-US" sz="1400" b="1" dirty="0">
                  <a:latin typeface="Courier New" pitchFamily="49" charset="0"/>
                  <a:cs typeface="Courier New" pitchFamily="49" charset="0"/>
                </a:rPr>
                <a:t>(</a:t>
              </a: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a:t>
              </a:r>
            </a:p>
          </p:txBody>
        </p:sp>
        <p:sp>
          <p:nvSpPr>
            <p:cNvPr id="46" name="TextBox 45"/>
            <p:cNvSpPr txBox="1">
              <a:spLocks noChangeArrowheads="1"/>
            </p:cNvSpPr>
            <p:nvPr/>
          </p:nvSpPr>
          <p:spPr bwMode="auto">
            <a:xfrm>
              <a:off x="5746595" y="2858315"/>
              <a:ext cx="2531527" cy="369332"/>
            </a:xfrm>
            <a:prstGeom prst="rect">
              <a:avLst/>
            </a:prstGeom>
            <a:solidFill>
              <a:srgbClr val="FFFF99"/>
            </a:solidFill>
            <a:ln w="9525">
              <a:solidFill>
                <a:schemeClr val="tx1"/>
              </a:solidFill>
              <a:miter lim="800000"/>
              <a:headEnd/>
              <a:tailEnd/>
            </a:ln>
          </p:spPr>
          <p:txBody>
            <a:bodyPr wrap="none">
              <a:spAutoFit/>
            </a:bodyPr>
            <a:lstStyle/>
            <a:p>
              <a:r>
                <a:rPr lang="en-US" dirty="0"/>
                <a:t>Unit13_FreezerTemp.h</a:t>
              </a:r>
            </a:p>
          </p:txBody>
        </p:sp>
      </p:grpSp>
    </p:spTree>
    <p:extLst>
      <p:ext uri="{BB962C8B-B14F-4D97-AF65-F5344CB8AC3E}">
        <p14:creationId xmlns:p14="http://schemas.microsoft.com/office/powerpoint/2010/main" val="28786071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2.1 Case 1 Demo: Main Module</a:t>
            </a: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12</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grpSp>
        <p:nvGrpSpPr>
          <p:cNvPr id="14" name="Group 13"/>
          <p:cNvGrpSpPr/>
          <p:nvPr/>
        </p:nvGrpSpPr>
        <p:grpSpPr>
          <a:xfrm>
            <a:off x="598820" y="1138238"/>
            <a:ext cx="7708432" cy="5286357"/>
            <a:chOff x="1098550" y="899417"/>
            <a:chExt cx="7708432" cy="5286357"/>
          </a:xfrm>
        </p:grpSpPr>
        <p:sp>
          <p:nvSpPr>
            <p:cNvPr id="15" name="TextBox 14"/>
            <p:cNvSpPr txBox="1"/>
            <p:nvPr/>
          </p:nvSpPr>
          <p:spPr>
            <a:xfrm>
              <a:off x="1098550" y="1138238"/>
              <a:ext cx="7610475" cy="504753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400" b="1" dirty="0">
                  <a:solidFill>
                    <a:srgbClr val="7030A0"/>
                  </a:solidFill>
                  <a:latin typeface="Courier New" pitchFamily="49" charset="0"/>
                  <a:cs typeface="Courier New" pitchFamily="49" charset="0"/>
                </a:rPr>
                <a:t>#include </a:t>
              </a:r>
              <a:r>
                <a:rPr lang="en-US" sz="1400" b="1" dirty="0">
                  <a:solidFill>
                    <a:srgbClr val="006600"/>
                  </a:solidFill>
                  <a:latin typeface="Courier New" pitchFamily="49" charset="0"/>
                  <a:cs typeface="Courier New" pitchFamily="49" charset="0"/>
                </a:rPr>
                <a:t>&lt;</a:t>
              </a:r>
              <a:r>
                <a:rPr lang="en-US" sz="1400" b="1" dirty="0" err="1">
                  <a:solidFill>
                    <a:srgbClr val="006600"/>
                  </a:solidFill>
                  <a:latin typeface="Courier New" pitchFamily="49" charset="0"/>
                  <a:cs typeface="Courier New" pitchFamily="49" charset="0"/>
                </a:rPr>
                <a:t>stdio.h</a:t>
              </a:r>
              <a:r>
                <a:rPr lang="en-US" sz="1400" b="1" dirty="0">
                  <a:solidFill>
                    <a:srgbClr val="006600"/>
                  </a:solidFill>
                  <a:latin typeface="Courier New" pitchFamily="49" charset="0"/>
                  <a:cs typeface="Courier New" pitchFamily="49" charset="0"/>
                </a:rPr>
                <a:t>&gt;</a:t>
              </a:r>
            </a:p>
            <a:p>
              <a:pPr>
                <a:defRPr/>
              </a:pPr>
              <a:r>
                <a:rPr lang="en-US" sz="1400" b="1" dirty="0">
                  <a:solidFill>
                    <a:srgbClr val="7030A0"/>
                  </a:solidFill>
                  <a:latin typeface="Courier New" pitchFamily="49" charset="0"/>
                  <a:cs typeface="Courier New" pitchFamily="49" charset="0"/>
                </a:rPr>
                <a:t>#include </a:t>
              </a:r>
              <a:r>
                <a:rPr lang="en-US" sz="1400" b="1" dirty="0">
                  <a:solidFill>
                    <a:srgbClr val="006600"/>
                  </a:solidFill>
                  <a:latin typeface="Courier New" pitchFamily="49" charset="0"/>
                  <a:cs typeface="Courier New" pitchFamily="49" charset="0"/>
                </a:rPr>
                <a:t>"Unit13_FreezerTemp.h"</a:t>
              </a:r>
            </a:p>
            <a:p>
              <a:pPr>
                <a:defRPr/>
              </a:pPr>
              <a:endParaRPr lang="en-US" sz="1400" b="1" dirty="0">
                <a:latin typeface="Courier New" pitchFamily="49" charset="0"/>
                <a:cs typeface="Courier New" pitchFamily="49" charset="0"/>
              </a:endParaRPr>
            </a:p>
            <a:p>
              <a:pPr>
                <a:defRPr/>
              </a:pPr>
              <a:r>
                <a:rPr lang="en-US" sz="1400" b="1" dirty="0" err="1">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main(</a:t>
              </a:r>
              <a:r>
                <a:rPr lang="en-US" sz="1400" b="1" dirty="0">
                  <a:solidFill>
                    <a:srgbClr val="0000FF"/>
                  </a:solidFill>
                  <a:latin typeface="Courier New" pitchFamily="49" charset="0"/>
                  <a:cs typeface="Courier New" pitchFamily="49" charset="0"/>
                </a:rPr>
                <a:t>void</a:t>
              </a:r>
              <a:r>
                <a:rPr lang="en-US" sz="1400" b="1" dirty="0">
                  <a:latin typeface="Courier New" pitchFamily="49" charset="0"/>
                  <a:cs typeface="Courier New" pitchFamily="49" charset="0"/>
                </a:rPr>
                <a:t>) {</a:t>
              </a:r>
            </a:p>
            <a:p>
              <a:pPr>
                <a:defRPr/>
              </a:pPr>
              <a:r>
                <a:rPr lang="en-US" sz="1400" b="1" dirty="0">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hours, minutes;</a:t>
              </a:r>
            </a:p>
            <a:p>
              <a:pPr>
                <a:defRP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hours_float</a:t>
              </a:r>
              <a:r>
                <a:rPr lang="en-US" sz="1400" b="1" dirty="0">
                  <a:latin typeface="Courier New" pitchFamily="49" charset="0"/>
                  <a:cs typeface="Courier New" pitchFamily="49" charset="0"/>
                </a:rPr>
                <a:t>;  </a:t>
              </a:r>
              <a:r>
                <a:rPr lang="en-US" sz="1400" b="1" dirty="0">
                  <a:solidFill>
                    <a:srgbClr val="C00000"/>
                  </a:solidFill>
                  <a:latin typeface="Courier New" pitchFamily="49" charset="0"/>
                  <a:cs typeface="Courier New" pitchFamily="49" charset="0"/>
                </a:rPr>
                <a:t>// Convert hours and minutes into </a:t>
              </a:r>
              <a:r>
                <a:rPr lang="en-US" sz="1400" b="1" dirty="0" err="1">
                  <a:solidFill>
                    <a:srgbClr val="C00000"/>
                  </a:solidFill>
                  <a:latin typeface="Courier New" pitchFamily="49" charset="0"/>
                  <a:cs typeface="Courier New" pitchFamily="49" charset="0"/>
                </a:rPr>
                <a:t>hours_float</a:t>
              </a:r>
              <a:endParaRPr lang="en-US" sz="1400" b="1" dirty="0">
                <a:solidFill>
                  <a:srgbClr val="C00000"/>
                </a:solidFill>
                <a:latin typeface="Courier New" pitchFamily="49" charset="0"/>
                <a:cs typeface="Courier New" pitchFamily="49" charset="0"/>
              </a:endParaRPr>
            </a:p>
            <a:p>
              <a:pPr>
                <a:defRP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temperature;  </a:t>
              </a:r>
              <a:r>
                <a:rPr lang="en-US" sz="1400" b="1" dirty="0">
                  <a:solidFill>
                    <a:srgbClr val="C00000"/>
                  </a:solidFill>
                  <a:latin typeface="Courier New" pitchFamily="49" charset="0"/>
                  <a:cs typeface="Courier New" pitchFamily="49" charset="0"/>
                </a:rPr>
                <a:t>// Temperature in freezer</a:t>
              </a:r>
            </a:p>
            <a:p>
              <a:pPr>
                <a:defRPr/>
              </a:pPr>
              <a:r>
                <a:rPr lang="en-US" sz="1400" b="1" dirty="0">
                  <a:latin typeface="Courier New" pitchFamily="49" charset="0"/>
                  <a:cs typeface="Courier New" pitchFamily="49" charset="0"/>
                </a:rPr>
                <a:t> </a:t>
              </a:r>
            </a:p>
            <a:p>
              <a:pPr>
                <a:defRPr/>
              </a:pPr>
              <a:r>
                <a:rPr lang="en-US" sz="1400" b="1" dirty="0">
                  <a:latin typeface="Courier New" pitchFamily="49" charset="0"/>
                  <a:cs typeface="Courier New" pitchFamily="49" charset="0"/>
                </a:rPr>
                <a:t>    </a:t>
              </a:r>
              <a:r>
                <a:rPr lang="en-US" sz="1400" b="1" dirty="0">
                  <a:solidFill>
                    <a:srgbClr val="C00000"/>
                  </a:solidFill>
                  <a:latin typeface="Courier New" pitchFamily="49" charset="0"/>
                  <a:cs typeface="Courier New" pitchFamily="49" charset="0"/>
                </a:rPr>
                <a:t>// Get the hours and minutes</a:t>
              </a:r>
            </a:p>
            <a:p>
              <a:pPr>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"Enter hours and minutes since power failure: "</a:t>
              </a:r>
              <a:r>
                <a:rPr lang="en-US" sz="1400" b="1" dirty="0">
                  <a:latin typeface="Courier New" pitchFamily="49" charset="0"/>
                  <a:cs typeface="Courier New" pitchFamily="49" charset="0"/>
                </a:rPr>
                <a:t>);</a:t>
              </a:r>
            </a:p>
            <a:p>
              <a:pPr>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scanf</a:t>
              </a:r>
              <a:r>
                <a:rPr lang="en-US" sz="1400" b="1" dirty="0">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a:t>
              </a:r>
              <a:r>
                <a:rPr lang="en-US" sz="1400" b="1" dirty="0">
                  <a:solidFill>
                    <a:srgbClr val="FF0000"/>
                  </a:solidFill>
                  <a:latin typeface="Courier New" pitchFamily="49" charset="0"/>
                  <a:cs typeface="Courier New" pitchFamily="49" charset="0"/>
                </a:rPr>
                <a:t>%d %d</a:t>
              </a:r>
              <a:r>
                <a:rPr lang="en-US" sz="1400" b="1" dirty="0">
                  <a:solidFill>
                    <a:srgbClr val="006600"/>
                  </a:solidFill>
                  <a:latin typeface="Courier New" pitchFamily="49" charset="0"/>
                  <a:cs typeface="Courier New" pitchFamily="49" charset="0"/>
                </a:rPr>
                <a:t>"</a:t>
              </a:r>
              <a:r>
                <a:rPr lang="en-US" sz="1400" b="1" dirty="0">
                  <a:latin typeface="Courier New" pitchFamily="49" charset="0"/>
                  <a:cs typeface="Courier New" pitchFamily="49" charset="0"/>
                </a:rPr>
                <a:t>, &amp;hours, &amp;minutes);</a:t>
              </a:r>
            </a:p>
            <a:p>
              <a:pPr>
                <a:defRPr/>
              </a:pPr>
              <a:endParaRPr lang="en-US" sz="1400" b="1" dirty="0">
                <a:latin typeface="Courier New" pitchFamily="49" charset="0"/>
                <a:cs typeface="Courier New" pitchFamily="49" charset="0"/>
              </a:endParaRPr>
            </a:p>
            <a:p>
              <a:pPr>
                <a:defRPr/>
              </a:pPr>
              <a:r>
                <a:rPr lang="en-US" sz="1400" b="1" dirty="0">
                  <a:latin typeface="Courier New" pitchFamily="49" charset="0"/>
                  <a:cs typeface="Courier New" pitchFamily="49" charset="0"/>
                </a:rPr>
                <a:t>    </a:t>
              </a:r>
              <a:r>
                <a:rPr lang="en-US" sz="1400" b="1" dirty="0">
                  <a:solidFill>
                    <a:srgbClr val="C00000"/>
                  </a:solidFill>
                  <a:latin typeface="Courier New" pitchFamily="49" charset="0"/>
                  <a:cs typeface="Courier New" pitchFamily="49" charset="0"/>
                </a:rPr>
                <a:t>// Convert hours and minutes into </a:t>
              </a:r>
              <a:r>
                <a:rPr lang="en-US" sz="1400" b="1" dirty="0" err="1">
                  <a:solidFill>
                    <a:srgbClr val="C00000"/>
                  </a:solidFill>
                  <a:latin typeface="Courier New" pitchFamily="49" charset="0"/>
                  <a:cs typeface="Courier New" pitchFamily="49" charset="0"/>
                </a:rPr>
                <a:t>hours_float</a:t>
              </a:r>
              <a:endParaRPr lang="en-US" sz="1400" b="1" dirty="0">
                <a:solidFill>
                  <a:srgbClr val="C00000"/>
                </a:solidFill>
                <a:latin typeface="Courier New" pitchFamily="49" charset="0"/>
                <a:cs typeface="Courier New" pitchFamily="49" charset="0"/>
              </a:endParaRPr>
            </a:p>
            <a:p>
              <a:pPr>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hours_float</a:t>
              </a:r>
              <a:r>
                <a:rPr lang="en-US" sz="1400" b="1" dirty="0">
                  <a:latin typeface="Courier New" pitchFamily="49" charset="0"/>
                  <a:cs typeface="Courier New" pitchFamily="49" charset="0"/>
                </a:rPr>
                <a:t> = hours + minutes/60.0;</a:t>
              </a:r>
            </a:p>
            <a:p>
              <a:pPr>
                <a:defRPr/>
              </a:pPr>
              <a:endParaRPr lang="en-US" sz="1400" b="1" dirty="0">
                <a:latin typeface="Courier New" pitchFamily="49" charset="0"/>
                <a:cs typeface="Courier New" pitchFamily="49" charset="0"/>
              </a:endParaRPr>
            </a:p>
            <a:p>
              <a:pPr>
                <a:defRPr/>
              </a:pPr>
              <a:r>
                <a:rPr lang="en-US" sz="1400" b="1" dirty="0">
                  <a:latin typeface="Courier New" pitchFamily="49" charset="0"/>
                  <a:cs typeface="Courier New" pitchFamily="49" charset="0"/>
                </a:rPr>
                <a:t>    </a:t>
              </a:r>
              <a:r>
                <a:rPr lang="en-US" sz="1400" b="1" dirty="0">
                  <a:solidFill>
                    <a:srgbClr val="C00000"/>
                  </a:solidFill>
                  <a:latin typeface="Courier New" pitchFamily="49" charset="0"/>
                  <a:cs typeface="Courier New" pitchFamily="49" charset="0"/>
                </a:rPr>
                <a:t>// Compute new temperature in freezer</a:t>
              </a:r>
            </a:p>
            <a:p>
              <a:pPr>
                <a:defRPr/>
              </a:pPr>
              <a:r>
                <a:rPr lang="en-US" sz="1400" b="1" dirty="0">
                  <a:latin typeface="Courier New" pitchFamily="49" charset="0"/>
                  <a:cs typeface="Courier New" pitchFamily="49" charset="0"/>
                </a:rPr>
                <a:t>    temperature = </a:t>
              </a:r>
              <a:r>
                <a:rPr lang="en-US" sz="1400" b="1" dirty="0" err="1">
                  <a:latin typeface="Courier New" pitchFamily="49" charset="0"/>
                  <a:cs typeface="Courier New" pitchFamily="49" charset="0"/>
                </a:rPr>
                <a:t>calc_temperature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hours_float</a:t>
              </a:r>
              <a:r>
                <a:rPr lang="en-US" sz="1400" b="1" dirty="0">
                  <a:latin typeface="Courier New" pitchFamily="49" charset="0"/>
                  <a:cs typeface="Courier New" pitchFamily="49" charset="0"/>
                </a:rPr>
                <a:t>);</a:t>
              </a:r>
            </a:p>
            <a:p>
              <a:pPr>
                <a:defRPr/>
              </a:pPr>
              <a:endParaRPr lang="en-US" sz="1400" b="1" dirty="0">
                <a:latin typeface="Courier New" pitchFamily="49" charset="0"/>
                <a:cs typeface="Courier New" pitchFamily="49" charset="0"/>
              </a:endParaRPr>
            </a:p>
            <a:p>
              <a:pPr>
                <a:defRPr/>
              </a:pPr>
              <a:r>
                <a:rPr lang="en-US" sz="1400" b="1" dirty="0">
                  <a:latin typeface="Courier New" pitchFamily="49" charset="0"/>
                  <a:cs typeface="Courier New" pitchFamily="49" charset="0"/>
                </a:rPr>
                <a:t>    </a:t>
              </a:r>
              <a:r>
                <a:rPr lang="en-US" sz="1400" b="1" dirty="0">
                  <a:solidFill>
                    <a:srgbClr val="C00000"/>
                  </a:solidFill>
                  <a:latin typeface="Courier New" pitchFamily="49" charset="0"/>
                  <a:cs typeface="Courier New" pitchFamily="49" charset="0"/>
                </a:rPr>
                <a:t>// Print new temperature</a:t>
              </a:r>
            </a:p>
            <a:p>
              <a:pPr>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"Temperature in freezer = </a:t>
              </a:r>
              <a:r>
                <a:rPr lang="en-US" sz="1400" b="1" dirty="0">
                  <a:solidFill>
                    <a:srgbClr val="FF0000"/>
                  </a:solidFill>
                  <a:latin typeface="Courier New" pitchFamily="49" charset="0"/>
                  <a:cs typeface="Courier New" pitchFamily="49" charset="0"/>
                </a:rPr>
                <a:t>%.2f\n</a:t>
              </a:r>
              <a:r>
                <a:rPr lang="en-US" sz="1400" b="1" dirty="0">
                  <a:solidFill>
                    <a:srgbClr val="006600"/>
                  </a:solidFill>
                  <a:latin typeface="Courier New" pitchFamily="49" charset="0"/>
                  <a:cs typeface="Courier New" pitchFamily="49" charset="0"/>
                </a:rPr>
                <a:t>"</a:t>
              </a:r>
              <a:r>
                <a:rPr lang="en-US" sz="1400" b="1" dirty="0">
                  <a:latin typeface="Courier New" pitchFamily="49" charset="0"/>
                  <a:cs typeface="Courier New" pitchFamily="49" charset="0"/>
                </a:rPr>
                <a:t>, temperature);</a:t>
              </a:r>
            </a:p>
            <a:p>
              <a:pPr>
                <a:defRPr/>
              </a:pPr>
              <a:endParaRPr lang="en-US" sz="1400" b="1" dirty="0">
                <a:latin typeface="Courier New" pitchFamily="49" charset="0"/>
                <a:cs typeface="Courier New" pitchFamily="49" charset="0"/>
              </a:endParaRPr>
            </a:p>
            <a:p>
              <a:pPr>
                <a:defRP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return</a:t>
              </a:r>
              <a:r>
                <a:rPr lang="en-US" sz="1400" b="1" dirty="0">
                  <a:latin typeface="Courier New" pitchFamily="49" charset="0"/>
                  <a:cs typeface="Courier New" pitchFamily="49" charset="0"/>
                </a:rPr>
                <a:t> </a:t>
              </a:r>
              <a:r>
                <a:rPr lang="en-US" sz="1400" b="1" dirty="0">
                  <a:solidFill>
                    <a:srgbClr val="006600"/>
                  </a:solidFill>
                  <a:latin typeface="Courier New" pitchFamily="49" charset="0"/>
                  <a:cs typeface="Courier New" pitchFamily="49" charset="0"/>
                </a:rPr>
                <a:t>0</a:t>
              </a:r>
              <a:r>
                <a:rPr lang="en-US" sz="1400" b="1" dirty="0">
                  <a:latin typeface="Courier New" pitchFamily="49" charset="0"/>
                  <a:cs typeface="Courier New" pitchFamily="49" charset="0"/>
                </a:rPr>
                <a:t>;</a:t>
              </a:r>
            </a:p>
            <a:p>
              <a:pPr>
                <a:defRPr/>
              </a:pPr>
              <a:r>
                <a:rPr lang="en-US" sz="1400" b="1" dirty="0">
                  <a:latin typeface="Courier New" pitchFamily="49" charset="0"/>
                  <a:cs typeface="Courier New" pitchFamily="49" charset="0"/>
                </a:rPr>
                <a:t>}</a:t>
              </a:r>
            </a:p>
          </p:txBody>
        </p:sp>
        <p:sp>
          <p:nvSpPr>
            <p:cNvPr id="16" name="TextBox 7"/>
            <p:cNvSpPr txBox="1">
              <a:spLocks noChangeArrowheads="1"/>
            </p:cNvSpPr>
            <p:nvPr/>
          </p:nvSpPr>
          <p:spPr bwMode="auto">
            <a:xfrm>
              <a:off x="6230679" y="899417"/>
              <a:ext cx="2576303" cy="369332"/>
            </a:xfrm>
            <a:prstGeom prst="rect">
              <a:avLst/>
            </a:prstGeom>
            <a:solidFill>
              <a:srgbClr val="FFFF99"/>
            </a:solidFill>
            <a:ln w="9525">
              <a:solidFill>
                <a:schemeClr val="tx1"/>
              </a:solidFill>
              <a:miter lim="800000"/>
              <a:headEnd/>
              <a:tailEnd/>
            </a:ln>
          </p:spPr>
          <p:txBody>
            <a:bodyPr wrap="square">
              <a:spAutoFit/>
            </a:bodyPr>
            <a:lstStyle/>
            <a:p>
              <a:r>
                <a:rPr lang="en-US" dirty="0"/>
                <a:t>Unit13_FreezerMain.c</a:t>
              </a:r>
            </a:p>
          </p:txBody>
        </p:sp>
      </p:grpSp>
      <p:grpSp>
        <p:nvGrpSpPr>
          <p:cNvPr id="17" name="Group 9"/>
          <p:cNvGrpSpPr>
            <a:grpSpLocks/>
          </p:cNvGrpSpPr>
          <p:nvPr/>
        </p:nvGrpSpPr>
        <p:grpSpPr bwMode="auto">
          <a:xfrm>
            <a:off x="5842001" y="3610959"/>
            <a:ext cx="3132666" cy="1299707"/>
            <a:chOff x="5816799" y="3493731"/>
            <a:chExt cx="3132665" cy="1299707"/>
          </a:xfrm>
        </p:grpSpPr>
        <p:sp>
          <p:nvSpPr>
            <p:cNvPr id="18" name="TextBox 17"/>
            <p:cNvSpPr txBox="1"/>
            <p:nvPr/>
          </p:nvSpPr>
          <p:spPr>
            <a:xfrm>
              <a:off x="6152148" y="3493731"/>
              <a:ext cx="2797316" cy="923330"/>
            </a:xfrm>
            <a:prstGeom prst="rect">
              <a:avLst/>
            </a:prstGeom>
            <a:solidFill>
              <a:srgbClr val="CDCDFF"/>
            </a:solidFill>
          </p:spPr>
          <p:txBody>
            <a:bodyPr wrap="square">
              <a:spAutoFit/>
            </a:bodyPr>
            <a:lstStyle/>
            <a:p>
              <a:pPr>
                <a:defRPr/>
              </a:pPr>
              <a:r>
                <a:rPr lang="en-US" dirty="0"/>
                <a:t>Now we can write a</a:t>
              </a:r>
              <a:br>
                <a:rPr lang="en-US" dirty="0"/>
              </a:br>
              <a:r>
                <a:rPr lang="en-US" dirty="0"/>
                <a:t>program which uses</a:t>
              </a:r>
            </a:p>
            <a:p>
              <a:pPr>
                <a:defRPr/>
              </a:pPr>
              <a:r>
                <a:rPr lang="en-US" dirty="0"/>
                <a:t>the new external function</a:t>
              </a:r>
            </a:p>
          </p:txBody>
        </p:sp>
        <p:cxnSp>
          <p:nvCxnSpPr>
            <p:cNvPr id="19" name="Straight Arrow Connector 9"/>
            <p:cNvCxnSpPr>
              <a:cxnSpLocks noChangeShapeType="1"/>
            </p:cNvCxnSpPr>
            <p:nvPr/>
          </p:nvCxnSpPr>
          <p:spPr bwMode="auto">
            <a:xfrm flipH="1">
              <a:off x="5816799" y="4416069"/>
              <a:ext cx="778932" cy="377369"/>
            </a:xfrm>
            <a:prstGeom prst="straightConnector1">
              <a:avLst/>
            </a:prstGeom>
            <a:noFill/>
            <a:ln w="19050" cap="sq" algn="ctr">
              <a:solidFill>
                <a:schemeClr val="tx1"/>
              </a:solidFill>
              <a:round/>
              <a:headEnd type="none" w="sm" len="sm"/>
              <a:tailEnd type="arrow" w="med" len="med"/>
            </a:ln>
          </p:spPr>
        </p:cxnSp>
      </p:grpSp>
      <p:sp>
        <p:nvSpPr>
          <p:cNvPr id="3" name="Rounded Rectangle 2"/>
          <p:cNvSpPr/>
          <p:nvPr/>
        </p:nvSpPr>
        <p:spPr>
          <a:xfrm>
            <a:off x="1648047" y="1658679"/>
            <a:ext cx="2530548" cy="1790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9"/>
          <p:cNvGrpSpPr>
            <a:grpSpLocks/>
          </p:cNvGrpSpPr>
          <p:nvPr/>
        </p:nvGrpSpPr>
        <p:grpSpPr bwMode="auto">
          <a:xfrm>
            <a:off x="3896061" y="1556795"/>
            <a:ext cx="4189607" cy="954107"/>
            <a:chOff x="5526105" y="1472728"/>
            <a:chExt cx="3083346" cy="954107"/>
          </a:xfrm>
        </p:grpSpPr>
        <p:sp>
          <p:nvSpPr>
            <p:cNvPr id="22" name="TextBox 21"/>
            <p:cNvSpPr txBox="1"/>
            <p:nvPr/>
          </p:nvSpPr>
          <p:spPr>
            <a:xfrm>
              <a:off x="5899965" y="1472728"/>
              <a:ext cx="2709486" cy="954107"/>
            </a:xfrm>
            <a:prstGeom prst="rect">
              <a:avLst/>
            </a:prstGeom>
            <a:solidFill>
              <a:srgbClr val="CDCDFF"/>
            </a:solidFill>
          </p:spPr>
          <p:txBody>
            <a:bodyPr wrap="square">
              <a:spAutoFit/>
            </a:bodyPr>
            <a:lstStyle/>
            <a:p>
              <a:pPr>
                <a:defRPr/>
              </a:pPr>
              <a:r>
                <a:rPr lang="en-US" sz="1400" dirty="0"/>
                <a:t>Include the header file (Note "..." instead of &lt;…&gt;).</a:t>
              </a:r>
            </a:p>
            <a:p>
              <a:pPr>
                <a:defRPr/>
              </a:pPr>
              <a:r>
                <a:rPr lang="en-US" sz="1400" dirty="0"/>
                <a:t>Header file should be in the same directory as this program.</a:t>
              </a:r>
            </a:p>
          </p:txBody>
        </p:sp>
        <p:cxnSp>
          <p:nvCxnSpPr>
            <p:cNvPr id="23" name="Straight Arrow Connector 9"/>
            <p:cNvCxnSpPr>
              <a:cxnSpLocks noChangeShapeType="1"/>
            </p:cNvCxnSpPr>
            <p:nvPr/>
          </p:nvCxnSpPr>
          <p:spPr bwMode="auto">
            <a:xfrm flipH="1" flipV="1">
              <a:off x="5526105" y="1825061"/>
              <a:ext cx="373860" cy="110121"/>
            </a:xfrm>
            <a:prstGeom prst="straightConnector1">
              <a:avLst/>
            </a:prstGeom>
            <a:noFill/>
            <a:ln w="19050" cap="sq" algn="ctr">
              <a:solidFill>
                <a:schemeClr val="tx1"/>
              </a:solidFill>
              <a:round/>
              <a:headEnd type="none" w="sm" len="sm"/>
              <a:tailEnd type="arrow" w="med" len="med"/>
            </a:ln>
          </p:spPr>
        </p:cxnSp>
      </p:grpSp>
    </p:spTree>
    <p:extLst>
      <p:ext uri="{BB962C8B-B14F-4D97-AF65-F5344CB8AC3E}">
        <p14:creationId xmlns:p14="http://schemas.microsoft.com/office/powerpoint/2010/main" val="853901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ssolv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2.1 Case 1 Demo: Compile and Link</a:t>
            </a: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13</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20" name="Content Placeholder 2"/>
          <p:cNvSpPr>
            <a:spLocks noGrp="1"/>
          </p:cNvSpPr>
          <p:nvPr>
            <p:ph idx="1"/>
          </p:nvPr>
        </p:nvSpPr>
        <p:spPr>
          <a:xfrm>
            <a:off x="457200" y="1371600"/>
            <a:ext cx="8229600" cy="1343025"/>
          </a:xfrm>
        </p:spPr>
        <p:txBody>
          <a:bodyPr/>
          <a:lstStyle/>
          <a:p>
            <a:pPr marL="342900" indent="-342900">
              <a:buClr>
                <a:schemeClr val="tx1">
                  <a:lumMod val="90000"/>
                  <a:lumOff val="10000"/>
                </a:schemeClr>
              </a:buClr>
              <a:buSzPct val="100000"/>
              <a:buFont typeface="Wingdings" panose="05000000000000000000" pitchFamily="2" charset="2"/>
              <a:buChar char="§"/>
            </a:pPr>
            <a:r>
              <a:rPr lang="en-US" dirty="0">
                <a:solidFill>
                  <a:schemeClr val="tx1"/>
                </a:solidFill>
              </a:rPr>
              <a:t>How do we </a:t>
            </a:r>
            <a:r>
              <a:rPr lang="en-US" dirty="0"/>
              <a:t>run </a:t>
            </a:r>
            <a:r>
              <a:rPr lang="en-US" dirty="0">
                <a:solidFill>
                  <a:srgbClr val="0000FF"/>
                </a:solidFill>
              </a:rPr>
              <a:t>Unit13_FreezerMain.c</a:t>
            </a:r>
            <a:r>
              <a:rPr lang="en-US" dirty="0"/>
              <a:t>, since it doesn’t contain the function definition of </a:t>
            </a:r>
            <a:r>
              <a:rPr lang="en-US" dirty="0" err="1">
                <a:solidFill>
                  <a:srgbClr val="0000FF"/>
                </a:solidFill>
              </a:rPr>
              <a:t>calc_temperature</a:t>
            </a:r>
            <a:r>
              <a:rPr lang="en-US" dirty="0">
                <a:solidFill>
                  <a:srgbClr val="0000FF"/>
                </a:solidFill>
              </a:rPr>
              <a:t>()</a:t>
            </a:r>
            <a:r>
              <a:rPr lang="en-US" dirty="0"/>
              <a:t>?</a:t>
            </a:r>
          </a:p>
          <a:p>
            <a:pPr marL="342900" indent="-342900">
              <a:buClr>
                <a:schemeClr val="tx1">
                  <a:lumMod val="90000"/>
                  <a:lumOff val="10000"/>
                </a:schemeClr>
              </a:buClr>
              <a:buSzPct val="100000"/>
              <a:buFont typeface="Wingdings" panose="05000000000000000000" pitchFamily="2" charset="2"/>
              <a:buChar char="§"/>
            </a:pPr>
            <a:r>
              <a:rPr lang="en-US" dirty="0"/>
              <a:t>Need to compile and link the programs</a:t>
            </a:r>
            <a:endParaRPr lang="en-US" dirty="0">
              <a:solidFill>
                <a:schemeClr val="tx1"/>
              </a:solidFill>
            </a:endParaRPr>
          </a:p>
        </p:txBody>
      </p:sp>
      <p:sp>
        <p:nvSpPr>
          <p:cNvPr id="24" name="TextBox 6"/>
          <p:cNvSpPr txBox="1">
            <a:spLocks noChangeArrowheads="1"/>
          </p:cNvSpPr>
          <p:nvPr/>
        </p:nvSpPr>
        <p:spPr bwMode="auto">
          <a:xfrm>
            <a:off x="657226" y="2947194"/>
            <a:ext cx="7770812" cy="369887"/>
          </a:xfrm>
          <a:prstGeom prst="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gcc</a:t>
            </a:r>
            <a:r>
              <a:rPr lang="en-US" b="1" dirty="0">
                <a:latin typeface="Courier New" pitchFamily="49" charset="0"/>
                <a:cs typeface="Courier New" pitchFamily="49" charset="0"/>
              </a:rPr>
              <a:t> Unit13_FreezerMain.c Unit13_FreezerTemp.c -lm</a:t>
            </a:r>
          </a:p>
        </p:txBody>
      </p:sp>
      <p:sp>
        <p:nvSpPr>
          <p:cNvPr id="25" name="Content Placeholder 2"/>
          <p:cNvSpPr txBox="1">
            <a:spLocks/>
          </p:cNvSpPr>
          <p:nvPr/>
        </p:nvSpPr>
        <p:spPr>
          <a:xfrm>
            <a:off x="457200" y="3552825"/>
            <a:ext cx="8229600" cy="2819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dirty="0"/>
              <a:t>Here, the compiler creates temporary object files (which are immediately removed after linking) and directly creates </a:t>
            </a:r>
            <a:r>
              <a:rPr lang="en-US" dirty="0" err="1">
                <a:solidFill>
                  <a:srgbClr val="0000FF"/>
                </a:solidFill>
              </a:rPr>
              <a:t>a.out</a:t>
            </a:r>
            <a:endParaRPr lang="en-US" dirty="0">
              <a:solidFill>
                <a:srgbClr val="0000FF"/>
              </a:solidFill>
            </a:endParaRPr>
          </a:p>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dirty="0"/>
              <a:t>Hence, you don’t get the chance to see the object files (files with extension </a:t>
            </a:r>
            <a:r>
              <a:rPr lang="en-US" dirty="0">
                <a:solidFill>
                  <a:srgbClr val="0000FF"/>
                </a:solidFill>
              </a:rPr>
              <a:t>.o</a:t>
            </a:r>
            <a:r>
              <a:rPr lang="en-US" dirty="0"/>
              <a:t>)</a:t>
            </a:r>
          </a:p>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sz="2000" dirty="0"/>
              <a:t>(Note: The option –Wall is omitted above due to space constraint. Please add the option yourself.)</a:t>
            </a:r>
          </a:p>
        </p:txBody>
      </p:sp>
    </p:spTree>
    <p:extLst>
      <p:ext uri="{BB962C8B-B14F-4D97-AF65-F5344CB8AC3E}">
        <p14:creationId xmlns:p14="http://schemas.microsoft.com/office/powerpoint/2010/main" val="22711709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2.2 Separate Compilation: Case 2</a:t>
            </a: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14</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40" name="Flowchart: Punched Tape 77"/>
          <p:cNvSpPr>
            <a:spLocks noChangeArrowheads="1"/>
          </p:cNvSpPr>
          <p:nvPr/>
        </p:nvSpPr>
        <p:spPr bwMode="auto">
          <a:xfrm>
            <a:off x="936625" y="2341563"/>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f1.h</a:t>
            </a:r>
          </a:p>
        </p:txBody>
      </p:sp>
      <p:sp>
        <p:nvSpPr>
          <p:cNvPr id="41" name="Flowchart: Punched Tape 78"/>
          <p:cNvSpPr>
            <a:spLocks noChangeArrowheads="1"/>
          </p:cNvSpPr>
          <p:nvPr/>
        </p:nvSpPr>
        <p:spPr bwMode="auto">
          <a:xfrm>
            <a:off x="936625" y="3397250"/>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f2.h</a:t>
            </a:r>
          </a:p>
        </p:txBody>
      </p:sp>
      <p:sp>
        <p:nvSpPr>
          <p:cNvPr id="42" name="Flowchart: Punched Tape 79"/>
          <p:cNvSpPr>
            <a:spLocks noChangeArrowheads="1"/>
          </p:cNvSpPr>
          <p:nvPr/>
        </p:nvSpPr>
        <p:spPr bwMode="auto">
          <a:xfrm>
            <a:off x="936625" y="4440238"/>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f3.h</a:t>
            </a:r>
          </a:p>
        </p:txBody>
      </p:sp>
      <p:sp>
        <p:nvSpPr>
          <p:cNvPr id="43" name="Rounded Rectangle 24"/>
          <p:cNvSpPr>
            <a:spLocks noChangeArrowheads="1"/>
          </p:cNvSpPr>
          <p:nvPr/>
        </p:nvSpPr>
        <p:spPr bwMode="auto">
          <a:xfrm>
            <a:off x="2035175" y="2832894"/>
            <a:ext cx="1350963" cy="463550"/>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 -c</a:t>
            </a:r>
          </a:p>
        </p:txBody>
      </p:sp>
      <p:sp>
        <p:nvSpPr>
          <p:cNvPr id="44" name="Flowchart: Punched Tape 6"/>
          <p:cNvSpPr>
            <a:spLocks noChangeArrowheads="1"/>
          </p:cNvSpPr>
          <p:nvPr/>
        </p:nvSpPr>
        <p:spPr bwMode="auto">
          <a:xfrm>
            <a:off x="838200" y="2759869"/>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f1.c</a:t>
            </a:r>
          </a:p>
        </p:txBody>
      </p:sp>
      <p:sp>
        <p:nvSpPr>
          <p:cNvPr id="45" name="Flowchart: Punched Tape 7"/>
          <p:cNvSpPr>
            <a:spLocks noChangeArrowheads="1"/>
          </p:cNvSpPr>
          <p:nvPr/>
        </p:nvSpPr>
        <p:spPr bwMode="auto">
          <a:xfrm>
            <a:off x="838200" y="3815556"/>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f2.c</a:t>
            </a:r>
          </a:p>
        </p:txBody>
      </p:sp>
      <p:sp>
        <p:nvSpPr>
          <p:cNvPr id="46" name="Flowchart: Punched Tape 8"/>
          <p:cNvSpPr>
            <a:spLocks noChangeArrowheads="1"/>
          </p:cNvSpPr>
          <p:nvPr/>
        </p:nvSpPr>
        <p:spPr bwMode="auto">
          <a:xfrm>
            <a:off x="838200" y="4854575"/>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f3.c</a:t>
            </a:r>
          </a:p>
        </p:txBody>
      </p:sp>
      <p:sp>
        <p:nvSpPr>
          <p:cNvPr id="47" name="Rounded Rectangle 24"/>
          <p:cNvSpPr>
            <a:spLocks noChangeArrowheads="1"/>
          </p:cNvSpPr>
          <p:nvPr/>
        </p:nvSpPr>
        <p:spPr bwMode="auto">
          <a:xfrm>
            <a:off x="2035175" y="3888581"/>
            <a:ext cx="1350963" cy="463550"/>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 -c</a:t>
            </a:r>
          </a:p>
        </p:txBody>
      </p:sp>
      <p:sp>
        <p:nvSpPr>
          <p:cNvPr id="48" name="Rounded Rectangle 24"/>
          <p:cNvSpPr>
            <a:spLocks noChangeArrowheads="1"/>
          </p:cNvSpPr>
          <p:nvPr/>
        </p:nvSpPr>
        <p:spPr bwMode="auto">
          <a:xfrm>
            <a:off x="2035175" y="4927600"/>
            <a:ext cx="1350963" cy="463550"/>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 -c</a:t>
            </a:r>
          </a:p>
        </p:txBody>
      </p:sp>
      <p:sp>
        <p:nvSpPr>
          <p:cNvPr id="49" name="Flowchart: Punched Tape 11"/>
          <p:cNvSpPr>
            <a:spLocks noChangeArrowheads="1"/>
          </p:cNvSpPr>
          <p:nvPr/>
        </p:nvSpPr>
        <p:spPr bwMode="auto">
          <a:xfrm>
            <a:off x="3722688" y="2759869"/>
            <a:ext cx="882650" cy="609600"/>
          </a:xfrm>
          <a:prstGeom prst="flowChartPunchedTape">
            <a:avLst/>
          </a:prstGeom>
          <a:solidFill>
            <a:srgbClr val="FFC000"/>
          </a:solidFill>
          <a:ln w="12700" cap="sq" algn="ctr">
            <a:solidFill>
              <a:schemeClr val="tx1"/>
            </a:solidFill>
            <a:round/>
            <a:headEnd type="none" w="sm" len="sm"/>
            <a:tailEnd type="none" w="sm" len="sm"/>
          </a:ln>
        </p:spPr>
        <p:txBody>
          <a:bodyPr/>
          <a:lstStyle/>
          <a:p>
            <a:r>
              <a:rPr lang="en-US" dirty="0"/>
              <a:t>f1.o</a:t>
            </a:r>
          </a:p>
        </p:txBody>
      </p:sp>
      <p:sp>
        <p:nvSpPr>
          <p:cNvPr id="50" name="Flowchart: Punched Tape 12"/>
          <p:cNvSpPr>
            <a:spLocks noChangeArrowheads="1"/>
          </p:cNvSpPr>
          <p:nvPr/>
        </p:nvSpPr>
        <p:spPr bwMode="auto">
          <a:xfrm>
            <a:off x="3722688" y="3815556"/>
            <a:ext cx="882650" cy="609600"/>
          </a:xfrm>
          <a:prstGeom prst="flowChartPunchedTape">
            <a:avLst/>
          </a:prstGeom>
          <a:solidFill>
            <a:srgbClr val="FFC000"/>
          </a:solidFill>
          <a:ln w="12700" cap="sq" algn="ctr">
            <a:solidFill>
              <a:schemeClr val="tx1"/>
            </a:solidFill>
            <a:round/>
            <a:headEnd type="none" w="sm" len="sm"/>
            <a:tailEnd type="none" w="sm" len="sm"/>
          </a:ln>
        </p:spPr>
        <p:txBody>
          <a:bodyPr/>
          <a:lstStyle/>
          <a:p>
            <a:r>
              <a:rPr lang="en-US"/>
              <a:t>f2.o</a:t>
            </a:r>
          </a:p>
        </p:txBody>
      </p:sp>
      <p:sp>
        <p:nvSpPr>
          <p:cNvPr id="51" name="Flowchart: Punched Tape 13"/>
          <p:cNvSpPr>
            <a:spLocks noChangeArrowheads="1"/>
          </p:cNvSpPr>
          <p:nvPr/>
        </p:nvSpPr>
        <p:spPr bwMode="auto">
          <a:xfrm>
            <a:off x="3722688" y="4854575"/>
            <a:ext cx="882650" cy="609600"/>
          </a:xfrm>
          <a:prstGeom prst="flowChartPunchedTape">
            <a:avLst/>
          </a:prstGeom>
          <a:solidFill>
            <a:srgbClr val="FFC000"/>
          </a:solidFill>
          <a:ln w="12700" cap="sq" algn="ctr">
            <a:solidFill>
              <a:schemeClr val="tx1"/>
            </a:solidFill>
            <a:round/>
            <a:headEnd type="none" w="sm" len="sm"/>
            <a:tailEnd type="none" w="sm" len="sm"/>
          </a:ln>
        </p:spPr>
        <p:txBody>
          <a:bodyPr/>
          <a:lstStyle/>
          <a:p>
            <a:r>
              <a:rPr lang="en-US"/>
              <a:t>f3.o</a:t>
            </a:r>
          </a:p>
        </p:txBody>
      </p:sp>
      <p:sp>
        <p:nvSpPr>
          <p:cNvPr id="52" name="Flowchart: Punched Tape 16"/>
          <p:cNvSpPr>
            <a:spLocks noChangeArrowheads="1"/>
          </p:cNvSpPr>
          <p:nvPr/>
        </p:nvSpPr>
        <p:spPr bwMode="auto">
          <a:xfrm>
            <a:off x="838200" y="5584825"/>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dirty="0" err="1"/>
              <a:t>main.c</a:t>
            </a:r>
            <a:endParaRPr lang="en-US" dirty="0"/>
          </a:p>
        </p:txBody>
      </p:sp>
      <p:sp>
        <p:nvSpPr>
          <p:cNvPr id="53" name="Rounded Rectangle 24"/>
          <p:cNvSpPr>
            <a:spLocks noChangeArrowheads="1"/>
          </p:cNvSpPr>
          <p:nvPr/>
        </p:nvSpPr>
        <p:spPr bwMode="auto">
          <a:xfrm>
            <a:off x="2035175" y="5657057"/>
            <a:ext cx="1350963" cy="465137"/>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 -c</a:t>
            </a:r>
          </a:p>
        </p:txBody>
      </p:sp>
      <p:sp>
        <p:nvSpPr>
          <p:cNvPr id="54" name="Flowchart: Punched Tape 18"/>
          <p:cNvSpPr>
            <a:spLocks noChangeArrowheads="1"/>
          </p:cNvSpPr>
          <p:nvPr/>
        </p:nvSpPr>
        <p:spPr bwMode="auto">
          <a:xfrm>
            <a:off x="3722688" y="5584825"/>
            <a:ext cx="882650" cy="609600"/>
          </a:xfrm>
          <a:prstGeom prst="flowChartPunchedTape">
            <a:avLst/>
          </a:prstGeom>
          <a:solidFill>
            <a:srgbClr val="FFC000"/>
          </a:solidFill>
          <a:ln w="12700" cap="sq" algn="ctr">
            <a:solidFill>
              <a:schemeClr val="tx1"/>
            </a:solidFill>
            <a:round/>
            <a:headEnd type="none" w="sm" len="sm"/>
            <a:tailEnd type="none" w="sm" len="sm"/>
          </a:ln>
        </p:spPr>
        <p:txBody>
          <a:bodyPr/>
          <a:lstStyle/>
          <a:p>
            <a:r>
              <a:rPr lang="en-US" dirty="0" err="1"/>
              <a:t>main.o</a:t>
            </a:r>
            <a:endParaRPr lang="en-US" dirty="0"/>
          </a:p>
        </p:txBody>
      </p:sp>
      <p:sp>
        <p:nvSpPr>
          <p:cNvPr id="55" name="Rounded Rectangle 24"/>
          <p:cNvSpPr>
            <a:spLocks noChangeArrowheads="1"/>
          </p:cNvSpPr>
          <p:nvPr/>
        </p:nvSpPr>
        <p:spPr bwMode="auto">
          <a:xfrm>
            <a:off x="5495925" y="4184650"/>
            <a:ext cx="1350963" cy="474663"/>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a:t>
            </a:r>
          </a:p>
        </p:txBody>
      </p:sp>
      <p:sp>
        <p:nvSpPr>
          <p:cNvPr id="56" name="Flowchart: Punched Tape 20"/>
          <p:cNvSpPr>
            <a:spLocks noChangeArrowheads="1"/>
          </p:cNvSpPr>
          <p:nvPr/>
        </p:nvSpPr>
        <p:spPr bwMode="auto">
          <a:xfrm>
            <a:off x="7588250" y="4114800"/>
            <a:ext cx="869950" cy="609600"/>
          </a:xfrm>
          <a:prstGeom prst="flowChartPunchedTape">
            <a:avLst/>
          </a:prstGeom>
          <a:solidFill>
            <a:srgbClr val="CCFFCC"/>
          </a:solidFill>
          <a:ln w="12700" cap="sq" algn="ctr">
            <a:solidFill>
              <a:schemeClr val="tx1"/>
            </a:solidFill>
            <a:round/>
            <a:headEnd type="none" w="sm" len="sm"/>
            <a:tailEnd type="none" w="sm" len="sm"/>
          </a:ln>
        </p:spPr>
        <p:txBody>
          <a:bodyPr/>
          <a:lstStyle/>
          <a:p>
            <a:r>
              <a:rPr lang="en-US"/>
              <a:t>a.out</a:t>
            </a:r>
          </a:p>
        </p:txBody>
      </p:sp>
      <p:sp>
        <p:nvSpPr>
          <p:cNvPr id="57" name="TextBox 21"/>
          <p:cNvSpPr txBox="1">
            <a:spLocks noChangeArrowheads="1"/>
          </p:cNvSpPr>
          <p:nvPr/>
        </p:nvSpPr>
        <p:spPr bwMode="auto">
          <a:xfrm>
            <a:off x="795338" y="1328738"/>
            <a:ext cx="914400" cy="922337"/>
          </a:xfrm>
          <a:prstGeom prst="rect">
            <a:avLst/>
          </a:prstGeom>
          <a:noFill/>
          <a:ln w="9525">
            <a:noFill/>
            <a:miter lim="800000"/>
            <a:headEnd/>
            <a:tailEnd/>
          </a:ln>
        </p:spPr>
        <p:txBody>
          <a:bodyPr wrap="none">
            <a:spAutoFit/>
          </a:bodyPr>
          <a:lstStyle/>
          <a:p>
            <a:pPr algn="ctr"/>
            <a:r>
              <a:rPr lang="en-US"/>
              <a:t>Source</a:t>
            </a:r>
            <a:br>
              <a:rPr lang="en-US"/>
            </a:br>
            <a:r>
              <a:rPr lang="en-US"/>
              <a:t>files</a:t>
            </a:r>
            <a:br>
              <a:rPr lang="en-US"/>
            </a:br>
            <a:r>
              <a:rPr lang="en-US"/>
              <a:t>.c &amp; .h</a:t>
            </a:r>
          </a:p>
        </p:txBody>
      </p:sp>
      <p:sp>
        <p:nvSpPr>
          <p:cNvPr id="58" name="TextBox 22"/>
          <p:cNvSpPr txBox="1">
            <a:spLocks noChangeArrowheads="1"/>
          </p:cNvSpPr>
          <p:nvPr/>
        </p:nvSpPr>
        <p:spPr bwMode="auto">
          <a:xfrm>
            <a:off x="2014538" y="2254250"/>
            <a:ext cx="1401762" cy="368300"/>
          </a:xfrm>
          <a:prstGeom prst="rect">
            <a:avLst/>
          </a:prstGeom>
          <a:noFill/>
          <a:ln w="9525">
            <a:noFill/>
            <a:miter lim="800000"/>
            <a:headEnd/>
            <a:tailEnd/>
          </a:ln>
        </p:spPr>
        <p:txBody>
          <a:bodyPr wrap="none">
            <a:spAutoFit/>
          </a:bodyPr>
          <a:lstStyle/>
          <a:p>
            <a:r>
              <a:rPr lang="en-US"/>
              <a:t>Compilation</a:t>
            </a:r>
          </a:p>
        </p:txBody>
      </p:sp>
      <p:sp>
        <p:nvSpPr>
          <p:cNvPr id="59" name="TextBox 23"/>
          <p:cNvSpPr txBox="1">
            <a:spLocks noChangeArrowheads="1"/>
          </p:cNvSpPr>
          <p:nvPr/>
        </p:nvSpPr>
        <p:spPr bwMode="auto">
          <a:xfrm>
            <a:off x="3733800" y="2101850"/>
            <a:ext cx="850900" cy="646113"/>
          </a:xfrm>
          <a:prstGeom prst="rect">
            <a:avLst/>
          </a:prstGeom>
          <a:noFill/>
          <a:ln w="9525">
            <a:noFill/>
            <a:miter lim="800000"/>
            <a:headEnd/>
            <a:tailEnd/>
          </a:ln>
        </p:spPr>
        <p:txBody>
          <a:bodyPr wrap="none">
            <a:spAutoFit/>
          </a:bodyPr>
          <a:lstStyle/>
          <a:p>
            <a:pPr algn="ctr"/>
            <a:r>
              <a:rPr lang="en-US"/>
              <a:t>Object</a:t>
            </a:r>
            <a:br>
              <a:rPr lang="en-US"/>
            </a:br>
            <a:r>
              <a:rPr lang="en-US"/>
              <a:t>files</a:t>
            </a:r>
          </a:p>
        </p:txBody>
      </p:sp>
      <p:sp>
        <p:nvSpPr>
          <p:cNvPr id="60" name="TextBox 25"/>
          <p:cNvSpPr txBox="1">
            <a:spLocks noChangeArrowheads="1"/>
          </p:cNvSpPr>
          <p:nvPr/>
        </p:nvSpPr>
        <p:spPr bwMode="auto">
          <a:xfrm>
            <a:off x="6846887" y="2434586"/>
            <a:ext cx="1622425" cy="369332"/>
          </a:xfrm>
          <a:prstGeom prst="rect">
            <a:avLst/>
          </a:prstGeom>
          <a:noFill/>
          <a:ln w="9525">
            <a:noFill/>
            <a:miter lim="800000"/>
            <a:headEnd/>
            <a:tailEnd/>
          </a:ln>
        </p:spPr>
        <p:txBody>
          <a:bodyPr wrap="square">
            <a:spAutoFit/>
          </a:bodyPr>
          <a:lstStyle/>
          <a:p>
            <a:pPr algn="ctr"/>
            <a:r>
              <a:rPr lang="en-US" dirty="0"/>
              <a:t>Library file(s)</a:t>
            </a:r>
          </a:p>
        </p:txBody>
      </p:sp>
      <p:sp>
        <p:nvSpPr>
          <p:cNvPr id="61" name="TextBox 26"/>
          <p:cNvSpPr txBox="1">
            <a:spLocks noChangeArrowheads="1"/>
          </p:cNvSpPr>
          <p:nvPr/>
        </p:nvSpPr>
        <p:spPr bwMode="auto">
          <a:xfrm>
            <a:off x="5705475" y="4703995"/>
            <a:ext cx="915988" cy="369887"/>
          </a:xfrm>
          <a:prstGeom prst="rect">
            <a:avLst/>
          </a:prstGeom>
          <a:noFill/>
          <a:ln w="9525">
            <a:noFill/>
            <a:miter lim="800000"/>
            <a:headEnd/>
            <a:tailEnd/>
          </a:ln>
        </p:spPr>
        <p:txBody>
          <a:bodyPr wrap="none">
            <a:spAutoFit/>
          </a:bodyPr>
          <a:lstStyle/>
          <a:p>
            <a:r>
              <a:rPr lang="en-US"/>
              <a:t>Linking</a:t>
            </a:r>
          </a:p>
        </p:txBody>
      </p:sp>
      <p:cxnSp>
        <p:nvCxnSpPr>
          <p:cNvPr id="62" name="Straight Arrow Connector 28"/>
          <p:cNvCxnSpPr>
            <a:cxnSpLocks noChangeShapeType="1"/>
            <a:stCxn id="44" idx="3"/>
            <a:endCxn id="43" idx="1"/>
          </p:cNvCxnSpPr>
          <p:nvPr/>
        </p:nvCxnSpPr>
        <p:spPr bwMode="auto">
          <a:xfrm>
            <a:off x="1698625" y="3064669"/>
            <a:ext cx="336550" cy="0"/>
          </a:xfrm>
          <a:prstGeom prst="straightConnector1">
            <a:avLst/>
          </a:prstGeom>
          <a:noFill/>
          <a:ln w="12700" cap="sq" algn="ctr">
            <a:solidFill>
              <a:schemeClr val="tx1"/>
            </a:solidFill>
            <a:round/>
            <a:headEnd type="none" w="med" len="med"/>
            <a:tailEnd type="triangle" w="med" len="med"/>
          </a:ln>
        </p:spPr>
      </p:cxnSp>
      <p:cxnSp>
        <p:nvCxnSpPr>
          <p:cNvPr id="63" name="Straight Arrow Connector 30"/>
          <p:cNvCxnSpPr>
            <a:cxnSpLocks noChangeShapeType="1"/>
            <a:stCxn id="45" idx="3"/>
            <a:endCxn id="47" idx="1"/>
          </p:cNvCxnSpPr>
          <p:nvPr/>
        </p:nvCxnSpPr>
        <p:spPr bwMode="auto">
          <a:xfrm>
            <a:off x="1698625" y="4120356"/>
            <a:ext cx="336550" cy="0"/>
          </a:xfrm>
          <a:prstGeom prst="straightConnector1">
            <a:avLst/>
          </a:prstGeom>
          <a:noFill/>
          <a:ln w="12700" cap="sq" algn="ctr">
            <a:solidFill>
              <a:schemeClr val="tx1"/>
            </a:solidFill>
            <a:round/>
            <a:headEnd type="none" w="med" len="med"/>
            <a:tailEnd type="triangle" w="med" len="med"/>
          </a:ln>
        </p:spPr>
      </p:cxnSp>
      <p:cxnSp>
        <p:nvCxnSpPr>
          <p:cNvPr id="64" name="Straight Arrow Connector 32"/>
          <p:cNvCxnSpPr>
            <a:cxnSpLocks noChangeShapeType="1"/>
            <a:stCxn id="46" idx="3"/>
            <a:endCxn id="48" idx="1"/>
          </p:cNvCxnSpPr>
          <p:nvPr/>
        </p:nvCxnSpPr>
        <p:spPr bwMode="auto">
          <a:xfrm>
            <a:off x="1698625" y="5159375"/>
            <a:ext cx="336550" cy="0"/>
          </a:xfrm>
          <a:prstGeom prst="straightConnector1">
            <a:avLst/>
          </a:prstGeom>
          <a:noFill/>
          <a:ln w="12700" cap="sq" algn="ctr">
            <a:solidFill>
              <a:schemeClr val="tx1"/>
            </a:solidFill>
            <a:round/>
            <a:headEnd type="none" w="med" len="med"/>
            <a:tailEnd type="triangle" w="med" len="med"/>
          </a:ln>
        </p:spPr>
      </p:cxnSp>
      <p:cxnSp>
        <p:nvCxnSpPr>
          <p:cNvPr id="65" name="Straight Arrow Connector 34"/>
          <p:cNvCxnSpPr>
            <a:cxnSpLocks noChangeShapeType="1"/>
            <a:stCxn id="43" idx="3"/>
            <a:endCxn id="49" idx="1"/>
          </p:cNvCxnSpPr>
          <p:nvPr/>
        </p:nvCxnSpPr>
        <p:spPr bwMode="auto">
          <a:xfrm>
            <a:off x="3386138" y="3064669"/>
            <a:ext cx="336550" cy="0"/>
          </a:xfrm>
          <a:prstGeom prst="straightConnector1">
            <a:avLst/>
          </a:prstGeom>
          <a:noFill/>
          <a:ln w="12700" cap="sq" algn="ctr">
            <a:solidFill>
              <a:schemeClr val="tx1"/>
            </a:solidFill>
            <a:round/>
            <a:headEnd type="none" w="med" len="med"/>
            <a:tailEnd type="triangle" w="med" len="med"/>
          </a:ln>
        </p:spPr>
      </p:cxnSp>
      <p:cxnSp>
        <p:nvCxnSpPr>
          <p:cNvPr id="66" name="Straight Arrow Connector 38"/>
          <p:cNvCxnSpPr>
            <a:cxnSpLocks noChangeShapeType="1"/>
            <a:stCxn id="47" idx="3"/>
            <a:endCxn id="50" idx="1"/>
          </p:cNvCxnSpPr>
          <p:nvPr/>
        </p:nvCxnSpPr>
        <p:spPr bwMode="auto">
          <a:xfrm>
            <a:off x="3386138" y="4120356"/>
            <a:ext cx="336550" cy="0"/>
          </a:xfrm>
          <a:prstGeom prst="straightConnector1">
            <a:avLst/>
          </a:prstGeom>
          <a:noFill/>
          <a:ln w="12700" cap="sq" algn="ctr">
            <a:solidFill>
              <a:schemeClr val="tx1"/>
            </a:solidFill>
            <a:round/>
            <a:headEnd type="none" w="med" len="med"/>
            <a:tailEnd type="triangle" w="med" len="med"/>
          </a:ln>
        </p:spPr>
      </p:cxnSp>
      <p:cxnSp>
        <p:nvCxnSpPr>
          <p:cNvPr id="67" name="Straight Arrow Connector 48"/>
          <p:cNvCxnSpPr>
            <a:cxnSpLocks noChangeShapeType="1"/>
            <a:stCxn id="48" idx="3"/>
            <a:endCxn id="51" idx="1"/>
          </p:cNvCxnSpPr>
          <p:nvPr/>
        </p:nvCxnSpPr>
        <p:spPr bwMode="auto">
          <a:xfrm>
            <a:off x="3386138" y="5159375"/>
            <a:ext cx="336550" cy="0"/>
          </a:xfrm>
          <a:prstGeom prst="straightConnector1">
            <a:avLst/>
          </a:prstGeom>
          <a:noFill/>
          <a:ln w="12700" cap="sq" algn="ctr">
            <a:solidFill>
              <a:schemeClr val="tx1"/>
            </a:solidFill>
            <a:round/>
            <a:headEnd type="none" w="med" len="med"/>
            <a:tailEnd type="triangle" w="med" len="med"/>
          </a:ln>
        </p:spPr>
      </p:cxnSp>
      <p:cxnSp>
        <p:nvCxnSpPr>
          <p:cNvPr id="68" name="Straight Arrow Connector 52"/>
          <p:cNvCxnSpPr>
            <a:cxnSpLocks noChangeShapeType="1"/>
            <a:stCxn id="49" idx="3"/>
          </p:cNvCxnSpPr>
          <p:nvPr/>
        </p:nvCxnSpPr>
        <p:spPr bwMode="auto">
          <a:xfrm>
            <a:off x="4605338" y="3064669"/>
            <a:ext cx="803003" cy="1208881"/>
          </a:xfrm>
          <a:prstGeom prst="straightConnector1">
            <a:avLst/>
          </a:prstGeom>
          <a:noFill/>
          <a:ln w="12700" cap="sq" algn="ctr">
            <a:solidFill>
              <a:schemeClr val="tx1"/>
            </a:solidFill>
            <a:round/>
            <a:headEnd type="none" w="med" len="med"/>
            <a:tailEnd type="triangle" w="med" len="med"/>
          </a:ln>
        </p:spPr>
      </p:cxnSp>
      <p:cxnSp>
        <p:nvCxnSpPr>
          <p:cNvPr id="69" name="Straight Arrow Connector 54"/>
          <p:cNvCxnSpPr>
            <a:cxnSpLocks noChangeShapeType="1"/>
            <a:stCxn id="50" idx="3"/>
          </p:cNvCxnSpPr>
          <p:nvPr/>
        </p:nvCxnSpPr>
        <p:spPr bwMode="auto">
          <a:xfrm>
            <a:off x="4605338" y="4120356"/>
            <a:ext cx="803003" cy="234157"/>
          </a:xfrm>
          <a:prstGeom prst="straightConnector1">
            <a:avLst/>
          </a:prstGeom>
          <a:noFill/>
          <a:ln w="12700" cap="sq" algn="ctr">
            <a:solidFill>
              <a:schemeClr val="tx1"/>
            </a:solidFill>
            <a:round/>
            <a:headEnd type="none" w="med" len="med"/>
            <a:tailEnd type="triangle" w="med" len="med"/>
          </a:ln>
        </p:spPr>
      </p:cxnSp>
      <p:cxnSp>
        <p:nvCxnSpPr>
          <p:cNvPr id="70" name="Straight Arrow Connector 56"/>
          <p:cNvCxnSpPr>
            <a:cxnSpLocks noChangeShapeType="1"/>
            <a:stCxn id="51" idx="3"/>
          </p:cNvCxnSpPr>
          <p:nvPr/>
        </p:nvCxnSpPr>
        <p:spPr bwMode="auto">
          <a:xfrm flipV="1">
            <a:off x="4605338" y="4440239"/>
            <a:ext cx="803003" cy="719136"/>
          </a:xfrm>
          <a:prstGeom prst="straightConnector1">
            <a:avLst/>
          </a:prstGeom>
          <a:noFill/>
          <a:ln w="12700" cap="sq" algn="ctr">
            <a:solidFill>
              <a:schemeClr val="tx1"/>
            </a:solidFill>
            <a:round/>
            <a:headEnd type="none" w="med" len="med"/>
            <a:tailEnd type="triangle" w="med" len="med"/>
          </a:ln>
        </p:spPr>
      </p:cxnSp>
      <p:cxnSp>
        <p:nvCxnSpPr>
          <p:cNvPr id="71" name="Straight Arrow Connector 60"/>
          <p:cNvCxnSpPr>
            <a:cxnSpLocks noChangeShapeType="1"/>
            <a:stCxn id="52" idx="3"/>
            <a:endCxn id="53" idx="1"/>
          </p:cNvCxnSpPr>
          <p:nvPr/>
        </p:nvCxnSpPr>
        <p:spPr bwMode="auto">
          <a:xfrm>
            <a:off x="1698625" y="5889625"/>
            <a:ext cx="336550" cy="1"/>
          </a:xfrm>
          <a:prstGeom prst="straightConnector1">
            <a:avLst/>
          </a:prstGeom>
          <a:noFill/>
          <a:ln w="12700" cap="sq" algn="ctr">
            <a:solidFill>
              <a:schemeClr val="tx1"/>
            </a:solidFill>
            <a:round/>
            <a:headEnd type="none" w="med" len="med"/>
            <a:tailEnd type="triangle" w="med" len="med"/>
          </a:ln>
        </p:spPr>
      </p:cxnSp>
      <p:cxnSp>
        <p:nvCxnSpPr>
          <p:cNvPr id="72" name="Straight Arrow Connector 62"/>
          <p:cNvCxnSpPr>
            <a:cxnSpLocks noChangeShapeType="1"/>
            <a:stCxn id="53" idx="3"/>
            <a:endCxn id="54" idx="1"/>
          </p:cNvCxnSpPr>
          <p:nvPr/>
        </p:nvCxnSpPr>
        <p:spPr bwMode="auto">
          <a:xfrm flipV="1">
            <a:off x="3386138" y="5889625"/>
            <a:ext cx="336550" cy="1"/>
          </a:xfrm>
          <a:prstGeom prst="straightConnector1">
            <a:avLst/>
          </a:prstGeom>
          <a:noFill/>
          <a:ln w="12700" cap="sq" algn="ctr">
            <a:solidFill>
              <a:schemeClr val="tx1"/>
            </a:solidFill>
            <a:round/>
            <a:headEnd type="none" w="med" len="med"/>
            <a:tailEnd type="triangle" w="med" len="med"/>
          </a:ln>
        </p:spPr>
      </p:cxnSp>
      <p:cxnSp>
        <p:nvCxnSpPr>
          <p:cNvPr id="73" name="Straight Arrow Connector 64"/>
          <p:cNvCxnSpPr>
            <a:cxnSpLocks noChangeShapeType="1"/>
            <a:stCxn id="54" idx="3"/>
          </p:cNvCxnSpPr>
          <p:nvPr/>
        </p:nvCxnSpPr>
        <p:spPr bwMode="auto">
          <a:xfrm flipV="1">
            <a:off x="4605338" y="4560849"/>
            <a:ext cx="803003" cy="1328776"/>
          </a:xfrm>
          <a:prstGeom prst="straightConnector1">
            <a:avLst/>
          </a:prstGeom>
          <a:noFill/>
          <a:ln w="12700" cap="sq" algn="ctr">
            <a:solidFill>
              <a:schemeClr val="tx1"/>
            </a:solidFill>
            <a:round/>
            <a:headEnd type="none" w="med" len="med"/>
            <a:tailEnd type="triangle" w="med" len="med"/>
          </a:ln>
        </p:spPr>
      </p:cxnSp>
      <p:cxnSp>
        <p:nvCxnSpPr>
          <p:cNvPr id="74" name="Straight Arrow Connector 68"/>
          <p:cNvCxnSpPr>
            <a:cxnSpLocks noChangeShapeType="1"/>
            <a:stCxn id="55" idx="3"/>
            <a:endCxn id="56" idx="1"/>
          </p:cNvCxnSpPr>
          <p:nvPr/>
        </p:nvCxnSpPr>
        <p:spPr bwMode="auto">
          <a:xfrm flipV="1">
            <a:off x="6846888" y="4419600"/>
            <a:ext cx="741362" cy="1588"/>
          </a:xfrm>
          <a:prstGeom prst="straightConnector1">
            <a:avLst/>
          </a:prstGeom>
          <a:noFill/>
          <a:ln w="12700" cap="sq" algn="ctr">
            <a:solidFill>
              <a:schemeClr val="tx1"/>
            </a:solidFill>
            <a:round/>
            <a:headEnd type="none" w="sm" len="sm"/>
            <a:tailEnd type="arrow" w="med" len="med"/>
          </a:ln>
        </p:spPr>
      </p:cxnSp>
      <p:sp>
        <p:nvSpPr>
          <p:cNvPr id="75" name="TextBox 75"/>
          <p:cNvSpPr txBox="1">
            <a:spLocks noChangeArrowheads="1"/>
          </p:cNvSpPr>
          <p:nvPr/>
        </p:nvSpPr>
        <p:spPr bwMode="auto">
          <a:xfrm>
            <a:off x="7422356" y="4818062"/>
            <a:ext cx="1325562" cy="646113"/>
          </a:xfrm>
          <a:prstGeom prst="rect">
            <a:avLst/>
          </a:prstGeom>
          <a:noFill/>
          <a:ln w="9525">
            <a:noFill/>
            <a:miter lim="800000"/>
            <a:headEnd/>
            <a:tailEnd/>
          </a:ln>
        </p:spPr>
        <p:txBody>
          <a:bodyPr wrap="none">
            <a:spAutoFit/>
          </a:bodyPr>
          <a:lstStyle/>
          <a:p>
            <a:r>
              <a:rPr lang="en-US"/>
              <a:t>Executable</a:t>
            </a:r>
            <a:br>
              <a:rPr lang="en-US"/>
            </a:br>
            <a:r>
              <a:rPr lang="en-US"/>
              <a:t>file</a:t>
            </a:r>
          </a:p>
        </p:txBody>
      </p:sp>
      <p:sp>
        <p:nvSpPr>
          <p:cNvPr id="76" name="Flowchart: Punched Tape 95"/>
          <p:cNvSpPr>
            <a:spLocks noChangeArrowheads="1"/>
          </p:cNvSpPr>
          <p:nvPr/>
        </p:nvSpPr>
        <p:spPr bwMode="auto">
          <a:xfrm>
            <a:off x="5813425" y="2209800"/>
            <a:ext cx="957263" cy="609600"/>
          </a:xfrm>
          <a:prstGeom prst="flowChartPunchedTape">
            <a:avLst/>
          </a:prstGeom>
          <a:solidFill>
            <a:srgbClr val="C00000">
              <a:alpha val="25098"/>
            </a:srgbClr>
          </a:solidFill>
          <a:ln w="12700" cap="sq" algn="ctr">
            <a:solidFill>
              <a:schemeClr val="tx1"/>
            </a:solidFill>
            <a:round/>
            <a:headEnd type="none" w="sm" len="sm"/>
            <a:tailEnd type="none" w="sm" len="sm"/>
          </a:ln>
        </p:spPr>
        <p:txBody>
          <a:bodyPr/>
          <a:lstStyle/>
          <a:p>
            <a:r>
              <a:rPr lang="en-US"/>
              <a:t>math.h</a:t>
            </a:r>
          </a:p>
        </p:txBody>
      </p:sp>
      <p:sp>
        <p:nvSpPr>
          <p:cNvPr id="77" name="Flowchart: Punched Tape 15"/>
          <p:cNvSpPr>
            <a:spLocks noChangeArrowheads="1"/>
          </p:cNvSpPr>
          <p:nvPr/>
        </p:nvSpPr>
        <p:spPr bwMode="auto">
          <a:xfrm>
            <a:off x="5705475" y="2644775"/>
            <a:ext cx="923925" cy="609600"/>
          </a:xfrm>
          <a:prstGeom prst="flowChartPunchedTape">
            <a:avLst/>
          </a:prstGeom>
          <a:solidFill>
            <a:schemeClr val="tx2">
              <a:lumMod val="40000"/>
              <a:lumOff val="60000"/>
            </a:schemeClr>
          </a:solidFill>
          <a:ln w="12700" cap="sq" algn="ctr">
            <a:solidFill>
              <a:schemeClr val="tx1"/>
            </a:solidFill>
            <a:round/>
            <a:headEnd type="none" w="sm" len="sm"/>
            <a:tailEnd type="none" w="sm" len="sm"/>
          </a:ln>
        </p:spPr>
        <p:txBody>
          <a:bodyPr/>
          <a:lstStyle/>
          <a:p>
            <a:r>
              <a:rPr lang="en-US" dirty="0" err="1"/>
              <a:t>Libm.a</a:t>
            </a:r>
            <a:endParaRPr lang="en-US" dirty="0"/>
          </a:p>
        </p:txBody>
      </p:sp>
      <p:cxnSp>
        <p:nvCxnSpPr>
          <p:cNvPr id="78" name="Straight Arrow Connector 73"/>
          <p:cNvCxnSpPr>
            <a:cxnSpLocks noChangeShapeType="1"/>
            <a:stCxn id="77" idx="2"/>
            <a:endCxn id="55" idx="0"/>
          </p:cNvCxnSpPr>
          <p:nvPr/>
        </p:nvCxnSpPr>
        <p:spPr bwMode="auto">
          <a:xfrm rot="16200000" flipH="1">
            <a:off x="5674519" y="3686969"/>
            <a:ext cx="990600" cy="4762"/>
          </a:xfrm>
          <a:prstGeom prst="straightConnector1">
            <a:avLst/>
          </a:prstGeom>
          <a:noFill/>
          <a:ln w="12700" cap="sq" algn="ctr">
            <a:solidFill>
              <a:schemeClr val="tx1"/>
            </a:solidFill>
            <a:round/>
            <a:headEnd type="none" w="med" len="med"/>
            <a:tailEnd type="triangle" w="med" len="med"/>
          </a:ln>
        </p:spPr>
      </p:cxnSp>
      <p:sp>
        <p:nvSpPr>
          <p:cNvPr id="79" name="TextBox 75"/>
          <p:cNvSpPr txBox="1">
            <a:spLocks noChangeArrowheads="1"/>
          </p:cNvSpPr>
          <p:nvPr/>
        </p:nvSpPr>
        <p:spPr bwMode="auto">
          <a:xfrm>
            <a:off x="2079625" y="1295400"/>
            <a:ext cx="6389688" cy="646113"/>
          </a:xfrm>
          <a:prstGeom prst="rect">
            <a:avLst/>
          </a:prstGeom>
          <a:solidFill>
            <a:srgbClr val="FFFF00"/>
          </a:solidFill>
          <a:ln w="9525">
            <a:noFill/>
            <a:miter lim="800000"/>
            <a:headEnd/>
            <a:tailEnd/>
          </a:ln>
        </p:spPr>
        <p:txBody>
          <a:bodyPr>
            <a:spAutoFit/>
          </a:bodyPr>
          <a:lstStyle/>
          <a:p>
            <a:r>
              <a:rPr lang="en-US" b="1" dirty="0"/>
              <a:t>Case 2:</a:t>
            </a:r>
          </a:p>
          <a:p>
            <a:r>
              <a:rPr lang="en-US" dirty="0"/>
              <a:t>Source files are </a:t>
            </a:r>
            <a:r>
              <a:rPr lang="en-US" u="sng" dirty="0"/>
              <a:t>compiled separately</a:t>
            </a:r>
            <a:r>
              <a:rPr lang="en-US" dirty="0"/>
              <a:t> and then linked.</a:t>
            </a:r>
          </a:p>
        </p:txBody>
      </p:sp>
      <p:sp>
        <p:nvSpPr>
          <p:cNvPr id="80" name="TextBox 76"/>
          <p:cNvSpPr txBox="1">
            <a:spLocks noChangeArrowheads="1"/>
          </p:cNvSpPr>
          <p:nvPr/>
        </p:nvSpPr>
        <p:spPr bwMode="auto">
          <a:xfrm>
            <a:off x="5300663" y="5616575"/>
            <a:ext cx="3685624" cy="646331"/>
          </a:xfrm>
          <a:prstGeom prst="rect">
            <a:avLst/>
          </a:prstGeom>
          <a:solidFill>
            <a:srgbClr val="FFFF00"/>
          </a:solidFill>
          <a:ln w="9525">
            <a:noFill/>
            <a:miter lim="800000"/>
            <a:headEnd/>
            <a:tailEnd/>
          </a:ln>
        </p:spPr>
        <p:txBody>
          <a:bodyPr wrap="none">
            <a:spAutoFit/>
          </a:bodyPr>
          <a:lstStyle/>
          <a:p>
            <a:r>
              <a:rPr lang="en-US" dirty="0"/>
              <a:t>The compiler creates separate</a:t>
            </a:r>
          </a:p>
          <a:p>
            <a:r>
              <a:rPr lang="en-US" dirty="0"/>
              <a:t>object files (files with extension .o)</a:t>
            </a:r>
          </a:p>
        </p:txBody>
      </p:sp>
      <p:cxnSp>
        <p:nvCxnSpPr>
          <p:cNvPr id="81" name="Straight Arrow Connector 78"/>
          <p:cNvCxnSpPr>
            <a:cxnSpLocks noChangeShapeType="1"/>
          </p:cNvCxnSpPr>
          <p:nvPr/>
        </p:nvCxnSpPr>
        <p:spPr bwMode="auto">
          <a:xfrm flipH="1">
            <a:off x="4713289" y="5925003"/>
            <a:ext cx="449726" cy="0"/>
          </a:xfrm>
          <a:prstGeom prst="straightConnector1">
            <a:avLst/>
          </a:prstGeom>
          <a:noFill/>
          <a:ln w="28575" cap="sq" algn="ctr">
            <a:solidFill>
              <a:srgbClr val="0000FF"/>
            </a:solidFill>
            <a:round/>
            <a:headEnd type="none" w="sm" len="sm"/>
            <a:tailEnd type="arrow" w="med" len="med"/>
          </a:ln>
        </p:spPr>
      </p:cxnSp>
      <p:sp>
        <p:nvSpPr>
          <p:cNvPr id="82" name="TextBox 79"/>
          <p:cNvSpPr txBox="1">
            <a:spLocks noChangeArrowheads="1"/>
          </p:cNvSpPr>
          <p:nvPr/>
        </p:nvSpPr>
        <p:spPr bwMode="auto">
          <a:xfrm>
            <a:off x="6201201" y="3504405"/>
            <a:ext cx="504825" cy="369888"/>
          </a:xfrm>
          <a:prstGeom prst="rect">
            <a:avLst/>
          </a:prstGeom>
          <a:noFill/>
          <a:ln w="9525">
            <a:noFill/>
            <a:miter lim="800000"/>
            <a:headEnd/>
            <a:tailEnd/>
          </a:ln>
        </p:spPr>
        <p:txBody>
          <a:bodyPr wrap="none">
            <a:spAutoFit/>
          </a:bodyPr>
          <a:lstStyle/>
          <a:p>
            <a:r>
              <a:rPr lang="en-US" dirty="0"/>
              <a:t>-lm</a:t>
            </a:r>
          </a:p>
        </p:txBody>
      </p:sp>
    </p:spTree>
    <p:extLst>
      <p:ext uri="{BB962C8B-B14F-4D97-AF65-F5344CB8AC3E}">
        <p14:creationId xmlns:p14="http://schemas.microsoft.com/office/powerpoint/2010/main" val="40322703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2.2 Case 2 Demo: Compile and Link</a:t>
            </a: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15</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20" name="Content Placeholder 2"/>
          <p:cNvSpPr>
            <a:spLocks noGrp="1"/>
          </p:cNvSpPr>
          <p:nvPr>
            <p:ph idx="1"/>
          </p:nvPr>
        </p:nvSpPr>
        <p:spPr>
          <a:xfrm>
            <a:off x="457200" y="1282390"/>
            <a:ext cx="8229600" cy="591015"/>
          </a:xfrm>
        </p:spPr>
        <p:txBody>
          <a:bodyPr>
            <a:normAutofit/>
          </a:bodyPr>
          <a:lstStyle/>
          <a:p>
            <a:pPr marL="342900" indent="-342900">
              <a:buClr>
                <a:schemeClr val="tx1">
                  <a:lumMod val="90000"/>
                  <a:lumOff val="10000"/>
                </a:schemeClr>
              </a:buClr>
              <a:buSzPct val="100000"/>
              <a:buFont typeface="Wingdings" panose="05000000000000000000" pitchFamily="2" charset="2"/>
              <a:buChar char="§"/>
            </a:pPr>
            <a:r>
              <a:rPr lang="en-US" dirty="0">
                <a:solidFill>
                  <a:schemeClr val="tx1"/>
                </a:solidFill>
              </a:rPr>
              <a:t>For our Freezer program:</a:t>
            </a:r>
          </a:p>
        </p:txBody>
      </p:sp>
      <p:sp>
        <p:nvSpPr>
          <p:cNvPr id="25" name="Content Placeholder 2"/>
          <p:cNvSpPr txBox="1">
            <a:spLocks/>
          </p:cNvSpPr>
          <p:nvPr/>
        </p:nvSpPr>
        <p:spPr>
          <a:xfrm>
            <a:off x="457200" y="3073323"/>
            <a:ext cx="8229600" cy="2819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dirty="0"/>
              <a:t>Here, we first create the </a:t>
            </a:r>
            <a:r>
              <a:rPr lang="en-US" dirty="0">
                <a:solidFill>
                  <a:srgbClr val="0000FF"/>
                </a:solidFill>
              </a:rPr>
              <a:t>Unit13_FreezerMain.o</a:t>
            </a:r>
            <a:r>
              <a:rPr lang="en-US" dirty="0"/>
              <a:t> and </a:t>
            </a:r>
            <a:r>
              <a:rPr lang="en-US" dirty="0">
                <a:solidFill>
                  <a:srgbClr val="0000FF"/>
                </a:solidFill>
              </a:rPr>
              <a:t>Unit13_FreezerTemp.o </a:t>
            </a:r>
            <a:r>
              <a:rPr lang="en-US" dirty="0"/>
              <a:t>object files, using the </a:t>
            </a:r>
            <a:r>
              <a:rPr lang="en-US" dirty="0">
                <a:solidFill>
                  <a:srgbClr val="C00000"/>
                </a:solidFill>
              </a:rPr>
              <a:t>–c</a:t>
            </a:r>
            <a:r>
              <a:rPr lang="en-US" dirty="0"/>
              <a:t> option in </a:t>
            </a:r>
            <a:r>
              <a:rPr lang="en-US" dirty="0" err="1"/>
              <a:t>gcc</a:t>
            </a:r>
            <a:r>
              <a:rPr lang="en-US" dirty="0"/>
              <a:t>.</a:t>
            </a:r>
            <a:endParaRPr lang="en-US" dirty="0">
              <a:solidFill>
                <a:srgbClr val="0000FF"/>
              </a:solidFill>
            </a:endParaRPr>
          </a:p>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dirty="0"/>
              <a:t>Then, we link both object files into the </a:t>
            </a:r>
            <a:r>
              <a:rPr lang="en-US" dirty="0" err="1">
                <a:solidFill>
                  <a:srgbClr val="0000FF"/>
                </a:solidFill>
              </a:rPr>
              <a:t>a.out</a:t>
            </a:r>
            <a:r>
              <a:rPr lang="en-US" dirty="0"/>
              <a:t> executable</a:t>
            </a:r>
          </a:p>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sz="2000" dirty="0"/>
              <a:t>(Note: The option –Wall is omitted above due to space constraint. Please add the option yourself.)</a:t>
            </a:r>
          </a:p>
        </p:txBody>
      </p:sp>
      <p:sp>
        <p:nvSpPr>
          <p:cNvPr id="9" name="TextBox 5"/>
          <p:cNvSpPr txBox="1">
            <a:spLocks noChangeArrowheads="1"/>
          </p:cNvSpPr>
          <p:nvPr/>
        </p:nvSpPr>
        <p:spPr bwMode="auto">
          <a:xfrm>
            <a:off x="1098550" y="1965836"/>
            <a:ext cx="7015163" cy="830263"/>
          </a:xfrm>
          <a:prstGeom prst="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gcc</a:t>
            </a:r>
            <a:r>
              <a:rPr lang="en-US" sz="1600" b="1" dirty="0">
                <a:latin typeface="Courier New" pitchFamily="49" charset="0"/>
                <a:cs typeface="Courier New" pitchFamily="49" charset="0"/>
              </a:rPr>
              <a:t> –c Unit13_FreezerMain.c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gcc</a:t>
            </a:r>
            <a:r>
              <a:rPr lang="en-US" sz="1600" b="1" dirty="0">
                <a:latin typeface="Courier New" pitchFamily="49" charset="0"/>
                <a:cs typeface="Courier New" pitchFamily="49" charset="0"/>
              </a:rPr>
              <a:t> –c Unit13_FreezerTemp.c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gcc</a:t>
            </a:r>
            <a:r>
              <a:rPr lang="en-US" sz="1600" b="1" dirty="0">
                <a:latin typeface="Courier New" pitchFamily="49" charset="0"/>
                <a:cs typeface="Courier New" pitchFamily="49" charset="0"/>
              </a:rPr>
              <a:t> Unit13_FreezerMain.o Unit13_FreezerTemp.o  -lm</a:t>
            </a:r>
          </a:p>
        </p:txBody>
      </p:sp>
      <p:grpSp>
        <p:nvGrpSpPr>
          <p:cNvPr id="10" name="Group 8"/>
          <p:cNvGrpSpPr>
            <a:grpSpLocks/>
          </p:cNvGrpSpPr>
          <p:nvPr/>
        </p:nvGrpSpPr>
        <p:grpSpPr bwMode="auto">
          <a:xfrm>
            <a:off x="4135437" y="2453921"/>
            <a:ext cx="2879378" cy="354878"/>
            <a:chOff x="3994150" y="2843935"/>
            <a:chExt cx="2879378" cy="354878"/>
          </a:xfrm>
        </p:grpSpPr>
        <p:sp>
          <p:nvSpPr>
            <p:cNvPr id="11" name="Oval 7"/>
            <p:cNvSpPr>
              <a:spLocks noChangeArrowheads="1"/>
            </p:cNvSpPr>
            <p:nvPr/>
          </p:nvSpPr>
          <p:spPr bwMode="auto">
            <a:xfrm>
              <a:off x="3994150" y="2851150"/>
              <a:ext cx="282575" cy="347663"/>
            </a:xfrm>
            <a:prstGeom prst="ellipse">
              <a:avLst/>
            </a:prstGeom>
            <a:noFill/>
            <a:ln w="19050" cap="sq" algn="ctr">
              <a:solidFill>
                <a:srgbClr val="0000FF"/>
              </a:solidFill>
              <a:round/>
              <a:headEnd type="none" w="sm" len="sm"/>
              <a:tailEnd type="none" w="sm" len="sm"/>
            </a:ln>
          </p:spPr>
          <p:txBody>
            <a:bodyPr/>
            <a:lstStyle/>
            <a:p>
              <a:endParaRPr lang="en-US"/>
            </a:p>
          </p:txBody>
        </p:sp>
        <p:sp>
          <p:nvSpPr>
            <p:cNvPr id="13" name="Oval 8"/>
            <p:cNvSpPr>
              <a:spLocks noChangeArrowheads="1"/>
            </p:cNvSpPr>
            <p:nvPr/>
          </p:nvSpPr>
          <p:spPr bwMode="auto">
            <a:xfrm>
              <a:off x="6590953" y="2843935"/>
              <a:ext cx="282575" cy="347663"/>
            </a:xfrm>
            <a:prstGeom prst="ellipse">
              <a:avLst/>
            </a:prstGeom>
            <a:noFill/>
            <a:ln w="19050" cap="sq" algn="ctr">
              <a:solidFill>
                <a:srgbClr val="0000FF"/>
              </a:solidFill>
              <a:round/>
              <a:headEnd type="none" w="sm" len="sm"/>
              <a:tailEnd type="none" w="sm" len="sm"/>
            </a:ln>
          </p:spPr>
          <p:txBody>
            <a:bodyPr/>
            <a:lstStyle/>
            <a:p>
              <a:endParaRPr lang="en-US"/>
            </a:p>
          </p:txBody>
        </p:sp>
      </p:grpSp>
      <p:sp>
        <p:nvSpPr>
          <p:cNvPr id="15" name="Oval 7"/>
          <p:cNvSpPr>
            <a:spLocks noChangeArrowheads="1"/>
          </p:cNvSpPr>
          <p:nvPr/>
        </p:nvSpPr>
        <p:spPr bwMode="auto">
          <a:xfrm>
            <a:off x="1879173" y="1970439"/>
            <a:ext cx="391587" cy="573492"/>
          </a:xfrm>
          <a:prstGeom prst="ellipse">
            <a:avLst/>
          </a:prstGeom>
          <a:noFill/>
          <a:ln w="19050" cap="sq" algn="ctr">
            <a:solidFill>
              <a:srgbClr val="C00000"/>
            </a:solidFill>
            <a:round/>
            <a:headEnd type="none" w="sm" len="sm"/>
            <a:tailEnd type="none" w="sm" len="sm"/>
          </a:ln>
        </p:spPr>
        <p:txBody>
          <a:bodyPr/>
          <a:lstStyle/>
          <a:p>
            <a:endParaRPr lang="en-US"/>
          </a:p>
        </p:txBody>
      </p:sp>
    </p:spTree>
    <p:extLst>
      <p:ext uri="{BB962C8B-B14F-4D97-AF65-F5344CB8AC3E}">
        <p14:creationId xmlns:p14="http://schemas.microsoft.com/office/powerpoint/2010/main" val="1858276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3. Notes (1/2)</a:t>
            </a: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16</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4" name="Content Placeholder 2"/>
          <p:cNvSpPr>
            <a:spLocks noGrp="1"/>
          </p:cNvSpPr>
          <p:nvPr>
            <p:ph idx="1"/>
          </p:nvPr>
        </p:nvSpPr>
        <p:spPr>
          <a:xfrm>
            <a:off x="457200" y="1371600"/>
            <a:ext cx="8229600" cy="4995746"/>
          </a:xfrm>
        </p:spPr>
        <p:txBody>
          <a:bodyPr/>
          <a:lstStyle/>
          <a:p>
            <a:pPr marL="346075" indent="-346075">
              <a:spcBef>
                <a:spcPts val="600"/>
              </a:spcBef>
              <a:buClr>
                <a:schemeClr val="tx1">
                  <a:lumMod val="90000"/>
                  <a:lumOff val="10000"/>
                </a:schemeClr>
              </a:buClr>
              <a:buSzPct val="100000"/>
              <a:buFont typeface="Wingdings" panose="05000000000000000000" pitchFamily="2" charset="2"/>
              <a:buChar char="§"/>
            </a:pPr>
            <a:r>
              <a:rPr lang="en-US" dirty="0"/>
              <a:t>Difference between</a:t>
            </a:r>
          </a:p>
          <a:p>
            <a:pPr marL="747713" lvl="1" indent="-306388">
              <a:spcBef>
                <a:spcPts val="600"/>
              </a:spcBef>
              <a:buClr>
                <a:schemeClr val="bg1">
                  <a:lumMod val="50000"/>
                </a:schemeClr>
              </a:buClr>
              <a:buSzPct val="100000"/>
              <a:buFont typeface="Wingdings" panose="05000000000000000000" pitchFamily="2" charset="2"/>
              <a:buChar char="§"/>
            </a:pPr>
            <a:r>
              <a:rPr lang="en-US" dirty="0">
                <a:solidFill>
                  <a:srgbClr val="7030A0"/>
                </a:solidFill>
              </a:rPr>
              <a:t>#include </a:t>
            </a:r>
            <a:r>
              <a:rPr lang="en-US" dirty="0">
                <a:solidFill>
                  <a:srgbClr val="006600"/>
                </a:solidFill>
              </a:rPr>
              <a:t>&lt; … &gt; </a:t>
            </a:r>
            <a:r>
              <a:rPr lang="en-US" dirty="0"/>
              <a:t>and </a:t>
            </a:r>
            <a:r>
              <a:rPr lang="en-US" dirty="0">
                <a:solidFill>
                  <a:srgbClr val="7030A0"/>
                </a:solidFill>
              </a:rPr>
              <a:t>#include </a:t>
            </a:r>
            <a:r>
              <a:rPr lang="en-US" dirty="0">
                <a:solidFill>
                  <a:srgbClr val="006600"/>
                </a:solidFill>
              </a:rPr>
              <a:t>" … "</a:t>
            </a:r>
          </a:p>
          <a:p>
            <a:pPr marL="747713" lvl="1" indent="-306388">
              <a:spcBef>
                <a:spcPts val="600"/>
              </a:spcBef>
              <a:buClr>
                <a:schemeClr val="bg1">
                  <a:lumMod val="50000"/>
                </a:schemeClr>
              </a:buClr>
              <a:buSzPct val="100000"/>
              <a:buFont typeface="Wingdings" panose="05000000000000000000" pitchFamily="2" charset="2"/>
              <a:buChar char="§"/>
            </a:pPr>
            <a:r>
              <a:rPr lang="en-US" dirty="0"/>
              <a:t>Use </a:t>
            </a:r>
            <a:r>
              <a:rPr lang="en-US" dirty="0">
                <a:solidFill>
                  <a:srgbClr val="006600"/>
                </a:solidFill>
              </a:rPr>
              <a:t>" … " </a:t>
            </a:r>
            <a:r>
              <a:rPr lang="en-US" dirty="0"/>
              <a:t>to include your own header files and </a:t>
            </a:r>
            <a:r>
              <a:rPr lang="en-US" dirty="0">
                <a:solidFill>
                  <a:srgbClr val="006600"/>
                </a:solidFill>
              </a:rPr>
              <a:t>&lt; … &gt; </a:t>
            </a:r>
            <a:r>
              <a:rPr lang="en-US" dirty="0"/>
              <a:t>to include system header files. The compiler uses different directory paths to find </a:t>
            </a:r>
            <a:r>
              <a:rPr lang="en-US" dirty="0">
                <a:solidFill>
                  <a:srgbClr val="006600"/>
                </a:solidFill>
              </a:rPr>
              <a:t>&lt; … &gt; </a:t>
            </a:r>
            <a:r>
              <a:rPr lang="en-US" dirty="0"/>
              <a:t>files.</a:t>
            </a:r>
          </a:p>
          <a:p>
            <a:pPr marL="346075" indent="-346075">
              <a:spcBef>
                <a:spcPts val="1200"/>
              </a:spcBef>
              <a:buClr>
                <a:schemeClr val="tx1">
                  <a:lumMod val="90000"/>
                  <a:lumOff val="10000"/>
                </a:schemeClr>
              </a:buClr>
              <a:buSzPct val="100000"/>
              <a:buFont typeface="Wingdings" panose="05000000000000000000" pitchFamily="2" charset="2"/>
              <a:buChar char="§"/>
            </a:pPr>
            <a:r>
              <a:rPr lang="en-US" dirty="0"/>
              <a:t>Inclusion of header files</a:t>
            </a:r>
          </a:p>
          <a:p>
            <a:pPr marL="747713" lvl="1" indent="-306388">
              <a:spcBef>
                <a:spcPts val="600"/>
              </a:spcBef>
              <a:buClr>
                <a:schemeClr val="bg1">
                  <a:lumMod val="50000"/>
                </a:schemeClr>
              </a:buClr>
              <a:buFont typeface="Wingdings" panose="05000000000000000000" pitchFamily="2" charset="2"/>
              <a:buChar char="§"/>
            </a:pPr>
            <a:r>
              <a:rPr lang="en-US" u="sng" dirty="0"/>
              <a:t>Include *.h files only in *.c files</a:t>
            </a:r>
            <a:r>
              <a:rPr lang="en-US" dirty="0"/>
              <a:t>, otherwise duplicate inclusions may happen and later may create problems:</a:t>
            </a:r>
          </a:p>
          <a:p>
            <a:pPr marL="1081088" lvl="2" indent="-277813">
              <a:spcBef>
                <a:spcPts val="600"/>
              </a:spcBef>
              <a:buClr>
                <a:schemeClr val="bg1">
                  <a:lumMod val="50000"/>
                </a:schemeClr>
              </a:buClr>
              <a:buFont typeface="Wingdings" panose="05000000000000000000" pitchFamily="2" charset="2"/>
              <a:buChar char="§"/>
            </a:pPr>
            <a:r>
              <a:rPr lang="en-US" dirty="0"/>
              <a:t>Example: Unit13_FreezerTemp</a:t>
            </a:r>
            <a:r>
              <a:rPr lang="en-US" dirty="0">
                <a:solidFill>
                  <a:srgbClr val="CC0000"/>
                </a:solidFill>
              </a:rPr>
              <a:t>.h</a:t>
            </a:r>
            <a:r>
              <a:rPr lang="en-US" dirty="0"/>
              <a:t> includes &lt;</a:t>
            </a:r>
            <a:r>
              <a:rPr lang="en-US" dirty="0" err="1"/>
              <a:t>math.h</a:t>
            </a:r>
            <a:r>
              <a:rPr lang="en-US" dirty="0"/>
              <a:t>&gt;</a:t>
            </a:r>
            <a:br>
              <a:rPr lang="en-US" dirty="0"/>
            </a:br>
            <a:r>
              <a:rPr lang="en-US" dirty="0"/>
              <a:t>                Unit13_FreezerMain</a:t>
            </a:r>
            <a:r>
              <a:rPr lang="en-US" dirty="0">
                <a:solidFill>
                  <a:srgbClr val="CC0000"/>
                </a:solidFill>
              </a:rPr>
              <a:t>.c</a:t>
            </a:r>
            <a:r>
              <a:rPr lang="en-US" dirty="0"/>
              <a:t> includes &lt;</a:t>
            </a:r>
            <a:r>
              <a:rPr lang="en-US" dirty="0" err="1"/>
              <a:t>math.h</a:t>
            </a:r>
            <a:r>
              <a:rPr lang="en-US" dirty="0"/>
              <a:t>&gt; and 		     “Unit13_FreezerTemp.h”</a:t>
            </a:r>
            <a:br>
              <a:rPr lang="en-US" dirty="0"/>
            </a:br>
            <a:r>
              <a:rPr lang="en-US" dirty="0"/>
              <a:t>Therefore, Unit13_FreezerMain</a:t>
            </a:r>
            <a:r>
              <a:rPr lang="en-US" dirty="0">
                <a:solidFill>
                  <a:srgbClr val="CC0000"/>
                </a:solidFill>
              </a:rPr>
              <a:t>.c</a:t>
            </a:r>
            <a:r>
              <a:rPr lang="en-US" dirty="0"/>
              <a:t> includes &lt;</a:t>
            </a:r>
            <a:r>
              <a:rPr lang="en-US" dirty="0" err="1"/>
              <a:t>math.h</a:t>
            </a:r>
            <a:r>
              <a:rPr lang="en-US" dirty="0"/>
              <a:t>&gt; twice.</a:t>
            </a:r>
          </a:p>
        </p:txBody>
      </p:sp>
    </p:spTree>
    <p:extLst>
      <p:ext uri="{BB962C8B-B14F-4D97-AF65-F5344CB8AC3E}">
        <p14:creationId xmlns:p14="http://schemas.microsoft.com/office/powerpoint/2010/main" val="23821835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3. Notes (2/2)</a:t>
            </a: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17</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4" name="Content Placeholder 2"/>
          <p:cNvSpPr>
            <a:spLocks noGrp="1"/>
          </p:cNvSpPr>
          <p:nvPr>
            <p:ph idx="1"/>
          </p:nvPr>
        </p:nvSpPr>
        <p:spPr>
          <a:xfrm>
            <a:off x="457200" y="1371600"/>
            <a:ext cx="8229600" cy="3077737"/>
          </a:xfrm>
        </p:spPr>
        <p:txBody>
          <a:bodyPr/>
          <a:lstStyle/>
          <a:p>
            <a:pPr marL="346075" indent="-346075">
              <a:spcBef>
                <a:spcPts val="600"/>
              </a:spcBef>
              <a:buClr>
                <a:schemeClr val="tx1">
                  <a:lumMod val="90000"/>
                  <a:lumOff val="10000"/>
                </a:schemeClr>
              </a:buClr>
              <a:buSzPct val="100000"/>
              <a:buFont typeface="Wingdings" panose="05000000000000000000" pitchFamily="2" charset="2"/>
              <a:buChar char="§"/>
            </a:pPr>
            <a:r>
              <a:rPr lang="en-US" dirty="0"/>
              <a:t>‘Undefined symbol’ error</a:t>
            </a:r>
          </a:p>
          <a:p>
            <a:pPr marL="747713" lvl="1" indent="-306388">
              <a:spcBef>
                <a:spcPts val="600"/>
              </a:spcBef>
              <a:buClr>
                <a:schemeClr val="bg1">
                  <a:lumMod val="50000"/>
                </a:schemeClr>
              </a:buClr>
              <a:buSzPct val="100000"/>
              <a:buFont typeface="Wingdings" panose="05000000000000000000" pitchFamily="2" charset="2"/>
              <a:buChar char="§"/>
            </a:pPr>
            <a:r>
              <a:rPr lang="en-US" dirty="0" err="1"/>
              <a:t>ld</a:t>
            </a:r>
            <a:r>
              <a:rPr lang="en-US" dirty="0"/>
              <a:t>: fatal: Symbol referencing errors.</a:t>
            </a:r>
          </a:p>
          <a:p>
            <a:pPr marL="747713" lvl="1" indent="-306388">
              <a:spcBef>
                <a:spcPts val="600"/>
              </a:spcBef>
              <a:buClr>
                <a:schemeClr val="bg1">
                  <a:lumMod val="50000"/>
                </a:schemeClr>
              </a:buClr>
              <a:buSzPct val="100000"/>
              <a:buFont typeface="Wingdings" panose="05000000000000000000" pitchFamily="2" charset="2"/>
              <a:buChar char="§"/>
            </a:pPr>
            <a:r>
              <a:rPr lang="en-US" dirty="0"/>
              <a:t>The linker was not able to find a certain function, etc., and could not create a complete executable file.</a:t>
            </a:r>
          </a:p>
          <a:p>
            <a:pPr marL="1022033" lvl="2" indent="-306388">
              <a:spcBef>
                <a:spcPts val="600"/>
              </a:spcBef>
              <a:buClr>
                <a:schemeClr val="bg1">
                  <a:lumMod val="50000"/>
                </a:schemeClr>
              </a:buClr>
              <a:buSzPct val="100000"/>
              <a:buFont typeface="Wingdings" panose="05000000000000000000" pitchFamily="2" charset="2"/>
              <a:buChar char="§"/>
            </a:pPr>
            <a:r>
              <a:rPr lang="en-US" dirty="0"/>
              <a:t>Note: A library can have missing functions </a:t>
            </a:r>
            <a:r>
              <a:rPr lang="en-US" dirty="0">
                <a:sym typeface="Wingdings" pitchFamily="2" charset="2"/>
              </a:rPr>
              <a:t></a:t>
            </a:r>
            <a:r>
              <a:rPr lang="en-US" dirty="0"/>
              <a:t> it is not a complete executable.</a:t>
            </a:r>
          </a:p>
          <a:p>
            <a:pPr marL="747713" lvl="1" indent="-306388">
              <a:spcBef>
                <a:spcPts val="600"/>
              </a:spcBef>
              <a:buClr>
                <a:schemeClr val="bg1">
                  <a:lumMod val="50000"/>
                </a:schemeClr>
              </a:buClr>
              <a:buSzPct val="100000"/>
              <a:buFont typeface="Wingdings" panose="05000000000000000000" pitchFamily="2" charset="2"/>
              <a:buChar char="§"/>
            </a:pPr>
            <a:r>
              <a:rPr lang="en-US" dirty="0"/>
              <a:t>Usually this means you </a:t>
            </a:r>
            <a:r>
              <a:rPr lang="en-US" dirty="0">
                <a:solidFill>
                  <a:srgbClr val="0000FF"/>
                </a:solidFill>
              </a:rPr>
              <a:t>forgot to link </a:t>
            </a:r>
            <a:r>
              <a:rPr lang="en-US" dirty="0"/>
              <a:t>with a certain library or object file. This also happens if you </a:t>
            </a:r>
            <a:r>
              <a:rPr lang="en-US" dirty="0">
                <a:solidFill>
                  <a:srgbClr val="0000FF"/>
                </a:solidFill>
              </a:rPr>
              <a:t>mistyped</a:t>
            </a:r>
            <a:r>
              <a:rPr lang="en-US" dirty="0"/>
              <a:t> a function name.</a:t>
            </a:r>
          </a:p>
        </p:txBody>
      </p:sp>
    </p:spTree>
    <p:extLst>
      <p:ext uri="{BB962C8B-B14F-4D97-AF65-F5344CB8AC3E}">
        <p14:creationId xmlns:p14="http://schemas.microsoft.com/office/powerpoint/2010/main" val="359720414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Summary</a:t>
            </a: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18</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a:t>How to split a program into separate modules, each module containing some functions</a:t>
            </a:r>
          </a:p>
          <a:p>
            <a:pPr marL="800100" lvl="1" indent="-342900">
              <a:spcBef>
                <a:spcPts val="1200"/>
              </a:spcBef>
              <a:buClr>
                <a:schemeClr val="accent4">
                  <a:lumMod val="60000"/>
                  <a:lumOff val="40000"/>
                </a:schemeClr>
              </a:buClr>
              <a:buSzPct val="75000"/>
              <a:buFont typeface="Wingdings" pitchFamily="2" charset="2"/>
              <a:buChar char="n"/>
            </a:pPr>
            <a:r>
              <a:rPr lang="en-US" sz="2400"/>
              <a:t>How to separately compile these modules</a:t>
            </a:r>
          </a:p>
          <a:p>
            <a:pPr marL="800100" lvl="1" indent="-342900">
              <a:spcBef>
                <a:spcPts val="1200"/>
              </a:spcBef>
              <a:buClr>
                <a:schemeClr val="accent4">
                  <a:lumMod val="60000"/>
                  <a:lumOff val="40000"/>
                </a:schemeClr>
              </a:buClr>
              <a:buSzPct val="75000"/>
              <a:buFont typeface="Wingdings" pitchFamily="2" charset="2"/>
              <a:buChar char="n"/>
            </a:pPr>
            <a:r>
              <a:rPr lang="en-US" sz="2400"/>
              <a:t>How to link the object files of the modules to obtain the single executable file</a:t>
            </a:r>
            <a:endParaRPr lang="en-US" sz="2400" dirty="0"/>
          </a:p>
        </p:txBody>
      </p:sp>
    </p:spTree>
    <p:extLst>
      <p:ext uri="{BB962C8B-B14F-4D97-AF65-F5344CB8AC3E}">
        <p14:creationId xmlns:p14="http://schemas.microsoft.com/office/powerpoint/2010/main" val="17294898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a:t>CS1010 (AY2017/8 Semester 1)</a:t>
            </a:r>
            <a:endParaRPr lang="en-US" dirty="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a:t>Unit13 - </a:t>
            </a:r>
            <a:fld id="{F7EC234A-9094-4BB8-9EA4-75ECDA8A365B}" type="slidenum">
              <a:rPr lang="en-US"/>
              <a:pPr>
                <a:defRPr/>
              </a:pPr>
              <a:t>19</a:t>
            </a:fld>
            <a:endParaRPr lang="en-US"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a:t>© SoC, NUS</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Unit 13: Separate Compilation</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a:t>Unit13 </a:t>
            </a:r>
            <a:r>
              <a:rPr sz="1200"/>
              <a:t>-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9" name="Rectangle 3"/>
          <p:cNvSpPr txBox="1">
            <a:spLocks noChangeArrowheads="1"/>
          </p:cNvSpPr>
          <p:nvPr/>
        </p:nvSpPr>
        <p:spPr>
          <a:xfrm>
            <a:off x="673100" y="1424354"/>
            <a:ext cx="7620000" cy="218049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a:solidFill>
                  <a:srgbClr val="C00000"/>
                </a:solidFill>
              </a:rPr>
              <a:t>Objective:</a:t>
            </a:r>
          </a:p>
          <a:p>
            <a:pPr marL="682625" lvl="1" indent="-407988" fontAlgn="auto">
              <a:spcBef>
                <a:spcPts val="600"/>
              </a:spcBef>
              <a:spcAft>
                <a:spcPts val="0"/>
              </a:spcAft>
              <a:buSzPct val="120000"/>
              <a:buFont typeface="Wingdings" pitchFamily="2" charset="2"/>
              <a:buChar char="§"/>
            </a:pPr>
            <a:r>
              <a:rPr lang="en-GB" sz="2400"/>
              <a:t>Learn how to use separate compilation for program development</a:t>
            </a:r>
            <a:endParaRPr lang="en-GB" sz="2400" dirty="0"/>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name="PPTLabsHighlightBulletsSlide201408041037129971">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Unit 13: Separate Compilation</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 </a:t>
            </a:r>
            <a:fld id="{F7EC234A-9094-4BB8-9EA4-75ECDA8A365B}" type="slidenum">
              <a:rPr lang="en-US"/>
              <a:pPr>
                <a:defRPr/>
              </a:pPr>
              <a:t>3</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HighlightTextShape201406201824391195"/>
          <p:cNvSpPr>
            <a:spLocks noGrp="1" noChangeArrowheads="1"/>
          </p:cNvSpPr>
          <p:nvPr>
            <p:ph idx="1"/>
          </p:nvPr>
        </p:nvSpPr>
        <p:spPr>
          <a:xfrm>
            <a:off x="723331" y="1282890"/>
            <a:ext cx="8115869" cy="5205832"/>
          </a:xfrm>
        </p:spPr>
        <p:txBody>
          <a:bodyPr>
            <a:normAutofit/>
          </a:bodyPr>
          <a:lstStyle/>
          <a:p>
            <a:pPr marL="514350" indent="-514350" eaLnBrk="1" hangingPunct="1">
              <a:spcBef>
                <a:spcPts val="1200"/>
              </a:spcBef>
              <a:buClrTx/>
              <a:buSzPct val="100000"/>
              <a:buFont typeface="+mj-lt"/>
              <a:buAutoNum type="arabicPeriod"/>
            </a:pPr>
            <a:r>
              <a:rPr lang="en-GB" sz="2800" dirty="0"/>
              <a:t>Introduction</a:t>
            </a:r>
          </a:p>
          <a:p>
            <a:pPr marL="514350" indent="-514350" eaLnBrk="1" hangingPunct="1">
              <a:spcBef>
                <a:spcPts val="1200"/>
              </a:spcBef>
              <a:buClrTx/>
              <a:buSzPct val="100000"/>
              <a:buFont typeface="+mj-lt"/>
              <a:buAutoNum type="arabicPeriod"/>
            </a:pPr>
            <a:r>
              <a:rPr lang="en-GB" sz="2800" dirty="0"/>
              <a:t>Separate Compilation</a:t>
            </a:r>
          </a:p>
          <a:p>
            <a:pPr marL="514350" indent="-514350" eaLnBrk="1" hangingPunct="1">
              <a:spcBef>
                <a:spcPts val="1200"/>
              </a:spcBef>
              <a:buClrTx/>
              <a:buSzPct val="100000"/>
              <a:buFont typeface="+mj-lt"/>
              <a:buAutoNum type="arabicPeriod"/>
            </a:pPr>
            <a:r>
              <a:rPr lang="en-GB" sz="2800" dirty="0"/>
              <a:t>Notes</a:t>
            </a:r>
          </a:p>
        </p:txBody>
      </p:sp>
    </p:spTree>
    <p:extLst>
      <p:ext uri="{BB962C8B-B14F-4D97-AF65-F5344CB8AC3E}">
        <p14:creationId xmlns:p14="http://schemas.microsoft.com/office/powerpoint/2010/main" val="21516572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1. Introduction (1/4)</a:t>
            </a: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4</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Content Placeholder 2"/>
          <p:cNvSpPr>
            <a:spLocks noGrp="1"/>
          </p:cNvSpPr>
          <p:nvPr>
            <p:ph idx="1"/>
          </p:nvPr>
        </p:nvSpPr>
        <p:spPr>
          <a:xfrm>
            <a:off x="457200" y="1222744"/>
            <a:ext cx="8229600" cy="5273750"/>
          </a:xfrm>
        </p:spPr>
        <p:txBody>
          <a:bodyPr>
            <a:normAutofit/>
          </a:bodyPr>
          <a:lstStyle/>
          <a:p>
            <a:pPr marL="341313" indent="-341313">
              <a:buClr>
                <a:schemeClr val="tx1">
                  <a:lumMod val="90000"/>
                  <a:lumOff val="10000"/>
                </a:schemeClr>
              </a:buClr>
              <a:buSzPct val="100000"/>
              <a:buFont typeface="Wingdings" panose="05000000000000000000" pitchFamily="2" charset="2"/>
              <a:buChar char="§"/>
            </a:pPr>
            <a:r>
              <a:rPr lang="en-US" sz="2800" dirty="0">
                <a:solidFill>
                  <a:schemeClr val="tx1"/>
                </a:solidFill>
              </a:rPr>
              <a:t>So far we have compiled our programs directly from the source into an executable:</a:t>
            </a:r>
          </a:p>
          <a:p>
            <a:endParaRPr lang="en-US" dirty="0"/>
          </a:p>
          <a:p>
            <a:endParaRPr lang="en-US" dirty="0"/>
          </a:p>
          <a:p>
            <a:endParaRPr lang="en-US" dirty="0"/>
          </a:p>
          <a:p>
            <a:pPr marL="341313" indent="-341313">
              <a:buClr>
                <a:schemeClr val="tx1">
                  <a:lumMod val="90000"/>
                  <a:lumOff val="10000"/>
                </a:schemeClr>
              </a:buClr>
              <a:buSzPct val="100000"/>
              <a:buFont typeface="Wingdings" panose="05000000000000000000" pitchFamily="2" charset="2"/>
              <a:buChar char="§"/>
            </a:pPr>
            <a:r>
              <a:rPr lang="en-US" sz="2800" dirty="0">
                <a:solidFill>
                  <a:schemeClr val="tx1"/>
                </a:solidFill>
              </a:rPr>
              <a:t>For the development of large programs with teams of programmers the following is </a:t>
            </a:r>
            <a:r>
              <a:rPr lang="en-US" sz="2800" dirty="0" err="1">
                <a:solidFill>
                  <a:schemeClr val="tx1"/>
                </a:solidFill>
              </a:rPr>
              <a:t>practised</a:t>
            </a:r>
            <a:endParaRPr lang="en-US" sz="2800" dirty="0">
              <a:solidFill>
                <a:schemeClr val="tx1"/>
              </a:solidFill>
            </a:endParaRPr>
          </a:p>
          <a:p>
            <a:pPr marL="795338" lvl="1" indent="-342900">
              <a:spcBef>
                <a:spcPts val="600"/>
              </a:spcBef>
              <a:buClr>
                <a:schemeClr val="bg1">
                  <a:lumMod val="50000"/>
                </a:schemeClr>
              </a:buClr>
              <a:buSzPct val="100000"/>
              <a:buFont typeface="Wingdings" panose="05000000000000000000" pitchFamily="2" charset="2"/>
              <a:buChar char="§"/>
            </a:pPr>
            <a:r>
              <a:rPr lang="en-US" sz="2400" dirty="0"/>
              <a:t>“</a:t>
            </a:r>
            <a:r>
              <a:rPr lang="en-US" sz="2400" dirty="0">
                <a:solidFill>
                  <a:srgbClr val="0000FF"/>
                </a:solidFill>
              </a:rPr>
              <a:t>Break</a:t>
            </a:r>
            <a:r>
              <a:rPr lang="en-US" sz="2400" dirty="0"/>
              <a:t>” the program into multiple modules (files)</a:t>
            </a:r>
          </a:p>
          <a:p>
            <a:pPr marL="795338" lvl="1" indent="-342900">
              <a:spcBef>
                <a:spcPts val="600"/>
              </a:spcBef>
              <a:buClr>
                <a:schemeClr val="bg1">
                  <a:lumMod val="50000"/>
                </a:schemeClr>
              </a:buClr>
              <a:buSzPct val="100000"/>
              <a:buFont typeface="Wingdings" panose="05000000000000000000" pitchFamily="2" charset="2"/>
              <a:buChar char="§"/>
            </a:pPr>
            <a:r>
              <a:rPr lang="en-US" sz="2400" dirty="0">
                <a:solidFill>
                  <a:srgbClr val="0000FF"/>
                </a:solidFill>
              </a:rPr>
              <a:t>Compile</a:t>
            </a:r>
            <a:r>
              <a:rPr lang="en-US" sz="2400" dirty="0"/>
              <a:t> the modules</a:t>
            </a:r>
            <a:r>
              <a:rPr lang="en-US" sz="2400" dirty="0">
                <a:solidFill>
                  <a:srgbClr val="0000FF"/>
                </a:solidFill>
              </a:rPr>
              <a:t> separately </a:t>
            </a:r>
            <a:r>
              <a:rPr lang="en-US" sz="2400" dirty="0"/>
              <a:t>into </a:t>
            </a:r>
            <a:r>
              <a:rPr lang="en-US" sz="2400" dirty="0">
                <a:solidFill>
                  <a:srgbClr val="0000FF"/>
                </a:solidFill>
              </a:rPr>
              <a:t>object files </a:t>
            </a:r>
            <a:r>
              <a:rPr lang="en-US" sz="2400" dirty="0"/>
              <a:t>(in C)</a:t>
            </a:r>
          </a:p>
          <a:p>
            <a:pPr marL="795338" lvl="1" indent="-342900">
              <a:spcBef>
                <a:spcPts val="600"/>
              </a:spcBef>
              <a:buClr>
                <a:schemeClr val="bg1">
                  <a:lumMod val="50000"/>
                </a:schemeClr>
              </a:buClr>
              <a:buSzPct val="100000"/>
              <a:buFont typeface="Wingdings" panose="05000000000000000000" pitchFamily="2" charset="2"/>
              <a:buChar char="§"/>
            </a:pPr>
            <a:r>
              <a:rPr lang="en-US" sz="2400" dirty="0">
                <a:solidFill>
                  <a:srgbClr val="0000FF"/>
                </a:solidFill>
              </a:rPr>
              <a:t>Link</a:t>
            </a:r>
            <a:r>
              <a:rPr lang="en-US" sz="2400" dirty="0"/>
              <a:t> all object files into an executable file</a:t>
            </a:r>
          </a:p>
        </p:txBody>
      </p:sp>
      <p:grpSp>
        <p:nvGrpSpPr>
          <p:cNvPr id="9" name="Group 51"/>
          <p:cNvGrpSpPr>
            <a:grpSpLocks/>
          </p:cNvGrpSpPr>
          <p:nvPr/>
        </p:nvGrpSpPr>
        <p:grpSpPr bwMode="auto">
          <a:xfrm>
            <a:off x="1669312" y="2145688"/>
            <a:ext cx="5741581" cy="1215582"/>
            <a:chOff x="2394012" y="2747641"/>
            <a:chExt cx="4999411" cy="858174"/>
          </a:xfrm>
        </p:grpSpPr>
        <p:grpSp>
          <p:nvGrpSpPr>
            <p:cNvPr id="10" name="Group 39"/>
            <p:cNvGrpSpPr>
              <a:grpSpLocks/>
            </p:cNvGrpSpPr>
            <p:nvPr/>
          </p:nvGrpSpPr>
          <p:grpSpPr bwMode="auto">
            <a:xfrm>
              <a:off x="4419600" y="2915577"/>
              <a:ext cx="1046086" cy="522302"/>
              <a:chOff x="4397406" y="3012490"/>
              <a:chExt cx="1046086" cy="522302"/>
            </a:xfrm>
          </p:grpSpPr>
          <p:sp>
            <p:nvSpPr>
              <p:cNvPr id="21" name="Right Arrow 16"/>
              <p:cNvSpPr>
                <a:spLocks noChangeArrowheads="1"/>
              </p:cNvSpPr>
              <p:nvPr/>
            </p:nvSpPr>
            <p:spPr bwMode="auto">
              <a:xfrm>
                <a:off x="4502460" y="3232951"/>
                <a:ext cx="941032" cy="301841"/>
              </a:xfrm>
              <a:prstGeom prst="rightArrow">
                <a:avLst>
                  <a:gd name="adj1" fmla="val 50000"/>
                  <a:gd name="adj2" fmla="val 49998"/>
                </a:avLst>
              </a:prstGeom>
              <a:solidFill>
                <a:srgbClr val="996600"/>
              </a:solidFill>
              <a:ln w="12700" cap="sq" algn="ctr">
                <a:solidFill>
                  <a:schemeClr val="tx1"/>
                </a:solidFill>
                <a:round/>
                <a:headEnd type="none" w="sm" len="sm"/>
                <a:tailEnd type="none" w="sm" len="sm"/>
              </a:ln>
            </p:spPr>
            <p:txBody>
              <a:bodyPr/>
              <a:lstStyle/>
              <a:p>
                <a:endParaRPr lang="en-SG"/>
              </a:p>
            </p:txBody>
          </p:sp>
          <p:sp>
            <p:nvSpPr>
              <p:cNvPr id="22" name="TextBox 17"/>
              <p:cNvSpPr txBox="1">
                <a:spLocks noChangeArrowheads="1"/>
              </p:cNvSpPr>
              <p:nvPr/>
            </p:nvSpPr>
            <p:spPr bwMode="auto">
              <a:xfrm>
                <a:off x="4397406" y="3012490"/>
                <a:ext cx="1046086" cy="239012"/>
              </a:xfrm>
              <a:prstGeom prst="rect">
                <a:avLst/>
              </a:prstGeom>
              <a:noFill/>
              <a:ln w="9525">
                <a:noFill/>
                <a:miter lim="800000"/>
                <a:headEnd/>
                <a:tailEnd/>
              </a:ln>
            </p:spPr>
            <p:txBody>
              <a:bodyPr>
                <a:spAutoFit/>
              </a:bodyPr>
              <a:lstStyle/>
              <a:p>
                <a:pPr algn="ctr"/>
                <a:r>
                  <a:rPr lang="en-US" sz="1600" i="1" dirty="0"/>
                  <a:t>produces</a:t>
                </a:r>
                <a:endParaRPr lang="en-SG" sz="1600" i="1" dirty="0"/>
              </a:p>
            </p:txBody>
          </p:sp>
        </p:grpSp>
        <p:grpSp>
          <p:nvGrpSpPr>
            <p:cNvPr id="13" name="Group 42"/>
            <p:cNvGrpSpPr>
              <a:grpSpLocks/>
            </p:cNvGrpSpPr>
            <p:nvPr/>
          </p:nvGrpSpPr>
          <p:grpSpPr bwMode="auto">
            <a:xfrm>
              <a:off x="5736211" y="2747641"/>
              <a:ext cx="1657212" cy="858174"/>
              <a:chOff x="5718456" y="2898561"/>
              <a:chExt cx="1657212" cy="858174"/>
            </a:xfrm>
          </p:grpSpPr>
          <p:sp>
            <p:nvSpPr>
              <p:cNvPr id="18" name="Flowchart: Document 18"/>
              <p:cNvSpPr>
                <a:spLocks noChangeArrowheads="1"/>
              </p:cNvSpPr>
              <p:nvPr/>
            </p:nvSpPr>
            <p:spPr bwMode="auto">
              <a:xfrm>
                <a:off x="5949517" y="3170809"/>
                <a:ext cx="1118587" cy="585926"/>
              </a:xfrm>
              <a:prstGeom prst="flowChartDocument">
                <a:avLst/>
              </a:prstGeom>
              <a:solidFill>
                <a:srgbClr val="CCFFCC"/>
              </a:solidFill>
              <a:ln w="12700" cap="sq" algn="ctr">
                <a:solidFill>
                  <a:schemeClr val="tx1"/>
                </a:solidFill>
                <a:round/>
                <a:headEnd type="none" w="sm" len="sm"/>
                <a:tailEnd type="none" w="sm" len="sm"/>
              </a:ln>
            </p:spPr>
            <p:txBody>
              <a:bodyPr/>
              <a:lstStyle/>
              <a:p>
                <a:endParaRPr lang="en-SG"/>
              </a:p>
            </p:txBody>
          </p:sp>
          <p:sp>
            <p:nvSpPr>
              <p:cNvPr id="19" name="TextBox 19"/>
              <p:cNvSpPr txBox="1">
                <a:spLocks noChangeArrowheads="1"/>
              </p:cNvSpPr>
              <p:nvPr/>
            </p:nvSpPr>
            <p:spPr bwMode="auto">
              <a:xfrm>
                <a:off x="5718456" y="2898561"/>
                <a:ext cx="1657212" cy="239012"/>
              </a:xfrm>
              <a:prstGeom prst="rect">
                <a:avLst/>
              </a:prstGeom>
              <a:noFill/>
              <a:ln w="9525">
                <a:noFill/>
                <a:miter lim="800000"/>
                <a:headEnd/>
                <a:tailEnd/>
              </a:ln>
            </p:spPr>
            <p:txBody>
              <a:bodyPr wrap="square">
                <a:spAutoFit/>
              </a:bodyPr>
              <a:lstStyle/>
              <a:p>
                <a:pPr algn="ctr"/>
                <a:r>
                  <a:rPr lang="en-US" sz="1600" i="1" dirty="0"/>
                  <a:t>Executable code</a:t>
                </a:r>
                <a:endParaRPr lang="en-SG" sz="1600" i="1" dirty="0"/>
              </a:p>
            </p:txBody>
          </p:sp>
          <p:sp>
            <p:nvSpPr>
              <p:cNvPr id="20" name="TextBox 20"/>
              <p:cNvSpPr txBox="1">
                <a:spLocks noChangeArrowheads="1"/>
              </p:cNvSpPr>
              <p:nvPr/>
            </p:nvSpPr>
            <p:spPr bwMode="auto">
              <a:xfrm>
                <a:off x="5971712" y="3219636"/>
                <a:ext cx="1052005" cy="239012"/>
              </a:xfrm>
              <a:prstGeom prst="rect">
                <a:avLst/>
              </a:prstGeom>
              <a:noFill/>
              <a:ln w="9525">
                <a:noFill/>
                <a:miter lim="800000"/>
                <a:headEnd/>
                <a:tailEnd/>
              </a:ln>
            </p:spPr>
            <p:txBody>
              <a:bodyPr>
                <a:spAutoFit/>
              </a:bodyPr>
              <a:lstStyle/>
              <a:p>
                <a:pPr algn="ctr"/>
                <a:r>
                  <a:rPr lang="en-US" sz="1600" dirty="0" err="1"/>
                  <a:t>a.out</a:t>
                </a:r>
                <a:endParaRPr lang="en-SG" sz="1600" dirty="0"/>
              </a:p>
            </p:txBody>
          </p:sp>
        </p:grpSp>
        <p:grpSp>
          <p:nvGrpSpPr>
            <p:cNvPr id="14" name="Group 36"/>
            <p:cNvGrpSpPr>
              <a:grpSpLocks/>
            </p:cNvGrpSpPr>
            <p:nvPr/>
          </p:nvGrpSpPr>
          <p:grpSpPr bwMode="auto">
            <a:xfrm>
              <a:off x="2394012" y="2843816"/>
              <a:ext cx="1660124" cy="665825"/>
              <a:chOff x="2425084" y="3046521"/>
              <a:chExt cx="1660124" cy="665825"/>
            </a:xfrm>
          </p:grpSpPr>
          <p:sp>
            <p:nvSpPr>
              <p:cNvPr id="15" name="Rounded Rectangle 24"/>
              <p:cNvSpPr>
                <a:spLocks noChangeArrowheads="1"/>
              </p:cNvSpPr>
              <p:nvPr/>
            </p:nvSpPr>
            <p:spPr bwMode="auto">
              <a:xfrm>
                <a:off x="2425084" y="3046521"/>
                <a:ext cx="1660124" cy="665825"/>
              </a:xfrm>
              <a:prstGeom prst="roundRect">
                <a:avLst>
                  <a:gd name="adj" fmla="val 16667"/>
                </a:avLst>
              </a:prstGeom>
              <a:solidFill>
                <a:schemeClr val="bg1">
                  <a:lumMod val="85000"/>
                </a:schemeClr>
              </a:solidFill>
              <a:ln w="12700" cap="sq" algn="ctr">
                <a:solidFill>
                  <a:schemeClr val="tx1"/>
                </a:solidFill>
                <a:round/>
                <a:headEnd type="none" w="sm" len="sm"/>
                <a:tailEnd type="none" w="sm" len="sm"/>
              </a:ln>
            </p:spPr>
            <p:txBody>
              <a:bodyPr/>
              <a:lstStyle/>
              <a:p>
                <a:endParaRPr lang="en-SG"/>
              </a:p>
            </p:txBody>
          </p:sp>
          <p:sp>
            <p:nvSpPr>
              <p:cNvPr id="16" name="TextBox 25"/>
              <p:cNvSpPr txBox="1">
                <a:spLocks noChangeArrowheads="1"/>
              </p:cNvSpPr>
              <p:nvPr/>
            </p:nvSpPr>
            <p:spPr bwMode="auto">
              <a:xfrm>
                <a:off x="2663300" y="3099788"/>
                <a:ext cx="1207363" cy="369332"/>
              </a:xfrm>
              <a:prstGeom prst="rect">
                <a:avLst/>
              </a:prstGeom>
              <a:noFill/>
              <a:ln w="9525">
                <a:noFill/>
                <a:miter lim="800000"/>
                <a:headEnd/>
                <a:tailEnd/>
              </a:ln>
            </p:spPr>
            <p:txBody>
              <a:bodyPr>
                <a:spAutoFit/>
              </a:bodyPr>
              <a:lstStyle/>
              <a:p>
                <a:pPr algn="ctr"/>
                <a:r>
                  <a:rPr lang="en-US" dirty="0"/>
                  <a:t>Compiler</a:t>
                </a:r>
                <a:endParaRPr lang="en-SG" dirty="0"/>
              </a:p>
            </p:txBody>
          </p:sp>
          <p:sp>
            <p:nvSpPr>
              <p:cNvPr id="17" name="TextBox 26"/>
              <p:cNvSpPr txBox="1">
                <a:spLocks noChangeArrowheads="1"/>
              </p:cNvSpPr>
              <p:nvPr/>
            </p:nvSpPr>
            <p:spPr bwMode="auto">
              <a:xfrm>
                <a:off x="2478350" y="3398669"/>
                <a:ext cx="1580225" cy="217284"/>
              </a:xfrm>
              <a:prstGeom prst="rect">
                <a:avLst/>
              </a:prstGeom>
              <a:noFill/>
              <a:ln w="9525">
                <a:noFill/>
                <a:miter lim="800000"/>
                <a:headEnd/>
                <a:tailEnd/>
              </a:ln>
            </p:spPr>
            <p:txBody>
              <a:bodyPr>
                <a:spAutoFit/>
              </a:bodyPr>
              <a:lstStyle/>
              <a:p>
                <a:pPr algn="ctr"/>
                <a:r>
                  <a:rPr lang="en-US" sz="1400" dirty="0"/>
                  <a:t>e.g.: </a:t>
                </a:r>
                <a:r>
                  <a:rPr lang="en-US" sz="1400" dirty="0" err="1"/>
                  <a:t>gcc</a:t>
                </a:r>
                <a:r>
                  <a:rPr lang="en-US" sz="1400" dirty="0"/>
                  <a:t> </a:t>
                </a:r>
                <a:r>
                  <a:rPr lang="en-US" sz="1400" dirty="0" err="1"/>
                  <a:t>welcome.c</a:t>
                </a:r>
                <a:endParaRPr lang="en-SG" sz="1400" dirty="0"/>
              </a:p>
            </p:txBody>
          </p:sp>
        </p:grpSp>
      </p:grpSp>
    </p:spTree>
    <p:extLst>
      <p:ext uri="{BB962C8B-B14F-4D97-AF65-F5344CB8AC3E}">
        <p14:creationId xmlns:p14="http://schemas.microsoft.com/office/powerpoint/2010/main" val="38265448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1. Introduction (2/4)</a:t>
            </a: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5</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Content Placeholder 2"/>
          <p:cNvSpPr>
            <a:spLocks noGrp="1"/>
          </p:cNvSpPr>
          <p:nvPr>
            <p:ph idx="1"/>
          </p:nvPr>
        </p:nvSpPr>
        <p:spPr>
          <a:xfrm>
            <a:off x="457200" y="1255060"/>
            <a:ext cx="8229600" cy="5163670"/>
          </a:xfrm>
        </p:spPr>
        <p:txBody>
          <a:bodyPr>
            <a:normAutofit/>
          </a:bodyPr>
          <a:lstStyle/>
          <a:p>
            <a:pPr marL="341313" indent="-341313">
              <a:buClr>
                <a:schemeClr val="tx1">
                  <a:lumMod val="90000"/>
                  <a:lumOff val="10000"/>
                </a:schemeClr>
              </a:buClr>
              <a:buSzPct val="100000"/>
              <a:buFont typeface="Wingdings" panose="05000000000000000000" pitchFamily="2" charset="2"/>
              <a:buChar char="§"/>
            </a:pPr>
            <a:r>
              <a:rPr lang="en-US" sz="2600" dirty="0">
                <a:solidFill>
                  <a:schemeClr val="tx1"/>
                </a:solidFill>
              </a:rPr>
              <a:t>Header Files and Separate Compilation</a:t>
            </a:r>
            <a:endParaRPr lang="en-US" sz="2600" dirty="0"/>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dirty="0"/>
              <a:t>Problem is broken into sub-problems and each sub-problem is tackled separately – </a:t>
            </a:r>
            <a:r>
              <a:rPr lang="en-US" sz="2200" dirty="0">
                <a:solidFill>
                  <a:srgbClr val="0000FF"/>
                </a:solidFill>
              </a:rPr>
              <a:t>divide-and-conquer</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dirty="0"/>
              <a:t>Such a process is called </a:t>
            </a:r>
            <a:r>
              <a:rPr lang="en-US" sz="2200" dirty="0">
                <a:solidFill>
                  <a:srgbClr val="0000FF"/>
                </a:solidFill>
              </a:rPr>
              <a:t>modularization</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dirty="0"/>
              <a:t>The modules are possibly implemented by different programmers, hence the need for well-defined interfaces</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dirty="0"/>
              <a:t>The </a:t>
            </a:r>
            <a:r>
              <a:rPr lang="en-US" sz="2200" dirty="0">
                <a:solidFill>
                  <a:srgbClr val="0000FF"/>
                </a:solidFill>
              </a:rPr>
              <a:t>function prototype </a:t>
            </a:r>
            <a:r>
              <a:rPr lang="en-US" sz="2200" dirty="0"/>
              <a:t>constitutes the</a:t>
            </a:r>
            <a:r>
              <a:rPr lang="en-US" sz="2200" dirty="0">
                <a:solidFill>
                  <a:srgbClr val="990033"/>
                </a:solidFill>
              </a:rPr>
              <a:t> </a:t>
            </a:r>
            <a:r>
              <a:rPr lang="en-US" sz="2200" dirty="0">
                <a:solidFill>
                  <a:srgbClr val="0000FF"/>
                </a:solidFill>
              </a:rPr>
              <a:t>interface </a:t>
            </a:r>
            <a:r>
              <a:rPr lang="en-US" sz="2200" dirty="0"/>
              <a:t>(header file). The function body (implementation) is hidden – </a:t>
            </a:r>
            <a:r>
              <a:rPr lang="en-US" sz="2200" dirty="0">
                <a:solidFill>
                  <a:srgbClr val="0000FF"/>
                </a:solidFill>
              </a:rPr>
              <a:t>abstraction</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dirty="0">
                <a:solidFill>
                  <a:srgbClr val="0000FF"/>
                </a:solidFill>
              </a:rPr>
              <a:t>Good documentation </a:t>
            </a:r>
            <a:r>
              <a:rPr lang="en-US" sz="2200" dirty="0"/>
              <a:t>(example: comment to describe what the method does) aids in understanding</a:t>
            </a:r>
          </a:p>
        </p:txBody>
      </p:sp>
    </p:spTree>
    <p:extLst>
      <p:ext uri="{BB962C8B-B14F-4D97-AF65-F5344CB8AC3E}">
        <p14:creationId xmlns:p14="http://schemas.microsoft.com/office/powerpoint/2010/main" val="7447716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1. Introduction (3/4)</a:t>
            </a: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6</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Content Placeholder 2"/>
          <p:cNvSpPr>
            <a:spLocks noGrp="1"/>
          </p:cNvSpPr>
          <p:nvPr>
            <p:ph idx="1"/>
          </p:nvPr>
        </p:nvSpPr>
        <p:spPr>
          <a:xfrm>
            <a:off x="442912" y="1139568"/>
            <a:ext cx="3370521" cy="3667814"/>
          </a:xfrm>
        </p:spPr>
        <p:txBody>
          <a:bodyPr>
            <a:normAutofit/>
          </a:bodyPr>
          <a:lstStyle/>
          <a:p>
            <a:pPr marL="341313" indent="-341313">
              <a:buClr>
                <a:schemeClr val="tx1">
                  <a:lumMod val="90000"/>
                  <a:lumOff val="10000"/>
                </a:schemeClr>
              </a:buClr>
              <a:buSzPct val="100000"/>
              <a:buFont typeface="Wingdings" panose="05000000000000000000" pitchFamily="2" charset="2"/>
              <a:buChar char="§"/>
            </a:pPr>
            <a:r>
              <a:rPr lang="en-US" dirty="0">
                <a:solidFill>
                  <a:schemeClr val="tx1"/>
                </a:solidFill>
              </a:rPr>
              <a:t>Example of documentation</a:t>
            </a:r>
            <a:endParaRPr lang="en-US" dirty="0"/>
          </a:p>
          <a:p>
            <a:pPr marL="811213" lvl="1" indent="-341313">
              <a:spcBef>
                <a:spcPts val="600"/>
              </a:spcBef>
              <a:buClr>
                <a:schemeClr val="tx1">
                  <a:lumMod val="90000"/>
                  <a:lumOff val="10000"/>
                </a:schemeClr>
              </a:buClr>
              <a:buSzPct val="100000"/>
              <a:buFont typeface="Wingdings" panose="05000000000000000000" pitchFamily="2" charset="2"/>
              <a:buChar char="§"/>
            </a:pPr>
            <a:r>
              <a:rPr lang="en-US" dirty="0"/>
              <a:t>The function header is given</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dirty="0"/>
              <a:t>A description of what the function does is given</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dirty="0"/>
              <a:t>How the function is implemented is not shown</a:t>
            </a:r>
          </a:p>
        </p:txBody>
      </p:sp>
      <p:sp>
        <p:nvSpPr>
          <p:cNvPr id="13" name="TextBox 12"/>
          <p:cNvSpPr txBox="1"/>
          <p:nvPr/>
        </p:nvSpPr>
        <p:spPr>
          <a:xfrm>
            <a:off x="228600" y="4753359"/>
            <a:ext cx="4171952" cy="76944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0000FF"/>
                </a:solidFill>
                <a:latin typeface="Courier New" pitchFamily="49" charset="0"/>
                <a:cs typeface="Courier New" pitchFamily="49" charset="0"/>
              </a:rPr>
              <a:t>double</a:t>
            </a:r>
            <a:r>
              <a:rPr lang="en-US" sz="1600" b="1" dirty="0">
                <a:latin typeface="Courier New" pitchFamily="49" charset="0"/>
                <a:cs typeface="Courier New" pitchFamily="49" charset="0"/>
              </a:rPr>
              <a:t> pow(</a:t>
            </a:r>
            <a:r>
              <a:rPr lang="en-US" sz="1600" b="1" dirty="0">
                <a:solidFill>
                  <a:srgbClr val="0000FF"/>
                </a:solidFill>
                <a:latin typeface="Courier New" pitchFamily="49" charset="0"/>
                <a:cs typeface="Courier New" pitchFamily="49" charset="0"/>
              </a:rPr>
              <a:t>double</a:t>
            </a:r>
            <a:r>
              <a:rPr lang="en-US" sz="1600" b="1" dirty="0">
                <a:latin typeface="Courier New" pitchFamily="49" charset="0"/>
                <a:cs typeface="Courier New" pitchFamily="49" charset="0"/>
              </a:rPr>
              <a:t> x, </a:t>
            </a:r>
            <a:r>
              <a:rPr lang="en-US" sz="1600" b="1" dirty="0">
                <a:solidFill>
                  <a:srgbClr val="0000FF"/>
                </a:solidFill>
                <a:latin typeface="Courier New" pitchFamily="49" charset="0"/>
                <a:cs typeface="Courier New" pitchFamily="49" charset="0"/>
              </a:rPr>
              <a:t>double</a:t>
            </a:r>
            <a:r>
              <a:rPr lang="en-US" sz="1600" b="1" dirty="0">
                <a:latin typeface="Courier New" pitchFamily="49" charset="0"/>
                <a:cs typeface="Courier New" pitchFamily="49" charset="0"/>
              </a:rPr>
              <a:t> y);</a:t>
            </a:r>
          </a:p>
          <a:p>
            <a:pPr>
              <a:defRPr/>
            </a:pPr>
            <a:r>
              <a:rPr lang="en-US" sz="1400" b="1" dirty="0">
                <a:solidFill>
                  <a:srgbClr val="C00000"/>
                </a:solidFill>
                <a:latin typeface="Courier New" pitchFamily="49" charset="0"/>
                <a:cs typeface="Courier New" pitchFamily="49" charset="0"/>
              </a:rPr>
              <a:t>// Returns the result of raising</a:t>
            </a:r>
          </a:p>
          <a:p>
            <a:pPr>
              <a:defRPr/>
            </a:pPr>
            <a:r>
              <a:rPr lang="en-US" sz="1400" b="1" dirty="0">
                <a:solidFill>
                  <a:srgbClr val="C00000"/>
                </a:solidFill>
                <a:latin typeface="Courier New" pitchFamily="49" charset="0"/>
                <a:cs typeface="Courier New" pitchFamily="49" charset="0"/>
              </a:rPr>
              <a:t>// x to the power of y.</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6096" y="1139568"/>
            <a:ext cx="4667029" cy="546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214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29"/>
                                        </p:tgtEl>
                                        <p:attrNameLst>
                                          <p:attrName>style.visibility</p:attrName>
                                        </p:attrNameLst>
                                      </p:cBhvr>
                                      <p:to>
                                        <p:strVal val="visible"/>
                                      </p:to>
                                    </p:set>
                                    <p:animEffect transition="in" filter="dissolve">
                                      <p:cBhvr>
                                        <p:cTn id="11"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1. Introduction (4/4)</a:t>
            </a: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7</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Content Placeholder 2"/>
          <p:cNvSpPr>
            <a:spLocks noGrp="1"/>
          </p:cNvSpPr>
          <p:nvPr>
            <p:ph idx="1"/>
          </p:nvPr>
        </p:nvSpPr>
        <p:spPr>
          <a:xfrm>
            <a:off x="457200" y="1255060"/>
            <a:ext cx="8229600" cy="5199528"/>
          </a:xfrm>
        </p:spPr>
        <p:txBody>
          <a:bodyPr>
            <a:normAutofit/>
          </a:bodyPr>
          <a:lstStyle/>
          <a:p>
            <a:pPr marL="341313" indent="-341313">
              <a:buClr>
                <a:schemeClr val="tx1">
                  <a:lumMod val="90000"/>
                  <a:lumOff val="10000"/>
                </a:schemeClr>
              </a:buClr>
              <a:buSzPct val="100000"/>
              <a:buFont typeface="Wingdings" panose="05000000000000000000" pitchFamily="2" charset="2"/>
              <a:buChar char="§"/>
            </a:pPr>
            <a:r>
              <a:rPr lang="en-US" sz="2600">
                <a:solidFill>
                  <a:schemeClr val="tx1"/>
                </a:solidFill>
              </a:rPr>
              <a:t>Reason for Modular Programming</a:t>
            </a:r>
            <a:endParaRPr lang="en-US" sz="2600" dirty="0"/>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400"/>
              <a:t>Divide problems into manageable parts</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400"/>
              <a:t>Reduce compilation time</a:t>
            </a:r>
          </a:p>
          <a:p>
            <a:pPr marL="1085533" lvl="2" indent="-341313">
              <a:spcBef>
                <a:spcPts val="600"/>
              </a:spcBef>
              <a:buClr>
                <a:schemeClr val="tx1">
                  <a:lumMod val="90000"/>
                  <a:lumOff val="10000"/>
                </a:schemeClr>
              </a:buClr>
              <a:buSzPct val="100000"/>
              <a:buFont typeface="Wingdings" panose="05000000000000000000" pitchFamily="2" charset="2"/>
              <a:buChar char="§"/>
            </a:pPr>
            <a:r>
              <a:rPr lang="en-US"/>
              <a:t>Unchanges modules do not eed to be re-compiled</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a:t>Facilitate debugging</a:t>
            </a:r>
          </a:p>
          <a:p>
            <a:pPr marL="1085533" lvl="2" indent="-341313">
              <a:spcBef>
                <a:spcPts val="600"/>
              </a:spcBef>
              <a:buClr>
                <a:schemeClr val="tx1">
                  <a:lumMod val="90000"/>
                  <a:lumOff val="10000"/>
                </a:schemeClr>
              </a:buClr>
              <a:buSzPct val="100000"/>
              <a:buFont typeface="Wingdings" panose="05000000000000000000" pitchFamily="2" charset="2"/>
              <a:buChar char="§"/>
            </a:pPr>
            <a:r>
              <a:rPr lang="en-US"/>
              <a:t>The modules can be debugged separately</a:t>
            </a:r>
          </a:p>
          <a:p>
            <a:pPr marL="1085533" lvl="2" indent="-341313">
              <a:spcBef>
                <a:spcPts val="600"/>
              </a:spcBef>
              <a:buClr>
                <a:schemeClr val="tx1">
                  <a:lumMod val="90000"/>
                  <a:lumOff val="10000"/>
                </a:schemeClr>
              </a:buClr>
              <a:buSzPct val="100000"/>
              <a:buFont typeface="Wingdings" panose="05000000000000000000" pitchFamily="2" charset="2"/>
              <a:buChar char="§"/>
            </a:pPr>
            <a:r>
              <a:rPr lang="en-US"/>
              <a:t>Small test programs can be written to test the functions in a module</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a:t>Build libraries of useful functions</a:t>
            </a:r>
          </a:p>
          <a:p>
            <a:pPr marL="1085533" lvl="2" indent="-341313">
              <a:spcBef>
                <a:spcPts val="600"/>
              </a:spcBef>
              <a:buClr>
                <a:schemeClr val="tx1">
                  <a:lumMod val="90000"/>
                  <a:lumOff val="10000"/>
                </a:schemeClr>
              </a:buClr>
              <a:buSzPct val="100000"/>
              <a:buFont typeface="Wingdings" panose="05000000000000000000" pitchFamily="2" charset="2"/>
              <a:buChar char="§"/>
            </a:pPr>
            <a:r>
              <a:rPr lang="en-US"/>
              <a:t>Faster development</a:t>
            </a:r>
          </a:p>
          <a:p>
            <a:pPr marL="1085533" lvl="2" indent="-341313">
              <a:spcBef>
                <a:spcPts val="600"/>
              </a:spcBef>
              <a:buClr>
                <a:schemeClr val="tx1">
                  <a:lumMod val="90000"/>
                  <a:lumOff val="10000"/>
                </a:schemeClr>
              </a:buClr>
              <a:buSzPct val="100000"/>
              <a:buFont typeface="Wingdings" panose="05000000000000000000" pitchFamily="2" charset="2"/>
              <a:buChar char="§"/>
            </a:pPr>
            <a:r>
              <a:rPr lang="en-US"/>
              <a:t>Do not need to know how some functionality is implemented, e.g., image processing routines</a:t>
            </a:r>
          </a:p>
          <a:p>
            <a:pPr marL="1085533" lvl="2" indent="-341313">
              <a:spcBef>
                <a:spcPts val="600"/>
              </a:spcBef>
              <a:buClr>
                <a:schemeClr val="tx1">
                  <a:lumMod val="90000"/>
                  <a:lumOff val="10000"/>
                </a:schemeClr>
              </a:buClr>
              <a:buSzPct val="100000"/>
              <a:buFont typeface="Wingdings" panose="05000000000000000000" pitchFamily="2" charset="2"/>
              <a:buChar char="§"/>
            </a:pPr>
            <a:r>
              <a:rPr lang="en-US"/>
              <a:t>Example: OpenCV – a computer vision library.</a:t>
            </a:r>
            <a:endParaRPr lang="en-US" dirty="0"/>
          </a:p>
        </p:txBody>
      </p:sp>
    </p:spTree>
    <p:extLst>
      <p:ext uri="{BB962C8B-B14F-4D97-AF65-F5344CB8AC3E}">
        <p14:creationId xmlns:p14="http://schemas.microsoft.com/office/powerpoint/2010/main" val="21434466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2. Separate Compilation (1/2)</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8</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1" name="Rectangle 3"/>
          <p:cNvSpPr txBox="1">
            <a:spLocks noChangeArrowheads="1"/>
          </p:cNvSpPr>
          <p:nvPr/>
        </p:nvSpPr>
        <p:spPr bwMode="auto">
          <a:xfrm>
            <a:off x="471488" y="1289050"/>
            <a:ext cx="8215312" cy="526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0" indent="-457200">
              <a:spcBef>
                <a:spcPts val="1200"/>
              </a:spcBef>
              <a:buClr>
                <a:schemeClr val="tx1">
                  <a:lumMod val="90000"/>
                  <a:lumOff val="10000"/>
                </a:schemeClr>
              </a:buClr>
              <a:buSzPct val="100000"/>
              <a:buFont typeface="Wingdings" pitchFamily="2" charset="2"/>
              <a:buChar char="§"/>
              <a:defRPr/>
            </a:pPr>
            <a:r>
              <a:rPr lang="en-GB" sz="2000" kern="0" dirty="0">
                <a:latin typeface="+mn-lt"/>
                <a:cs typeface="+mn-cs"/>
              </a:rPr>
              <a:t>From </a:t>
            </a:r>
            <a:r>
              <a:rPr lang="en-GB" sz="2000" kern="0" dirty="0">
                <a:latin typeface="+mn-lt"/>
                <a:cs typeface="+mn-cs"/>
                <a:hlinkClick r:id="rId3"/>
              </a:rPr>
              <a:t>http://encyclopedia2.thefreedictionary.com/</a:t>
            </a:r>
            <a:endParaRPr lang="en-GB" sz="2000" kern="0" dirty="0">
              <a:latin typeface="+mn-lt"/>
              <a:cs typeface="+mn-cs"/>
            </a:endParaRPr>
          </a:p>
          <a:p>
            <a:pPr marL="457200" lvl="0" indent="-457200">
              <a:spcBef>
                <a:spcPts val="600"/>
              </a:spcBef>
              <a:buClr>
                <a:schemeClr val="tx1">
                  <a:lumMod val="90000"/>
                  <a:lumOff val="10000"/>
                </a:schemeClr>
              </a:buClr>
              <a:buSzPct val="100000"/>
              <a:buFont typeface="Wingdings" pitchFamily="2" charset="2"/>
              <a:buChar char="§"/>
              <a:defRPr/>
            </a:pPr>
            <a:r>
              <a:rPr lang="en-US" sz="2400" dirty="0">
                <a:solidFill>
                  <a:srgbClr val="C00000"/>
                </a:solidFill>
              </a:rPr>
              <a:t>Separate Compilation: </a:t>
            </a:r>
          </a:p>
          <a:p>
            <a:pPr marL="914400" lvl="1" indent="-457200">
              <a:spcBef>
                <a:spcPts val="0"/>
              </a:spcBef>
              <a:buClr>
                <a:schemeClr val="tx1">
                  <a:lumMod val="90000"/>
                  <a:lumOff val="10000"/>
                </a:schemeClr>
              </a:buClr>
              <a:buSzPct val="100000"/>
              <a:buFont typeface="Wingdings" pitchFamily="2" charset="2"/>
              <a:buChar char="§"/>
              <a:defRPr/>
            </a:pPr>
            <a:r>
              <a:rPr lang="en-US" sz="2000" dirty="0"/>
              <a:t>A feature of most modern programming languages that allows each program module to be compiled on its own to produce an object file which the linker can later combine with other object files and libraries to produce the final executable file.</a:t>
            </a:r>
          </a:p>
          <a:p>
            <a:pPr marL="457200" lvl="0" indent="-457200">
              <a:spcBef>
                <a:spcPts val="600"/>
              </a:spcBef>
              <a:buClr>
                <a:schemeClr val="tx1">
                  <a:lumMod val="90000"/>
                  <a:lumOff val="10000"/>
                </a:schemeClr>
              </a:buClr>
              <a:buSzPct val="100000"/>
              <a:buFont typeface="Wingdings" pitchFamily="2" charset="2"/>
              <a:buChar char="§"/>
              <a:defRPr/>
            </a:pPr>
            <a:r>
              <a:rPr lang="en-US" sz="2400" dirty="0"/>
              <a:t>Advantages</a:t>
            </a:r>
          </a:p>
          <a:p>
            <a:pPr marL="914400" lvl="1" indent="-457200">
              <a:spcBef>
                <a:spcPts val="0"/>
              </a:spcBef>
              <a:buClr>
                <a:schemeClr val="tx1">
                  <a:lumMod val="90000"/>
                  <a:lumOff val="10000"/>
                </a:schemeClr>
              </a:buClr>
              <a:buSzPct val="100000"/>
              <a:buFont typeface="Wingdings" pitchFamily="2" charset="2"/>
              <a:buChar char="§"/>
              <a:defRPr/>
            </a:pPr>
            <a:r>
              <a:rPr lang="en-US" sz="2000" dirty="0"/>
              <a:t>Separate compilation avoids processing all the source code every time the program is built, thus saving development time. The object files are designed to require minimal processing at link time. The can also be collected together into libraries and distributed commercially without giving away source code (through they can be disassembled).</a:t>
            </a:r>
          </a:p>
          <a:p>
            <a:pPr marL="457200" indent="-457200">
              <a:spcBef>
                <a:spcPts val="600"/>
              </a:spcBef>
              <a:buClr>
                <a:schemeClr val="tx1">
                  <a:lumMod val="90000"/>
                  <a:lumOff val="10000"/>
                </a:schemeClr>
              </a:buClr>
              <a:buSzPct val="100000"/>
              <a:buFont typeface="Wingdings" pitchFamily="2" charset="2"/>
              <a:buChar char="§"/>
              <a:defRPr/>
            </a:pPr>
            <a:r>
              <a:rPr lang="en-US" sz="2400" dirty="0"/>
              <a:t>Examples of output of separate compilation:</a:t>
            </a:r>
          </a:p>
          <a:p>
            <a:pPr marL="914400" lvl="1" indent="-457200">
              <a:spcBef>
                <a:spcPts val="0"/>
              </a:spcBef>
              <a:buClr>
                <a:schemeClr val="tx1">
                  <a:lumMod val="90000"/>
                  <a:lumOff val="10000"/>
                </a:schemeClr>
              </a:buClr>
              <a:buSzPct val="100000"/>
              <a:buFont typeface="Wingdings" pitchFamily="2" charset="2"/>
              <a:buChar char="§"/>
              <a:defRPr/>
            </a:pPr>
            <a:r>
              <a:rPr lang="en-US" sz="2000" dirty="0"/>
              <a:t>C object files (</a:t>
            </a:r>
            <a:r>
              <a:rPr lang="en-US" sz="2000" dirty="0">
                <a:solidFill>
                  <a:srgbClr val="C00000"/>
                </a:solidFill>
              </a:rPr>
              <a:t>.o </a:t>
            </a:r>
            <a:r>
              <a:rPr lang="en-US" sz="2000" dirty="0"/>
              <a:t>files) and Java </a:t>
            </a:r>
            <a:r>
              <a:rPr lang="en-US" sz="2000" dirty="0">
                <a:solidFill>
                  <a:srgbClr val="C00000"/>
                </a:solidFill>
              </a:rPr>
              <a:t>.class </a:t>
            </a:r>
            <a:r>
              <a:rPr lang="en-US" sz="2000" dirty="0"/>
              <a:t>files. </a:t>
            </a:r>
          </a:p>
        </p:txBody>
      </p:sp>
    </p:spTree>
    <p:extLst>
      <p:ext uri="{BB962C8B-B14F-4D97-AF65-F5344CB8AC3E}">
        <p14:creationId xmlns:p14="http://schemas.microsoft.com/office/powerpoint/2010/main" val="34804091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2. Separate Compilation (2/2)</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CS1010 (AY2017/8 Semester 1)</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9</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Content Placeholder 2"/>
          <p:cNvSpPr>
            <a:spLocks noGrp="1"/>
          </p:cNvSpPr>
          <p:nvPr>
            <p:ph idx="1"/>
          </p:nvPr>
        </p:nvSpPr>
        <p:spPr>
          <a:xfrm>
            <a:off x="457200" y="1371600"/>
            <a:ext cx="8229600" cy="4884738"/>
          </a:xfrm>
        </p:spPr>
        <p:txBody>
          <a:bodyPr/>
          <a:lstStyle/>
          <a:p>
            <a:pPr marL="393700" indent="-393700">
              <a:spcBef>
                <a:spcPts val="600"/>
              </a:spcBef>
              <a:buClr>
                <a:schemeClr val="tx1">
                  <a:lumMod val="90000"/>
                  <a:lumOff val="10000"/>
                </a:schemeClr>
              </a:buClr>
              <a:buSzPct val="100000"/>
              <a:buFont typeface="Wingdings" panose="05000000000000000000" pitchFamily="2" charset="2"/>
              <a:buChar char="§"/>
            </a:pPr>
            <a:r>
              <a:rPr lang="en-US" dirty="0">
                <a:solidFill>
                  <a:schemeClr val="tx1"/>
                </a:solidFill>
              </a:rPr>
              <a:t>In most cases, a </a:t>
            </a:r>
            <a:r>
              <a:rPr lang="en-US" dirty="0">
                <a:solidFill>
                  <a:srgbClr val="C00000"/>
                </a:solidFill>
              </a:rPr>
              <a:t>module</a:t>
            </a:r>
            <a:r>
              <a:rPr lang="en-US" dirty="0">
                <a:solidFill>
                  <a:schemeClr val="tx1"/>
                </a:solidFill>
              </a:rPr>
              <a:t> contains </a:t>
            </a:r>
            <a:r>
              <a:rPr lang="en-US" dirty="0">
                <a:solidFill>
                  <a:srgbClr val="0000FF"/>
                </a:solidFill>
              </a:rPr>
              <a:t>functions that are related</a:t>
            </a:r>
            <a:r>
              <a:rPr lang="en-US" dirty="0">
                <a:solidFill>
                  <a:schemeClr val="tx1"/>
                </a:solidFill>
              </a:rPr>
              <a:t>, e.g., math functions</a:t>
            </a:r>
            <a:r>
              <a:rPr lang="en-US" dirty="0"/>
              <a:t>.</a:t>
            </a:r>
          </a:p>
          <a:p>
            <a:pPr marL="393700" indent="-393700">
              <a:spcBef>
                <a:spcPts val="600"/>
              </a:spcBef>
              <a:buClr>
                <a:schemeClr val="tx1">
                  <a:lumMod val="90000"/>
                  <a:lumOff val="10000"/>
                </a:schemeClr>
              </a:buClr>
              <a:buSzPct val="100000"/>
              <a:buFont typeface="Wingdings" panose="05000000000000000000" pitchFamily="2" charset="2"/>
              <a:buChar char="§"/>
            </a:pPr>
            <a:r>
              <a:rPr lang="en-US" dirty="0">
                <a:solidFill>
                  <a:schemeClr val="tx1"/>
                </a:solidFill>
              </a:rPr>
              <a:t>A module consists of</a:t>
            </a:r>
          </a:p>
          <a:p>
            <a:pPr marL="744538" lvl="1" indent="-284163">
              <a:buClr>
                <a:schemeClr val="bg1">
                  <a:lumMod val="50000"/>
                </a:schemeClr>
              </a:buClr>
              <a:buFont typeface="Wingdings" panose="05000000000000000000" pitchFamily="2" charset="2"/>
              <a:buChar char="§"/>
            </a:pPr>
            <a:r>
              <a:rPr lang="en-US" dirty="0"/>
              <a:t>A </a:t>
            </a:r>
            <a:r>
              <a:rPr lang="en-US" dirty="0">
                <a:solidFill>
                  <a:srgbClr val="C00000"/>
                </a:solidFill>
              </a:rPr>
              <a:t>header file </a:t>
            </a:r>
            <a:r>
              <a:rPr lang="en-US" dirty="0"/>
              <a:t>(</a:t>
            </a:r>
            <a:r>
              <a:rPr lang="en-US"/>
              <a:t>e.g. </a:t>
            </a:r>
            <a:r>
              <a:rPr lang="en-US">
                <a:solidFill>
                  <a:srgbClr val="C00000"/>
                </a:solidFill>
              </a:rPr>
              <a:t>f1.h</a:t>
            </a:r>
            <a:r>
              <a:rPr lang="en-US"/>
              <a:t>) which contains</a:t>
            </a:r>
            <a:r>
              <a:rPr lang="en-US" dirty="0"/>
              <a:t>: </a:t>
            </a:r>
          </a:p>
          <a:p>
            <a:pPr marL="1084263" lvl="2" indent="-288925">
              <a:buClr>
                <a:schemeClr val="bg1">
                  <a:lumMod val="50000"/>
                </a:schemeClr>
              </a:buClr>
              <a:buFont typeface="Wingdings" panose="05000000000000000000" pitchFamily="2" charset="2"/>
              <a:buChar char="§"/>
            </a:pPr>
            <a:r>
              <a:rPr lang="en-US" dirty="0"/>
              <a:t>Constant definitions, e.g.:</a:t>
            </a:r>
          </a:p>
          <a:p>
            <a:pPr marL="1379538" lvl="3" indent="-247650">
              <a:buClr>
                <a:schemeClr val="bg1">
                  <a:lumMod val="50000"/>
                </a:schemeClr>
              </a:buClr>
              <a:buFont typeface="Wingdings" panose="05000000000000000000" pitchFamily="2" charset="2"/>
              <a:buChar char="§"/>
            </a:pPr>
            <a:r>
              <a:rPr lang="en-US" dirty="0">
                <a:solidFill>
                  <a:srgbClr val="9900CC"/>
                </a:solidFill>
                <a:latin typeface="Lucida Console" panose="020B0609040504020204" pitchFamily="49" charset="0"/>
              </a:rPr>
              <a:t>#define   </a:t>
            </a:r>
            <a:r>
              <a:rPr lang="en-US" dirty="0">
                <a:latin typeface="Lucida Console" panose="020B0609040504020204" pitchFamily="49" charset="0"/>
              </a:rPr>
              <a:t>MAX  </a:t>
            </a:r>
            <a:r>
              <a:rPr lang="en-US" dirty="0">
                <a:solidFill>
                  <a:srgbClr val="006600"/>
                </a:solidFill>
                <a:latin typeface="Lucida Console" panose="020B0609040504020204" pitchFamily="49" charset="0"/>
              </a:rPr>
              <a:t>100</a:t>
            </a:r>
          </a:p>
          <a:p>
            <a:pPr marL="1084263" lvl="2" indent="-277813">
              <a:buClr>
                <a:schemeClr val="bg1">
                  <a:lumMod val="50000"/>
                </a:schemeClr>
              </a:buClr>
              <a:buFont typeface="Wingdings" panose="05000000000000000000" pitchFamily="2" charset="2"/>
              <a:buChar char="§"/>
            </a:pPr>
            <a:r>
              <a:rPr lang="en-US" dirty="0"/>
              <a:t>Function prototypes, e.g.:</a:t>
            </a:r>
          </a:p>
          <a:p>
            <a:pPr marL="1379538" lvl="3" indent="-247650">
              <a:buClr>
                <a:schemeClr val="bg1">
                  <a:lumMod val="50000"/>
                </a:schemeClr>
              </a:buClr>
              <a:buFont typeface="Wingdings" panose="05000000000000000000" pitchFamily="2" charset="2"/>
              <a:buChar char="§"/>
            </a:pPr>
            <a:r>
              <a:rPr lang="en-US" dirty="0">
                <a:solidFill>
                  <a:srgbClr val="0000FF"/>
                </a:solidFill>
                <a:latin typeface="Lucida Console" panose="020B0609040504020204" pitchFamily="49" charset="0"/>
              </a:rPr>
              <a:t>double</a:t>
            </a:r>
            <a:r>
              <a:rPr lang="en-US" dirty="0">
                <a:latin typeface="Lucida Console" panose="020B0609040504020204" pitchFamily="49" charset="0"/>
              </a:rPr>
              <a:t> mean(</a:t>
            </a:r>
            <a:r>
              <a:rPr lang="en-US" dirty="0">
                <a:solidFill>
                  <a:srgbClr val="0000FF"/>
                </a:solidFill>
                <a:latin typeface="Lucida Console" panose="020B0609040504020204" pitchFamily="49" charset="0"/>
              </a:rPr>
              <a:t>double</a:t>
            </a:r>
            <a:r>
              <a:rPr lang="en-US" dirty="0">
                <a:latin typeface="Lucida Console" panose="020B0609040504020204" pitchFamily="49" charset="0"/>
              </a:rPr>
              <a:t>, </a:t>
            </a:r>
            <a:r>
              <a:rPr lang="en-US">
                <a:solidFill>
                  <a:srgbClr val="0000FF"/>
                </a:solidFill>
                <a:latin typeface="Lucida Console" panose="020B0609040504020204" pitchFamily="49" charset="0"/>
              </a:rPr>
              <a:t>double</a:t>
            </a:r>
            <a:r>
              <a:rPr lang="en-US">
                <a:latin typeface="Lucida Console" panose="020B0609040504020204" pitchFamily="49" charset="0"/>
              </a:rPr>
              <a:t>);</a:t>
            </a:r>
            <a:endParaRPr lang="en-US" dirty="0"/>
          </a:p>
          <a:p>
            <a:pPr marL="744538" lvl="1" indent="-284163">
              <a:spcBef>
                <a:spcPts val="1200"/>
              </a:spcBef>
              <a:buClr>
                <a:schemeClr val="bg1">
                  <a:lumMod val="50000"/>
                </a:schemeClr>
              </a:buClr>
              <a:buFont typeface="Wingdings" panose="05000000000000000000" pitchFamily="2" charset="2"/>
              <a:buChar char="§"/>
            </a:pPr>
            <a:r>
              <a:rPr lang="en-US" dirty="0"/>
              <a:t>A </a:t>
            </a:r>
            <a:r>
              <a:rPr lang="en-US" dirty="0">
                <a:solidFill>
                  <a:srgbClr val="C00000"/>
                </a:solidFill>
              </a:rPr>
              <a:t>source file </a:t>
            </a:r>
            <a:r>
              <a:rPr lang="en-US" dirty="0"/>
              <a:t>(</a:t>
            </a:r>
            <a:r>
              <a:rPr lang="en-US"/>
              <a:t>e.g. </a:t>
            </a:r>
            <a:r>
              <a:rPr lang="en-US">
                <a:solidFill>
                  <a:srgbClr val="C00000"/>
                </a:solidFill>
              </a:rPr>
              <a:t>f1.c</a:t>
            </a:r>
            <a:r>
              <a:rPr lang="en-US"/>
              <a:t>) which contains</a:t>
            </a:r>
            <a:r>
              <a:rPr lang="en-US" dirty="0"/>
              <a:t>:</a:t>
            </a:r>
          </a:p>
          <a:p>
            <a:pPr marL="1084263" lvl="2" indent="-277813">
              <a:buClr>
                <a:schemeClr val="bg1">
                  <a:lumMod val="50000"/>
                </a:schemeClr>
              </a:buClr>
              <a:buFont typeface="Wingdings" panose="05000000000000000000" pitchFamily="2" charset="2"/>
              <a:buChar char="§"/>
            </a:pPr>
            <a:r>
              <a:rPr lang="en-US" dirty="0"/>
              <a:t>The functions that implement the function prototypes in the header file (e.g., the code for the function </a:t>
            </a:r>
            <a:r>
              <a:rPr lang="en-US" dirty="0">
                <a:latin typeface="Lucida Console" panose="020B0609040504020204" pitchFamily="49" charset="0"/>
              </a:rPr>
              <a:t>mean(…)</a:t>
            </a:r>
            <a:r>
              <a:rPr lang="en-US" dirty="0"/>
              <a:t>).</a:t>
            </a:r>
          </a:p>
          <a:p>
            <a:pPr marL="1084263" lvl="2" indent="-277813">
              <a:buClr>
                <a:schemeClr val="bg1">
                  <a:lumMod val="50000"/>
                </a:schemeClr>
              </a:buClr>
              <a:buFont typeface="Wingdings" panose="05000000000000000000" pitchFamily="2" charset="2"/>
              <a:buChar char="§"/>
            </a:pPr>
            <a:r>
              <a:rPr lang="en-US" dirty="0"/>
              <a:t>Other functions, variables, and constants that are only used within the module (i.e., they are module-local).</a:t>
            </a:r>
          </a:p>
        </p:txBody>
      </p:sp>
      <p:grpSp>
        <p:nvGrpSpPr>
          <p:cNvPr id="9" name="Group 9"/>
          <p:cNvGrpSpPr>
            <a:grpSpLocks/>
          </p:cNvGrpSpPr>
          <p:nvPr/>
        </p:nvGrpSpPr>
        <p:grpSpPr bwMode="auto">
          <a:xfrm>
            <a:off x="6607175" y="2873375"/>
            <a:ext cx="1730375" cy="893763"/>
            <a:chOff x="6607175" y="2873375"/>
            <a:chExt cx="1730375" cy="893763"/>
          </a:xfrm>
        </p:grpSpPr>
        <p:sp>
          <p:nvSpPr>
            <p:cNvPr id="10" name="Flowchart: Punched Tape 77"/>
            <p:cNvSpPr>
              <a:spLocks noChangeArrowheads="1"/>
            </p:cNvSpPr>
            <p:nvPr/>
          </p:nvSpPr>
          <p:spPr bwMode="auto">
            <a:xfrm>
              <a:off x="7478713" y="3157538"/>
              <a:ext cx="858837"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f1.h</a:t>
              </a:r>
            </a:p>
          </p:txBody>
        </p:sp>
        <p:cxnSp>
          <p:nvCxnSpPr>
            <p:cNvPr id="13" name="Straight Arrow Connector 48"/>
            <p:cNvCxnSpPr>
              <a:cxnSpLocks noChangeShapeType="1"/>
            </p:cNvCxnSpPr>
            <p:nvPr/>
          </p:nvCxnSpPr>
          <p:spPr bwMode="auto">
            <a:xfrm rot="10800000">
              <a:off x="6607175" y="2873375"/>
              <a:ext cx="609600" cy="512763"/>
            </a:xfrm>
            <a:prstGeom prst="straightConnector1">
              <a:avLst/>
            </a:prstGeom>
            <a:noFill/>
            <a:ln w="19050" cap="sq" algn="ctr">
              <a:solidFill>
                <a:schemeClr val="tx1"/>
              </a:solidFill>
              <a:round/>
              <a:headEnd type="none" w="sm" len="sm"/>
              <a:tailEnd type="arrow" w="med" len="med"/>
            </a:ln>
          </p:spPr>
        </p:cxnSp>
      </p:grpSp>
      <p:grpSp>
        <p:nvGrpSpPr>
          <p:cNvPr id="14" name="Group 10"/>
          <p:cNvGrpSpPr>
            <a:grpSpLocks/>
          </p:cNvGrpSpPr>
          <p:nvPr/>
        </p:nvGrpSpPr>
        <p:grpSpPr bwMode="auto">
          <a:xfrm>
            <a:off x="6553200" y="3570288"/>
            <a:ext cx="1687513" cy="1100137"/>
            <a:chOff x="6553200" y="3570288"/>
            <a:chExt cx="1687513" cy="1100137"/>
          </a:xfrm>
        </p:grpSpPr>
        <p:sp>
          <p:nvSpPr>
            <p:cNvPr id="15" name="Flowchart: Punched Tape 6"/>
            <p:cNvSpPr>
              <a:spLocks noChangeArrowheads="1"/>
            </p:cNvSpPr>
            <p:nvPr/>
          </p:nvSpPr>
          <p:spPr bwMode="auto">
            <a:xfrm>
              <a:off x="7380288" y="3570288"/>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f1.c</a:t>
              </a:r>
            </a:p>
          </p:txBody>
        </p:sp>
        <p:cxnSp>
          <p:nvCxnSpPr>
            <p:cNvPr id="16" name="Straight Arrow Connector 50"/>
            <p:cNvCxnSpPr>
              <a:cxnSpLocks noChangeShapeType="1"/>
            </p:cNvCxnSpPr>
            <p:nvPr/>
          </p:nvCxnSpPr>
          <p:spPr bwMode="auto">
            <a:xfrm rot="5400000">
              <a:off x="6542088" y="3984625"/>
              <a:ext cx="696912" cy="674688"/>
            </a:xfrm>
            <a:prstGeom prst="straightConnector1">
              <a:avLst/>
            </a:prstGeom>
            <a:noFill/>
            <a:ln w="19050" cap="sq" algn="ctr">
              <a:solidFill>
                <a:schemeClr val="tx1"/>
              </a:solidFill>
              <a:round/>
              <a:headEnd type="none" w="sm" len="sm"/>
              <a:tailEnd type="arrow" w="med" len="med"/>
            </a:ln>
          </p:spPr>
        </p:cxnSp>
      </p:grpSp>
    </p:spTree>
    <p:extLst>
      <p:ext uri="{BB962C8B-B14F-4D97-AF65-F5344CB8AC3E}">
        <p14:creationId xmlns:p14="http://schemas.microsoft.com/office/powerpoint/2010/main" val="986320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21888</TotalTime>
  <Words>1777</Words>
  <Application>Microsoft Office PowerPoint</Application>
  <PresentationFormat>On-screen Show (4:3)</PresentationFormat>
  <Paragraphs>276</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Lucida Console</vt:lpstr>
      <vt:lpstr>Times New Roman</vt:lpstr>
      <vt:lpstr>Wingdings</vt:lpstr>
      <vt:lpstr>Clarity</vt:lpstr>
      <vt:lpstr>http://www.comp.nus.edu.sg/~cs1010/</vt:lpstr>
      <vt:lpstr>Unit 13: Separate Compilation</vt:lpstr>
      <vt:lpstr>Unit 13: Separate Compilation</vt:lpstr>
      <vt:lpstr>1. Introduction (1/4)</vt:lpstr>
      <vt:lpstr>1. Introduction (2/4)</vt:lpstr>
      <vt:lpstr>1. Introduction (3/4)</vt:lpstr>
      <vt:lpstr>1. Introduction (4/4)</vt:lpstr>
      <vt:lpstr>2. Separate Compilation (1/2)</vt:lpstr>
      <vt:lpstr>2. Separate Compilation (2/2)</vt:lpstr>
      <vt:lpstr>2.1 Separate Compilation: Case 1</vt:lpstr>
      <vt:lpstr>2.1 Case 1 Demo</vt:lpstr>
      <vt:lpstr>2.1 Case 1 Demo: Main Module</vt:lpstr>
      <vt:lpstr>2.1 Case 1 Demo: Compile and Link</vt:lpstr>
      <vt:lpstr>2.2 Separate Compilation: Case 2</vt:lpstr>
      <vt:lpstr>2.2 Case 2 Demo: Compile and Link</vt:lpstr>
      <vt:lpstr>3. Notes (1/2)</vt:lpstr>
      <vt:lpstr>3. Notes (2/2)</vt:lpstr>
      <vt:lpstr>Summary</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Tuck-Choy Aaron TAN</cp:lastModifiedBy>
  <cp:revision>1861</cp:revision>
  <cp:lastPrinted>2014-07-01T03:51:49Z</cp:lastPrinted>
  <dcterms:created xsi:type="dcterms:W3CDTF">1998-09-05T15:03:32Z</dcterms:created>
  <dcterms:modified xsi:type="dcterms:W3CDTF">2017-09-20T13:04:53Z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