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3"/>
  </p:notesMasterIdLst>
  <p:handoutMasterIdLst>
    <p:handoutMasterId r:id="rId54"/>
  </p:handoutMasterIdLst>
  <p:sldIdLst>
    <p:sldId id="256" r:id="rId2"/>
    <p:sldId id="468" r:id="rId3"/>
    <p:sldId id="509" r:id="rId4"/>
    <p:sldId id="595" r:id="rId5"/>
    <p:sldId id="504" r:id="rId6"/>
    <p:sldId id="546" r:id="rId7"/>
    <p:sldId id="547" r:id="rId8"/>
    <p:sldId id="548" r:id="rId9"/>
    <p:sldId id="590" r:id="rId10"/>
    <p:sldId id="571" r:id="rId11"/>
    <p:sldId id="591" r:id="rId12"/>
    <p:sldId id="630" r:id="rId13"/>
    <p:sldId id="631" r:id="rId14"/>
    <p:sldId id="632" r:id="rId15"/>
    <p:sldId id="633" r:id="rId16"/>
    <p:sldId id="572" r:id="rId17"/>
    <p:sldId id="634" r:id="rId18"/>
    <p:sldId id="573" r:id="rId19"/>
    <p:sldId id="574" r:id="rId20"/>
    <p:sldId id="575" r:id="rId21"/>
    <p:sldId id="592" r:id="rId22"/>
    <p:sldId id="576" r:id="rId23"/>
    <p:sldId id="593" r:id="rId24"/>
    <p:sldId id="594" r:id="rId25"/>
    <p:sldId id="579" r:id="rId26"/>
    <p:sldId id="597" r:id="rId27"/>
    <p:sldId id="598" r:id="rId28"/>
    <p:sldId id="599" r:id="rId29"/>
    <p:sldId id="578" r:id="rId30"/>
    <p:sldId id="596" r:id="rId31"/>
    <p:sldId id="600" r:id="rId32"/>
    <p:sldId id="580" r:id="rId33"/>
    <p:sldId id="601" r:id="rId34"/>
    <p:sldId id="602" r:id="rId35"/>
    <p:sldId id="603" r:id="rId36"/>
    <p:sldId id="604" r:id="rId37"/>
    <p:sldId id="636" r:id="rId38"/>
    <p:sldId id="637" r:id="rId39"/>
    <p:sldId id="638" r:id="rId40"/>
    <p:sldId id="639" r:id="rId41"/>
    <p:sldId id="640" r:id="rId42"/>
    <p:sldId id="641" r:id="rId43"/>
    <p:sldId id="642" r:id="rId44"/>
    <p:sldId id="643" r:id="rId45"/>
    <p:sldId id="506" r:id="rId46"/>
    <p:sldId id="606" r:id="rId47"/>
    <p:sldId id="607" r:id="rId48"/>
    <p:sldId id="608" r:id="rId49"/>
    <p:sldId id="609" r:id="rId50"/>
    <p:sldId id="605" r:id="rId51"/>
    <p:sldId id="308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15" autoAdjust="0"/>
    <p:restoredTop sz="91652" autoAdjust="0"/>
  </p:normalViewPr>
  <p:slideViewPr>
    <p:cSldViewPr snapToGrid="0">
      <p:cViewPr varScale="1">
        <p:scale>
          <a:sx n="105" d="100"/>
          <a:sy n="105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13236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10/10/2017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8960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02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441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896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991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74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56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316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494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782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063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520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614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916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249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986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659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8002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448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289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30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872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740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517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2812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861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11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601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377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343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64157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00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5741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521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7473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6572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705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074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0095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40011" cy="465271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5934" tIns="47967" rIns="95934" bIns="47967"/>
          <a:lstStyle/>
          <a:p>
            <a:pPr defTabSz="959705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31755" indent="-231755" eaLnBrk="1" hangingPunct="1">
              <a:buFont typeface="+mj-lt"/>
              <a:buAutoNum type="arabicPeriod"/>
            </a:pPr>
            <a:r>
              <a:rPr lang="en-US" dirty="0" smtClean="0"/>
              <a:t>Program is </a:t>
            </a:r>
            <a:r>
              <a:rPr lang="en-US" b="1" i="0" dirty="0" smtClean="0"/>
              <a:t>Week9_ArrayOfPointersToStrings.c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40011" cy="465271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5934" tIns="47967" rIns="95934" bIns="47967"/>
          <a:lstStyle/>
          <a:p>
            <a:pPr defTabSz="959705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31755" indent="-231755" eaLnBrk="1" hangingPunct="1">
              <a:buFont typeface="+mj-lt"/>
              <a:buAutoNum type="arabicPeriod"/>
            </a:pPr>
            <a:r>
              <a:rPr lang="en-US" dirty="0" smtClean="0"/>
              <a:t>Program is </a:t>
            </a:r>
            <a:r>
              <a:rPr lang="en-US" b="1" i="0" dirty="0" smtClean="0"/>
              <a:t>Week9_ArrayOfPointersToStrings.c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40011" cy="465271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5934" tIns="47967" rIns="95934" bIns="47967"/>
          <a:lstStyle/>
          <a:p>
            <a:pPr defTabSz="959705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30146" indent="-230146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40011" cy="465271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5934" tIns="47967" rIns="95934" bIns="47967"/>
          <a:lstStyle/>
          <a:p>
            <a:pPr defTabSz="959705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30146" indent="-230146" eaLnBrk="1" hangingPunct="1">
              <a:buFont typeface="Calibri" pitchFamily="34" charset="0"/>
              <a:buAutoNum type="arabicPeriod"/>
            </a:pPr>
            <a:r>
              <a:rPr lang="en-US" dirty="0" smtClean="0"/>
              <a:t>Program is </a:t>
            </a:r>
            <a:r>
              <a:rPr lang="en-US" b="1" dirty="0" smtClean="0"/>
              <a:t>Week9_CommandLineArgs.c</a:t>
            </a:r>
          </a:p>
          <a:p>
            <a:pPr marL="230146" indent="-230146" eaLnBrk="1" hangingPunct="1">
              <a:buFont typeface="Calibri" pitchFamily="34" charset="0"/>
              <a:buAutoNum type="arabicPeriod"/>
            </a:pPr>
            <a:r>
              <a:rPr lang="en-US" dirty="0" smtClean="0"/>
              <a:t>Program accepts any number of command-line arguments and prints them out.</a:t>
            </a:r>
          </a:p>
          <a:p>
            <a:pPr marL="230146" indent="-230146" eaLnBrk="1" hangingPunct="1">
              <a:buFont typeface="Calibri" pitchFamily="34" charset="0"/>
              <a:buAutoNum type="arabicPeriod"/>
            </a:pPr>
            <a:r>
              <a:rPr lang="en-US" dirty="0" smtClean="0"/>
              <a:t>Each argument is a string. Hence 34+7 is a string, not an arithmetic operation 34+7 = 41.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12840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9247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236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6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44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818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10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ctype_h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ctype_h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edcc.edu/paul.bladek/c_string_functions.ht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f.ac.uk/Dave/C/node19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_standard_library/c_function_strtok.ht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man.no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man.n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Characters and Strings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2.3 Demo #2: Character I/O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10452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Besides scanf() and printf(), we can also use </a:t>
            </a:r>
            <a:r>
              <a:rPr lang="en-US">
                <a:solidFill>
                  <a:srgbClr val="0000FF"/>
                </a:solidFill>
              </a:rPr>
              <a:t>getchar()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putchar()</a:t>
            </a:r>
            <a:r>
              <a:rPr lang="en-US"/>
              <a:t>. Note how they are used </a:t>
            </a:r>
            <a:r>
              <a:rPr lang="en-US" smtClean="0"/>
              <a:t>below: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2125" y="2144713"/>
            <a:ext cx="7383463" cy="4164012"/>
            <a:chOff x="492125" y="2144713"/>
            <a:chExt cx="7383463" cy="4164012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92125" y="2239963"/>
              <a:ext cx="5897563" cy="406876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marL="342900" indent="-342900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Unit16_CharacterDemo2.c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</a:t>
              </a:r>
              <a:r>
                <a:rPr lang="en-US" sz="1600" b="1" dirty="0" smtClean="0">
                  <a:latin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("Enter a character: ");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getchar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latin typeface="Courier New" pitchFamily="49" charset="0"/>
                </a:rPr>
                <a:t>"The character entered is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('\n')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975" y="2144713"/>
              <a:ext cx="3122613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Unit16_CharacterDemo2.c</a:t>
              </a:r>
              <a:endParaRPr lang="en-SG" dirty="0"/>
            </a:p>
          </p:txBody>
        </p:sp>
      </p:grpSp>
      <p:sp>
        <p:nvSpPr>
          <p:cNvPr id="18" name="Line Callout 2 (Border and Accent Bar) 17"/>
          <p:cNvSpPr/>
          <p:nvPr/>
        </p:nvSpPr>
        <p:spPr bwMode="auto">
          <a:xfrm>
            <a:off x="3286464" y="2907285"/>
            <a:ext cx="1828800" cy="56038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701"/>
              <a:gd name="adj6" fmla="val -4906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Read a character from </a:t>
            </a:r>
            <a:r>
              <a:rPr lang="en-US" sz="1400" dirty="0" err="1"/>
              <a:t>stdin</a:t>
            </a:r>
            <a:r>
              <a:rPr lang="en-US" sz="1400" dirty="0"/>
              <a:t>.</a:t>
            </a:r>
            <a:endParaRPr lang="en-S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3788" y="3673163"/>
            <a:ext cx="3805237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Enter a character: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Character entered is W </a:t>
            </a: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295650" y="5387975"/>
            <a:ext cx="1654175" cy="5207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28"/>
              <a:gd name="adj6" fmla="val -377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Print a character to </a:t>
            </a:r>
            <a:r>
              <a:rPr lang="en-US" sz="1400" dirty="0" err="1"/>
              <a:t>stdout</a:t>
            </a:r>
            <a:r>
              <a:rPr lang="en-US" sz="1400" dirty="0"/>
              <a:t>.</a:t>
            </a:r>
            <a:endParaRPr lang="en-SG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2.4 Demo #3: Character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49312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</a:t>
            </a:r>
            <a:r>
              <a:rPr lang="en-US">
                <a:solidFill>
                  <a:srgbClr val="0000FF"/>
                </a:solidFill>
              </a:rPr>
              <a:t>&lt;ctype.h&gt; </a:t>
            </a:r>
            <a:r>
              <a:rPr lang="en-US"/>
              <a:t>to use these </a:t>
            </a:r>
            <a:r>
              <a:rPr lang="en-US" smtClean="0"/>
              <a:t>functions.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2125" y="1609537"/>
            <a:ext cx="8159750" cy="5102224"/>
            <a:chOff x="492125" y="1755775"/>
            <a:chExt cx="8159750" cy="5102224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92125" y="1908174"/>
              <a:ext cx="7966075" cy="4949825"/>
            </a:xfrm>
            <a:prstGeom prst="rect">
              <a:avLst/>
            </a:prstGeom>
            <a:noFill/>
            <a:ln w="25400" algn="ctr">
              <a:solidFill>
                <a:srgbClr val="8A8AB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// 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</a:rPr>
                <a:t>Unit16_CharacterDemo3.c</a:t>
              </a:r>
              <a:endParaRPr lang="en-US" sz="12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#include &lt;</a:t>
              </a: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stdio.h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#include &lt;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ctype.h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 main(void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2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char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8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("Enter a character: ");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getchar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isalpha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uppercase-letter.\n",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lowercase: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lowercase-letter.\n",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uppercase: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isdigit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digit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isalnum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an alphanumeric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isspace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whitespace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ispunct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punctuation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9100" y="1755775"/>
              <a:ext cx="3152775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Unit16_CharacterDemo3.c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49725" y="2071500"/>
            <a:ext cx="4514850" cy="1477328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Download this program and test it out.</a:t>
            </a:r>
          </a:p>
          <a:p>
            <a:pPr>
              <a:defRPr/>
            </a:pPr>
            <a:r>
              <a:rPr lang="en-US" dirty="0"/>
              <a:t>For a complete list of character functions, refer to the Internet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www.tutorialspoint.com/c_standard_library/ctype_h.htm</a:t>
            </a:r>
            <a:r>
              <a:rPr lang="en-US" dirty="0" smtClean="0"/>
              <a:t> ) </a:t>
            </a:r>
            <a:endParaRPr lang="en-SG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34100" y="3689162"/>
            <a:ext cx="2717800" cy="1077218"/>
            <a:chOff x="6134100" y="3835400"/>
            <a:chExt cx="2717800" cy="1077218"/>
          </a:xfrm>
        </p:grpSpPr>
        <p:cxnSp>
          <p:nvCxnSpPr>
            <p:cNvPr id="24" name="Straight Arrow Connector 23"/>
            <p:cNvCxnSpPr>
              <a:stCxn id="26" idx="1"/>
            </p:cNvCxnSpPr>
            <p:nvPr/>
          </p:nvCxnSpPr>
          <p:spPr bwMode="auto">
            <a:xfrm flipH="1" flipV="1">
              <a:off x="6134100" y="4216400"/>
              <a:ext cx="812800" cy="157609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6261100" y="4419600"/>
              <a:ext cx="800100" cy="21590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946900" y="3835400"/>
              <a:ext cx="1905000" cy="1077218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Note that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tolower</a:t>
              </a:r>
              <a:r>
                <a:rPr lang="en-US" sz="1600" dirty="0" smtClean="0">
                  <a:solidFill>
                    <a:srgbClr val="C00000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ch</a:t>
              </a:r>
              <a:r>
                <a:rPr lang="en-US" sz="1600" dirty="0" smtClean="0">
                  <a:solidFill>
                    <a:srgbClr val="C00000"/>
                  </a:solidFill>
                </a:rPr>
                <a:t>) </a:t>
              </a:r>
              <a:r>
                <a:rPr lang="en-US" sz="1600" dirty="0" smtClean="0"/>
                <a:t>and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toupper</a:t>
              </a:r>
              <a:r>
                <a:rPr lang="en-US" sz="1600" dirty="0" smtClean="0">
                  <a:solidFill>
                    <a:srgbClr val="C00000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ch</a:t>
              </a:r>
              <a:r>
                <a:rPr lang="en-US" sz="1600" dirty="0" smtClean="0">
                  <a:solidFill>
                    <a:srgbClr val="C00000"/>
                  </a:solidFill>
                </a:rPr>
                <a:t>) </a:t>
              </a:r>
              <a:r>
                <a:rPr lang="en-US" sz="1600" dirty="0" smtClean="0"/>
                <a:t>do NOT change </a:t>
              </a:r>
              <a:r>
                <a:rPr lang="en-US" sz="1600" dirty="0" err="1" smtClean="0"/>
                <a:t>ch</a:t>
              </a:r>
              <a:r>
                <a:rPr lang="en-US" sz="1600" dirty="0" smtClean="0"/>
                <a:t>!</a:t>
              </a:r>
              <a:endParaRPr lang="en-SG" sz="16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66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Ex #1: Summing Digit Characters (1/4)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157667"/>
            <a:ext cx="7663132" cy="2836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 program </a:t>
            </a:r>
            <a:r>
              <a:rPr lang="en-US" dirty="0" smtClean="0">
                <a:solidFill>
                  <a:srgbClr val="0000FF"/>
                </a:solidFill>
              </a:rPr>
              <a:t>Unit16_SumDigits.c</a:t>
            </a:r>
            <a:r>
              <a:rPr lang="en-US" dirty="0" smtClean="0"/>
              <a:t> </a:t>
            </a:r>
            <a:r>
              <a:rPr lang="en-US" dirty="0"/>
              <a:t>to read characters on a line, and sum the digit characters, ignoring the non-digit ones and everything after the first white </a:t>
            </a:r>
            <a:r>
              <a:rPr lang="en-US" dirty="0" smtClean="0"/>
              <a:t>space.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the appropriate functions introduced in Demos #2 and #</a:t>
            </a:r>
            <a:r>
              <a:rPr lang="en-US" dirty="0" smtClean="0"/>
              <a:t>3.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Two sample runs: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0606" y="4128535"/>
            <a:ext cx="608729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input: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o/K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968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+?.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@+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3188" y="5221460"/>
            <a:ext cx="608729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input: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71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()-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%: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46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9W35j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20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0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Ex #1: Summing Digit Characters (2/4)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3" y="1157667"/>
            <a:ext cx="8403297" cy="193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Refer to this web page: </a:t>
            </a:r>
            <a:endParaRPr lang="en-US" dirty="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www.tutorialspoint.com/c_standard_library/ctype_h.htm</a:t>
            </a:r>
            <a:endParaRPr lang="en-US" dirty="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dirty="0" smtClean="0"/>
              <a:t>What </a:t>
            </a:r>
            <a:r>
              <a:rPr lang="en-US" dirty="0"/>
              <a:t>is the input function needed if we do not want to use </a:t>
            </a:r>
            <a:r>
              <a:rPr lang="en-US" dirty="0" err="1">
                <a:solidFill>
                  <a:srgbClr val="0000FF"/>
                </a:solidFill>
              </a:rPr>
              <a:t>scanf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  <a:r>
              <a:rPr lang="en-US" dirty="0" smtClean="0"/>
              <a:t>)?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3954" y="5048566"/>
            <a:ext cx="8301446" cy="5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What header file to include besides </a:t>
            </a: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stdio.h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1" name="[Rectangle 10]"/>
          <p:cNvSpPr>
            <a:spLocks noChangeArrowheads="1"/>
          </p:cNvSpPr>
          <p:nvPr/>
        </p:nvSpPr>
        <p:spPr bwMode="auto">
          <a:xfrm>
            <a:off x="3224207" y="3002985"/>
            <a:ext cx="2145463" cy="46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dirty="0" err="1" smtClean="0">
                <a:solidFill>
                  <a:srgbClr val="C00000"/>
                </a:solidFill>
              </a:rPr>
              <a:t>getchar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7870" y="5404247"/>
            <a:ext cx="1766806" cy="52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smtClean="0">
                <a:solidFill>
                  <a:srgbClr val="C00000"/>
                </a:solidFill>
              </a:rPr>
              <a:t>&lt;ctype.h&gt;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13954" y="3474200"/>
            <a:ext cx="8301446" cy="5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What are the </a:t>
            </a:r>
            <a:r>
              <a:rPr lang="en-US" sz="2400" smtClean="0"/>
              <a:t>character functions needed?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97870" y="3866824"/>
            <a:ext cx="2145463" cy="9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smtClean="0">
                <a:solidFill>
                  <a:srgbClr val="C00000"/>
                </a:solidFill>
              </a:rPr>
              <a:t>isdigit()</a:t>
            </a:r>
          </a:p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smtClean="0">
                <a:solidFill>
                  <a:srgbClr val="C00000"/>
                </a:solidFill>
              </a:rPr>
              <a:t>isspace()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44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Ex #1: Summing Digit Characters (3/4)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57668"/>
            <a:ext cx="7663132" cy="1641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How </a:t>
            </a:r>
            <a:r>
              <a:rPr lang="en-US" dirty="0"/>
              <a:t>do we obtain an integer value from a digit character (let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/>
              <a:t> be the character </a:t>
            </a:r>
            <a:r>
              <a:rPr lang="en-US" dirty="0" smtClean="0"/>
              <a:t>variable)?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i.e.: ‘0’ </a:t>
            </a:r>
            <a:r>
              <a:rPr lang="en-US" dirty="0">
                <a:sym typeface="Wingdings" panose="05000000000000000000" pitchFamily="2" charset="2"/>
              </a:rPr>
              <a:t> 0. ‘1’  1, …, ‘9’ </a:t>
            </a:r>
            <a:r>
              <a:rPr lang="en-US" dirty="0" smtClean="0">
                <a:sym typeface="Wingdings" panose="05000000000000000000" pitchFamily="2" charset="2"/>
              </a:rPr>
              <a:t> 9</a:t>
            </a:r>
            <a:endParaRPr lang="en-US" dirty="0" smtClean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54436" y="2869942"/>
            <a:ext cx="7259923" cy="2303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400" i="1" smtClean="0"/>
              <a:t>Hint: </a:t>
            </a:r>
            <a:r>
              <a:rPr lang="en-US" sz="2400" smtClean="0"/>
              <a:t>ASCII value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mtClean="0"/>
              <a:t>What is the ASCII value of character ‘0’?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mtClean="0"/>
              <a:t>What is the ASCII value of character ‘1’?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mtClean="0"/>
              <a:t>…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mtClean="0"/>
              <a:t>What is the ASCII value of character ‘9’?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64680" y="3303341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48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4680" y="3738990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49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4680" y="4656670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57</a:t>
            </a:r>
            <a:endParaRPr lang="en-US" sz="240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808748" y="5245176"/>
            <a:ext cx="5300712" cy="584775"/>
            <a:chOff x="1808748" y="5245176"/>
            <a:chExt cx="5300712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1808748" y="5245176"/>
              <a:ext cx="1653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solidFill>
                    <a:srgbClr val="C00000"/>
                  </a:solidFill>
                </a:rPr>
                <a:t>ch – 48</a:t>
              </a:r>
              <a:endParaRPr lang="en-US" sz="320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5920" y="5245176"/>
              <a:ext cx="1653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solidFill>
                    <a:srgbClr val="C00000"/>
                  </a:solidFill>
                </a:rPr>
                <a:t>ch – ‘0’</a:t>
              </a:r>
              <a:endParaRPr lang="en-US" sz="320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9293" y="5306731"/>
              <a:ext cx="692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/>
                <a:t>or</a:t>
              </a:r>
              <a:endParaRPr lang="en-US" sz="2400" i="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12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Ex #1: Summing Digit Characters (4/4)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57668"/>
            <a:ext cx="7663132" cy="1174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310640" y="1950784"/>
            <a:ext cx="6324600" cy="4431665"/>
          </a:xfrm>
          <a:prstGeom prst="rect">
            <a:avLst/>
          </a:prstGeom>
          <a:noFill/>
          <a:ln w="25400" algn="ctr">
            <a:solidFill>
              <a:srgbClr val="8A8AB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&lt;ctype.h&gt;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input: 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(!isspace(ch = getchar()))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(isdigit(ch))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sum += ch -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=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sum);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98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2.6 Characters: Common Error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97494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character variable named </a:t>
            </a:r>
            <a:r>
              <a:rPr lang="en-US">
                <a:solidFill>
                  <a:srgbClr val="C00000"/>
                </a:solidFill>
              </a:rPr>
              <a:t>z</a:t>
            </a:r>
            <a:r>
              <a:rPr lang="en-US"/>
              <a:t> does not means it is equivalent to 'z' or it contains </a:t>
            </a:r>
            <a:r>
              <a:rPr lang="en-US" smtClean="0"/>
              <a:t>'z'!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00980" y="2232289"/>
            <a:ext cx="3500357" cy="189935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55664" y="2232289"/>
            <a:ext cx="3230199" cy="24433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B,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F;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B;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C;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91334" y="4294511"/>
            <a:ext cx="3500357" cy="232954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1600" b="1" dirty="0" smtClean="0">
                <a:latin typeface="Courier New" pitchFamily="49" charset="0"/>
              </a:rPr>
              <a:t>grade;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'A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grade;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31" y="3453972"/>
            <a:ext cx="473119" cy="596131"/>
          </a:xfrm>
          <a:prstGeom prst="rect">
            <a:avLst/>
          </a:prstGeom>
        </p:spPr>
      </p:pic>
      <p:pic>
        <p:nvPicPr>
          <p:cNvPr id="21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32" y="4388580"/>
            <a:ext cx="424563" cy="574150"/>
          </a:xfrm>
          <a:prstGeom prst="rect">
            <a:avLst/>
          </a:prstGeom>
        </p:spPr>
      </p:pic>
      <p:pic>
        <p:nvPicPr>
          <p:cNvPr id="22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71" y="5785411"/>
            <a:ext cx="473119" cy="59613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Quick Quiz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38200" y="1431925"/>
            <a:ext cx="7772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800" dirty="0"/>
              <a:t>Are </a:t>
            </a:r>
            <a:r>
              <a:rPr lang="en-US" sz="2800" dirty="0">
                <a:solidFill>
                  <a:srgbClr val="0000FF"/>
                </a:solidFill>
              </a:rPr>
              <a:t>'A'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FF"/>
                </a:solidFill>
              </a:rPr>
              <a:t>"A"</a:t>
            </a:r>
            <a:r>
              <a:rPr lang="en-US" sz="2800" dirty="0"/>
              <a:t> the same thing? </a:t>
            </a:r>
          </a:p>
          <a:p>
            <a:pPr marL="514350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800" dirty="0" smtClean="0"/>
              <a:t>Can you do this?</a:t>
            </a:r>
          </a:p>
          <a:p>
            <a:pPr marL="1168400" lvl="1" indent="-45085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800000"/>
                </a:solidFill>
              </a:rPr>
              <a:t>char </a:t>
            </a:r>
            <a:r>
              <a:rPr lang="en-US" sz="2800" dirty="0" err="1" smtClean="0">
                <a:solidFill>
                  <a:srgbClr val="800000"/>
                </a:solidFill>
              </a:rPr>
              <a:t>ch</a:t>
            </a:r>
            <a:r>
              <a:rPr lang="en-US" sz="2800" dirty="0" smtClean="0">
                <a:solidFill>
                  <a:srgbClr val="800000"/>
                </a:solidFill>
              </a:rPr>
              <a:t> = 'at';</a:t>
            </a:r>
          </a:p>
          <a:p>
            <a:pPr marL="514350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800" dirty="0" smtClean="0"/>
              <a:t>Can </a:t>
            </a:r>
            <a:r>
              <a:rPr lang="en-US" sz="2800" dirty="0">
                <a:solidFill>
                  <a:srgbClr val="0000FF"/>
                </a:solidFill>
              </a:rPr>
              <a:t>char</a:t>
            </a:r>
            <a:r>
              <a:rPr lang="en-US" sz="2800" dirty="0"/>
              <a:t> be used in a </a:t>
            </a:r>
            <a:r>
              <a:rPr lang="en-US" sz="2800" dirty="0">
                <a:solidFill>
                  <a:srgbClr val="0000FF"/>
                </a:solidFill>
              </a:rPr>
              <a:t>switch</a:t>
            </a:r>
            <a:r>
              <a:rPr lang="en-US" sz="2800" dirty="0"/>
              <a:t> statement? How about a </a:t>
            </a:r>
            <a:r>
              <a:rPr lang="en-US" sz="2800" dirty="0" smtClean="0">
                <a:solidFill>
                  <a:srgbClr val="0000FF"/>
                </a:solidFill>
              </a:rPr>
              <a:t>string</a:t>
            </a:r>
            <a:r>
              <a:rPr lang="en-US" sz="2800" dirty="0" smtClean="0"/>
              <a:t>?</a:t>
            </a:r>
            <a:endParaRPr lang="en-US" sz="2800" dirty="0"/>
          </a:p>
          <a:p>
            <a:pPr marL="971550" lvl="1" indent="-514350">
              <a:buClr>
                <a:schemeClr val="bg2"/>
              </a:buClr>
              <a:buSzPct val="75000"/>
              <a:buFont typeface="Arial" charset="0"/>
              <a:buAutoNum type="arabicPeriod"/>
            </a:pP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87435" y="1436688"/>
            <a:ext cx="763588" cy="48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800000"/>
                </a:solidFill>
                <a:cs typeface="Courier New" pitchFamily="49" charset="0"/>
              </a:rPr>
              <a:t>No</a:t>
            </a:r>
            <a:endParaRPr lang="en-SG" sz="2400" dirty="0">
              <a:solidFill>
                <a:srgbClr val="800000"/>
              </a:solidFill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12194" y="3812311"/>
            <a:ext cx="2325688" cy="84772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cs typeface="Courier New" pitchFamily="49" charset="0"/>
              </a:rPr>
              <a:t>char – </a:t>
            </a:r>
            <a:r>
              <a:rPr lang="en-US" sz="2400" b="1" dirty="0" smtClean="0">
                <a:solidFill>
                  <a:srgbClr val="800000"/>
                </a:solidFill>
                <a:cs typeface="Courier New" pitchFamily="49" charset="0"/>
              </a:rPr>
              <a:t>yes </a:t>
            </a:r>
            <a:r>
              <a:rPr lang="en-US" sz="2400" b="1" dirty="0">
                <a:solidFill>
                  <a:srgbClr val="800000"/>
                </a:solidFill>
                <a:cs typeface="Courier New" pitchFamily="49" charset="0"/>
              </a:rPr>
              <a:t>string – no</a:t>
            </a:r>
            <a:endParaRPr lang="en-SG" sz="2400" b="1" dirty="0">
              <a:solidFill>
                <a:srgbClr val="800000"/>
              </a:solidFill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0668" y="2295143"/>
            <a:ext cx="763588" cy="48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800000"/>
                </a:solidFill>
                <a:cs typeface="Courier New" pitchFamily="49" charset="0"/>
              </a:rPr>
              <a:t>No</a:t>
            </a:r>
            <a:endParaRPr lang="en-SG" sz="2400" dirty="0">
              <a:solidFill>
                <a:srgbClr val="800000"/>
              </a:solidFill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6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3974123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seen arrays of numeric values (types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float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double</a:t>
            </a:r>
            <a:r>
              <a:rPr lang="en-US" sz="2800" dirty="0"/>
              <a:t>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seen </a:t>
            </a:r>
            <a:r>
              <a:rPr lang="en-US" sz="2800" dirty="0">
                <a:solidFill>
                  <a:srgbClr val="0000FF"/>
                </a:solidFill>
              </a:rPr>
              <a:t>string constants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"Average = %.2f"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</a:rPr>
              <a:t>avg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Courier New" pitchFamily="49" charset="0"/>
              </a:rPr>
              <a:t>#define ERROR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"*****Error –"</a:t>
            </a:r>
            <a:endParaRPr lang="en-US" sz="2400" b="1" dirty="0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string</a:t>
            </a:r>
            <a:r>
              <a:rPr lang="en-US" sz="2800" dirty="0"/>
              <a:t> is an array of characters, </a:t>
            </a:r>
            <a:r>
              <a:rPr lang="en-US" sz="2800" u="sng" dirty="0"/>
              <a:t>terminated by a null character </a:t>
            </a:r>
            <a:r>
              <a:rPr lang="en-US" sz="2800" u="sng" dirty="0">
                <a:solidFill>
                  <a:srgbClr val="0000FF"/>
                </a:solidFill>
              </a:rPr>
              <a:t>'\0'</a:t>
            </a:r>
            <a:r>
              <a:rPr lang="en-US" sz="2800" dirty="0"/>
              <a:t> (which has ASCII value of zero)</a:t>
            </a:r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51354"/>
              </p:ext>
            </p:extLst>
          </p:nvPr>
        </p:nvGraphicFramePr>
        <p:xfrm>
          <a:off x="2362142" y="5084180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/>
                <a:gridCol w="601152"/>
                <a:gridCol w="602762"/>
                <a:gridCol w="602762"/>
                <a:gridCol w="602762"/>
                <a:gridCol w="602762"/>
                <a:gridCol w="601153"/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Strings: Basics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Declaration </a:t>
            </a:r>
            <a:r>
              <a:rPr lang="en-US" sz="2800" dirty="0" smtClean="0"/>
              <a:t>of an </a:t>
            </a:r>
            <a:r>
              <a:rPr lang="en-US" sz="2800" dirty="0"/>
              <a:t>array of characters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char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Assigning character to an element of an array of characters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[] = {'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a','p','p','l','e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','\0'}; 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10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9651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/>
                <a:gridCol w="592137"/>
                <a:gridCol w="593725"/>
                <a:gridCol w="774700"/>
                <a:gridCol w="409575"/>
                <a:gridCol w="592138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13" name="TextBox 12"/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Without ‘\0’, </a:t>
              </a:r>
              <a:r>
                <a:rPr lang="en-US" sz="2000" smtClean="0"/>
                <a:t>it is just an array of character, </a:t>
              </a:r>
              <a:r>
                <a:rPr lang="en-US" sz="2000" u="sng" smtClean="0">
                  <a:solidFill>
                    <a:srgbClr val="C00000"/>
                  </a:solidFill>
                </a:rPr>
                <a:t>not</a:t>
              </a:r>
              <a:r>
                <a:rPr lang="en-US" sz="2000" smtClean="0"/>
                <a:t> a </a:t>
              </a:r>
              <a:r>
                <a:rPr lang="en-US" sz="2000" dirty="0" smtClean="0"/>
                <a:t>string. 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17" name="TextBox 16"/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Do not need ‘\</a:t>
              </a:r>
              <a:r>
                <a:rPr lang="en-US" smtClean="0"/>
                <a:t>0’ as </a:t>
              </a:r>
              <a:r>
                <a:rPr lang="en-US" dirty="0" smtClean="0"/>
                <a:t>it is automatically added.</a:t>
              </a:r>
              <a:endParaRPr lang="en-SG" dirty="0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16: Characters and Strings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3"/>
            <a:ext cx="7620000" cy="19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Declare and manipulate data of </a:t>
            </a:r>
            <a:r>
              <a:rPr lang="en-GB" sz="2400">
                <a:solidFill>
                  <a:srgbClr val="0000FF"/>
                </a:solidFill>
                <a:cs typeface="Arial" charset="0"/>
              </a:rPr>
              <a:t>char</a:t>
            </a:r>
            <a:r>
              <a:rPr lang="en-GB" sz="2400">
                <a:cs typeface="Arial" charset="0"/>
              </a:rPr>
              <a:t> data type 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Learn fundamental operations on strings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Write string processing programs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9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400" dirty="0"/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</a:t>
            </a:r>
            <a:r>
              <a:rPr lang="en-GB" sz="2400" dirty="0" smtClean="0"/>
              <a:t>8: Strings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.2 Strings: I/O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Read string from </a:t>
            </a:r>
            <a:r>
              <a:rPr lang="en-US" sz="2800" dirty="0" err="1"/>
              <a:t>stdin</a:t>
            </a:r>
            <a:endParaRPr lang="en-US" sz="2800" dirty="0"/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fgets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, size,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stdin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536258" lvl="1" indent="0">
              <a:spcBef>
                <a:spcPts val="0"/>
              </a:spcBef>
              <a:buClr>
                <a:schemeClr val="bg2"/>
              </a:buClr>
              <a:buSzPct val="75000"/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		             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// or until newline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scanf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("%s",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stdout</a:t>
            </a:r>
            <a:endParaRPr lang="en-US" dirty="0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puts(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("%s\n",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There is another function </a:t>
            </a:r>
            <a:r>
              <a:rPr lang="en-US" dirty="0" smtClean="0">
                <a:solidFill>
                  <a:srgbClr val="0000FF"/>
                </a:solidFill>
              </a:rPr>
              <a:t>gets(</a:t>
            </a:r>
            <a:r>
              <a:rPr lang="en-US" dirty="0" err="1" smtClean="0">
                <a:solidFill>
                  <a:srgbClr val="0000FF"/>
                </a:solidFill>
              </a:rPr>
              <a:t>str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to read a string interactively. However, due to security reason, we avoid it and </a:t>
            </a:r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fgets()</a:t>
            </a:r>
            <a:r>
              <a:rPr lang="en-US" smtClean="0"/>
              <a:t> </a:t>
            </a:r>
            <a:r>
              <a:rPr lang="en-US" dirty="0" smtClean="0"/>
              <a:t>function instead.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.2 Strings: I/O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1396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/>
                <a:gridCol w="496853"/>
                <a:gridCol w="498184"/>
                <a:gridCol w="498184"/>
                <a:gridCol w="498184"/>
                <a:gridCol w="498184"/>
                <a:gridCol w="496854"/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 </a:t>
            </a:r>
            <a:r>
              <a:rPr lang="en-US" sz="2400" b="1" dirty="0" smtClean="0">
                <a:solidFill>
                  <a:srgbClr val="7030A0"/>
                </a:solidFill>
              </a:rPr>
              <a:t>eat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3.3 Demo #4: String I/O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41338" y="1034534"/>
            <a:ext cx="8229868" cy="2750388"/>
            <a:chOff x="541338" y="1034534"/>
            <a:chExt cx="8229868" cy="2750388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LENGTH-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606384" y="1034534"/>
              <a:ext cx="216482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Unit16_StringIO1.c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LENGTH-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606384" y="3908425"/>
              <a:ext cx="2164823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Unit16_StringIO2.c</a:t>
              </a:r>
              <a:endParaRPr lang="en-SG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Test out the </a:t>
            </a:r>
            <a:r>
              <a:rPr lang="en-US" dirty="0" smtClean="0"/>
              <a:t>programs with this input: 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7" name="Rectangle 26"/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Output:</a:t>
            </a:r>
          </a:p>
          <a:p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Output:</a:t>
            </a:r>
          </a:p>
          <a:p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Note that puts(str) adds a newline automatically.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29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3.4 Demo #5: Remove Vowels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5"/>
            <a:ext cx="8229600" cy="263769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Write a program </a:t>
            </a:r>
            <a:r>
              <a:rPr lang="en-US" sz="2800" dirty="0" smtClean="0">
                <a:solidFill>
                  <a:srgbClr val="0000FF"/>
                </a:solidFill>
              </a:rPr>
              <a:t>Unit16_RemoveVowels.c</a:t>
            </a:r>
            <a:r>
              <a:rPr lang="en-US" sz="2800" dirty="0" smtClean="0"/>
              <a:t> </a:t>
            </a:r>
            <a:r>
              <a:rPr lang="en-US" sz="2800" dirty="0"/>
              <a:t>to remove all vowels in a given input </a:t>
            </a:r>
            <a:r>
              <a:rPr lang="en-US" sz="2800" dirty="0" smtClean="0"/>
              <a:t>string.</a:t>
            </a:r>
            <a:endParaRPr lang="en-US" sz="2800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the input string has at most 100 </a:t>
            </a:r>
            <a:r>
              <a:rPr lang="en-US" sz="2800" dirty="0" smtClean="0"/>
              <a:t>characters.</a:t>
            </a:r>
            <a:endParaRPr lang="en-US" sz="2400" b="1" dirty="0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</a:t>
            </a:r>
            <a:r>
              <a:rPr lang="en-US" sz="2800" dirty="0" smtClean="0"/>
              <a:t>ample run: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16494" y="3987332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you been, James?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string: Hw HV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bn, Jms?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56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44547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 smtClean="0">
                <a:solidFill>
                  <a:srgbClr val="0000FF"/>
                </a:solidFill>
              </a:rPr>
              <a:t>3.4 Demo #5: Remove Vowels (2/2)</a:t>
            </a: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ctype.h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toupper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]))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1907" y="619777"/>
            <a:ext cx="2754793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Unit16_RemoveVowels.c</a:t>
            </a:r>
            <a:endParaRPr lang="en-SG" dirty="0"/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470780" y="1543295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-29026"/>
              <a:gd name="adj6" fmla="val -58096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C00000"/>
                </a:solidFill>
              </a:rPr>
              <a:t>&lt;</a:t>
            </a:r>
            <a:r>
              <a:rPr lang="en-US" sz="1600" dirty="0" err="1">
                <a:solidFill>
                  <a:srgbClr val="C00000"/>
                </a:solidFill>
              </a:rPr>
              <a:t>string.h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  <a:r>
              <a:rPr lang="en-SG" sz="1600" dirty="0">
                <a:solidFill>
                  <a:srgbClr val="C00000"/>
                </a:solidFill>
              </a:rPr>
              <a:t> </a:t>
            </a:r>
            <a:r>
              <a:rPr lang="en-SG" sz="1600" dirty="0"/>
              <a:t>to use string functions such as </a:t>
            </a:r>
            <a:r>
              <a:rPr lang="en-SG" sz="1600" dirty="0" err="1" smtClean="0">
                <a:solidFill>
                  <a:srgbClr val="C00000"/>
                </a:solidFill>
              </a:rPr>
              <a:t>strlen</a:t>
            </a:r>
            <a:r>
              <a:rPr lang="en-SG" sz="1600" dirty="0" smtClean="0">
                <a:solidFill>
                  <a:srgbClr val="C00000"/>
                </a:solidFill>
              </a:rPr>
              <a:t>()</a:t>
            </a:r>
            <a:r>
              <a:rPr lang="en-SG" sz="1600" dirty="0" smtClean="0"/>
              <a:t>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2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000" smtClean="0">
                <a:solidFill>
                  <a:srgbClr val="0000FF"/>
                </a:solidFill>
              </a:rPr>
              <a:t>3.5 Demo #6: Character Array without terminating ‘\0’</a:t>
            </a:r>
            <a:endParaRPr lang="en-GB" sz="3000" dirty="0" smtClean="0">
              <a:solidFill>
                <a:srgbClr val="0000FF"/>
              </a:solidFill>
            </a:endParaRPr>
          </a:p>
        </p:txBody>
      </p:sp>
      <p:sp>
        <p:nvSpPr>
          <p:cNvPr id="8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What is the output of this code?</a:t>
            </a:r>
            <a:endParaRPr lang="en-US" dirty="0" smtClean="0"/>
          </a:p>
        </p:txBody>
      </p:sp>
      <p:grpSp>
        <p:nvGrpSpPr>
          <p:cNvPr id="9" name="[Group 8]"/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/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20941" y="1713582"/>
              <a:ext cx="2926506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Unit16_without_null_char.c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output:</a:t>
            </a:r>
          </a:p>
          <a:p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apple¿ø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Compare the output if you add: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 dirty="0" smtClean="0"/>
          </a:p>
          <a:p>
            <a:r>
              <a:rPr lang="en-US" dirty="0" smtClean="0"/>
              <a:t>or, you have: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%s and string functions work only on “true</a:t>
            </a:r>
            <a:r>
              <a:rPr lang="en-US" smtClean="0"/>
              <a:t>” strings. Without the terminating null character ‘\0’, string functions will not work properly.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printf() will print %s from the starting address of str until it encounters the ‘\0’ character.</a:t>
            </a:r>
            <a:endParaRPr lang="en-US"/>
          </a:p>
        </p:txBody>
      </p:sp>
      <p:pic>
        <p:nvPicPr>
          <p:cNvPr id="1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Table </a:t>
            </a:r>
            <a:r>
              <a:rPr lang="en-US" dirty="0" smtClean="0"/>
              <a:t>8.1 </a:t>
            </a:r>
            <a:r>
              <a:rPr lang="en-US" dirty="0"/>
              <a:t>(</a:t>
            </a:r>
            <a:r>
              <a:rPr lang="en-US" dirty="0" err="1"/>
              <a:t>pg</a:t>
            </a:r>
            <a:r>
              <a:rPr lang="en-US" dirty="0"/>
              <a:t> </a:t>
            </a:r>
            <a:r>
              <a:rPr lang="en-US" dirty="0" smtClean="0"/>
              <a:t>483)</a:t>
            </a:r>
            <a:endParaRPr lang="en-US" dirty="0"/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://faculty.edcc.edu/paul.bladek/c_string_functions.htm</a:t>
            </a:r>
            <a:endParaRPr lang="en-US" dirty="0" smtClean="0"/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://www.cs.cf.ac.uk/Dave/C/node19.html</a:t>
            </a:r>
            <a:r>
              <a:rPr lang="en-US" dirty="0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other links you can find on the Internet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strcmp</a:t>
            </a:r>
            <a:r>
              <a:rPr lang="en-US" dirty="0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Compare </a:t>
            </a:r>
            <a:r>
              <a:rPr lang="en-US" dirty="0"/>
              <a:t>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Return </a:t>
            </a:r>
            <a:endParaRPr lang="en-US" dirty="0"/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strncmp</a:t>
            </a:r>
            <a:r>
              <a:rPr lang="en-US" dirty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first n characters of s1 and s2.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45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strcpy</a:t>
            </a:r>
            <a:r>
              <a:rPr lang="en-US" dirty="0" smtClean="0">
                <a:solidFill>
                  <a:srgbClr val="800000"/>
                </a:solidFill>
              </a:rPr>
              <a:t>(s1</a:t>
            </a:r>
            <a:r>
              <a:rPr lang="en-US" dirty="0">
                <a:solidFill>
                  <a:srgbClr val="800000"/>
                </a:solidFill>
              </a:rPr>
              <a:t>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the string pointed to by s2 into array pointed to by s1</a:t>
            </a:r>
            <a:r>
              <a:rPr lang="en-US" dirty="0" smtClean="0"/>
              <a:t>. </a:t>
            </a:r>
            <a:endParaRPr lang="en-US" dirty="0"/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following assignment statement </a:t>
            </a:r>
            <a:r>
              <a:rPr lang="en-US" u="sng" dirty="0">
                <a:solidFill>
                  <a:srgbClr val="0000FF"/>
                </a:solidFill>
              </a:rPr>
              <a:t>does not work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happens when string to be copied is too long?</a:t>
            </a:r>
            <a:endParaRPr lang="en-US" dirty="0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(name, "A very long name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 smtClean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strncpy</a:t>
            </a:r>
            <a:r>
              <a:rPr lang="en-US" dirty="0" smtClean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Copy </a:t>
            </a:r>
            <a:r>
              <a:rPr lang="en-US" dirty="0"/>
              <a:t>first n characters of </a:t>
            </a:r>
            <a:r>
              <a:rPr lang="en-US" dirty="0" smtClean="0"/>
              <a:t>string pointed to by s2 to s1.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10"/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6" name="TextBox 23"/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3" name="TextBox 30"/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7" name="TextBox 34"/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83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strstr</a:t>
            </a:r>
            <a:r>
              <a:rPr lang="en-US" dirty="0" smtClean="0">
                <a:solidFill>
                  <a:srgbClr val="800000"/>
                </a:solidFill>
              </a:rPr>
              <a:t>(s1</a:t>
            </a:r>
            <a:r>
              <a:rPr lang="en-US" dirty="0">
                <a:solidFill>
                  <a:srgbClr val="800000"/>
                </a:solidFill>
              </a:rPr>
              <a:t>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pointer to the first instance of string s2 in </a:t>
            </a:r>
            <a:r>
              <a:rPr lang="en-US" dirty="0" smtClean="0"/>
              <a:t>s1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NULL pointer if s2 is not found in </a:t>
            </a:r>
            <a:r>
              <a:rPr lang="en-US" dirty="0" smtClean="0"/>
              <a:t>s1</a:t>
            </a:r>
            <a:endParaRPr lang="en-US" dirty="0">
              <a:latin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will use the functions above </a:t>
            </a:r>
            <a:r>
              <a:rPr lang="en-US" dirty="0" smtClean="0"/>
              <a:t>in Demo #7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up on the above functions </a:t>
            </a:r>
            <a:endParaRPr lang="en-US" dirty="0" smtClean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Other functions (</a:t>
            </a:r>
            <a:r>
              <a:rPr lang="en-US" dirty="0" err="1" smtClean="0"/>
              <a:t>atoi</a:t>
            </a:r>
            <a:r>
              <a:rPr lang="en-US" dirty="0" smtClean="0"/>
              <a:t>, </a:t>
            </a:r>
            <a:r>
              <a:rPr lang="en-US" dirty="0" err="1" smtClean="0"/>
              <a:t>strcat</a:t>
            </a:r>
            <a:r>
              <a:rPr lang="en-US" dirty="0" smtClean="0"/>
              <a:t>, </a:t>
            </a:r>
            <a:r>
              <a:rPr lang="en-US" dirty="0" err="1" smtClean="0"/>
              <a:t>strchr</a:t>
            </a:r>
            <a:r>
              <a:rPr lang="en-US" dirty="0" smtClean="0"/>
              <a:t>, </a:t>
            </a:r>
            <a:r>
              <a:rPr lang="en-US" dirty="0" err="1" smtClean="0"/>
              <a:t>strtok</a:t>
            </a:r>
            <a:r>
              <a:rPr lang="en-US" dirty="0" smtClean="0"/>
              <a:t>, etc.)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will explore these in your discussion session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62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</a:t>
            </a:r>
            <a:r>
              <a:rPr lang="en-GB" sz="3600" smtClean="0">
                <a:solidFill>
                  <a:srgbClr val="0000FF"/>
                </a:solidFill>
              </a:rPr>
              <a:t>. Pointer to String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58750" y="1184223"/>
            <a:ext cx="8828088" cy="5220352"/>
            <a:chOff x="158750" y="1501893"/>
            <a:chExt cx="8828088" cy="4903631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8750" y="1501893"/>
              <a:ext cx="8828088" cy="473951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string.h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main(void) </a:t>
              </a:r>
              <a:r>
                <a:rPr lang="en-US" sz="1600" b="1" dirty="0" smtClean="0">
                  <a:latin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smtClean="0">
                  <a:latin typeface="Courier New" pitchFamily="49" charset="0"/>
                </a:rPr>
                <a:t>name[12] </a:t>
              </a:r>
              <a:r>
                <a:rPr lang="en-US" sz="1600" b="1" dirty="0">
                  <a:latin typeface="Courier New" pitchFamily="49" charset="0"/>
                </a:rPr>
                <a:t>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*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							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strcpy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(name, "Lee Hsu");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"Lee Hsu";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dirty="0">
                  <a:latin typeface="Courier New" pitchFamily="49" charset="0"/>
                </a:rPr>
                <a:t>  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3113" y="6058600"/>
              <a:ext cx="2689615" cy="3469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Unit16_StringPointer.c</a:t>
              </a:r>
              <a:endParaRPr lang="en-SG" dirty="0"/>
            </a:p>
          </p:txBody>
        </p:sp>
      </p:grpSp>
      <p:sp>
        <p:nvSpPr>
          <p:cNvPr id="24" name="Line Callout 2 (Border and Accent Bar) 23"/>
          <p:cNvSpPr>
            <a:spLocks/>
          </p:cNvSpPr>
          <p:nvPr/>
        </p:nvSpPr>
        <p:spPr bwMode="auto">
          <a:xfrm>
            <a:off x="4757738" y="1139825"/>
            <a:ext cx="4154487" cy="1847850"/>
          </a:xfrm>
          <a:prstGeom prst="accentBorderCallout2">
            <a:avLst>
              <a:gd name="adj1" fmla="val 36032"/>
              <a:gd name="adj2" fmla="val -2181"/>
              <a:gd name="adj3" fmla="val 36032"/>
              <a:gd name="adj4" fmla="val -6532"/>
              <a:gd name="adj5" fmla="val 56123"/>
              <a:gd name="adj6" fmla="val -17795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is a character array of </a:t>
            </a:r>
            <a:r>
              <a:rPr lang="en-US" sz="1600" dirty="0" smtClean="0"/>
              <a:t>12 </a:t>
            </a:r>
            <a:r>
              <a:rPr lang="en-US" sz="1600" dirty="0"/>
              <a:t>elements.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pointer to a character. </a:t>
            </a:r>
          </a:p>
          <a:p>
            <a:r>
              <a:rPr lang="en-US" sz="1600" dirty="0"/>
              <a:t>Both have strings assigned.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Difference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sets aside space for </a:t>
            </a:r>
            <a:r>
              <a:rPr lang="en-US" sz="1600" dirty="0" smtClean="0"/>
              <a:t>12 </a:t>
            </a:r>
            <a:r>
              <a:rPr lang="en-US" sz="1600" dirty="0"/>
              <a:t>characters, but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char pointer variable that is initialized to point to a string constant of </a:t>
            </a:r>
            <a:r>
              <a:rPr lang="en-US" sz="1600" u="sng" dirty="0"/>
              <a:t>9</a:t>
            </a:r>
            <a:r>
              <a:rPr lang="en-US" sz="1600" dirty="0"/>
              <a:t> </a:t>
            </a:r>
            <a:r>
              <a:rPr lang="en-US" sz="1600" dirty="0" smtClean="0"/>
              <a:t>characters.</a:t>
            </a:r>
            <a:endParaRPr lang="en-SG" sz="1600" dirty="0"/>
          </a:p>
        </p:txBody>
      </p:sp>
      <p:sp>
        <p:nvSpPr>
          <p:cNvPr id="25" name="Line Callout 2 (Border and Accent Bar) 10"/>
          <p:cNvSpPr>
            <a:spLocks/>
          </p:cNvSpPr>
          <p:nvPr/>
        </p:nvSpPr>
        <p:spPr bwMode="auto">
          <a:xfrm>
            <a:off x="4315207" y="3797707"/>
            <a:ext cx="4254500" cy="671513"/>
          </a:xfrm>
          <a:prstGeom prst="accentBorderCallout2">
            <a:avLst>
              <a:gd name="adj1" fmla="val 17023"/>
              <a:gd name="adj2" fmla="val -1792"/>
              <a:gd name="adj3" fmla="val 17023"/>
              <a:gd name="adj4" fmla="val -6120"/>
              <a:gd name="adj5" fmla="val 41407"/>
              <a:gd name="adj6" fmla="val -17497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updated using </a:t>
            </a:r>
            <a:r>
              <a:rPr lang="en-US" sz="1600" dirty="0" err="1">
                <a:solidFill>
                  <a:srgbClr val="C00000"/>
                </a:solidFill>
              </a:rPr>
              <a:t>strcpy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r>
              <a:rPr lang="en-US" sz="1600" dirty="0"/>
              <a:t>.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assigned to another string using =. </a:t>
            </a:r>
          </a:p>
          <a:p>
            <a:endParaRPr lang="en-SG" sz="1600" dirty="0"/>
          </a:p>
        </p:txBody>
      </p:sp>
      <p:sp>
        <p:nvSpPr>
          <p:cNvPr id="26" name="Line Callout 2 (Border and Accent Bar) 10"/>
          <p:cNvSpPr>
            <a:spLocks/>
          </p:cNvSpPr>
          <p:nvPr/>
        </p:nvSpPr>
        <p:spPr bwMode="auto">
          <a:xfrm>
            <a:off x="4953000" y="5612568"/>
            <a:ext cx="3892550" cy="828675"/>
          </a:xfrm>
          <a:prstGeom prst="accentBorderCallout2">
            <a:avLst>
              <a:gd name="adj1" fmla="val 13792"/>
              <a:gd name="adj2" fmla="val -1958"/>
              <a:gd name="adj3" fmla="val 13792"/>
              <a:gd name="adj4" fmla="val -10116"/>
              <a:gd name="adj5" fmla="val 4795"/>
              <a:gd name="adj6" fmla="val -19890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/>
              <a:t>Address </a:t>
            </a:r>
            <a:r>
              <a:rPr lang="en-US" sz="1600" smtClean="0"/>
              <a:t>of </a:t>
            </a:r>
            <a:r>
              <a:rPr lang="en-US" sz="1600" dirty="0"/>
              <a:t>first array </a:t>
            </a:r>
            <a:r>
              <a:rPr lang="en-US" sz="1600" dirty="0" smtClean="0"/>
              <a:t>element </a:t>
            </a:r>
            <a:r>
              <a:rPr lang="en-US" sz="1600" dirty="0"/>
              <a:t>for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remains constant, string assigned to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changes on new </a:t>
            </a:r>
            <a:r>
              <a:rPr lang="en-US" sz="1600" dirty="0" smtClean="0"/>
              <a:t>assignment. </a:t>
            </a:r>
            <a:endParaRPr lang="en-SG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16: Characters and </a:t>
            </a:r>
            <a:r>
              <a:rPr lang="en-GB" sz="3600" dirty="0" smtClean="0">
                <a:solidFill>
                  <a:srgbClr val="0000FF"/>
                </a:solidFill>
              </a:rPr>
              <a:t>Strings (1/2)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Motivation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Characters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2.1</a:t>
            </a:r>
            <a:r>
              <a:rPr lang="en-GB" dirty="0"/>
              <a:t>	</a:t>
            </a:r>
            <a:r>
              <a:rPr lang="en-GB" dirty="0" smtClean="0"/>
              <a:t>ASCII Table</a:t>
            </a:r>
            <a:endParaRPr lang="en-GB" dirty="0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2.2</a:t>
            </a:r>
            <a:r>
              <a:rPr lang="en-GB" dirty="0"/>
              <a:t>	</a:t>
            </a:r>
            <a:r>
              <a:rPr lang="en-GB" dirty="0" smtClean="0"/>
              <a:t>Demo #1: Using Characters</a:t>
            </a:r>
            <a:endParaRPr lang="en-GB" dirty="0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2.3</a:t>
            </a:r>
            <a:r>
              <a:rPr lang="en-GB" dirty="0"/>
              <a:t>	</a:t>
            </a:r>
            <a:r>
              <a:rPr lang="en-GB" dirty="0" smtClean="0"/>
              <a:t>Demo #2: Character </a:t>
            </a:r>
            <a:r>
              <a:rPr lang="en-GB" dirty="0"/>
              <a:t>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2.4</a:t>
            </a:r>
            <a:r>
              <a:rPr lang="en-GB" dirty="0"/>
              <a:t>	</a:t>
            </a:r>
            <a:r>
              <a:rPr lang="en-GB" dirty="0" smtClean="0"/>
              <a:t>Demo #3: Character Functions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2.5	Exercise 1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2.6	Common Error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Strings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dirty="0" smtClean="0"/>
              <a:t>.1	Basics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dirty="0" smtClean="0"/>
              <a:t>.2	String I/O 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3.3	Demo #4: String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3.4	Demo #5: Remove Vowels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3.5	Demo #6: Character Array without terminating ‘\0’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</a:t>
            </a:r>
            <a:r>
              <a:rPr lang="en-GB" sz="3600" smtClean="0">
                <a:solidFill>
                  <a:srgbClr val="0000FF"/>
                </a:solidFill>
              </a:rPr>
              <a:t>. Pointer to String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/>
              <a:t>Comparison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89088" y="1992654"/>
            <a:ext cx="55353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name[12] 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= "Chan Tan";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9088" y="3902417"/>
            <a:ext cx="574215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= "Chan Tan";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8304" y="4032208"/>
            <a:ext cx="6539696" cy="1367100"/>
            <a:chOff x="318304" y="4252128"/>
            <a:chExt cx="6539696" cy="1367100"/>
          </a:xfrm>
        </p:grpSpPr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318304" y="4252128"/>
              <a:ext cx="1081352" cy="950511"/>
              <a:chOff x="442686" y="4593772"/>
              <a:chExt cx="1081317" cy="950689"/>
            </a:xfrm>
          </p:grpSpPr>
          <p:sp>
            <p:nvSpPr>
              <p:cNvPr id="34" name="TextBox 42"/>
              <p:cNvSpPr txBox="1">
                <a:spLocks noChangeArrowheads="1"/>
              </p:cNvSpPr>
              <p:nvPr/>
            </p:nvSpPr>
            <p:spPr bwMode="auto">
              <a:xfrm>
                <a:off x="442686" y="4593772"/>
                <a:ext cx="10522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namePtr</a:t>
                </a:r>
              </a:p>
            </p:txBody>
          </p:sp>
          <p:sp>
            <p:nvSpPr>
              <p:cNvPr id="35" name="Rectangle 55"/>
              <p:cNvSpPr>
                <a:spLocks noChangeArrowheads="1"/>
              </p:cNvSpPr>
              <p:nvPr/>
            </p:nvSpPr>
            <p:spPr bwMode="auto">
              <a:xfrm>
                <a:off x="769257" y="4949372"/>
                <a:ext cx="551543" cy="43542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" name="Straight Arrow Connector 57"/>
              <p:cNvCxnSpPr>
                <a:cxnSpLocks noChangeShapeType="1"/>
              </p:cNvCxnSpPr>
              <p:nvPr/>
            </p:nvCxnSpPr>
            <p:spPr bwMode="auto">
              <a:xfrm>
                <a:off x="1132113" y="5167086"/>
                <a:ext cx="391890" cy="377375"/>
              </a:xfrm>
              <a:prstGeom prst="straightConnector1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1452092" y="5095907"/>
              <a:ext cx="5405908" cy="523321"/>
              <a:chOff x="1452092" y="5095907"/>
              <a:chExt cx="5405908" cy="523321"/>
            </a:xfrm>
          </p:grpSpPr>
          <p:sp>
            <p:nvSpPr>
              <p:cNvPr id="19" name="TextBox 16"/>
              <p:cNvSpPr txBox="1">
                <a:spLocks noChangeArrowheads="1"/>
              </p:cNvSpPr>
              <p:nvPr/>
            </p:nvSpPr>
            <p:spPr bwMode="auto">
              <a:xfrm>
                <a:off x="145209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20" name="TextBox 16"/>
              <p:cNvSpPr txBox="1">
                <a:spLocks noChangeArrowheads="1"/>
              </p:cNvSpPr>
              <p:nvPr/>
            </p:nvSpPr>
            <p:spPr bwMode="auto">
              <a:xfrm>
                <a:off x="205590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27" name="TextBox 16"/>
              <p:cNvSpPr txBox="1">
                <a:spLocks noChangeArrowheads="1"/>
              </p:cNvSpPr>
              <p:nvPr/>
            </p:nvSpPr>
            <p:spPr bwMode="auto">
              <a:xfrm>
                <a:off x="265778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28" name="TextBox 16"/>
              <p:cNvSpPr txBox="1">
                <a:spLocks noChangeArrowheads="1"/>
              </p:cNvSpPr>
              <p:nvPr/>
            </p:nvSpPr>
            <p:spPr bwMode="auto">
              <a:xfrm>
                <a:off x="325967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29" name="TextBox 16"/>
              <p:cNvSpPr txBox="1">
                <a:spLocks noChangeArrowheads="1"/>
              </p:cNvSpPr>
              <p:nvPr/>
            </p:nvSpPr>
            <p:spPr bwMode="auto">
              <a:xfrm>
                <a:off x="3851911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0" name="TextBox 16"/>
              <p:cNvSpPr txBox="1">
                <a:spLocks noChangeArrowheads="1"/>
              </p:cNvSpPr>
              <p:nvPr/>
            </p:nvSpPr>
            <p:spPr bwMode="auto">
              <a:xfrm>
                <a:off x="445379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T</a:t>
                </a:r>
                <a:endParaRPr lang="en-US" sz="2800" dirty="0"/>
              </a:p>
            </p:txBody>
          </p:sp>
          <p:sp>
            <p:nvSpPr>
              <p:cNvPr id="31" name="TextBox 16"/>
              <p:cNvSpPr txBox="1">
                <a:spLocks noChangeArrowheads="1"/>
              </p:cNvSpPr>
              <p:nvPr/>
            </p:nvSpPr>
            <p:spPr bwMode="auto">
              <a:xfrm>
                <a:off x="505374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32" name="TextBox 16"/>
              <p:cNvSpPr txBox="1">
                <a:spLocks noChangeArrowheads="1"/>
              </p:cNvSpPr>
              <p:nvPr/>
            </p:nvSpPr>
            <p:spPr bwMode="auto">
              <a:xfrm>
                <a:off x="5657560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33" name="TextBox 16"/>
              <p:cNvSpPr txBox="1">
                <a:spLocks noChangeArrowheads="1"/>
              </p:cNvSpPr>
              <p:nvPr/>
            </p:nvSpPr>
            <p:spPr bwMode="auto">
              <a:xfrm>
                <a:off x="625944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88819" y="2575267"/>
            <a:ext cx="7740109" cy="856345"/>
            <a:chOff x="888819" y="2725738"/>
            <a:chExt cx="7740109" cy="856345"/>
          </a:xfrm>
        </p:grpSpPr>
        <p:grpSp>
          <p:nvGrpSpPr>
            <p:cNvPr id="38" name="Group 37"/>
            <p:cNvGrpSpPr/>
            <p:nvPr/>
          </p:nvGrpSpPr>
          <p:grpSpPr>
            <a:xfrm>
              <a:off x="1427014" y="3056833"/>
              <a:ext cx="7201914" cy="525250"/>
              <a:chOff x="1299692" y="3056833"/>
              <a:chExt cx="7201914" cy="525250"/>
            </a:xfrm>
          </p:grpSpPr>
          <p:sp>
            <p:nvSpPr>
              <p:cNvPr id="52" name="TextBox 16"/>
              <p:cNvSpPr txBox="1">
                <a:spLocks noChangeArrowheads="1"/>
              </p:cNvSpPr>
              <p:nvPr/>
            </p:nvSpPr>
            <p:spPr bwMode="auto">
              <a:xfrm>
                <a:off x="129969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53" name="TextBox 16"/>
              <p:cNvSpPr txBox="1">
                <a:spLocks noChangeArrowheads="1"/>
              </p:cNvSpPr>
              <p:nvPr/>
            </p:nvSpPr>
            <p:spPr bwMode="auto">
              <a:xfrm>
                <a:off x="190350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54" name="TextBox 16"/>
              <p:cNvSpPr txBox="1">
                <a:spLocks noChangeArrowheads="1"/>
              </p:cNvSpPr>
              <p:nvPr/>
            </p:nvSpPr>
            <p:spPr bwMode="auto">
              <a:xfrm>
                <a:off x="250538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5" name="TextBox 16"/>
              <p:cNvSpPr txBox="1">
                <a:spLocks noChangeArrowheads="1"/>
              </p:cNvSpPr>
              <p:nvPr/>
            </p:nvSpPr>
            <p:spPr bwMode="auto">
              <a:xfrm>
                <a:off x="310727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56" name="TextBox 16"/>
              <p:cNvSpPr txBox="1">
                <a:spLocks noChangeArrowheads="1"/>
              </p:cNvSpPr>
              <p:nvPr/>
            </p:nvSpPr>
            <p:spPr bwMode="auto">
              <a:xfrm>
                <a:off x="3699511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7" name="TextBox 16"/>
              <p:cNvSpPr txBox="1">
                <a:spLocks noChangeArrowheads="1"/>
              </p:cNvSpPr>
              <p:nvPr/>
            </p:nvSpPr>
            <p:spPr bwMode="auto">
              <a:xfrm>
                <a:off x="430139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T</a:t>
                </a:r>
                <a:endParaRPr lang="en-US" sz="2800" dirty="0"/>
              </a:p>
            </p:txBody>
          </p:sp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490134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9" name="TextBox 16"/>
              <p:cNvSpPr txBox="1">
                <a:spLocks noChangeArrowheads="1"/>
              </p:cNvSpPr>
              <p:nvPr/>
            </p:nvSpPr>
            <p:spPr bwMode="auto">
              <a:xfrm>
                <a:off x="550516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60" name="TextBox 16"/>
              <p:cNvSpPr txBox="1">
                <a:spLocks noChangeArrowheads="1"/>
              </p:cNvSpPr>
              <p:nvPr/>
            </p:nvSpPr>
            <p:spPr bwMode="auto">
              <a:xfrm>
                <a:off x="610704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1" name="TextBox 16"/>
              <p:cNvSpPr txBox="1">
                <a:spLocks noChangeArrowheads="1"/>
              </p:cNvSpPr>
              <p:nvPr/>
            </p:nvSpPr>
            <p:spPr bwMode="auto">
              <a:xfrm>
                <a:off x="670892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2" name="TextBox 16"/>
              <p:cNvSpPr txBox="1">
                <a:spLocks noChangeArrowheads="1"/>
              </p:cNvSpPr>
              <p:nvPr/>
            </p:nvSpPr>
            <p:spPr bwMode="auto">
              <a:xfrm>
                <a:off x="790305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3" name="TextBox 16"/>
              <p:cNvSpPr txBox="1">
                <a:spLocks noChangeArrowheads="1"/>
              </p:cNvSpPr>
              <p:nvPr/>
            </p:nvSpPr>
            <p:spPr bwMode="auto">
              <a:xfrm>
                <a:off x="7303095" y="3058762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88819" y="2725738"/>
              <a:ext cx="7701525" cy="343081"/>
              <a:chOff x="888819" y="2725738"/>
              <a:chExt cx="7701525" cy="343081"/>
            </a:xfrm>
          </p:grpSpPr>
          <p:sp>
            <p:nvSpPr>
              <p:cNvPr id="40" name="TextBox 19"/>
              <p:cNvSpPr txBox="1">
                <a:spLocks noChangeArrowheads="1"/>
              </p:cNvSpPr>
              <p:nvPr/>
            </p:nvSpPr>
            <p:spPr bwMode="auto">
              <a:xfrm>
                <a:off x="888819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41" name="TextBox 20"/>
              <p:cNvSpPr txBox="1">
                <a:spLocks noChangeArrowheads="1"/>
              </p:cNvSpPr>
              <p:nvPr/>
            </p:nvSpPr>
            <p:spPr bwMode="auto">
              <a:xfrm>
                <a:off x="205732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703168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3301333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389949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45" name="TextBox 24"/>
              <p:cNvSpPr txBox="1">
                <a:spLocks noChangeArrowheads="1"/>
              </p:cNvSpPr>
              <p:nvPr/>
            </p:nvSpPr>
            <p:spPr bwMode="auto">
              <a:xfrm>
                <a:off x="449766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5081317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5705390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48" name="TextBox 38"/>
              <p:cNvSpPr txBox="1">
                <a:spLocks noChangeArrowheads="1"/>
              </p:cNvSpPr>
              <p:nvPr/>
            </p:nvSpPr>
            <p:spPr bwMode="auto">
              <a:xfrm>
                <a:off x="627590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49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50" name="TextBox 39"/>
              <p:cNvSpPr txBox="1">
                <a:spLocks noChangeArrowheads="1"/>
              </p:cNvSpPr>
              <p:nvPr/>
            </p:nvSpPr>
            <p:spPr bwMode="auto">
              <a:xfrm>
                <a:off x="7428829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8021067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76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6. Array of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fruits[MAXNUM][STRSIZE]; 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where MAXNUM is the maximum number of names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	// and STRSIZE is the size of each name</a:t>
            </a:r>
          </a:p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Initialization</a:t>
            </a: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char fruits[][6] = {"apple", "mango", 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"};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i="1" dirty="0" smtClean="0">
                <a:latin typeface="+mn-lt"/>
              </a:rPr>
              <a:t>or</a:t>
            </a:r>
            <a:endParaRPr lang="en-US" sz="2000" i="1" dirty="0">
              <a:latin typeface="+mn-lt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fruits[3][6] = {"apple", "mango",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pear"};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fruits: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%s %s\n", fruits[0], fruits[1]);</a:t>
            </a: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("character: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%c\n", fruits[2][1]);</a:t>
            </a:r>
          </a:p>
        </p:txBody>
      </p:sp>
      <p:sp>
        <p:nvSpPr>
          <p:cNvPr id="65" name="[TextBox 64]"/>
          <p:cNvSpPr txBox="1"/>
          <p:nvPr/>
        </p:nvSpPr>
        <p:spPr>
          <a:xfrm>
            <a:off x="4467828" y="5567424"/>
            <a:ext cx="346083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fruits: apple mango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character: e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6198243" y="729111"/>
            <a:ext cx="2689615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Unit16_ArrayOfStrings.c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640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7. Demo #7: Using String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2125" y="1143001"/>
            <a:ext cx="7915275" cy="52948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stdio.h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string.h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#define MAX_LEN 10</a:t>
            </a:r>
          </a:p>
          <a:p>
            <a:pPr marL="342900" indent="-342900">
              <a:defRPr/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main(void) </a:t>
            </a:r>
            <a:r>
              <a:rPr lang="en-US" sz="1400" b="1" dirty="0" smtClean="0">
                <a:latin typeface="Courier New" pitchFamily="49" charset="0"/>
              </a:rPr>
              <a:t>{</a:t>
            </a: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char s1[MAX_LEN + 1], s2[MAX_LEN + 1], *p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;</a:t>
            </a:r>
            <a:endParaRPr lang="en-US" sz="1400" b="1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s1: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fgets</a:t>
            </a:r>
            <a:r>
              <a:rPr lang="en-US" sz="1400" b="1" dirty="0" smtClean="0">
                <a:latin typeface="Courier New" pitchFamily="49" charset="0"/>
              </a:rPr>
              <a:t>(s1, MAX_LEN+1, </a:t>
            </a:r>
            <a:r>
              <a:rPr lang="en-US" sz="1400" b="1" dirty="0" err="1" smtClean="0">
                <a:latin typeface="Courier New" pitchFamily="49" charset="0"/>
              </a:rPr>
              <a:t>stdin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strlen</a:t>
            </a:r>
            <a:r>
              <a:rPr lang="en-US" sz="1400" b="1" dirty="0" smtClean="0">
                <a:latin typeface="Courier New" pitchFamily="49" charset="0"/>
              </a:rPr>
              <a:t>(s1);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if (s1[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== '\n') s1[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 '\0';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s2: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fgets</a:t>
            </a:r>
            <a:r>
              <a:rPr lang="en-US" sz="1400" b="1" dirty="0" smtClean="0">
                <a:latin typeface="Courier New" pitchFamily="49" charset="0"/>
              </a:rPr>
              <a:t>(s2, MAX_LEN+1, </a:t>
            </a:r>
            <a:r>
              <a:rPr lang="en-US" sz="1400" b="1" dirty="0" err="1" smtClean="0">
                <a:latin typeface="Courier New" pitchFamily="49" charset="0"/>
              </a:rPr>
              <a:t>stdin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strlen</a:t>
            </a:r>
            <a:r>
              <a:rPr lang="en-US" sz="1400" b="1" dirty="0" smtClean="0">
                <a:latin typeface="Courier New" pitchFamily="49" charset="0"/>
              </a:rPr>
              <a:t>(s2);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if (s2[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== '\n') s2[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 '\0';</a:t>
            </a:r>
            <a:endParaRPr lang="en-US" sz="1400" b="1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strcmp</a:t>
            </a:r>
            <a:r>
              <a:rPr lang="en-US" sz="1400" b="1" dirty="0">
                <a:latin typeface="Courier New" pitchFamily="49" charset="0"/>
              </a:rPr>
              <a:t>(s1,s2) = %d\n",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(s1,s2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p =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strstr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(p != </a:t>
            </a:r>
            <a:r>
              <a:rPr lang="en-US" sz="1400" b="1" dirty="0" smtClean="0">
                <a:latin typeface="Courier New" pitchFamily="49" charset="0"/>
              </a:rPr>
              <a:t>NULL) </a:t>
            </a:r>
            <a:r>
              <a:rPr lang="en-US" sz="1400" b="1" dirty="0" err="1" smtClean="0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%s\n", p);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else </a:t>
            </a:r>
            <a:r>
              <a:rPr lang="en-US" sz="1400" b="1" dirty="0" err="1" smtClean="0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NULL\n");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("After </a:t>
            </a:r>
            <a:r>
              <a:rPr lang="en-US" sz="1400" b="1" dirty="0" err="1">
                <a:latin typeface="Courier New" pitchFamily="49" charset="0"/>
              </a:rPr>
              <a:t>strcpy</a:t>
            </a:r>
            <a:r>
              <a:rPr lang="en-US" sz="1400" b="1" dirty="0">
                <a:latin typeface="Courier New" pitchFamily="49" charset="0"/>
              </a:rPr>
              <a:t>(s1,s2), s1 = %s\n", s1</a:t>
            </a:r>
            <a:r>
              <a:rPr lang="en-US" sz="1400" b="1" dirty="0" smtClean="0">
                <a:latin typeface="Courier New" pitchFamily="49" charset="0"/>
              </a:rPr>
              <a:t>);</a:t>
            </a:r>
            <a:endParaRPr lang="en-US" sz="10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5677" y="1209545"/>
            <a:ext cx="2789848" cy="3698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Unit16_StringFunctions.c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We discussed in </a:t>
            </a:r>
            <a:r>
              <a:rPr lang="en-US" sz="2400" dirty="0" smtClean="0">
                <a:solidFill>
                  <a:srgbClr val="0000FF"/>
                </a:solidFill>
              </a:rPr>
              <a:t>Unit #8 Section 4 </a:t>
            </a:r>
            <a:r>
              <a:rPr lang="en-US" sz="2400" dirty="0" smtClean="0"/>
              <a:t>that an array name is a pointer (that points to the first array element)</a:t>
            </a:r>
            <a:endParaRPr lang="en-US" sz="2400" b="1" dirty="0" smtClean="0">
              <a:solidFill>
                <a:srgbClr val="006600"/>
              </a:solidFill>
              <a:latin typeface="Courier New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Likewise, since a string is physically an array of characters, the name of a string is also a pointer (that points to the first character of the string)</a:t>
            </a:r>
            <a:endParaRPr lang="en-US" sz="2400" b="1" dirty="0" smtClean="0">
              <a:solidFill>
                <a:srgbClr val="800000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8827" y="3389982"/>
            <a:ext cx="7337413" cy="2275413"/>
            <a:chOff x="678827" y="3389982"/>
            <a:chExt cx="7337413" cy="2275413"/>
          </a:xfrm>
        </p:grpSpPr>
        <p:sp>
          <p:nvSpPr>
            <p:cNvPr id="9" name="TextBox 8"/>
            <p:cNvSpPr txBox="1"/>
            <p:nvPr/>
          </p:nvSpPr>
          <p:spPr>
            <a:xfrm>
              <a:off x="678827" y="3634070"/>
              <a:ext cx="7199300" cy="20313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 str[] = 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"apple"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*str);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character: 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]);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*(str+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));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8240" y="3389982"/>
              <a:ext cx="304800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Unit16_String_vs_Pointer.c</a:t>
              </a:r>
              <a:endParaRPr lang="en-SG" dirty="0"/>
            </a:p>
          </p:txBody>
        </p:sp>
      </p:grpSp>
      <p:sp>
        <p:nvSpPr>
          <p:cNvPr id="13" name="[TextBox 64]"/>
          <p:cNvSpPr txBox="1"/>
          <p:nvPr/>
        </p:nvSpPr>
        <p:spPr>
          <a:xfrm>
            <a:off x="6200140" y="3988012"/>
            <a:ext cx="285242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5th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character: 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5th character: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86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15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Unit16_strlen.c</a:t>
            </a:r>
            <a:r>
              <a:rPr lang="en-US" sz="2400" dirty="0" smtClean="0"/>
              <a:t> shows how we could compute the length of a string if we are not using </a:t>
            </a:r>
            <a:r>
              <a:rPr lang="en-US" sz="2400" dirty="0" err="1" smtClean="0"/>
              <a:t>strlen</a:t>
            </a:r>
            <a:r>
              <a:rPr lang="en-US" sz="2400" dirty="0" smtClean="0"/>
              <a:t>()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See</a:t>
            </a:r>
            <a:r>
              <a:rPr lang="en-US" sz="2400" dirty="0"/>
              <a:t> </a:t>
            </a:r>
            <a:r>
              <a:rPr lang="en-US" sz="2400" dirty="0" smtClean="0"/>
              <a:t>full program on CS1010 website</a:t>
            </a:r>
          </a:p>
        </p:txBody>
      </p:sp>
      <p:grpSp>
        <p:nvGrpSpPr>
          <p:cNvPr id="2" name="[Group 1]"/>
          <p:cNvGrpSpPr/>
          <p:nvPr/>
        </p:nvGrpSpPr>
        <p:grpSpPr>
          <a:xfrm>
            <a:off x="1479083" y="2804160"/>
            <a:ext cx="6044665" cy="3063236"/>
            <a:chOff x="2164080" y="3433156"/>
            <a:chExt cx="6044665" cy="3063236"/>
          </a:xfrm>
        </p:grpSpPr>
        <p:sp>
          <p:nvSpPr>
            <p:cNvPr id="9" name="TextBox 8"/>
            <p:cNvSpPr txBox="1"/>
            <p:nvPr/>
          </p:nvSpPr>
          <p:spPr>
            <a:xfrm>
              <a:off x="2164080" y="3634070"/>
              <a:ext cx="5714047" cy="286232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(*p != </a:t>
              </a:r>
              <a:r>
                <a:rPr lang="en-SG" sz="2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'\0'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p++;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2305" y="3433156"/>
              <a:ext cx="199644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Unit16_strlen.c</a:t>
              </a:r>
              <a:endParaRPr lang="en-SG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86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64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20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Since ASCII value of null character </a:t>
            </a:r>
            <a:r>
              <a:rPr lang="en-US" sz="2400" dirty="0" smtClean="0">
                <a:solidFill>
                  <a:srgbClr val="C00000"/>
                </a:solidFill>
              </a:rPr>
              <a:t>'\0' </a:t>
            </a:r>
            <a:r>
              <a:rPr lang="en-US" sz="2400" dirty="0" smtClean="0"/>
              <a:t>is zero, the condition in the while loop is equivalent to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(*p != 0)  </a:t>
            </a:r>
            <a:r>
              <a:rPr lang="en-US" sz="2400" dirty="0" smtClean="0"/>
              <a:t>and that can be further simplified to just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(*p)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see left box)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can combine *p with p++ (see right box) (why?)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204" y="3404108"/>
            <a:ext cx="3915876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 mystrlen(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 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SG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(*p)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count++;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count;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02480" y="3404108"/>
            <a:ext cx="4056380" cy="2677656"/>
            <a:chOff x="4602480" y="3404108"/>
            <a:chExt cx="4056380" cy="2677656"/>
          </a:xfrm>
        </p:grpSpPr>
        <p:sp>
          <p:nvSpPr>
            <p:cNvPr id="11" name="TextBox 10"/>
            <p:cNvSpPr txBox="1"/>
            <p:nvPr/>
          </p:nvSpPr>
          <p:spPr>
            <a:xfrm>
              <a:off x="4602480" y="3404108"/>
              <a:ext cx="3915876" cy="255454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 smtClean="0">
                  <a:latin typeface="Courier New" pitchFamily="49" charset="0"/>
                  <a:cs typeface="Courier New" pitchFamily="49" charset="0"/>
                </a:rPr>
                <a:t>mystrlen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(*p++)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2778" y="5712432"/>
              <a:ext cx="226608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Unit16_strlen_v2.c</a:t>
              </a:r>
              <a:endParaRPr lang="en-SG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64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8. Strings and Pointers (4/4)</a:t>
            </a:r>
          </a:p>
        </p:txBody>
      </p:sp>
      <p:sp>
        <p:nvSpPr>
          <p:cNvPr id="10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72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How to interpret the following?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7880" y="1800850"/>
            <a:ext cx="409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(*p++)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0" y="2324070"/>
            <a:ext cx="3718560" cy="1838526"/>
            <a:chOff x="685800" y="2324070"/>
            <a:chExt cx="3718560" cy="18385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154680" y="2324070"/>
              <a:ext cx="609600" cy="83061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85800" y="2962267"/>
              <a:ext cx="371856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Check whether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is 0 (that is, whether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is the null character ‘\0’)…</a:t>
              </a:r>
              <a:endParaRPr lang="en-US" sz="2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99782" y="2324071"/>
            <a:ext cx="4226718" cy="1834700"/>
            <a:chOff x="4599782" y="2324071"/>
            <a:chExt cx="4226718" cy="1834700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599782" y="2324071"/>
              <a:ext cx="2014378" cy="6229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07940" y="2589111"/>
              <a:ext cx="3718560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Then, increment </a:t>
              </a:r>
              <a:r>
                <a:rPr lang="en-US" sz="2400" smtClean="0">
                  <a:solidFill>
                    <a:srgbClr val="C00000"/>
                  </a:solidFill>
                </a:rPr>
                <a:t>p</a:t>
              </a:r>
              <a:r>
                <a:rPr lang="en-US" sz="2400" smtClean="0"/>
                <a:t> by 1 (so that </a:t>
              </a:r>
              <a:r>
                <a:rPr lang="en-US" sz="2400" smtClean="0">
                  <a:solidFill>
                    <a:srgbClr val="C00000"/>
                  </a:solidFill>
                </a:rPr>
                <a:t>p</a:t>
              </a:r>
              <a:r>
                <a:rPr lang="en-US" sz="2400" smtClean="0"/>
                <a:t> points to the next character).</a:t>
              </a:r>
            </a:p>
            <a:p>
              <a:r>
                <a:rPr lang="en-US" sz="2400" smtClean="0"/>
                <a:t>Not increment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by 1!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24940" y="4424660"/>
            <a:ext cx="6576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(*p++)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u="sng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the same as </a:t>
            </a:r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(*p)++</a:t>
            </a:r>
          </a:p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(*p)++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is to increment *p (the character that p points to) by 1.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(Hence, if p is pointing to character ‘a’, that character becomes ‘b’.)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4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9. String function: </a:t>
            </a:r>
            <a:r>
              <a:rPr lang="en-GB" sz="3600" dirty="0" err="1" smtClean="0">
                <a:solidFill>
                  <a:srgbClr val="C00000"/>
                </a:solidFill>
              </a:rPr>
              <a:t>strtok</a:t>
            </a:r>
            <a:r>
              <a:rPr lang="en-GB" sz="3600" dirty="0" smtClean="0">
                <a:solidFill>
                  <a:srgbClr val="C00000"/>
                </a:solidFill>
              </a:rPr>
              <a:t>() </a:t>
            </a:r>
            <a:r>
              <a:rPr lang="en-GB" sz="3600" dirty="0" smtClean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93370"/>
            <a:ext cx="8003104" cy="109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To break a string into a series of tokens using some specified delimiter(s).</a:t>
            </a:r>
          </a:p>
        </p:txBody>
      </p:sp>
      <p:sp>
        <p:nvSpPr>
          <p:cNvPr id="11" name="HighlightTextShape201406201824391195"/>
          <p:cNvSpPr txBox="1">
            <a:spLocks noChangeArrowheads="1"/>
          </p:cNvSpPr>
          <p:nvPr/>
        </p:nvSpPr>
        <p:spPr>
          <a:xfrm>
            <a:off x="613954" y="2901615"/>
            <a:ext cx="8003104" cy="3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Read the following site: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>
                <a:hlinkClick r:id="rId3"/>
              </a:rPr>
              <a:t>http://</a:t>
            </a:r>
            <a:r>
              <a:rPr lang="en-US" sz="1800" smtClean="0">
                <a:hlinkClick r:id="rId3"/>
              </a:rPr>
              <a:t>www.tutorialspoint.com/c_standard_library/c_function_strtok.htm</a:t>
            </a:r>
            <a:endParaRPr lang="en-US" sz="180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The first time you call </a:t>
            </a:r>
            <a:r>
              <a:rPr lang="en-US" smtClean="0">
                <a:solidFill>
                  <a:srgbClr val="C00000"/>
                </a:solidFill>
              </a:rPr>
              <a:t>strtok() </a:t>
            </a:r>
            <a:r>
              <a:rPr lang="en-US" smtClean="0"/>
              <a:t>you pass it: (1) the string you want to tokenise, and (2) a delimiter string.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For subsequent calls, you pass it: (1) NULL as the first paramater to tokenise the same string, and (2) a delimiter string.</a:t>
            </a:r>
            <a:endParaRPr lang="en-US" sz="180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982640" y="2175164"/>
            <a:ext cx="6946710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char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*strtok(char *str, const char *delim)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8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9. String function: </a:t>
            </a:r>
            <a:r>
              <a:rPr lang="en-GB" sz="3600" dirty="0" err="1" smtClean="0">
                <a:solidFill>
                  <a:srgbClr val="C00000"/>
                </a:solidFill>
              </a:rPr>
              <a:t>strtok</a:t>
            </a:r>
            <a:r>
              <a:rPr lang="en-GB" sz="3600" dirty="0" smtClean="0">
                <a:solidFill>
                  <a:srgbClr val="C00000"/>
                </a:solidFill>
              </a:rPr>
              <a:t>() </a:t>
            </a:r>
            <a:r>
              <a:rPr lang="en-GB" sz="3600" dirty="0" smtClean="0">
                <a:solidFill>
                  <a:srgbClr val="0000FF"/>
                </a:solidFill>
              </a:rPr>
              <a:t>(2/2)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5660" y="1284685"/>
            <a:ext cx="8696862" cy="4857311"/>
            <a:chOff x="245660" y="1844243"/>
            <a:chExt cx="8696862" cy="4857311"/>
          </a:xfrm>
        </p:grpSpPr>
        <p:sp>
          <p:nvSpPr>
            <p:cNvPr id="3" name="TextBox 2"/>
            <p:cNvSpPr txBox="1"/>
            <p:nvPr/>
          </p:nvSpPr>
          <p:spPr>
            <a:xfrm>
              <a:off x="245660" y="1992573"/>
              <a:ext cx="8696862" cy="4708981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endPara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endPara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endParaRPr lang="en-US" sz="1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"This is - www.tutorialspoint.com - website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";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s[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"-"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*token; 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 the first token */ </a:t>
              </a:r>
              <a:endParaRPr lang="en-US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token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strtok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s); 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walk through 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 tokens */ </a:t>
              </a:r>
              <a:endParaRPr lang="en-US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(token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s\n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token);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token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strtok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s); 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3]"/>
            <p:cNvSpPr txBox="1"/>
            <p:nvPr/>
          </p:nvSpPr>
          <p:spPr>
            <a:xfrm>
              <a:off x="7088957" y="1844243"/>
              <a:ext cx="1714916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Unit16_strtok.c</a:t>
              </a:r>
              <a:endParaRPr lang="en-SG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72501" y="3043450"/>
            <a:ext cx="3630304" cy="1200329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smtClean="0"/>
              <a:t>Output: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www.tutorialspoint.com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58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Example: Hangman Game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8229600" cy="146774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hlinkClick r:id="rId3"/>
              </a:rPr>
              <a:t>http://www.hangman.no</a:t>
            </a:r>
            <a:r>
              <a:rPr lang="en-US" sz="2800" smtClean="0">
                <a:hlinkClick r:id="rId3"/>
              </a:rPr>
              <a:t>/</a:t>
            </a:r>
            <a:r>
              <a:rPr lang="en-US" sz="2800" smtClean="0"/>
              <a:t> </a:t>
            </a:r>
            <a:endParaRPr lang="en-US" sz="2800" dirty="0"/>
          </a:p>
        </p:txBody>
      </p:sp>
      <p:pic>
        <p:nvPicPr>
          <p:cNvPr id="13" name="Picture 12" descr="hangma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6987" y="1909763"/>
            <a:ext cx="4114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36987" y="5317829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Let’s play!</a:t>
            </a:r>
            <a:endParaRPr lang="en-US" sz="40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1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16: Characters and </a:t>
            </a:r>
            <a:r>
              <a:rPr lang="en-GB" sz="3600" dirty="0" smtClean="0">
                <a:solidFill>
                  <a:srgbClr val="0000FF"/>
                </a:solidFill>
              </a:rPr>
              <a:t>Strings (2/2)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 smtClean="0">
                <a:solidFill>
                  <a:srgbClr val="C00000"/>
                </a:solidFill>
              </a:rPr>
              <a:t>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 smtClean="0">
                <a:solidFill>
                  <a:srgbClr val="C00000"/>
                </a:solidFill>
              </a:rPr>
              <a:t>Pointer to String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 smtClean="0">
                <a:solidFill>
                  <a:srgbClr val="C00000"/>
                </a:solidFill>
              </a:rPr>
              <a:t>Array of Strings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 smtClean="0">
                <a:solidFill>
                  <a:srgbClr val="C00000"/>
                </a:solidFill>
              </a:rPr>
              <a:t>Demo #7: Using 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 smtClean="0">
                <a:solidFill>
                  <a:srgbClr val="C00000"/>
                </a:solidFill>
              </a:rPr>
              <a:t>Strings and Pointers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 smtClean="0">
                <a:solidFill>
                  <a:srgbClr val="C00000"/>
                </a:solidFill>
              </a:rPr>
              <a:t>String Function – </a:t>
            </a:r>
            <a:r>
              <a:rPr lang="en-GB" dirty="0" err="1" smtClean="0">
                <a:solidFill>
                  <a:srgbClr val="C00000"/>
                </a:solidFill>
              </a:rPr>
              <a:t>strtok</a:t>
            </a:r>
            <a:r>
              <a:rPr lang="en-GB" dirty="0" smtClean="0">
                <a:solidFill>
                  <a:srgbClr val="C00000"/>
                </a:solidFill>
              </a:rPr>
              <a:t>( 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 smtClean="0">
                <a:solidFill>
                  <a:srgbClr val="C00000"/>
                </a:solidFill>
              </a:rPr>
              <a:t>Extra topics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76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(1/5)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8388220" cy="5039682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Unit16_Hangman_v1.c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Assume </a:t>
            </a:r>
            <a:r>
              <a:rPr lang="en-US" sz="2400" dirty="0"/>
              <a:t>that a player is given 5 </a:t>
            </a:r>
            <a:r>
              <a:rPr lang="en-US" sz="2400" dirty="0" smtClean="0"/>
              <a:t>lives. 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Each incorrect guess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reduce the number of lives</a:t>
            </a:r>
            <a:r>
              <a:rPr lang="en-US" sz="2400" kern="0" dirty="0" smtClean="0"/>
              <a:t>.</a:t>
            </a:r>
            <a:endParaRPr lang="en-US" sz="2400" kern="0" dirty="0"/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Each correct guess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display the letter in the </a:t>
            </a:r>
            <a:r>
              <a:rPr lang="en-US" sz="2400" dirty="0" smtClean="0"/>
              <a:t>word</a:t>
            </a:r>
            <a:r>
              <a:rPr lang="en-US" sz="2400" kern="0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92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(2/5)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0088" y="1357313"/>
            <a:ext cx="2726018" cy="4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Sample run #1: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925" y="1766888"/>
            <a:ext cx="4652780" cy="4185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_ _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_ _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3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2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1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Sorry, you’re hanged! The word is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"apple".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18387" y="1368888"/>
            <a:ext cx="2868612" cy="42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Sample run #2: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2471" y="1973182"/>
            <a:ext cx="4213465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_ _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e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e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a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e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Congratulations! The word is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"apple".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58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(3/5)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1414463"/>
            <a:ext cx="7805195" cy="37957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#include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has_letter</a:t>
            </a:r>
            <a:r>
              <a:rPr lang="en-US" b="1" dirty="0">
                <a:latin typeface="Courier New" pitchFamily="49" charset="0"/>
              </a:rPr>
              <a:t>(char [], char);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main(void) </a:t>
            </a: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char input;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char word[] = "apple";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char temp[] = "_____";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, count = 0;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num_lives</a:t>
            </a:r>
            <a:r>
              <a:rPr lang="en-US" b="1" dirty="0">
                <a:latin typeface="Courier New" pitchFamily="49" charset="0"/>
              </a:rPr>
              <a:t> = 5;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length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(word)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[TextBox 13]"/>
          <p:cNvSpPr txBox="1"/>
          <p:nvPr/>
        </p:nvSpPr>
        <p:spPr>
          <a:xfrm>
            <a:off x="6033154" y="1673225"/>
            <a:ext cx="2525059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Unit16_Hangman_v1.c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09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(4/5)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9764" y="1245202"/>
            <a:ext cx="8259580" cy="537581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do {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("Number of lives: %d\n", 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("Guess a letter in the word ");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puts(temp);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</a:rPr>
              <a:t>(" %c", &amp;input);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if (</a:t>
            </a:r>
            <a:r>
              <a:rPr lang="en-US" sz="1600" b="1" dirty="0" err="1">
                <a:latin typeface="Courier New" pitchFamily="49" charset="0"/>
              </a:rPr>
              <a:t>has_letter</a:t>
            </a:r>
            <a:r>
              <a:rPr lang="en-US" sz="1600" b="1" dirty="0">
                <a:latin typeface="Courier New" pitchFamily="49" charset="0"/>
              </a:rPr>
              <a:t>(word, input</a:t>
            </a:r>
            <a:r>
              <a:rPr lang="en-US" sz="1600" b="1" dirty="0" smtClean="0">
                <a:latin typeface="Courier New" pitchFamily="49" charset="0"/>
              </a:rPr>
              <a:t>))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for 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=0;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&lt;length;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++)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if ((input == word[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]) &amp;&amp; (temp[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== '_')) </a:t>
            </a:r>
            <a:r>
              <a:rPr lang="en-US" sz="1600" b="1" dirty="0" smtClean="0">
                <a:latin typeface="Courier New" pitchFamily="49" charset="0"/>
              </a:rPr>
              <a:t>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	temp[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 input;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	count++;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else 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--;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} while ((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!= 0) &amp;&amp; (count != length));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0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== 0)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("Sorry, you're hanged! The word </a:t>
            </a:r>
            <a:r>
              <a:rPr lang="en-US" sz="1600" b="1" dirty="0" smtClean="0">
                <a:latin typeface="Courier New" pitchFamily="49" charset="0"/>
              </a:rPr>
              <a:t>is \"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s</a:t>
            </a:r>
            <a:r>
              <a:rPr lang="en-US" sz="1600" b="1" dirty="0" smtClean="0">
                <a:latin typeface="Courier New" pitchFamily="49" charset="0"/>
              </a:rPr>
              <a:t>\"\n</a:t>
            </a:r>
            <a:r>
              <a:rPr lang="en-US" sz="1600" b="1" dirty="0">
                <a:latin typeface="Courier New" pitchFamily="49" charset="0"/>
              </a:rPr>
              <a:t>", word);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else 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("Congratulations! The word is </a:t>
            </a:r>
            <a:r>
              <a:rPr lang="en-US" sz="1600" b="1" dirty="0" smtClean="0">
                <a:latin typeface="Courier New" pitchFamily="49" charset="0"/>
              </a:rPr>
              <a:t>\"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%s</a:t>
            </a:r>
            <a:r>
              <a:rPr lang="en-US" sz="1600" b="1" dirty="0" smtClean="0">
                <a:latin typeface="Courier New" pitchFamily="49" charset="0"/>
              </a:rPr>
              <a:t>\"\</a:t>
            </a:r>
            <a:r>
              <a:rPr lang="en-US" sz="1600" b="1" dirty="0">
                <a:latin typeface="Courier New" pitchFamily="49" charset="0"/>
              </a:rPr>
              <a:t>n", word);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5386" y="1099595"/>
            <a:ext cx="255466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Unit16_Hangman_v1.c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57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(5/5)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14350" y="1433352"/>
            <a:ext cx="7634227" cy="404653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// Check whether word contains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ch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has_letter</a:t>
            </a:r>
            <a:r>
              <a:rPr lang="en-US" b="1" dirty="0">
                <a:latin typeface="Courier New" pitchFamily="49" charset="0"/>
              </a:rPr>
              <a:t>(char word[], char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</a:rPr>
              <a:t>) {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j;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length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(word)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for (j=0; j&lt;length; j++)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	if (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 == word[j])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		return 1;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return 0; 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ch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 does not occur in word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7484" y="1271427"/>
            <a:ext cx="2597007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Unit16_Hangman_v1.c</a:t>
            </a:r>
            <a:endParaRPr lang="en-SG" dirty="0"/>
          </a:p>
        </p:txBody>
      </p:sp>
      <p:grpSp>
        <p:nvGrpSpPr>
          <p:cNvPr id="5" name="Group 4"/>
          <p:cNvGrpSpPr/>
          <p:nvPr/>
        </p:nvGrpSpPr>
        <p:grpSpPr>
          <a:xfrm>
            <a:off x="4122821" y="2662989"/>
            <a:ext cx="4491790" cy="1754326"/>
            <a:chOff x="4122821" y="2662989"/>
            <a:chExt cx="4491790" cy="1754326"/>
          </a:xfrm>
        </p:grpSpPr>
        <p:sp>
          <p:nvSpPr>
            <p:cNvPr id="2" name="TextBox 1"/>
            <p:cNvSpPr txBox="1"/>
            <p:nvPr/>
          </p:nvSpPr>
          <p:spPr>
            <a:xfrm>
              <a:off x="5133474" y="2662989"/>
              <a:ext cx="3481137" cy="1754326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Note: It is better to call </a:t>
              </a:r>
              <a:r>
                <a:rPr lang="en-US" smtClean="0">
                  <a:solidFill>
                    <a:srgbClr val="C00000"/>
                  </a:solidFill>
                </a:rPr>
                <a:t>strlen(word) just </a:t>
              </a:r>
              <a:r>
                <a:rPr lang="en-US" smtClean="0"/>
                <a:t>once and save the length in a variable, instead of calling </a:t>
              </a:r>
              <a:r>
                <a:rPr lang="en-US" smtClean="0">
                  <a:solidFill>
                    <a:srgbClr val="C00000"/>
                  </a:solidFill>
                </a:rPr>
                <a:t>strlen(word) </a:t>
              </a:r>
              <a:r>
                <a:rPr lang="en-US" smtClean="0"/>
                <a:t>multiple times as a condition in the ‘for’ loop.</a:t>
              </a:r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4122821" y="2887579"/>
              <a:ext cx="1010653" cy="128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94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10. Extra topics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2 additional topics that are not in the syllabus: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Array of Pointers to Strings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Command-line arguments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153400" cy="97155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  <a:cs typeface="Arial" charset="0"/>
              </a:rPr>
              <a:t>1. Array of Pointers to Strings (1/2)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373063" y="1446836"/>
            <a:ext cx="8610600" cy="489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Declaration</a:t>
            </a: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*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fruits[3];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Assignment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	fruits[0] = "apple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"; 		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		fruits[1] = "banana";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		fruits[2] = "cherry";</a:t>
            </a:r>
            <a:endParaRPr lang="en-US" sz="2800" dirty="0" smtClean="0"/>
          </a:p>
          <a:p>
            <a:pPr marL="342900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Declare </a:t>
            </a:r>
            <a:r>
              <a:rPr lang="en-US" sz="2800" dirty="0"/>
              <a:t>and initialize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char *fruits[] = {"apple",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"banana", "cherry"};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fruits[0] = "pear";	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new assignment</a:t>
            </a:r>
          </a:p>
          <a:p>
            <a:pPr marL="342900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Output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for (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=0;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&lt;3;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++)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	  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("%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s\n",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fruits[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]);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2525" y="2079641"/>
            <a:ext cx="274270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pear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banana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cherry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16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153400" cy="97155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  <a:cs typeface="Arial" charset="0"/>
              </a:rPr>
              <a:t>1. Array of Pointers to Strings (2/2)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9763" y="1661668"/>
            <a:ext cx="7790559" cy="4627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*fruits[] = {"apple", "banana", "cherry" };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fruits[0] = "pear";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("%s\n", fruits[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41313" algn="l"/>
                <a:tab pos="682625" algn="l"/>
                <a:tab pos="10239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556893"/>
            <a:ext cx="3963289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Unit16_ArrayOfPointersToStrings.c</a:t>
            </a:r>
            <a:endParaRPr lang="en-SG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19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51" y="412750"/>
            <a:ext cx="8153400" cy="97155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  <a:cs typeface="Arial" charset="0"/>
              </a:rPr>
              <a:t>2. Command-line Arguments (1/2)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766763" y="1384300"/>
            <a:ext cx="810577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 far, our main function header looks like this:</a:t>
            </a:r>
            <a:r>
              <a:rPr lang="en-US" sz="2800" dirty="0"/>
              <a:t> 	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main(void) 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We can pass arguments to a program when we run it: 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a.out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water "ice cream" 34+7</a:t>
            </a:r>
            <a:endParaRPr lang="en-US" dirty="0"/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Add two parameters in the main function header: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main(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argc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, char *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argv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[])</a:t>
            </a:r>
          </a:p>
          <a:p>
            <a:pPr marL="971550" lvl="1" indent="-51435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Parameter </a:t>
            </a:r>
            <a:r>
              <a:rPr lang="en-US" sz="2000" dirty="0" err="1">
                <a:solidFill>
                  <a:srgbClr val="0000FF"/>
                </a:solidFill>
              </a:rPr>
              <a:t>argc</a:t>
            </a:r>
            <a:r>
              <a:rPr lang="en-US" sz="2000" dirty="0"/>
              <a:t> stands for “argument count”</a:t>
            </a:r>
          </a:p>
          <a:p>
            <a:pPr marL="971550" lvl="1" indent="-51435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Parameter </a:t>
            </a:r>
            <a:r>
              <a:rPr lang="en-US" sz="2000" dirty="0" err="1">
                <a:solidFill>
                  <a:srgbClr val="0000FF"/>
                </a:solidFill>
              </a:rPr>
              <a:t>argv</a:t>
            </a:r>
            <a:r>
              <a:rPr lang="en-US" sz="2000" dirty="0"/>
              <a:t> stands for “argument vector”. It is an </a:t>
            </a:r>
            <a:r>
              <a:rPr lang="en-US" sz="2000" u="sng" dirty="0"/>
              <a:t>array of pointers to strings</a:t>
            </a:r>
            <a:r>
              <a:rPr lang="en-US" sz="2000" dirty="0"/>
              <a:t>. </a:t>
            </a:r>
          </a:p>
          <a:p>
            <a:pPr marL="971550" lvl="1" indent="-51435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argv</a:t>
            </a:r>
            <a:r>
              <a:rPr lang="en-US" sz="2000" dirty="0"/>
              <a:t>[0] is the name of the executable file (sometimes also called the command)</a:t>
            </a:r>
          </a:p>
          <a:p>
            <a:pPr marL="971550" lvl="1" indent="-51435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You can name them anything, but the names </a:t>
            </a:r>
            <a:r>
              <a:rPr lang="en-US" sz="2000" dirty="0" err="1">
                <a:solidFill>
                  <a:srgbClr val="0000FF"/>
                </a:solidFill>
              </a:rPr>
              <a:t>argc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00FF"/>
                </a:solidFill>
              </a:rPr>
              <a:t>argv</a:t>
            </a:r>
            <a:r>
              <a:rPr lang="en-US" sz="2000" dirty="0"/>
              <a:t> are commonly used.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56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639763" y="1308100"/>
            <a:ext cx="8105775" cy="326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char *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argv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[]</a:t>
            </a:r>
            <a:r>
              <a:rPr lang="en-US" sz="1600" b="1" dirty="0" smtClean="0">
                <a:latin typeface="Courier New" pitchFamily="49" charset="0"/>
              </a:rPr>
              <a:t>) {  </a:t>
            </a: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count;  </a:t>
            </a: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 ("This program was called with </a:t>
            </a:r>
            <a:r>
              <a:rPr lang="en-US" sz="1600" b="1" dirty="0" smtClean="0">
                <a:latin typeface="Courier New" pitchFamily="49" charset="0"/>
              </a:rPr>
              <a:t>\"%</a:t>
            </a:r>
            <a:r>
              <a:rPr lang="en-US" sz="1600" b="1" dirty="0">
                <a:latin typeface="Courier New" pitchFamily="49" charset="0"/>
              </a:rPr>
              <a:t>s</a:t>
            </a:r>
            <a:r>
              <a:rPr lang="en-US" sz="1600" b="1" dirty="0" smtClean="0">
                <a:latin typeface="Courier New" pitchFamily="49" charset="0"/>
              </a:rPr>
              <a:t>\"\n",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[0]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 &gt; 1)    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	for (count = 1; count 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; count++)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[%d] = %s\n", count,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[count]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else 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("The command had no argument.\n");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    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558800" y="395288"/>
            <a:ext cx="8153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3600" dirty="0" smtClean="0">
                <a:solidFill>
                  <a:srgbClr val="0000FF"/>
                </a:solidFill>
                <a:latin typeface="+mj-lt"/>
              </a:rPr>
              <a:t>2. </a:t>
            </a:r>
            <a:r>
              <a:rPr lang="en-GB" sz="3600" dirty="0">
                <a:solidFill>
                  <a:srgbClr val="0000FF"/>
                </a:solidFill>
                <a:latin typeface="+mj-lt"/>
              </a:rPr>
              <a:t>Command-line Arguments (2/2)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5425" y="4240213"/>
            <a:ext cx="5873750" cy="19399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Unit16_CommandLineArgs.c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water "ice cream" 34+7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 program was called with "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[1] = water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[2] = ice cream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[3] = 34+7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8926" y="1203325"/>
            <a:ext cx="3438699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Unit16_CommandLineArgs.c</a:t>
            </a:r>
            <a:endParaRPr lang="en-SG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38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Motivation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225913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Why study characters and </a:t>
            </a:r>
            <a:r>
              <a:rPr lang="en-US" smtClean="0"/>
              <a:t>strings?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Hangman</a:t>
            </a:r>
            <a:r>
              <a:rPr lang="en-US"/>
              <a:t> game – Player tries to guess a word by filling in the blanks. Each incorrect guess brings the player closer to being “</a:t>
            </a:r>
            <a:r>
              <a:rPr lang="en-US" smtClean="0"/>
              <a:t>hanged”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Let’s play! </a:t>
            </a:r>
            <a:r>
              <a:rPr lang="en-US">
                <a:hlinkClick r:id="rId3"/>
              </a:rPr>
              <a:t>http://www.hangman.no/</a:t>
            </a:r>
            <a:endParaRPr lang="en-US" dirty="0" smtClean="0"/>
          </a:p>
        </p:txBody>
      </p:sp>
      <p:pic>
        <p:nvPicPr>
          <p:cNvPr id="9" name="Picture 8" descr="hangma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9948" y="3370996"/>
            <a:ext cx="4114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Declaring and using 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Characters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Character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Declaring and </a:t>
            </a:r>
            <a:r>
              <a:rPr lang="en-US" sz="2400" dirty="0" err="1" smtClean="0"/>
              <a:t>initialising</a:t>
            </a:r>
            <a:r>
              <a:rPr lang="en-US" sz="2400" dirty="0" smtClean="0"/>
              <a:t> 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String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String functions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Array of strings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20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Characters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C, </a:t>
            </a:r>
            <a:r>
              <a:rPr lang="en-US" u="sng" dirty="0"/>
              <a:t>single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characters</a:t>
            </a:r>
            <a:r>
              <a:rPr lang="en-US" dirty="0"/>
              <a:t> are represented using the data type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en-US" dirty="0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FF"/>
                </a:solidFill>
              </a:rPr>
              <a:t>Character constants</a:t>
            </a:r>
            <a:r>
              <a:rPr lang="en-US" dirty="0"/>
              <a:t> are written as symbols enclosed in single </a:t>
            </a:r>
            <a:r>
              <a:rPr lang="en-US" dirty="0" smtClean="0"/>
              <a:t>quotes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Examples: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'8'</a:t>
            </a:r>
            <a:r>
              <a:rPr lang="en-US" dirty="0"/>
              <a:t>, 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'*'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dirty="0" smtClean="0"/>
              <a:t>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Recall: Practice S02P03 - NRIC </a:t>
            </a:r>
            <a:r>
              <a:rPr lang="en-US" dirty="0"/>
              <a:t>Check </a:t>
            </a:r>
            <a:r>
              <a:rPr lang="en-US" dirty="0" smtClean="0"/>
              <a:t>Code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Characters are stored in one byte, and are encoded as numbers using the </a:t>
            </a:r>
            <a:r>
              <a:rPr lang="en-US" dirty="0">
                <a:solidFill>
                  <a:srgbClr val="0000FF"/>
                </a:solidFill>
              </a:rPr>
              <a:t>ASCII</a:t>
            </a:r>
            <a:r>
              <a:rPr lang="en-US" dirty="0"/>
              <a:t> </a:t>
            </a:r>
            <a:r>
              <a:rPr lang="en-US" dirty="0" smtClean="0"/>
              <a:t>scheme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 dirty="0"/>
              <a:t>ASCII</a:t>
            </a:r>
            <a:r>
              <a:rPr lang="en-US" dirty="0"/>
              <a:t> (</a:t>
            </a:r>
            <a:r>
              <a:rPr lang="en-US" i="1" dirty="0"/>
              <a:t>American Standard Code for Information Interchange</a:t>
            </a:r>
            <a:r>
              <a:rPr lang="en-US" dirty="0"/>
              <a:t>), is one of the document coding schemes widely used </a:t>
            </a:r>
            <a:r>
              <a:rPr lang="en-US" dirty="0" smtClean="0"/>
              <a:t>today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 dirty="0"/>
              <a:t>Unicode</a:t>
            </a:r>
            <a:r>
              <a:rPr lang="en-US" dirty="0"/>
              <a:t> is another commonly used standard for multi-language </a:t>
            </a:r>
            <a:r>
              <a:rPr lang="en-US" dirty="0" smtClean="0"/>
              <a:t>texts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Characters: ASCII Table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 txBox="1">
            <a:spLocks noGrp="1"/>
          </p:cNvSpPr>
          <p:nvPr/>
        </p:nvSpPr>
        <p:spPr bwMode="auto">
          <a:xfrm>
            <a:off x="228599" y="6166884"/>
            <a:ext cx="4981353" cy="29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dirty="0" smtClean="0">
                <a:solidFill>
                  <a:srgbClr val="CC6600"/>
                </a:solidFill>
                <a:latin typeface="Times New Roman" pitchFamily="18" charset="0"/>
              </a:rPr>
              <a:t>©The McGraw-Hill Companies, Inc. Permission required for reproduction or display.</a:t>
            </a:r>
            <a:endParaRPr lang="en-US" sz="1100" dirty="0">
              <a:solidFill>
                <a:srgbClr val="CC6600"/>
              </a:solidFill>
              <a:latin typeface="Times New Roman" pitchFamily="18" charset="0"/>
            </a:endParaRPr>
          </a:p>
        </p:txBody>
      </p:sp>
      <p:grpSp>
        <p:nvGrpSpPr>
          <p:cNvPr id="10" name="Group 1027"/>
          <p:cNvGrpSpPr>
            <a:grpSpLocks/>
          </p:cNvGrpSpPr>
          <p:nvPr/>
        </p:nvGrpSpPr>
        <p:grpSpPr bwMode="auto">
          <a:xfrm>
            <a:off x="581025" y="1402132"/>
            <a:ext cx="6332538" cy="4594225"/>
            <a:chOff x="687" y="681"/>
            <a:chExt cx="3989" cy="2894"/>
          </a:xfrm>
        </p:grpSpPr>
        <p:sp>
          <p:nvSpPr>
            <p:cNvPr id="11" name="Rectangle 1028"/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pic>
          <p:nvPicPr>
            <p:cNvPr id="13" name="Picture 10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030"/>
          <p:cNvGrpSpPr>
            <a:grpSpLocks/>
          </p:cNvGrpSpPr>
          <p:nvPr/>
        </p:nvGrpSpPr>
        <p:grpSpPr bwMode="auto">
          <a:xfrm>
            <a:off x="947738" y="1570407"/>
            <a:ext cx="7954962" cy="3170237"/>
            <a:chOff x="643" y="838"/>
            <a:chExt cx="5011" cy="1997"/>
          </a:xfrm>
        </p:grpSpPr>
        <p:grpSp>
          <p:nvGrpSpPr>
            <p:cNvPr id="15" name="Group 1031"/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19" name="AutoShape 1032"/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For example, character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'O'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is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(row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70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+ col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=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).</a:t>
                </a:r>
              </a:p>
            </p:txBody>
          </p:sp>
          <p:cxnSp>
            <p:nvCxnSpPr>
              <p:cNvPr id="20" name="AutoShape 1033"/>
              <p:cNvCxnSpPr>
                <a:cxnSpLocks noChangeShapeType="1"/>
                <a:stCxn id="19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16" name="AutoShape 1034"/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O</a:t>
              </a:r>
            </a:p>
          </p:txBody>
        </p:sp>
        <p:sp>
          <p:nvSpPr>
            <p:cNvPr id="17" name="AutoShape 1035"/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18" name="AutoShape 1036"/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70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Demo #1: Using Characters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9027" y="1458913"/>
            <a:ext cx="8148398" cy="4252339"/>
            <a:chOff x="459027" y="1458913"/>
            <a:chExt cx="8148398" cy="4252339"/>
          </a:xfrm>
        </p:grpSpPr>
        <p:sp>
          <p:nvSpPr>
            <p:cNvPr id="11" name="TextBox 10"/>
            <p:cNvSpPr txBox="1"/>
            <p:nvPr/>
          </p:nvSpPr>
          <p:spPr>
            <a:xfrm>
              <a:off x="459027" y="1567911"/>
              <a:ext cx="6296629" cy="41433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// Unit16_CharacterDemo1.c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grade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value;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"grade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grade);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grade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value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65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4813" y="1458913"/>
              <a:ext cx="312261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smtClean="0"/>
                <a:t>Unit16_CharacterDemo1.c</a:t>
              </a:r>
              <a:endParaRPr lang="en-SG" dirty="0"/>
            </a:p>
          </p:txBody>
        </p:sp>
      </p:grpSp>
      <p:sp>
        <p:nvSpPr>
          <p:cNvPr id="14" name="Line Callout 2 (Border and Accent Bar) 13"/>
          <p:cNvSpPr/>
          <p:nvPr/>
        </p:nvSpPr>
        <p:spPr bwMode="auto">
          <a:xfrm>
            <a:off x="3230292" y="2293568"/>
            <a:ext cx="2193925" cy="492125"/>
          </a:xfrm>
          <a:prstGeom prst="accentBorderCallout2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Declaring and </a:t>
            </a:r>
            <a:r>
              <a:rPr lang="en-US" sz="1400" dirty="0" err="1"/>
              <a:t>initialising</a:t>
            </a:r>
            <a:r>
              <a:rPr lang="en-US" sz="1400" dirty="0"/>
              <a:t> char variables.</a:t>
            </a:r>
            <a:endParaRPr lang="en-SG" sz="1400" dirty="0"/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4953717" y="5494343"/>
            <a:ext cx="2195512" cy="5572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4536"/>
              <a:gd name="adj6" fmla="val -6665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Relationship between character and integer.</a:t>
            </a:r>
            <a:endParaRPr lang="en-SG" sz="1400" dirty="0"/>
          </a:p>
        </p:txBody>
      </p:sp>
      <p:sp>
        <p:nvSpPr>
          <p:cNvPr id="16" name="Line Callout 2 (Border and Accent Bar) 15"/>
          <p:cNvSpPr/>
          <p:nvPr/>
        </p:nvSpPr>
        <p:spPr bwMode="auto">
          <a:xfrm>
            <a:off x="4422094" y="3102576"/>
            <a:ext cx="1066800" cy="3349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132"/>
              <a:gd name="adj6" fmla="val -13549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%c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809" y="3226288"/>
            <a:ext cx="2214762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C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67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1873" y="4662221"/>
            <a:ext cx="1828800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65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Demo #1: Using Characters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515" y="1764682"/>
            <a:ext cx="6296629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'A'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"'A' is less than 'c'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"'A' is not less than 'c'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&lt;=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't'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%c\n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063875" y="1543050"/>
            <a:ext cx="2193925" cy="3540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081"/>
              <a:gd name="adj6" fmla="val -4197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Comparing characters.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8575" y="3971925"/>
            <a:ext cx="3578225" cy="4222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'A' is less than 'c'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4450" y="4535488"/>
            <a:ext cx="1597025" cy="16414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p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q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r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s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t</a:t>
            </a:r>
          </a:p>
        </p:txBody>
      </p:sp>
      <p:sp>
        <p:nvSpPr>
          <p:cNvPr id="23" name="Line Callout 2 (Border and Accent Bar) 22"/>
          <p:cNvSpPr/>
          <p:nvPr/>
        </p:nvSpPr>
        <p:spPr bwMode="auto">
          <a:xfrm>
            <a:off x="5970588" y="3135313"/>
            <a:ext cx="2193925" cy="5572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015"/>
              <a:gd name="adj6" fmla="val -6020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character variable as a loop variable.</a:t>
            </a:r>
            <a:endParaRPr lang="en-SG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97688" y="4565449"/>
            <a:ext cx="198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ASCII value of 'A' is 65. ASCII value of 'c' is 99.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15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22415</TotalTime>
  <Words>3723</Words>
  <Application>Microsoft Office PowerPoint</Application>
  <PresentationFormat>On-screen Show (4:3)</PresentationFormat>
  <Paragraphs>1035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Clarity</vt:lpstr>
      <vt:lpstr>http://www.comp.nus.edu.sg/~cs1010/</vt:lpstr>
      <vt:lpstr>Unit 16: Characters and Strings</vt:lpstr>
      <vt:lpstr>Unit 16: Characters and Strings (1/2)</vt:lpstr>
      <vt:lpstr>Unit 16: Characters and Strings (2/2)</vt:lpstr>
      <vt:lpstr>1. Motivation </vt:lpstr>
      <vt:lpstr>2. Characters</vt:lpstr>
      <vt:lpstr>2.1 Characters: ASCII Table</vt:lpstr>
      <vt:lpstr>2.2 Demo #1: Using Characters (1/2)</vt:lpstr>
      <vt:lpstr>2.2 Demo #1: Using Characters (2/2)</vt:lpstr>
      <vt:lpstr>2.3 Demo #2: Character I/O</vt:lpstr>
      <vt:lpstr>2.4 Demo #3: Character Functions</vt:lpstr>
      <vt:lpstr>2.5 Ex #1: Summing Digit Characters (1/4)</vt:lpstr>
      <vt:lpstr>2.5 Ex #1: Summing Digit Characters (2/4)</vt:lpstr>
      <vt:lpstr>2.5 Ex #1: Summing Digit Characters (3/4)</vt:lpstr>
      <vt:lpstr>2.5 Ex #1: Summing Digit Characters (4/4)</vt:lpstr>
      <vt:lpstr>2.6 Characters: Common Error</vt:lpstr>
      <vt:lpstr>Quick Quiz</vt:lpstr>
      <vt:lpstr>3. Strings</vt:lpstr>
      <vt:lpstr>3.1 Strings: Basics</vt:lpstr>
      <vt:lpstr>3.2 Strings: I/O (1/2)</vt:lpstr>
      <vt:lpstr>3.2 Strings: I/O (2/2)</vt:lpstr>
      <vt:lpstr>3.3 Demo #4: String I/O</vt:lpstr>
      <vt:lpstr>3.4 Demo #5: Remove Vowels (1/2)</vt:lpstr>
      <vt:lpstr>3.4 Demo #5: Remove Vowels (2/2)</vt:lpstr>
      <vt:lpstr>3.5 Demo #6: Character Array without terminating ‘\0’</vt:lpstr>
      <vt:lpstr>4. String Functions (1/3)</vt:lpstr>
      <vt:lpstr>4. String Functions (2/3)</vt:lpstr>
      <vt:lpstr>4. String Functions (3/3)</vt:lpstr>
      <vt:lpstr>5. Pointer to String (1/2)</vt:lpstr>
      <vt:lpstr>5. Pointer to String (2/2)</vt:lpstr>
      <vt:lpstr>6. Array of Strings</vt:lpstr>
      <vt:lpstr>7. Demo #7: Using String Functions</vt:lpstr>
      <vt:lpstr>8. Strings and Pointers (1/4)</vt:lpstr>
      <vt:lpstr>8. Strings and Pointers (2/4)</vt:lpstr>
      <vt:lpstr>8. Strings and Pointers (3/4)</vt:lpstr>
      <vt:lpstr>8. Strings and Pointers (4/4)</vt:lpstr>
      <vt:lpstr>9. String function: strtok() (1/2)</vt:lpstr>
      <vt:lpstr>9. String function: strtok() (2/2)</vt:lpstr>
      <vt:lpstr>Example: Hangman Game</vt:lpstr>
      <vt:lpstr>Hangman Game version 1 (1/5)</vt:lpstr>
      <vt:lpstr>Hangman Game version 1 (2/5)</vt:lpstr>
      <vt:lpstr>Hangman Game version 1 (3/5)</vt:lpstr>
      <vt:lpstr>Hangman Game version 1 (4/5)</vt:lpstr>
      <vt:lpstr>Hangman Game version 1 (5/5)</vt:lpstr>
      <vt:lpstr>10. Extra topics</vt:lpstr>
      <vt:lpstr>1. Array of Pointers to Strings (1/2)</vt:lpstr>
      <vt:lpstr>1. Array of Pointers to Strings (2/2)</vt:lpstr>
      <vt:lpstr>2. Command-line Arguments (1/2)</vt:lpstr>
      <vt:lpstr>PowerPoint Presentation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Soon Huat, Gary</cp:lastModifiedBy>
  <cp:revision>1578</cp:revision>
  <cp:lastPrinted>2014-07-01T03:51:49Z</cp:lastPrinted>
  <dcterms:created xsi:type="dcterms:W3CDTF">1998-09-05T15:03:32Z</dcterms:created>
  <dcterms:modified xsi:type="dcterms:W3CDTF">2017-10-10T01:35:53Z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