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468" r:id="rId3"/>
    <p:sldId id="509" r:id="rId4"/>
    <p:sldId id="504" r:id="rId5"/>
    <p:sldId id="581" r:id="rId6"/>
    <p:sldId id="582" r:id="rId7"/>
    <p:sldId id="546" r:id="rId8"/>
    <p:sldId id="584" r:id="rId9"/>
    <p:sldId id="585" r:id="rId10"/>
    <p:sldId id="586" r:id="rId11"/>
    <p:sldId id="587" r:id="rId12"/>
    <p:sldId id="613" r:id="rId13"/>
    <p:sldId id="588" r:id="rId14"/>
    <p:sldId id="589" r:id="rId15"/>
    <p:sldId id="583" r:id="rId16"/>
    <p:sldId id="591" r:id="rId17"/>
    <p:sldId id="592" r:id="rId18"/>
    <p:sldId id="593" r:id="rId19"/>
    <p:sldId id="594" r:id="rId20"/>
    <p:sldId id="595" r:id="rId21"/>
    <p:sldId id="622" r:id="rId22"/>
    <p:sldId id="624" r:id="rId23"/>
    <p:sldId id="590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596" r:id="rId34"/>
    <p:sldId id="607" r:id="rId35"/>
    <p:sldId id="608" r:id="rId36"/>
    <p:sldId id="625" r:id="rId37"/>
    <p:sldId id="626" r:id="rId38"/>
    <p:sldId id="606" r:id="rId39"/>
    <p:sldId id="610" r:id="rId40"/>
    <p:sldId id="611" r:id="rId41"/>
    <p:sldId id="612" r:id="rId42"/>
    <p:sldId id="609" r:id="rId43"/>
    <p:sldId id="506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>
        <p:scale>
          <a:sx n="80" d="100"/>
          <a:sy n="80" d="100"/>
        </p:scale>
        <p:origin x="-1086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8821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26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8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74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85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93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31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51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89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138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8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12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9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130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03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978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80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83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41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83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864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019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866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197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547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087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04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041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612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282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208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652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6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82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29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19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77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.surrey.ac.uk/hosted-sites/R.Knott/Fibonacci/fibnat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://www.maths.surrey.ac.uk/hosted-sites/R.Knott/Fibonacci/fibnat.html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0" y="855939"/>
            <a:ext cx="6167933" cy="101351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0355" y="855939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5826351" cy="806904"/>
          </a:xfrm>
        </p:spPr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Trace factorial(3). For simplicity, we write f(3).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4423" y="2155371"/>
            <a:ext cx="14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163" y="2597831"/>
            <a:ext cx="3743551" cy="1430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): Since 3 ≠ 0, call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2 ≠ 0, call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1 ≠ 0, call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f(0)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Since 0 == 0, …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0307" y="1144741"/>
            <a:ext cx="2522437" cy="1384995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423" y="4125685"/>
            <a:ext cx="18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Unwinding: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64" y="4568827"/>
            <a:ext cx="3732666" cy="1430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Return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1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1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Return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2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0714" y="2699657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f(3)</a:t>
            </a:r>
            <a:endParaRPr lang="en-SG" sz="20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671457" y="3113314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464629" y="3396343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*</a:t>
            </a:r>
            <a:endParaRPr lang="en-SG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0943" y="3396342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f(2)</a:t>
            </a:r>
            <a:endParaRPr lang="en-SG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444343" y="3810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237515" y="4093029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*</a:t>
            </a:r>
            <a:endParaRPr lang="en-SG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83829" y="4093028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f(1)</a:t>
            </a:r>
            <a:endParaRPr lang="en-SG" sz="2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271658" y="4506686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064830" y="4789715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*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511144" y="4789714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f(0)</a:t>
            </a:r>
            <a:endParaRPr lang="en-SG" sz="20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7511143" y="4778829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38457" y="4789715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6694714" y="4082143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22028" y="4114800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5943600" y="3385457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70914" y="3418114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2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>
            <a:off x="5203371" y="2688771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030685" y="2721428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6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5680" y="2198913"/>
            <a:ext cx="16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Trace tree: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  <p:bldP spid="17" grpId="0"/>
      <p:bldP spid="18" grpId="0" build="p" animBg="1"/>
      <p:bldP spid="19" grpId="0" animBg="1"/>
      <p:bldP spid="21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8" grpId="0"/>
      <p:bldP spid="40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Fibonacci </a:t>
            </a:r>
            <a:r>
              <a:rPr lang="en-GB" sz="3600" smtClean="0">
                <a:solidFill>
                  <a:srgbClr val="0000FF"/>
                </a:solidFill>
              </a:rPr>
              <a:t>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7" descr="fibra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066" y="2432050"/>
            <a:ext cx="3599272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850900" y="5586413"/>
            <a:ext cx="78803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+mn-lt"/>
                <a:cs typeface="+mn-cs"/>
                <a:hlinkClick r:id="rId6"/>
              </a:rPr>
              <a:t>http://www.maths.surrey.ac.uk/hosted-sites/R.Knott/Fibonacci/fibnat.html</a:t>
            </a:r>
            <a:endParaRPr lang="en-US" kern="0" dirty="0">
              <a:latin typeface="+mn-lt"/>
              <a:cs typeface="+mn-cs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800" y="4427310"/>
            <a:ext cx="4786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etc)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31800" y="1384754"/>
            <a:ext cx="6959600" cy="158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Fibonacci series </a:t>
            </a:r>
            <a:r>
              <a:rPr lang="en-US" sz="2800" dirty="0" smtClean="0"/>
              <a:t>models the rabbit population each time they mate: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	</a:t>
            </a:r>
            <a:r>
              <a:rPr lang="en-US" dirty="0" smtClean="0"/>
              <a:t>1, 1, 2, 3, 5, 8, 13, 21, …</a:t>
            </a:r>
          </a:p>
          <a:p>
            <a:pPr fontAlgn="auto"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31800" y="3037114"/>
            <a:ext cx="5490029" cy="12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modern version is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0,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1, 2, 3, 5, 8, 13, 21,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64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799" y="1393915"/>
            <a:ext cx="7462839" cy="19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</a:t>
            </a:r>
            <a:r>
              <a:rPr lang="en-US" sz="2400" kern="0">
                <a:latin typeface="+mn-lt"/>
                <a:cs typeface="+mn-cs"/>
              </a:rPr>
              <a:t>etc</a:t>
            </a:r>
            <a:r>
              <a:rPr lang="en-US" sz="2400" kern="0" smtClean="0">
                <a:latin typeface="+mn-lt"/>
                <a:cs typeface="+mn-cs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hlinkClick r:id="rId5"/>
              </a:rPr>
              <a:t>http://</a:t>
            </a:r>
            <a:r>
              <a:rPr lang="en-US" sz="2400" kern="0" smtClean="0">
                <a:hlinkClick r:id="rId5"/>
              </a:rPr>
              <a:t>www.maths.surrey.ac.uk/hosted-sites/R.Knott/Fibonacci/fibnat.html</a:t>
            </a:r>
            <a:endParaRPr lang="en-US" sz="2400" kern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27887"/>
          <a:stretch/>
        </p:blipFill>
        <p:spPr>
          <a:xfrm>
            <a:off x="6361430" y="2634615"/>
            <a:ext cx="2560320" cy="3295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9" y="3459478"/>
            <a:ext cx="113347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7" y="3540440"/>
            <a:ext cx="752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45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457" y="1295400"/>
            <a:ext cx="3537857" cy="40011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/>
              </a:rPr>
              <a:t>0, 1, 1, 2, 3, 5, 8, 13, 21, …</a:t>
            </a:r>
            <a:r>
              <a:rPr lang="en-US" sz="2000" dirty="0" smtClean="0"/>
              <a:t>  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9739" y="1857102"/>
            <a:ext cx="3833077" cy="4326064"/>
            <a:chOff x="409739" y="1857102"/>
            <a:chExt cx="3833077" cy="4326064"/>
          </a:xfrm>
        </p:grpSpPr>
        <p:sp>
          <p:nvSpPr>
            <p:cNvPr id="15" name="TextBox 14"/>
            <p:cNvSpPr txBox="1"/>
            <p:nvPr/>
          </p:nvSpPr>
          <p:spPr>
            <a:xfrm>
              <a:off x="409739" y="1857102"/>
              <a:ext cx="1854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Iterative code: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52" y="2212848"/>
              <a:ext cx="3560064" cy="39703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fib_iter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prev1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    prev2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(; n&gt;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n--)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sum = prev1 + prev2;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prev2 = prev1;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prev1 =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4394" y="1857102"/>
            <a:ext cx="4802342" cy="2387071"/>
            <a:chOff x="4134394" y="1857102"/>
            <a:chExt cx="4802342" cy="2387071"/>
          </a:xfrm>
        </p:grpSpPr>
        <p:sp>
          <p:nvSpPr>
            <p:cNvPr id="18" name="TextBox 17"/>
            <p:cNvSpPr txBox="1"/>
            <p:nvPr/>
          </p:nvSpPr>
          <p:spPr>
            <a:xfrm>
              <a:off x="4134394" y="1857102"/>
              <a:ext cx="2205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Recursive code:</a:t>
              </a:r>
              <a:endParaRPr lang="en-SG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07408" y="2212848"/>
              <a:ext cx="4529328" cy="203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+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04229" y="4336143"/>
            <a:ext cx="2677886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=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+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n-2 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≥ 2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0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= 0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429" y="1415142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Unit17_Fibonacci.c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92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</a:t>
            </a:r>
            <a:r>
              <a:rPr lang="en-GB" sz="3600" smtClean="0">
                <a:solidFill>
                  <a:srgbClr val="0000FF"/>
                </a:solidFill>
              </a:rPr>
              <a:t>Fibonacci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3189"/>
            <a:ext cx="7053943" cy="92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fib(n) makes 2 recursive calls: fib(n-1) and fib(n-2)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FF"/>
                </a:solidFill>
              </a:rPr>
              <a:t>Trace tree </a:t>
            </a:r>
            <a:r>
              <a:rPr lang="en-US" sz="2000" dirty="0" smtClean="0"/>
              <a:t>(or </a:t>
            </a:r>
            <a:r>
              <a:rPr lang="en-US" sz="2000" dirty="0" smtClean="0">
                <a:solidFill>
                  <a:srgbClr val="0000FF"/>
                </a:solidFill>
              </a:rPr>
              <a:t>call tree</a:t>
            </a:r>
            <a:r>
              <a:rPr lang="en-US" sz="2000" dirty="0" smtClean="0"/>
              <a:t>) for fib(5)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393210" y="2520190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fib(5</a:t>
            </a:r>
            <a:r>
              <a:rPr lang="en-US" sz="1600" dirty="0"/>
              <a:t>)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3380887" y="2879341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26202" y="2866333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824207" y="2899254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50158" y="3709409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757624" y="3787451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841732" y="4653878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854741" y="4577694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 flipV="1">
            <a:off x="1924643" y="4577693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315485" y="4675649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936497" y="3776565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807059" y="3711267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 flipV="1">
            <a:off x="3222133" y="3700382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>
              <a:ln>
                <a:solidFill>
                  <a:srgbClr val="006600"/>
                </a:solidFill>
              </a:ln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938355" y="3700381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7105044" y="3711267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7543263" y="37874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883837" y="2056720"/>
            <a:ext cx="1859" cy="44038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4885696" y="2176432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5314996" y="2897397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441889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1341507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1568384" y="555269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404720" y="556384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60436" y="3341494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fib(4</a:t>
            </a:r>
            <a:r>
              <a:rPr lang="en-US" sz="1600" dirty="0"/>
              <a:t>)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262799" y="3341495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230150" y="419624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594084" y="421854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887396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403882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75980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936358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49250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42368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3444870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344487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571364" y="465706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407701" y="466821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188943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4382061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5806145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 flipV="1">
            <a:off x="6716648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6943525" y="4642203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5768976" y="46533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93762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786879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 flipH="1">
            <a:off x="3489745" y="2933770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H="1">
            <a:off x="1959460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1007141" y="4588579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804899" y="4599466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55074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126530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069733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6047212" y="3722153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>
            <a:off x="7017958" y="3733039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flipH="1">
            <a:off x="3542842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4268287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H="1">
            <a:off x="5915002" y="4598940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6607790" y="4588054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195253" y="2930054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7681220" y="1578429"/>
            <a:ext cx="1223294" cy="881743"/>
            <a:chOff x="7681220" y="1578429"/>
            <a:chExt cx="1223294" cy="881743"/>
          </a:xfrm>
        </p:grpSpPr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7681220" y="1594827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28856" y="1578429"/>
              <a:ext cx="1001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Winding</a:t>
              </a:r>
              <a:endParaRPr lang="en-SG" sz="1600" dirty="0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 flipV="1">
              <a:off x="7681220" y="2073799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8856" y="2057401"/>
              <a:ext cx="11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Unwinding</a:t>
              </a:r>
              <a:endParaRPr lang="en-SG" sz="16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637493" y="155448"/>
            <a:ext cx="3288792" cy="1200329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3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962" y="1304925"/>
            <a:ext cx="7513638" cy="55653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Iteration </a:t>
            </a:r>
            <a:r>
              <a:rPr lang="en-US" sz="2400" dirty="0" err="1" smtClean="0"/>
              <a:t>vs</a:t>
            </a:r>
            <a:r>
              <a:rPr lang="en-US" sz="2400" dirty="0" smtClean="0"/>
              <a:t> Recursion: How to compute factorial(3)?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Iteration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pic>
        <p:nvPicPr>
          <p:cNvPr id="11" name="Picture 10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910" y="1819165"/>
            <a:ext cx="420206" cy="1022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Recursion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id="15" name="Picture 14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</p:spPr>
        </p:pic>
        <p:sp>
          <p:nvSpPr>
            <p:cNvPr id="16" name="Oval Callout 15"/>
            <p:cNvSpPr/>
            <p:nvPr/>
          </p:nvSpPr>
          <p:spPr bwMode="auto">
            <a:xfrm>
              <a:off x="533399" y="3461657"/>
              <a:ext cx="2209802" cy="990599"/>
            </a:xfrm>
            <a:prstGeom prst="wedgeEllipseCallout">
              <a:avLst/>
            </a:prstGeom>
            <a:solidFill>
              <a:srgbClr val="66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do f(3) all by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myself…return 6 to my boss.</a:t>
              </a:r>
              <a:endParaRPr kumimoji="0" lang="en-S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id="19" name="Picture 18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</p:spPr>
        </p:pic>
        <p:sp>
          <p:nvSpPr>
            <p:cNvPr id="20" name="Oval Callout 19"/>
            <p:cNvSpPr/>
            <p:nvPr/>
          </p:nvSpPr>
          <p:spPr bwMode="auto">
            <a:xfrm>
              <a:off x="3407229" y="1992085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f(2) for me. I’ll return 3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id="23" name="Picture 22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 bwMode="auto">
            <a:xfrm>
              <a:off x="4659085" y="2764971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f(1) for me. I’ll return 2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f(2)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id="27" name="Picture 26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</p:spPr>
        </p:pic>
        <p:sp>
          <p:nvSpPr>
            <p:cNvPr id="28" name="Oval Callout 27"/>
            <p:cNvSpPr/>
            <p:nvPr/>
          </p:nvSpPr>
          <p:spPr bwMode="auto">
            <a:xfrm>
              <a:off x="5900057" y="3516086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f(0) for me. I’ll return 1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f(1)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id="31" name="Picture 30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 bwMode="auto">
            <a:xfrm>
              <a:off x="6901542" y="4408714"/>
              <a:ext cx="2013858" cy="827314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will do f(0) all by myself, and return 1 to my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boss.</a:t>
              </a:r>
              <a:endParaRPr kumimoji="0" lang="en-S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f(0)</a:t>
              </a:r>
              <a:endParaRPr lang="en-SG" sz="14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251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494030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Problems that lend themselves to a recursive solution have the following characteristics: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One or more </a:t>
            </a:r>
            <a:r>
              <a:rPr lang="en-US" sz="2000" dirty="0" smtClean="0">
                <a:solidFill>
                  <a:srgbClr val="0000FF"/>
                </a:solidFill>
              </a:rPr>
              <a:t>simple cases </a:t>
            </a:r>
            <a:r>
              <a:rPr lang="en-US" sz="2000" dirty="0" smtClean="0"/>
              <a:t>(also called </a:t>
            </a:r>
            <a:r>
              <a:rPr lang="en-US" sz="2000" dirty="0" smtClean="0">
                <a:solidFill>
                  <a:srgbClr val="0000FF"/>
                </a:solidFill>
              </a:rPr>
              <a:t>base cases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</a:rPr>
              <a:t>anchor cases</a:t>
            </a:r>
            <a:r>
              <a:rPr lang="en-US" sz="2000" dirty="0" smtClean="0"/>
              <a:t>) of the problem have a straightforward, non-recursive solution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other cases can be redefined in terms of problems that are smaller, i.e. closer to the simple cases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By applying this redefinition process every time the recursive function is called, eventually the problem is reduced entirely to simple cases, which are relatively easy to solve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solutions of the smaller problems are combined to obtain the solution of the original problem </a:t>
            </a:r>
          </a:p>
        </p:txBody>
      </p:sp>
    </p:spTree>
    <p:extLst>
      <p:ext uri="{BB962C8B-B14F-4D97-AF65-F5344CB8AC3E}">
        <p14:creationId xmlns:p14="http://schemas.microsoft.com/office/powerpoint/2010/main" val="375744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453773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To write a recursive function: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Identify the </a:t>
            </a:r>
            <a:r>
              <a:rPr lang="en-US" sz="2400" dirty="0">
                <a:solidFill>
                  <a:srgbClr val="C00000"/>
                </a:solidFill>
              </a:rPr>
              <a:t>base case(s) </a:t>
            </a:r>
            <a:r>
              <a:rPr lang="en-US" sz="2400" dirty="0"/>
              <a:t>of the </a:t>
            </a:r>
            <a:r>
              <a:rPr lang="en-US" sz="2400" dirty="0" smtClean="0"/>
              <a:t>relation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Identify the </a:t>
            </a:r>
            <a:r>
              <a:rPr lang="en-US" sz="2400" dirty="0">
                <a:solidFill>
                  <a:srgbClr val="0000FF"/>
                </a:solidFill>
              </a:rPr>
              <a:t>recurrence </a:t>
            </a:r>
            <a:r>
              <a:rPr lang="en-US" sz="2400" dirty="0" smtClean="0">
                <a:solidFill>
                  <a:srgbClr val="0000FF"/>
                </a:solidFill>
              </a:rPr>
              <a:t>relation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7591" y="2833333"/>
            <a:ext cx="401378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351" y="2833333"/>
            <a:ext cx="411610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3086" y="3367315"/>
            <a:ext cx="1204685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0543" y="3367315"/>
            <a:ext cx="1193800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8542" y="4310742"/>
            <a:ext cx="2253343" cy="304801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28658" y="4321628"/>
            <a:ext cx="2347686" cy="293915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57776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Always check for base case(s) first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What if you omit base case(s)?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Do not write redundant base cases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2220" y="2872522"/>
            <a:ext cx="4068209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5999" y="3656150"/>
            <a:ext cx="3897086" cy="1447800"/>
            <a:chOff x="2351314" y="3640183"/>
            <a:chExt cx="3897086" cy="1447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51314" y="3640183"/>
              <a:ext cx="2438400" cy="1447800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55028" y="4075611"/>
              <a:ext cx="1393372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redundant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35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4"/>
            <a:ext cx="8229600" cy="4801407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a function is called, an </a:t>
            </a:r>
            <a:r>
              <a:rPr lang="en-US" dirty="0">
                <a:solidFill>
                  <a:srgbClr val="0000FF"/>
                </a:solidFill>
              </a:rPr>
              <a:t>activation record </a:t>
            </a:r>
            <a:r>
              <a:rPr lang="en-US" dirty="0"/>
              <a:t>(or frame) is created by the </a:t>
            </a:r>
            <a:r>
              <a:rPr lang="en-US" dirty="0" smtClean="0"/>
              <a:t>system.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activation record stores the local parameters and variables of the function and its return </a:t>
            </a:r>
            <a:r>
              <a:rPr lang="en-US" dirty="0" smtClean="0"/>
              <a:t>address.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Such records </a:t>
            </a:r>
            <a:r>
              <a:rPr lang="en-US" dirty="0"/>
              <a:t>reside in the memory called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.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Stack is also known as </a:t>
            </a:r>
            <a:r>
              <a:rPr lang="en-US" dirty="0">
                <a:solidFill>
                  <a:srgbClr val="0000FF"/>
                </a:solidFill>
              </a:rPr>
              <a:t>LIFO</a:t>
            </a:r>
            <a:r>
              <a:rPr lang="en-US" dirty="0"/>
              <a:t> (last-in-first-out</a:t>
            </a:r>
            <a:r>
              <a:rPr lang="en-US" dirty="0" smtClean="0"/>
              <a:t>) structure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function can potentially create many </a:t>
            </a:r>
            <a:r>
              <a:rPr lang="en-US" dirty="0" smtClean="0"/>
              <a:t>activation records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Winding</a:t>
            </a:r>
            <a:r>
              <a:rPr lang="en-US" dirty="0" smtClean="0"/>
              <a:t>: </a:t>
            </a:r>
            <a:r>
              <a:rPr lang="en-US" dirty="0"/>
              <a:t>each recursive call creates a separate </a:t>
            </a:r>
            <a:r>
              <a:rPr lang="en-US" dirty="0" smtClean="0"/>
              <a:t>record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Unwinding</a:t>
            </a:r>
            <a:r>
              <a:rPr lang="en-US" dirty="0" smtClean="0"/>
              <a:t>: </a:t>
            </a:r>
            <a:r>
              <a:rPr lang="en-US" dirty="0"/>
              <a:t>each return to the caller erases its associated </a:t>
            </a:r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17: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217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nature of </a:t>
            </a:r>
            <a:r>
              <a:rPr lang="en-GB" sz="2400" dirty="0" smtClean="0"/>
              <a:t>recursio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 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Learn to write recursive </a:t>
            </a:r>
            <a:r>
              <a:rPr lang="en-GB" sz="2400" dirty="0" smtClean="0"/>
              <a:t>functio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Comparing recursive codes with iterative </a:t>
            </a:r>
            <a:r>
              <a:rPr lang="en-GB" sz="2400" dirty="0" smtClean="0">
                <a:cs typeface="Arial" charset="0"/>
              </a:rPr>
              <a:t>codes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9: Recursion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4963" y="1384663"/>
            <a:ext cx="8229600" cy="7053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factorial(3)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1" y="243404"/>
            <a:ext cx="2939142" cy="954107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509" y="3130731"/>
            <a:ext cx="1058091" cy="600893"/>
            <a:chOff x="1371600" y="5238206"/>
            <a:chExt cx="1058091" cy="60089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6069" y="2595154"/>
            <a:ext cx="1058091" cy="1136470"/>
            <a:chOff x="1746069" y="2595154"/>
            <a:chExt cx="1058091" cy="1136470"/>
          </a:xfrm>
        </p:grpSpPr>
        <p:grpSp>
          <p:nvGrpSpPr>
            <p:cNvPr id="16" name="Group 15"/>
            <p:cNvGrpSpPr/>
            <p:nvPr/>
          </p:nvGrpSpPr>
          <p:grpSpPr>
            <a:xfrm>
              <a:off x="1746069" y="3130731"/>
              <a:ext cx="1058091" cy="600893"/>
              <a:chOff x="1371600" y="5238206"/>
              <a:chExt cx="1058091" cy="600893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46069" y="2595154"/>
              <a:ext cx="1058091" cy="600893"/>
              <a:chOff x="1371600" y="5238206"/>
              <a:chExt cx="1058091" cy="60089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96195" y="2068285"/>
            <a:ext cx="1058091" cy="1663339"/>
            <a:chOff x="3296195" y="2068285"/>
            <a:chExt cx="1058091" cy="1663339"/>
          </a:xfrm>
        </p:grpSpPr>
        <p:grpSp>
          <p:nvGrpSpPr>
            <p:cNvPr id="25" name="Group 24"/>
            <p:cNvGrpSpPr/>
            <p:nvPr/>
          </p:nvGrpSpPr>
          <p:grpSpPr>
            <a:xfrm>
              <a:off x="3296195" y="3130731"/>
              <a:ext cx="1058091" cy="600893"/>
              <a:chOff x="1371600" y="5238206"/>
              <a:chExt cx="1058091" cy="600893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96195" y="2595154"/>
              <a:ext cx="1058091" cy="600893"/>
              <a:chOff x="1371600" y="5238206"/>
              <a:chExt cx="1058091" cy="60089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6195" y="2068285"/>
              <a:ext cx="1058091" cy="600893"/>
              <a:chOff x="1371600" y="5238206"/>
              <a:chExt cx="1058091" cy="60089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33258" y="1523999"/>
            <a:ext cx="1058091" cy="2207625"/>
            <a:chOff x="4833258" y="1523999"/>
            <a:chExt cx="1058091" cy="2207625"/>
          </a:xfrm>
        </p:grpSpPr>
        <p:grpSp>
          <p:nvGrpSpPr>
            <p:cNvPr id="39" name="Group 38"/>
            <p:cNvGrpSpPr/>
            <p:nvPr/>
          </p:nvGrpSpPr>
          <p:grpSpPr>
            <a:xfrm>
              <a:off x="4833258" y="3130731"/>
              <a:ext cx="1058091" cy="600893"/>
              <a:chOff x="1371600" y="5238206"/>
              <a:chExt cx="1058091" cy="600893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833258" y="2595154"/>
              <a:ext cx="1058091" cy="600893"/>
              <a:chOff x="1371600" y="5238206"/>
              <a:chExt cx="1058091" cy="600893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33258" y="2068285"/>
              <a:ext cx="1058091" cy="600893"/>
              <a:chOff x="1371600" y="5238206"/>
              <a:chExt cx="1058091" cy="600893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33258" y="1523999"/>
              <a:ext cx="1058091" cy="600893"/>
              <a:chOff x="1371600" y="5238206"/>
              <a:chExt cx="1058091" cy="600893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20072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f(3)</a:t>
            </a:r>
            <a:endParaRPr lang="en-SG" sz="24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1203845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48129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f(2)</a:t>
            </a:r>
            <a:endParaRPr lang="en-SG" sz="24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610279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54563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f(1)</a:t>
            </a:r>
            <a:endParaRPr lang="en-SG" sz="24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877376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421660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f(0)</a:t>
            </a:r>
            <a:endParaRPr lang="en-SG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891348" y="1881052"/>
            <a:ext cx="627018" cy="496388"/>
            <a:chOff x="5891348" y="1881052"/>
            <a:chExt cx="627018" cy="496388"/>
          </a:xfrm>
        </p:grpSpPr>
        <p:grpSp>
          <p:nvGrpSpPr>
            <p:cNvPr id="63" name="Group 62"/>
            <p:cNvGrpSpPr/>
            <p:nvPr/>
          </p:nvGrpSpPr>
          <p:grpSpPr>
            <a:xfrm>
              <a:off x="5891348" y="1881052"/>
              <a:ext cx="339635" cy="496388"/>
              <a:chOff x="6087291" y="1867989"/>
              <a:chExt cx="339635" cy="496388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Arrow Connector 66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6178729" y="1983377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96892" y="2068285"/>
            <a:ext cx="1058091" cy="1663339"/>
            <a:chOff x="6696892" y="2068285"/>
            <a:chExt cx="1058091" cy="1663339"/>
          </a:xfrm>
        </p:grpSpPr>
        <p:grpSp>
          <p:nvGrpSpPr>
            <p:cNvPr id="69" name="Group 68"/>
            <p:cNvGrpSpPr/>
            <p:nvPr/>
          </p:nvGrpSpPr>
          <p:grpSpPr>
            <a:xfrm>
              <a:off x="6696892" y="3130731"/>
              <a:ext cx="1058091" cy="600893"/>
              <a:chOff x="1371600" y="5238206"/>
              <a:chExt cx="1058091" cy="600893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96892" y="2595154"/>
              <a:ext cx="1058091" cy="600893"/>
              <a:chOff x="1371600" y="5238206"/>
              <a:chExt cx="1058091" cy="600893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96892" y="2068285"/>
              <a:ext cx="1058091" cy="600893"/>
              <a:chOff x="1371600" y="5238206"/>
              <a:chExt cx="1058091" cy="600893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754982" y="2412275"/>
            <a:ext cx="627018" cy="496388"/>
            <a:chOff x="7754982" y="2412275"/>
            <a:chExt cx="627018" cy="496388"/>
          </a:xfrm>
        </p:grpSpPr>
        <p:grpSp>
          <p:nvGrpSpPr>
            <p:cNvPr id="82" name="Group 81"/>
            <p:cNvGrpSpPr/>
            <p:nvPr/>
          </p:nvGrpSpPr>
          <p:grpSpPr>
            <a:xfrm>
              <a:off x="7754982" y="2412275"/>
              <a:ext cx="339635" cy="496388"/>
              <a:chOff x="6087291" y="1867989"/>
              <a:chExt cx="339635" cy="496388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8042363" y="2514600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96892" y="4484913"/>
            <a:ext cx="1058091" cy="1136470"/>
            <a:chOff x="6696892" y="4484913"/>
            <a:chExt cx="1058091" cy="1136470"/>
          </a:xfrm>
        </p:grpSpPr>
        <p:grpSp>
          <p:nvGrpSpPr>
            <p:cNvPr id="88" name="Group 87"/>
            <p:cNvGrpSpPr/>
            <p:nvPr/>
          </p:nvGrpSpPr>
          <p:grpSpPr>
            <a:xfrm>
              <a:off x="6696892" y="5020490"/>
              <a:ext cx="1058091" cy="600893"/>
              <a:chOff x="1371600" y="5238206"/>
              <a:chExt cx="1058091" cy="600893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96892" y="4484913"/>
              <a:ext cx="1058091" cy="600893"/>
              <a:chOff x="1371600" y="5238206"/>
              <a:chExt cx="1058091" cy="60089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7754982" y="4811486"/>
            <a:ext cx="648789" cy="496388"/>
            <a:chOff x="7754982" y="4811486"/>
            <a:chExt cx="648789" cy="496388"/>
          </a:xfrm>
        </p:grpSpPr>
        <p:grpSp>
          <p:nvGrpSpPr>
            <p:cNvPr id="97" name="Group 96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2</a:t>
              </a:r>
              <a:endParaRPr lang="en-SG" sz="1600" dirty="0"/>
            </a:p>
          </p:txBody>
        </p:sp>
      </p:grpSp>
      <p:cxnSp>
        <p:nvCxnSpPr>
          <p:cNvPr id="102" name="Straight Arrow Connector 101"/>
          <p:cNvCxnSpPr/>
          <p:nvPr/>
        </p:nvCxnSpPr>
        <p:spPr bwMode="auto">
          <a:xfrm flipH="1">
            <a:off x="3846896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2588507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190782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4833258" y="5020490"/>
            <a:ext cx="1058091" cy="600893"/>
            <a:chOff x="1371600" y="5238206"/>
            <a:chExt cx="1058091" cy="600893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91348" y="5368834"/>
            <a:ext cx="648789" cy="496388"/>
            <a:chOff x="7754982" y="4811486"/>
            <a:chExt cx="648789" cy="496388"/>
          </a:xfrm>
        </p:grpSpPr>
        <p:grpSp>
          <p:nvGrpSpPr>
            <p:cNvPr id="110" name="Group 190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6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620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Exercise #1: Greatest Common Divisor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377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recurrence relation for Greatest Common Divisor (GCD) of two non-negative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not both zero, is given </a:t>
            </a:r>
            <a:r>
              <a:rPr lang="en-US" dirty="0" smtClean="0"/>
              <a:t>below: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Write a </a:t>
            </a:r>
            <a:r>
              <a:rPr lang="en-US" dirty="0"/>
              <a:t>function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gcd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b) </a:t>
            </a:r>
            <a:r>
              <a:rPr lang="en-US" dirty="0"/>
              <a:t>to compute the GCD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Skeleton program </a:t>
            </a:r>
            <a:r>
              <a:rPr lang="en-US" dirty="0" smtClean="0">
                <a:solidFill>
                  <a:srgbClr val="0000FF"/>
                </a:solidFill>
              </a:rPr>
              <a:t>Unit17_GCD.c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1790" y="2612572"/>
            <a:ext cx="4688628" cy="58782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231736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Exercise #2: Tracing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1483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the following 2 recursive functions, trace </a:t>
            </a:r>
            <a:r>
              <a:rPr lang="en-US">
                <a:solidFill>
                  <a:srgbClr val="0000FF"/>
                </a:solidFill>
              </a:rPr>
              <a:t>mystery1(3902)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mystery2(3902) </a:t>
            </a:r>
            <a:r>
              <a:rPr lang="en-US"/>
              <a:t>using the trace tree </a:t>
            </a:r>
            <a:r>
              <a:rPr lang="en-US" smtClean="0"/>
              <a:t>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343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mystery1(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mystery1(n/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3754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mystery2(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mystery2(n/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525" y="5062852"/>
            <a:ext cx="5471886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order of statements does matter!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65870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 Thinking Recursively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5952910" cy="32140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It is apparent that to do recursion you need to think “</a:t>
            </a:r>
            <a:r>
              <a:rPr lang="en-US" sz="2800" dirty="0" smtClean="0"/>
              <a:t>recursively”: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Breaking a problem into simpler problems that have identical </a:t>
            </a:r>
            <a:r>
              <a:rPr lang="en-US" sz="2400" dirty="0" smtClean="0"/>
              <a:t>form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Is there only one way of breaking a problem into simpler </a:t>
            </a:r>
            <a:r>
              <a:rPr lang="en-US" sz="2800" dirty="0" smtClean="0"/>
              <a:t>problems?</a:t>
            </a:r>
          </a:p>
        </p:txBody>
      </p:sp>
      <p:pic>
        <p:nvPicPr>
          <p:cNvPr id="9" name="Picture 8" descr="thinking_recursively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151" y="531222"/>
            <a:ext cx="190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10" name="Picture 9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893" y="4248856"/>
            <a:ext cx="795908" cy="19357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49829"/>
            <a:ext cx="8229600" cy="529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2 positive integers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, where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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, compute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sumSq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err="1" smtClean="0">
                <a:solidFill>
                  <a:srgbClr val="0000FF"/>
                </a:solidFill>
              </a:rPr>
              <a:t>,</a:t>
            </a:r>
            <a:r>
              <a:rPr lang="en-US" sz="2400" i="1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(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+1)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… + (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-1)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2800" dirty="0" smtClean="0"/>
              <a:t>For example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sumSq</a:t>
            </a:r>
            <a:r>
              <a:rPr lang="en-US" sz="2400" dirty="0" smtClean="0"/>
              <a:t>(5,10) =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+ 6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+ 7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+ 8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+ 9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+ 10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355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do you break this problem into smaller problems?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many ways can it be done?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are going to show </a:t>
            </a:r>
            <a:r>
              <a:rPr lang="en-US" sz="2800" smtClean="0"/>
              <a:t>3 versions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See </a:t>
            </a:r>
            <a:r>
              <a:rPr lang="en-US" sz="2800" smtClean="0">
                <a:solidFill>
                  <a:srgbClr val="0000FF"/>
                </a:solidFill>
              </a:rPr>
              <a:t>Unit17_SumSquares.c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1: </a:t>
            </a:r>
            <a:r>
              <a:rPr lang="en-US" dirty="0" smtClean="0">
                <a:solidFill>
                  <a:srgbClr val="0000FF"/>
                </a:solidFill>
              </a:rPr>
              <a:t>‘going up’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sumSq1(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 + sumSq1(x+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612987"/>
            <a:ext cx="8229600" cy="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‘going down’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sumSq2(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 + sumSq2(x, y-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41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3: </a:t>
            </a:r>
            <a:r>
              <a:rPr lang="en-US" dirty="0" smtClean="0">
                <a:solidFill>
                  <a:srgbClr val="0000FF"/>
                </a:solidFill>
              </a:rPr>
              <a:t>‘</a:t>
            </a:r>
            <a:r>
              <a:rPr lang="en-US" dirty="0">
                <a:solidFill>
                  <a:srgbClr val="0000FF"/>
                </a:solidFill>
              </a:rPr>
              <a:t>combining two half-solutions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mid;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middle value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mid = (x + y)/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sumSq3(x, mid) + sumSq3(mid+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4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sumSq1(5,10</a:t>
            </a:r>
            <a:r>
              <a:rPr lang="en-US" b="1" dirty="0"/>
              <a:t>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20574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sumSq1(6,10</a:t>
            </a:r>
            <a:r>
              <a:rPr lang="en-US" b="1" dirty="0"/>
              <a:t>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sumSq1(7,10</a:t>
            </a:r>
            <a:r>
              <a:rPr lang="en-US" b="1" dirty="0"/>
              <a:t>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sumSq1(8,10</a:t>
            </a:r>
            <a:r>
              <a:rPr lang="en-US" b="1" dirty="0"/>
              <a:t>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76400" y="48768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sumSq1(9,10</a:t>
            </a:r>
            <a:r>
              <a:rPr lang="en-US" b="1" dirty="0"/>
              <a:t>)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76400" y="5562600"/>
            <a:ext cx="22098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sumSq1(10,10</a:t>
            </a:r>
            <a:r>
              <a:rPr lang="en-US" b="1" dirty="0"/>
              <a:t>)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3622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752600" y="52578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181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752600" y="45720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64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245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52600" y="38862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49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294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752600" y="32004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36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330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1752600" y="25146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25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355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456" y="1344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sumSq2(5,10</a:t>
              </a:r>
              <a:r>
                <a:rPr lang="en-US" b="1" dirty="0"/>
                <a:t>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sumSq2(5,9</a:t>
              </a:r>
              <a:r>
                <a:rPr lang="en-US" b="1" dirty="0"/>
                <a:t>)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456" y="2208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sumSq2(5,8</a:t>
              </a:r>
              <a:r>
                <a:rPr lang="en-US" b="1" dirty="0"/>
                <a:t>)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88" y="20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sumSq2(5,7</a:t>
              </a:r>
              <a:r>
                <a:rPr lang="en-US" b="1" dirty="0"/>
                <a:t>)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456" y="3072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sumSq2(5,6</a:t>
              </a:r>
              <a:r>
                <a:rPr lang="en-US" b="1" dirty="0"/>
                <a:t>)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88" y="288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456" y="3504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sumSq2(5,5</a:t>
              </a:r>
              <a:r>
                <a:rPr lang="en-US" b="1" dirty="0"/>
                <a:t>)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888" y="331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3888" y="369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3504" y="3312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3504" y="2880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3504" y="2448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174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255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</p:grpSp>
      <p:sp>
        <p:nvSpPr>
          <p:cNvPr id="70" name="Line 63"/>
          <p:cNvSpPr>
            <a:spLocks noChangeShapeType="1"/>
          </p:cNvSpPr>
          <p:nvPr/>
        </p:nvSpPr>
        <p:spPr bwMode="auto">
          <a:xfrm>
            <a:off x="4572000" y="1524000"/>
            <a:ext cx="0" cy="50292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63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nimBg="1" autoUpdateAnimBg="0"/>
      <p:bldP spid="23" grpId="0" animBg="1"/>
      <p:bldP spid="24" grpId="0" animBg="1" autoUpdateAnimBg="0"/>
      <p:bldP spid="25" grpId="0" autoUpdateAnimBg="0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utoUpdateAnimBg="0"/>
      <p:bldP spid="35" grpId="0" animBg="1" autoUpdateAnimBg="0"/>
      <p:bldP spid="36" grpId="0" animBg="1" autoUpdateAnimBg="0"/>
      <p:bldP spid="37" grpId="0" autoUpdateAnimBg="0"/>
      <p:bldP spid="38" grpId="0" animBg="1" autoUpdateAnimBg="0"/>
      <p:bldP spid="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</a:t>
            </a:r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sumSq3(5,10</a:t>
              </a:r>
              <a:r>
                <a:rPr lang="en-US" b="1" dirty="0"/>
                <a:t>)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sumSq3(8,10</a:t>
              </a:r>
              <a:r>
                <a:rPr lang="en-US" b="1" dirty="0"/>
                <a:t>)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422" y="2400"/>
              <a:ext cx="92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sumSq3(5,6</a:t>
              </a:r>
              <a:r>
                <a:rPr lang="en-US" b="1" dirty="0"/>
                <a:t>)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245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1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sumSq3(5,7</a:t>
              </a:r>
              <a:r>
                <a:rPr lang="en-US" b="1" dirty="0"/>
                <a:t>)</a:t>
              </a: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297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706" y="2400"/>
              <a:ext cx="934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sumSq3(7,7</a:t>
              </a:r>
              <a:r>
                <a:rPr lang="en-US" b="1" dirty="0"/>
                <a:t>)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2940" y="2400"/>
              <a:ext cx="948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sumSq3(8,9</a:t>
              </a:r>
              <a:r>
                <a:rPr lang="en-US" b="1" dirty="0"/>
                <a:t>)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272" y="2400"/>
              <a:ext cx="109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sumSq3(10,10</a:t>
              </a:r>
              <a:r>
                <a:rPr lang="en-US" b="1" dirty="0"/>
                <a:t>)</a:t>
              </a: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>
              <a:off x="96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18"/>
            <p:cNvSpPr>
              <a:spLocks noChangeShapeType="1"/>
            </p:cNvSpPr>
            <p:nvPr/>
          </p:nvSpPr>
          <p:spPr bwMode="auto">
            <a:xfrm>
              <a:off x="168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H="1">
              <a:off x="340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2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110" y="3072"/>
              <a:ext cx="94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sumSq3(5,5</a:t>
              </a:r>
              <a:r>
                <a:rPr lang="en-US" b="1" dirty="0"/>
                <a:t>)</a:t>
              </a: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957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sumSq3(6,6</a:t>
              </a:r>
              <a:r>
                <a:rPr lang="en-US" b="1" dirty="0"/>
                <a:t>)</a:t>
              </a: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>
              <a:off x="480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100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158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102" name="Text Box 35"/>
            <p:cNvSpPr txBox="1">
              <a:spLocks noChangeArrowheads="1"/>
            </p:cNvSpPr>
            <p:nvPr/>
          </p:nvSpPr>
          <p:spPr bwMode="auto"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2570" y="3072"/>
              <a:ext cx="934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sumSq3(8,8</a:t>
              </a:r>
              <a:r>
                <a:rPr lang="en-US" b="1" dirty="0"/>
                <a:t>)</a:t>
              </a:r>
            </a:p>
          </p:txBody>
        </p:sp>
        <p:sp>
          <p:nvSpPr>
            <p:cNvPr id="104" name="Text Box 37"/>
            <p:cNvSpPr txBox="1">
              <a:spLocks noChangeArrowheads="1"/>
            </p:cNvSpPr>
            <p:nvPr/>
          </p:nvSpPr>
          <p:spPr bwMode="auto">
            <a:xfrm>
              <a:off x="3600" y="3072"/>
              <a:ext cx="95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sumSq3(9,9</a:t>
              </a:r>
              <a:r>
                <a:rPr lang="en-US" b="1" dirty="0"/>
                <a:t>)</a:t>
              </a: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 flipH="1">
              <a:off x="292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3456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145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617663"/>
            <a:ext cx="8229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to return 3 (the number of times 7 appears in the 15 elements of list.</a:t>
            </a:r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17: Recursion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083166"/>
            <a:ext cx="8420559" cy="5679831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Two Simple Classic Examples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smtClean="0"/>
              <a:t>Demo #1: Factorial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Demo #2: Fibonacci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Gist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Exercises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Thinking Recursively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.1	Think: Sum of Squares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.2	Demo #3: Counting Occurrences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Auxiliary Function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Exercises</a:t>
            </a:r>
            <a:endParaRPr lang="en-GB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Types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Tracing Recursive Codes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Recursion versus Iteration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Towers of Hanoi (in separate file)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4709" y="1527319"/>
            <a:ext cx="22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Iterative code: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53868" y="1471535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6698" y="1947004"/>
            <a:ext cx="807268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To get 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  <a:r>
              <a:rPr lang="en-US" sz="2400" dirty="0" smtClean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or his answer plus 1!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54709" y="1483776"/>
            <a:ext cx="252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Recursive code: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897559" y="1445409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486698" y="1947004"/>
            <a:ext cx="807268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51" y="4454851"/>
            <a:ext cx="83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The second return statement is equivalent to the following (why?): </a:t>
            </a:r>
            <a:endParaRPr lang="en-SG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422" y="4881418"/>
            <a:ext cx="807268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90744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Sometimes, </a:t>
            </a:r>
            <a:r>
              <a:rPr lang="en-US">
                <a:solidFill>
                  <a:srgbClr val="C00000"/>
                </a:solidFill>
              </a:rPr>
              <a:t>auxiliary functions </a:t>
            </a:r>
            <a:r>
              <a:rPr lang="en-US"/>
              <a:t>are needed to implement recursion. Eg: Refer to Demo #3 Counting </a:t>
            </a:r>
            <a:r>
              <a:rPr lang="en-US" smtClean="0"/>
              <a:t>Occurrences.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If the function handles the first element instead of the last, it could be re-written as </a:t>
            </a:r>
            <a:r>
              <a:rPr lang="en-US" smtClean="0"/>
              <a:t>follows: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00" y="3217397"/>
            <a:ext cx="798118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countValue(value,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start+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84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However, doing so means that the calling function has to change the call from: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37128" y="2356785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2919602"/>
            <a:ext cx="8229600" cy="4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to: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7128" y="3423585"/>
            <a:ext cx="69431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ARRAY_SIZE)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4049153"/>
            <a:ext cx="8229600" cy="84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additional parameter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seems like a redundant data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lang="en-US" sz="2400" kern="0" smtClean="0">
                <a:latin typeface="+mn-lt"/>
                <a:cs typeface="+mn-cs"/>
              </a:rPr>
              <a:t>caller’s </a:t>
            </a:r>
            <a:r>
              <a:rPr lang="en-US" sz="2400" kern="0" dirty="0" smtClean="0">
                <a:latin typeface="+mn-lt"/>
                <a:cs typeface="+mn-cs"/>
              </a:rPr>
              <a:t>point of view.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23692" y="3361766"/>
            <a:ext cx="369277" cy="461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7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  <p:bldP spid="14" grpId="0" animBg="1"/>
      <p:bldP spid="15" grpId="0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55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Solution: Keep the calling part as:</a:t>
            </a: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37128" y="1911617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3212431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()</a:t>
            </a:r>
            <a:r>
              <a:rPr lang="en-US" sz="2000" kern="0" dirty="0" smtClean="0">
                <a:latin typeface="+mn-lt"/>
                <a:cs typeface="+mn-cs"/>
              </a:rPr>
              <a:t> to act as a </a:t>
            </a:r>
            <a:r>
              <a:rPr lang="en-US" sz="2000" kern="0" dirty="0" smtClean="0">
                <a:solidFill>
                  <a:srgbClr val="C00000"/>
                </a:solidFill>
                <a:latin typeface="+mn-lt"/>
                <a:cs typeface="+mn-cs"/>
              </a:rPr>
              <a:t>driver function</a:t>
            </a:r>
            <a:r>
              <a:rPr lang="en-US" sz="2000" kern="0" dirty="0" smtClean="0">
                <a:latin typeface="+mn-lt"/>
                <a:cs typeface="+mn-cs"/>
              </a:rPr>
              <a:t>, as follows: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300" y="4023512"/>
            <a:ext cx="798118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countValue_recur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6033" y="2458632"/>
            <a:ext cx="8229600" cy="8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original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to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countValue_recur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recursive call inside should also be similarly renamed.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7200" y="5324128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See </a:t>
            </a:r>
            <a:r>
              <a:rPr lang="en-US" sz="2000" kern="0" smtClean="0">
                <a:latin typeface="+mn-lt"/>
                <a:cs typeface="+mn-cs"/>
              </a:rPr>
              <a:t>program </a:t>
            </a:r>
            <a:r>
              <a:rPr lang="en-US" sz="2000" kern="0" smtClean="0">
                <a:solidFill>
                  <a:srgbClr val="0000FF"/>
                </a:solidFill>
                <a:latin typeface="+mn-lt"/>
                <a:cs typeface="+mn-cs"/>
              </a:rPr>
              <a:t>Unit17_CountValue_Auxiliary.c</a:t>
            </a:r>
            <a:r>
              <a:rPr lang="en-US" sz="2000" kern="0" smtClean="0">
                <a:latin typeface="+mn-lt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17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/>
      <p:bldP spid="19" grpId="0" animBg="1"/>
      <p:bldP spid="20" grpId="0" build="p"/>
      <p:bldP spid="2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#3: Sum Digits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2587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Write a recursive function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sum_digits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that sums up the digits in </a:t>
            </a:r>
            <a:r>
              <a:rPr lang="en-US" i="1" dirty="0" smtClean="0"/>
              <a:t>n</a:t>
            </a:r>
            <a:r>
              <a:rPr lang="en-US" dirty="0" smtClean="0"/>
              <a:t>, assuming that </a:t>
            </a:r>
            <a:r>
              <a:rPr lang="en-US" i="1" dirty="0" smtClean="0"/>
              <a:t>n</a:t>
            </a:r>
            <a:r>
              <a:rPr lang="en-US" dirty="0" smtClean="0"/>
              <a:t> is a non-negative integer.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Skeleton </a:t>
            </a:r>
            <a:r>
              <a:rPr lang="en-US" dirty="0"/>
              <a:t>program </a:t>
            </a:r>
            <a:r>
              <a:rPr lang="en-US" dirty="0" smtClean="0">
                <a:solidFill>
                  <a:srgbClr val="0000FF"/>
                </a:solidFill>
              </a:rPr>
              <a:t>Unit17_SumDigits.c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Sample runs: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2974" y="4969001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3708329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32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2974" y="3930956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6543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18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1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#4: Sum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311215"/>
            <a:ext cx="8281358" cy="2087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Unit17_SumArray.c</a:t>
            </a:r>
            <a:r>
              <a:rPr lang="en-US" dirty="0" smtClean="0"/>
              <a:t> </a:t>
            </a:r>
            <a:r>
              <a:rPr lang="en-US" dirty="0"/>
              <a:t>to read data into an integer array with at most 10 elements, and sum up all values in the array, using a recursive function</a:t>
            </a:r>
            <a:r>
              <a:rPr lang="en-US" dirty="0" smtClean="0"/>
              <a:t>.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Sample runs: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5722" y="3398808"/>
            <a:ext cx="7159924" cy="1569660"/>
          </a:xfrm>
          <a:prstGeom prst="rect">
            <a:avLst/>
          </a:prstGeom>
          <a:solidFill>
            <a:srgbClr val="E1FFE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6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722" y="5100430"/>
            <a:ext cx="7159923" cy="1569660"/>
          </a:xfrm>
          <a:prstGeom prst="rect">
            <a:avLst/>
          </a:prstGeom>
          <a:solidFill>
            <a:srgbClr val="E1FFE1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8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166</a:t>
            </a:r>
          </a:p>
        </p:txBody>
      </p:sp>
    </p:spTree>
    <p:extLst>
      <p:ext uri="{BB962C8B-B14F-4D97-AF65-F5344CB8AC3E}">
        <p14:creationId xmlns:p14="http://schemas.microsoft.com/office/powerpoint/2010/main" val="1324738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Types of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Besides direct recursion (function A calls itself), there could be mutual or indirect recursion (we do not cover these in CS1010)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 Function A calls function B, which calls function A; or function X calls function Y, which calls function Z, which calls function X.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it is </a:t>
            </a:r>
            <a:r>
              <a:rPr lang="en-US" sz="2800" u="sng" dirty="0"/>
              <a:t>not typical</a:t>
            </a:r>
            <a:r>
              <a:rPr lang="en-US" sz="2800" dirty="0"/>
              <a:t> to write a recursive main() function.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One type of recursion is known as</a:t>
            </a:r>
            <a:r>
              <a:rPr lang="en-US" sz="2800" dirty="0">
                <a:solidFill>
                  <a:srgbClr val="0000FF"/>
                </a:solidFill>
              </a:rPr>
              <a:t> tail recursion.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covered in CS1010</a:t>
            </a:r>
          </a:p>
        </p:txBody>
      </p:sp>
    </p:spTree>
    <p:extLst>
      <p:ext uri="{BB962C8B-B14F-4D97-AF65-F5344CB8AC3E}">
        <p14:creationId xmlns:p14="http://schemas.microsoft.com/office/powerpoint/2010/main" val="2339463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Tracing Recursive Codes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Beginners usually rely on tracing to understand the sequence of recursive calls and the passing back of </a:t>
            </a:r>
            <a:r>
              <a:rPr lang="en-US" smtClean="0"/>
              <a:t>results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However, tracing a recursive code is </a:t>
            </a:r>
            <a:r>
              <a:rPr lang="en-US" u="sng">
                <a:solidFill>
                  <a:srgbClr val="006600"/>
                </a:solidFill>
              </a:rPr>
              <a:t>tedious</a:t>
            </a:r>
            <a:r>
              <a:rPr lang="en-US">
                <a:solidFill>
                  <a:srgbClr val="006600"/>
                </a:solidFill>
              </a:rPr>
              <a:t>, especially for non-tail-recursive codes. The trace tree could be huge (example: </a:t>
            </a:r>
            <a:r>
              <a:rPr lang="en-US" smtClean="0">
                <a:solidFill>
                  <a:srgbClr val="006600"/>
                </a:solidFill>
              </a:rPr>
              <a:t>fibonacci</a:t>
            </a:r>
            <a:r>
              <a:rPr lang="en-US" smtClean="0"/>
              <a:t>).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you find that tracing is needed to aid your understanding, start tracing with </a:t>
            </a:r>
            <a:r>
              <a:rPr lang="en-US">
                <a:solidFill>
                  <a:srgbClr val="0000FF"/>
                </a:solidFill>
              </a:rPr>
              <a:t>small</a:t>
            </a:r>
            <a:r>
              <a:rPr lang="en-US"/>
              <a:t> problem sizes, then gradually see the relationship between the successive </a:t>
            </a:r>
            <a:r>
              <a:rPr lang="en-US" smtClean="0"/>
              <a:t>calls.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Students should </a:t>
            </a:r>
            <a:r>
              <a:rPr lang="en-US" u="sng">
                <a:solidFill>
                  <a:srgbClr val="006600"/>
                </a:solidFill>
              </a:rPr>
              <a:t>grow out of tracing habit</a:t>
            </a:r>
            <a:r>
              <a:rPr lang="en-US">
                <a:solidFill>
                  <a:srgbClr val="006600"/>
                </a:solidFill>
              </a:rPr>
              <a:t> and understand recursion by examining the </a:t>
            </a:r>
            <a:r>
              <a:rPr lang="en-US" u="sng">
                <a:solidFill>
                  <a:srgbClr val="006600"/>
                </a:solidFill>
              </a:rPr>
              <a:t>relationship between the problem and its immediate </a:t>
            </a:r>
            <a:r>
              <a:rPr lang="en-US" u="sng" smtClean="0">
                <a:solidFill>
                  <a:srgbClr val="006600"/>
                </a:solidFill>
              </a:rPr>
              <a:t>subproblem(s).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9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12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2448095"/>
            <a:ext cx="2195567" cy="190049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5037" y="3104199"/>
            <a:ext cx="1553359" cy="2708503"/>
            <a:chOff x="630948" y="3201017"/>
            <a:chExt cx="1553359" cy="2708503"/>
          </a:xfrm>
        </p:grpSpPr>
        <p:pic>
          <p:nvPicPr>
            <p:cNvPr id="15" name="Picture 14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7833" y="4369399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Sierpinski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Some examples of recursion (inside and outside CS):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25902" y="2485465"/>
            <a:ext cx="2556733" cy="1785320"/>
            <a:chOff x="2456331" y="4809117"/>
            <a:chExt cx="2556733" cy="1785320"/>
          </a:xfrm>
        </p:grpSpPr>
        <p:pic>
          <p:nvPicPr>
            <p:cNvPr id="20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22" name="Picture 21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3388154"/>
            <a:ext cx="1981872" cy="26129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9412" y="5855747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10. Recursion versus Iteration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Iteration can be more </a:t>
            </a:r>
            <a:r>
              <a:rPr lang="en-US" smtClean="0">
                <a:solidFill>
                  <a:srgbClr val="0000FF"/>
                </a:solidFill>
              </a:rPr>
              <a:t>efficient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Replaces function calls </a:t>
            </a:r>
            <a:r>
              <a:rPr lang="en-US" smtClean="0"/>
              <a:t>with looping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Less memory is used (no activation record for each </a:t>
            </a:r>
            <a:r>
              <a:rPr lang="en-US" smtClean="0"/>
              <a:t>call)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Some good compilers are able to transform a tail-recursion code into an iterative </a:t>
            </a:r>
            <a:r>
              <a:rPr lang="en-US" smtClean="0">
                <a:solidFill>
                  <a:srgbClr val="0000FF"/>
                </a:solidFill>
              </a:rPr>
              <a:t>code.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General guideline: </a:t>
            </a:r>
            <a:r>
              <a:rPr lang="en-US" smtClean="0">
                <a:solidFill>
                  <a:srgbClr val="0000FF"/>
                </a:solidFill>
              </a:rPr>
              <a:t>If </a:t>
            </a:r>
            <a:r>
              <a:rPr lang="en-US">
                <a:solidFill>
                  <a:srgbClr val="0000FF"/>
                </a:solidFill>
              </a:rPr>
              <a:t>a problem can be done easily with iteration, then do it with </a:t>
            </a:r>
            <a:r>
              <a:rPr lang="en-US" smtClean="0">
                <a:solidFill>
                  <a:srgbClr val="0000FF"/>
                </a:solidFill>
              </a:rPr>
              <a:t>iteration</a:t>
            </a:r>
            <a:r>
              <a:rPr lang="en-US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Fibonacci can be coded with iteration or recursion, but the recursive version is </a:t>
            </a:r>
            <a:r>
              <a:rPr lang="en-US" u="sng"/>
              <a:t>very</a:t>
            </a:r>
            <a:r>
              <a:rPr lang="en-US"/>
              <a:t> inefficient (large call tree due to duplicate computations), so use iteration </a:t>
            </a:r>
            <a:r>
              <a:rPr lang="en-US" smtClean="0"/>
              <a:t>instead.</a:t>
            </a:r>
          </a:p>
        </p:txBody>
      </p:sp>
    </p:spTree>
    <p:extLst>
      <p:ext uri="{BB962C8B-B14F-4D97-AF65-F5344CB8AC3E}">
        <p14:creationId xmlns:p14="http://schemas.microsoft.com/office/powerpoint/2010/main" val="1501531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10. Recursion versus Iteration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Many problems are more naturally solved with recursion, which can provide elegant </a:t>
            </a:r>
            <a:r>
              <a:rPr lang="en-US" dirty="0" smtClean="0">
                <a:solidFill>
                  <a:srgbClr val="0000FF"/>
                </a:solidFill>
              </a:rPr>
              <a:t>solution.</a:t>
            </a:r>
            <a:endParaRPr lang="en-US" dirty="0" smtClean="0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Towers of Hanoi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Mergesort</a:t>
            </a:r>
            <a:r>
              <a:rPr lang="en-US" dirty="0" smtClean="0"/>
              <a:t> (to be covered in CS1020)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N Queens problem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Conclusion: choice depends on problem and the solution context. In general, use </a:t>
            </a:r>
            <a:r>
              <a:rPr lang="en-US" dirty="0" smtClean="0">
                <a:solidFill>
                  <a:srgbClr val="0000FF"/>
                </a:solidFill>
              </a:rPr>
              <a:t>recursion if …</a:t>
            </a:r>
            <a:endParaRPr lang="en-US" dirty="0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solution is natural and easy to understand</a:t>
            </a:r>
            <a:r>
              <a:rPr lang="en-US" dirty="0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recursive solution does not result in excessive duplicate </a:t>
            </a:r>
            <a:r>
              <a:rPr lang="en-US" dirty="0" smtClean="0"/>
              <a:t>computation.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equivalent iterative solution is too </a:t>
            </a:r>
            <a:r>
              <a:rPr lang="en-US" dirty="0" smtClean="0"/>
              <a:t>complex.</a:t>
            </a:r>
          </a:p>
        </p:txBody>
      </p:sp>
      <p:pic>
        <p:nvPicPr>
          <p:cNvPr id="9" name="Picture 8" descr="n_queen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8149" y="1646238"/>
            <a:ext cx="1535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56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11. Towers Of Hanoi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36430"/>
            <a:ext cx="8229600" cy="8440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 </a:t>
            </a:r>
            <a:r>
              <a:rPr lang="en-US" sz="2800" smtClean="0"/>
              <a:t> a separate Powerpoint file.</a:t>
            </a:r>
          </a:p>
        </p:txBody>
      </p:sp>
    </p:spTree>
    <p:extLst>
      <p:ext uri="{BB962C8B-B14F-4D97-AF65-F5344CB8AC3E}">
        <p14:creationId xmlns:p14="http://schemas.microsoft.com/office/powerpoint/2010/main" val="401893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Recursion as a design strategy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The components of a recursive code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Differences between Recursion and Iteration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Unit17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Definitions based on recursion: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71" y="2518954"/>
            <a:ext cx="5355772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person is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 smtClean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one of the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 smtClean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 smtClean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 followed by a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 smtClean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486" y="4619898"/>
            <a:ext cx="3811665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’s Not Unix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: Hypertext Preprocessor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02114" y="3827946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3221" y="2319554"/>
            <a:ext cx="2734107" cy="6771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 smtClean="0">
                <a:latin typeface="Calibri" pitchFamily="34" charset="0"/>
              </a:rPr>
              <a:t>: See recursion.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2492524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There is </a:t>
            </a:r>
            <a:r>
              <a:rPr lang="en-US" sz="2400" u="sng" dirty="0" smtClean="0"/>
              <a:t>NO</a:t>
            </a:r>
            <a:r>
              <a:rPr lang="en-US" sz="2400" dirty="0" smtClean="0"/>
              <a:t> new syntax needed for recursion.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Recursion </a:t>
            </a:r>
            <a:r>
              <a:rPr lang="en-US" sz="2400" dirty="0" smtClean="0"/>
              <a:t>is a form of (algorithm) design; it is a </a:t>
            </a:r>
            <a:r>
              <a:rPr lang="en-US" sz="2400" u="sng" dirty="0" smtClean="0"/>
              <a:t>problem-solving technique</a:t>
            </a:r>
            <a:r>
              <a:rPr lang="en-US" sz="2400" dirty="0" smtClean="0"/>
              <a:t> for </a:t>
            </a:r>
            <a:r>
              <a:rPr lang="en-US" sz="2400" u="sng" dirty="0" smtClean="0"/>
              <a:t>divide-and-conquer</a:t>
            </a:r>
            <a:r>
              <a:rPr lang="en-US" sz="2400" dirty="0" smtClean="0"/>
              <a:t> paradigm</a:t>
            </a:r>
          </a:p>
          <a:p>
            <a:pPr marL="744538" lvl="1" indent="-34131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Very important paradigm – many CS problems solved using it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Recursion is: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8114" y="3526733"/>
            <a:ext cx="5770573" cy="2246769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method where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800" b="1" u="sng" cap="all" spc="0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800" b="1" u="sng" cap="all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8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Two Simple Classic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2880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From these two examples, you will see how a </a:t>
            </a:r>
            <a:r>
              <a:rPr lang="en-US" dirty="0">
                <a:solidFill>
                  <a:srgbClr val="0000FF"/>
                </a:solidFill>
              </a:rPr>
              <a:t>recursive algorithm </a:t>
            </a:r>
            <a:r>
              <a:rPr lang="en-US" dirty="0" smtClean="0"/>
              <a:t>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171" y="2601686"/>
            <a:ext cx="5366657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2800" dirty="0" smtClean="0"/>
              <a:t>Invoking/calling ‘itself’ to solve smaller or simpler instance(s) of a problem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256" y="3940628"/>
            <a:ext cx="489628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… and then building up the answer(s) of the simpler instance(s).</a:t>
            </a:r>
          </a:p>
          <a:p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429" y="2296886"/>
            <a:ext cx="2688770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Winding phase</a:t>
            </a:r>
            <a:endParaRPr lang="en-SG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36770" y="5214258"/>
            <a:ext cx="3037115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Unwinding phase</a:t>
            </a:r>
            <a:endParaRPr lang="en-SG" sz="2800" i="1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7457" y="1571858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795" y="2231571"/>
            <a:ext cx="4467061" cy="2734609"/>
            <a:chOff x="583910" y="2231571"/>
            <a:chExt cx="4268506" cy="2734609"/>
          </a:xfrm>
        </p:grpSpPr>
        <p:sp>
          <p:nvSpPr>
            <p:cNvPr id="16" name="TextBox 15"/>
            <p:cNvSpPr txBox="1"/>
            <p:nvPr/>
          </p:nvSpPr>
          <p:spPr>
            <a:xfrm>
              <a:off x="583910" y="2231571"/>
              <a:ext cx="3901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1):</a:t>
              </a:r>
              <a:endParaRPr lang="en-SG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1248" y="2657856"/>
              <a:ext cx="4011168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factorial_iter1(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0560" y="3058450"/>
            <a:ext cx="4373154" cy="3007689"/>
            <a:chOff x="4480560" y="3058450"/>
            <a:chExt cx="4157472" cy="3007689"/>
          </a:xfrm>
        </p:grpSpPr>
        <p:sp>
          <p:nvSpPr>
            <p:cNvPr id="19" name="TextBox 18"/>
            <p:cNvSpPr txBox="1"/>
            <p:nvPr/>
          </p:nvSpPr>
          <p:spPr>
            <a:xfrm>
              <a:off x="4962144" y="3058450"/>
              <a:ext cx="3675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2):</a:t>
              </a:r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560" y="3480816"/>
              <a:ext cx="4011168" cy="25853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factorial_iter2(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n--;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" y="5508171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Unit17_Factorial.c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29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7457" y="1550592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0428" y="1389581"/>
            <a:ext cx="2612572" cy="113877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! =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 (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– 1)!</a:t>
            </a:r>
          </a:p>
          <a:p>
            <a:r>
              <a:rPr lang="en-US" sz="2400" dirty="0" smtClean="0">
                <a:sym typeface="Symbol"/>
              </a:rPr>
              <a:t>0! = 1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423" y="2129051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Doing it the recursive way?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248" y="2817351"/>
            <a:ext cx="440131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0511" y="3012424"/>
            <a:ext cx="303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loop!</a:t>
            </a:r>
          </a:p>
          <a:p>
            <a:r>
              <a:rPr lang="en-US" sz="2400" dirty="0" smtClean="0"/>
              <a:t>But calling itself (recursively)  brings out repetition.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43712" y="5091482"/>
            <a:ext cx="7909558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All the three versions work only for n &lt; 13, due to the range of values permissible for type int. This is the limitation of the data type, not a limitation of the problem-solving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86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22450</TotalTime>
  <Words>3190</Words>
  <Application>Microsoft Office PowerPoint</Application>
  <PresentationFormat>On-screen Show (4:3)</PresentationFormat>
  <Paragraphs>767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Clarity</vt:lpstr>
      <vt:lpstr>Clip</vt:lpstr>
      <vt:lpstr>http://www.comp.nus.edu.sg/~cs1010/</vt:lpstr>
      <vt:lpstr>Unit 17: Recursion</vt:lpstr>
      <vt:lpstr>Unit 17: Recursion </vt:lpstr>
      <vt:lpstr>1. Introduction (1/3)</vt:lpstr>
      <vt:lpstr>1. Introduction (2/3)</vt:lpstr>
      <vt:lpstr>1. Introduction (3/3)</vt:lpstr>
      <vt:lpstr>2. Two Simple Classic Examples</vt:lpstr>
      <vt:lpstr>2.1 Demo #1: Factorial (1/3)</vt:lpstr>
      <vt:lpstr>2.1 Demo #1: Factorial (2/3)</vt:lpstr>
      <vt:lpstr>2.1 Demo #1: Factorial (3/3)</vt:lpstr>
      <vt:lpstr>2.2 Demo #2: Fibonacci (1/4)</vt:lpstr>
      <vt:lpstr>2.2 Demo #2: Fibonacci (2/4)</vt:lpstr>
      <vt:lpstr>2.2 Demo #2: Fibonacci (3/4)</vt:lpstr>
      <vt:lpstr>2.2 Fibonacci (4/4)</vt:lpstr>
      <vt:lpstr>3. Gist of Recursion (1/6)</vt:lpstr>
      <vt:lpstr>3. Gist of Recursion (2/6)</vt:lpstr>
      <vt:lpstr>3. Gist of Recursion (3/6)</vt:lpstr>
      <vt:lpstr>3. Gist of Recursion (4/6)</vt:lpstr>
      <vt:lpstr>3. Gist of Recursion (5/6)</vt:lpstr>
      <vt:lpstr>3. Gist of Recursion (6/6)</vt:lpstr>
      <vt:lpstr>4. Exercise #1: Greatest Common Divisor </vt:lpstr>
      <vt:lpstr>4. Exercise #2: Tracing </vt:lpstr>
      <vt:lpstr>5. Thinking Recursively</vt:lpstr>
      <vt:lpstr>5.1 Think: Sum of Squares (1/5)</vt:lpstr>
      <vt:lpstr>5.1 Think: Sum of Squares (2/5)</vt:lpstr>
      <vt:lpstr>5.1 Think: Sum of Squares (3/5)</vt:lpstr>
      <vt:lpstr>5.1 Think: Sum of Squares (4/5)</vt:lpstr>
      <vt:lpstr>5.1 Think: Sum of Squares (5/5)</vt:lpstr>
      <vt:lpstr>5.2 Demo #3: Counting Occurrences (1/4)</vt:lpstr>
      <vt:lpstr>5.2 Demo #3: Counting Occurrences (2/4)</vt:lpstr>
      <vt:lpstr>5.2 Demo #3: Counting Occurrences (3/4)</vt:lpstr>
      <vt:lpstr>5.2 Demo #3: Counting Occurrences (4/4)</vt:lpstr>
      <vt:lpstr>6. Auxiliary Function (1/3)</vt:lpstr>
      <vt:lpstr>6. Auxiliary Function (2/3)</vt:lpstr>
      <vt:lpstr>6. Auxiliary Function (3/3)</vt:lpstr>
      <vt:lpstr>7. Exercise #3: Sum Digits</vt:lpstr>
      <vt:lpstr>7. Exercise #4: Sum Array</vt:lpstr>
      <vt:lpstr>8. Types of Recursion</vt:lpstr>
      <vt:lpstr>9. Tracing Recursive Codes</vt:lpstr>
      <vt:lpstr>10. Recursion versus Iteration (1/2)</vt:lpstr>
      <vt:lpstr>10. Recursion versus Iteration (2/2)</vt:lpstr>
      <vt:lpstr>11. Towers Of Hanoi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1605</cp:revision>
  <cp:lastPrinted>2014-07-01T03:51:49Z</cp:lastPrinted>
  <dcterms:created xsi:type="dcterms:W3CDTF">1998-09-05T15:03:32Z</dcterms:created>
  <dcterms:modified xsi:type="dcterms:W3CDTF">2017-10-18T03:58:31Z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