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41"/>
  </p:notesMasterIdLst>
  <p:handoutMasterIdLst>
    <p:handoutMasterId r:id="rId42"/>
  </p:handoutMasterIdLst>
  <p:sldIdLst>
    <p:sldId id="256" r:id="rId2"/>
    <p:sldId id="468" r:id="rId3"/>
    <p:sldId id="509" r:id="rId4"/>
    <p:sldId id="504" r:id="rId5"/>
    <p:sldId id="546" r:id="rId6"/>
    <p:sldId id="547" r:id="rId7"/>
    <p:sldId id="548" r:id="rId8"/>
    <p:sldId id="549" r:id="rId9"/>
    <p:sldId id="566" r:id="rId10"/>
    <p:sldId id="567" r:id="rId11"/>
    <p:sldId id="568" r:id="rId12"/>
    <p:sldId id="569" r:id="rId13"/>
    <p:sldId id="570" r:id="rId14"/>
    <p:sldId id="555" r:id="rId15"/>
    <p:sldId id="571" r:id="rId16"/>
    <p:sldId id="572" r:id="rId17"/>
    <p:sldId id="573" r:id="rId18"/>
    <p:sldId id="574" r:id="rId19"/>
    <p:sldId id="575" r:id="rId20"/>
    <p:sldId id="576" r:id="rId21"/>
    <p:sldId id="577" r:id="rId22"/>
    <p:sldId id="579" r:id="rId23"/>
    <p:sldId id="578" r:id="rId24"/>
    <p:sldId id="580" r:id="rId25"/>
    <p:sldId id="581" r:id="rId26"/>
    <p:sldId id="582" r:id="rId27"/>
    <p:sldId id="583" r:id="rId28"/>
    <p:sldId id="584" r:id="rId29"/>
    <p:sldId id="585" r:id="rId30"/>
    <p:sldId id="586" r:id="rId31"/>
    <p:sldId id="587" r:id="rId32"/>
    <p:sldId id="588" r:id="rId33"/>
    <p:sldId id="589" r:id="rId34"/>
    <p:sldId id="590" r:id="rId35"/>
    <p:sldId id="591" r:id="rId36"/>
    <p:sldId id="592" r:id="rId37"/>
    <p:sldId id="593" r:id="rId38"/>
    <p:sldId id="506" r:id="rId39"/>
    <p:sldId id="308" r:id="rId4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9900CC"/>
    <a:srgbClr val="E6E6E6"/>
    <a:srgbClr val="CCECFF"/>
    <a:srgbClr val="FFFF99"/>
    <a:srgbClr val="FFCC66"/>
    <a:srgbClr val="CCFFCC"/>
    <a:srgbClr val="99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1652" autoAdjust="0"/>
  </p:normalViewPr>
  <p:slideViewPr>
    <p:cSldViewPr snapToGrid="0">
      <p:cViewPr varScale="1">
        <p:scale>
          <a:sx n="87" d="100"/>
          <a:sy n="87" d="100"/>
        </p:scale>
        <p:origin x="-84" y="-4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30"/>
    </p:cViewPr>
  </p:sorterViewPr>
  <p:notesViewPr>
    <p:cSldViewPr snapToGrid="0">
      <p:cViewPr>
        <p:scale>
          <a:sx n="100" d="100"/>
          <a:sy n="100" d="100"/>
        </p:scale>
        <p:origin x="-3384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10/30/2017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811876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44334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89449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390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4001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58374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47835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76920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51683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9835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7566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74960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94833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77323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48261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48737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01998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02222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80868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79136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53682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242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94988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37417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18860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39058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74533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66257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52305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967465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42393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25416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86598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7207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6271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1258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8895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8375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8425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 smtClean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 smtClean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 smtClean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comp.nus.edu.sg/~cs1010/" TargetMode="External"/><Relationship Id="rId5" Type="http://schemas.openxmlformats.org/officeDocument/2006/relationships/image" Target="../media/image3.gif"/><Relationship Id="rId4" Type="http://schemas.openxmlformats.org/officeDocument/2006/relationships/hyperlink" Target="http://www.comp.nus.edu.sg/~cs1010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dnetwork.com/b-58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912533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UNIT 19</a:t>
            </a:r>
            <a:endParaRPr lang="en-US" sz="28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File Processing</a:t>
            </a:r>
            <a:endParaRPr lang="en-US" sz="36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6" name="[Picture 6]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21" y="719372"/>
            <a:ext cx="6167933" cy="1013510"/>
          </a:xfrm>
          <a:prstGeom prst="rect">
            <a:avLst/>
          </a:prstGeom>
        </p:spPr>
      </p:pic>
      <p:sp>
        <p:nvSpPr>
          <p:cNvPr id="7" name="Rectangle 6"/>
          <p:cNvSpPr>
            <a:spLocks noGrp="1" noChangeArrowheads="1"/>
          </p:cNvSpPr>
          <p:nvPr/>
        </p:nvSpPr>
        <p:spPr>
          <a:xfrm>
            <a:off x="2265376" y="719372"/>
            <a:ext cx="4004733" cy="3640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 cap="all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6"/>
              </a:rPr>
              <a:t>http://www.comp.nus.edu.sg/~cs1010/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2. Demo: Sum Array (3/6)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Unit19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10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42328" y="1015187"/>
            <a:ext cx="7466099" cy="5663089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1600" b="1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&lt;stdio.h&gt;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1600" b="1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MAX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maximum number of elements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scanPrices(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[]);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sumPrices(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[], 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printResult(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prices[MAX]; 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= scanPrices(prices);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printResult(sumPrices(prices, size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Compute sum of elements in arr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sumPrices(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arr[],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size) {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(i=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 i&lt;size; i++)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	sum += arr[i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sum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5562355" y="830521"/>
            <a:ext cx="3339376" cy="36933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Unit19_SumArray_with_Files.c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562355" y="1912472"/>
            <a:ext cx="3042723" cy="830997"/>
          </a:xfrm>
          <a:prstGeom prst="rect">
            <a:avLst/>
          </a:pr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 difference from </a:t>
            </a:r>
            <a:r>
              <a:rPr lang="en-US" sz="2400" dirty="0" smtClean="0">
                <a:solidFill>
                  <a:srgbClr val="0000FF"/>
                </a:solidFill>
              </a:rPr>
              <a:t>Unit19_SumArray.c</a:t>
            </a:r>
            <a:r>
              <a:rPr lang="en-US" sz="2400" dirty="0" smtClean="0"/>
              <a:t> 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82655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2. Demo: Sum Array (4/6)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Unit19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11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42328" y="1097876"/>
            <a:ext cx="8046215" cy="5693866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Read number of prices and prices into array arr.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Return number of prices read.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scanPrices(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arr[]) 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*infile;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size, i;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infile = fopen(</a:t>
            </a:r>
            <a:r>
              <a:rPr lang="en-US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"prices.in"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"r"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400" b="1" smtClean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open file for reading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fscanf(infile, </a:t>
            </a:r>
            <a:r>
              <a:rPr lang="en-US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&amp;size);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(i=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 i&lt;size; i++) 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fscanf(infile, </a:t>
            </a:r>
            <a:r>
              <a:rPr lang="en-US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&amp;arr[i]);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endParaRPr lang="en-US" sz="10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fclose(infile);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size;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Print the total price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printResult(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total_price) 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*outfile;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outfile =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fopen(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prices.out"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"w"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400" b="1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open file for </a:t>
            </a:r>
            <a:r>
              <a:rPr lang="en-US" sz="1400" b="1" smtClean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writing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fprintf(outfile, </a:t>
            </a:r>
            <a:r>
              <a:rPr lang="en-US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"Total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price = $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%.2f\n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total_price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fclose(outfile);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5549167" y="830521"/>
            <a:ext cx="3339376" cy="36933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Unit19_SumArray_with_Files.c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5441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2. Demo: Compare Input Functions (5/6)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Unit19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12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grpSp>
        <p:nvGrpSpPr>
          <p:cNvPr id="16" name="Group 15"/>
          <p:cNvGrpSpPr/>
          <p:nvPr/>
        </p:nvGrpSpPr>
        <p:grpSpPr>
          <a:xfrm>
            <a:off x="318761" y="1029177"/>
            <a:ext cx="6411563" cy="3180495"/>
            <a:chOff x="318761" y="1029177"/>
            <a:chExt cx="6411563" cy="3180495"/>
          </a:xfrm>
        </p:grpSpPr>
        <p:sp>
          <p:nvSpPr>
            <p:cNvPr id="8" name="[TextBox 7]"/>
            <p:cNvSpPr txBox="1"/>
            <p:nvPr/>
          </p:nvSpPr>
          <p:spPr>
            <a:xfrm>
              <a:off x="318761" y="1162684"/>
              <a:ext cx="5484730" cy="3046988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 dirty="0" err="1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b="1" dirty="0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scanPrices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float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[]) {</a:t>
              </a: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size,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"Enter number of prices: "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scanf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&amp;size);</a:t>
              </a: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"Enter prices:</a:t>
              </a:r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\n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&lt;size;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++) </a:t>
              </a: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scanf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%f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&amp;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]);</a:t>
              </a: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size;</a:t>
              </a: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0" name="[TextBox 9]"/>
            <p:cNvSpPr txBox="1">
              <a:spLocks noChangeArrowheads="1"/>
            </p:cNvSpPr>
            <p:nvPr/>
          </p:nvSpPr>
          <p:spPr bwMode="auto">
            <a:xfrm>
              <a:off x="4562230" y="1029177"/>
              <a:ext cx="2168094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Unit19_SumArray.c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416008" y="3499490"/>
            <a:ext cx="5569645" cy="3323987"/>
            <a:chOff x="3416008" y="3499490"/>
            <a:chExt cx="5569645" cy="3323987"/>
          </a:xfrm>
        </p:grpSpPr>
        <p:sp>
          <p:nvSpPr>
            <p:cNvPr id="9" name="[TextBox 8]"/>
            <p:cNvSpPr txBox="1"/>
            <p:nvPr/>
          </p:nvSpPr>
          <p:spPr>
            <a:xfrm>
              <a:off x="3416008" y="3499490"/>
              <a:ext cx="5232165" cy="3323987"/>
            </a:xfrm>
            <a:prstGeom prst="rect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 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scanPrices(</a:t>
              </a:r>
              <a:r>
                <a:rPr lang="en-US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float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 arr[]) 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FILE 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*infile;</a:t>
              </a:r>
              <a:endParaRPr lang="en-US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 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size, i;</a:t>
              </a: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endParaRPr lang="en-US" sz="10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infile = fopen(</a:t>
              </a:r>
              <a:r>
                <a:rPr lang="en-US" b="1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"prices.in"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b="1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"r"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 </a:t>
              </a:r>
              <a:endParaRPr lang="en-US" sz="1400" b="1" smtClean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fscanf(infile, </a:t>
              </a:r>
              <a:r>
                <a:rPr lang="en-US" b="1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b="1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US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, &amp;size);</a:t>
              </a: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endParaRPr lang="en-US" sz="10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(i=</a:t>
              </a:r>
              <a:r>
                <a:rPr lang="en-US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; i&lt;size; i++) </a:t>
              </a:r>
              <a:endParaRPr lang="en-US" b="1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fscanf(infile, </a:t>
              </a:r>
              <a:r>
                <a:rPr lang="en-US" b="1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b="1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  <a:r>
                <a:rPr lang="en-US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, &amp;arr[i]);</a:t>
              </a: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endParaRPr lang="en-US" sz="1000" b="1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fclose(infile);</a:t>
              </a:r>
              <a:endParaRPr lang="en-US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 size;</a:t>
              </a: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5646277" y="6439263"/>
              <a:ext cx="3339376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Unit19_SumArray_with_Files.c</a:t>
              </a:r>
              <a:endParaRPr lang="en-US" dirty="0"/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3857625" y="3771900"/>
            <a:ext cx="2057400" cy="32861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851920" y="4464115"/>
            <a:ext cx="4614863" cy="32861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857625" y="5853112"/>
            <a:ext cx="2057400" cy="32861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857624" y="5022303"/>
            <a:ext cx="90011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869988" y="5022303"/>
            <a:ext cx="77628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162424" y="5727153"/>
            <a:ext cx="90011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139402" y="5744068"/>
            <a:ext cx="77628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7200" y="4315605"/>
            <a:ext cx="28135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Note that when we use an input file, prompts for interactive input become unnecessary.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6047549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2. Demo: Compare Output Functions (6/6)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Unit19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13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grpSp>
        <p:nvGrpSpPr>
          <p:cNvPr id="17" name="Group 16"/>
          <p:cNvGrpSpPr/>
          <p:nvPr/>
        </p:nvGrpSpPr>
        <p:grpSpPr>
          <a:xfrm>
            <a:off x="318760" y="1393516"/>
            <a:ext cx="6839278" cy="1292662"/>
            <a:chOff x="318760" y="1393516"/>
            <a:chExt cx="6839278" cy="1292662"/>
          </a:xfrm>
        </p:grpSpPr>
        <p:sp>
          <p:nvSpPr>
            <p:cNvPr id="8" name="[TextBox 7]"/>
            <p:cNvSpPr txBox="1"/>
            <p:nvPr/>
          </p:nvSpPr>
          <p:spPr>
            <a:xfrm>
              <a:off x="318760" y="1762848"/>
              <a:ext cx="6839278" cy="923330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printResult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float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total_price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"Total price = $</a:t>
              </a:r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%.2f\n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total_price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0" name="[TextBox 9]"/>
            <p:cNvSpPr txBox="1">
              <a:spLocks noChangeArrowheads="1"/>
            </p:cNvSpPr>
            <p:nvPr/>
          </p:nvSpPr>
          <p:spPr bwMode="auto">
            <a:xfrm>
              <a:off x="4562230" y="1393516"/>
              <a:ext cx="2168094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Unit19_SumArray.c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01446" y="3517629"/>
            <a:ext cx="8326280" cy="2246769"/>
            <a:chOff x="501446" y="3517629"/>
            <a:chExt cx="8326280" cy="2246769"/>
          </a:xfrm>
        </p:grpSpPr>
        <p:sp>
          <p:nvSpPr>
            <p:cNvPr id="9" name="[TextBox 8]"/>
            <p:cNvSpPr txBox="1"/>
            <p:nvPr/>
          </p:nvSpPr>
          <p:spPr>
            <a:xfrm>
              <a:off x="501446" y="3517629"/>
              <a:ext cx="8146728" cy="2062103"/>
            </a:xfrm>
            <a:prstGeom prst="rect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printResult(</a:t>
              </a:r>
              <a:r>
                <a:rPr lang="en-US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float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 total_price) {</a:t>
              </a: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FILE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 *outfile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endParaRPr lang="en-US" sz="10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outfile = fopen(</a:t>
              </a:r>
              <a:r>
                <a:rPr lang="en-US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"prices.out"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"w"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); </a:t>
              </a:r>
              <a:endParaRPr lang="en-US" b="1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fprintf(outfile, </a:t>
              </a:r>
              <a:r>
                <a:rPr lang="en-US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"Total price = $</a:t>
              </a:r>
              <a:r>
                <a:rPr lang="en-US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%.2f\n</a:t>
              </a:r>
              <a:r>
                <a:rPr lang="en-US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, total_price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endParaRPr lang="en-US" sz="10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fclose(outfile);</a:t>
              </a: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5488350" y="5395066"/>
              <a:ext cx="3339376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Unit19_SumArray_with_Files.c</a:t>
              </a:r>
              <a:endParaRPr lang="en-US" dirty="0"/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902985" y="3851633"/>
            <a:ext cx="2057400" cy="29744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02984" y="4223599"/>
            <a:ext cx="4869166" cy="32508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881590" y="4959170"/>
            <a:ext cx="2434583" cy="32861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919321" y="4765127"/>
            <a:ext cx="101236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98881" y="4765127"/>
            <a:ext cx="86150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0077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3. Opening File and File Modes (1/2)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Unit19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14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328644"/>
            <a:ext cx="8229600" cy="2575141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Prototype:</a:t>
            </a:r>
          </a:p>
          <a:p>
            <a:pPr marL="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tabLst>
                <a:tab pos="581025" algn="l"/>
              </a:tabLst>
            </a:pPr>
            <a:r>
              <a:rPr lang="en-US" dirty="0">
                <a:latin typeface="Lucida Console" pitchFamily="49" charset="0"/>
              </a:rPr>
              <a:t>	</a:t>
            </a:r>
            <a:r>
              <a:rPr lang="en-US" sz="1800" dirty="0" smtClean="0">
                <a:latin typeface="Lucida Console" pitchFamily="49" charset="0"/>
              </a:rPr>
              <a:t>FILE </a:t>
            </a:r>
            <a:r>
              <a:rPr lang="en-US" sz="1800" dirty="0">
                <a:latin typeface="Lucida Console" pitchFamily="49" charset="0"/>
              </a:rPr>
              <a:t>*</a:t>
            </a:r>
            <a:r>
              <a:rPr lang="en-US" sz="1800" b="1" dirty="0" err="1">
                <a:solidFill>
                  <a:srgbClr val="C00000"/>
                </a:solidFill>
                <a:latin typeface="Lucida Console" pitchFamily="49" charset="0"/>
                <a:cs typeface="Courier New" pitchFamily="49" charset="0"/>
              </a:rPr>
              <a:t>fopen</a:t>
            </a:r>
            <a:r>
              <a:rPr lang="en-US" sz="1800" dirty="0">
                <a:latin typeface="Lucida Console" pitchFamily="49" charset="0"/>
              </a:rPr>
              <a:t>(</a:t>
            </a:r>
            <a:r>
              <a:rPr lang="en-US" sz="1800" dirty="0" err="1">
                <a:latin typeface="Lucida Console" pitchFamily="49" charset="0"/>
              </a:rPr>
              <a:t>const</a:t>
            </a:r>
            <a:r>
              <a:rPr lang="en-US" sz="1800" dirty="0">
                <a:latin typeface="Lucida Console" pitchFamily="49" charset="0"/>
              </a:rPr>
              <a:t> char *filename, </a:t>
            </a:r>
            <a:r>
              <a:rPr lang="en-US" sz="1800" dirty="0" err="1">
                <a:latin typeface="Lucida Console" pitchFamily="49" charset="0"/>
              </a:rPr>
              <a:t>const</a:t>
            </a:r>
            <a:r>
              <a:rPr lang="en-US" sz="1800" dirty="0">
                <a:latin typeface="Lucida Console" pitchFamily="49" charset="0"/>
              </a:rPr>
              <a:t> char *mode)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Returns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000" dirty="0"/>
              <a:t> if error; otherwise, returns a pointer of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sz="2000" dirty="0"/>
              <a:t> type</a:t>
            </a: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Possible errors: non-existent file (for input), or no permission to open the file</a:t>
            </a: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FF"/>
                </a:solidFill>
              </a:rPr>
              <a:t>File mode </a:t>
            </a:r>
            <a:r>
              <a:rPr lang="en-US" sz="2000" dirty="0"/>
              <a:t>for text files (we will focus only on “r” and “w”):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466629"/>
              </p:ext>
            </p:extLst>
          </p:nvPr>
        </p:nvGraphicFramePr>
        <p:xfrm>
          <a:off x="1296760" y="3669286"/>
          <a:ext cx="6650038" cy="2864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043"/>
                <a:gridCol w="5538995"/>
              </a:tblGrid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Mode</a:t>
                      </a:r>
                      <a:endParaRPr lang="en-SG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14" marB="45714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Meaning</a:t>
                      </a:r>
                      <a:endParaRPr lang="en-SG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14" marB="45714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“r”</a:t>
                      </a:r>
                      <a:endParaRPr lang="en-SG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14" marB="45714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Open </a:t>
                      </a:r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for reading </a:t>
                      </a:r>
                      <a:r>
                        <a:rPr lang="en-US" sz="1800" smtClean="0">
                          <a:solidFill>
                            <a:srgbClr val="C00000"/>
                          </a:solidFill>
                        </a:rPr>
                        <a:t>(file</a:t>
                      </a:r>
                      <a:r>
                        <a:rPr lang="en-US" sz="1800" baseline="0" smtClean="0">
                          <a:solidFill>
                            <a:srgbClr val="C00000"/>
                          </a:solidFill>
                        </a:rPr>
                        <a:t> must already exist)</a:t>
                      </a:r>
                      <a:endParaRPr lang="en-SG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443" marR="91443" marT="45714" marB="45714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“w”</a:t>
                      </a:r>
                      <a:endParaRPr lang="en-SG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Open for writing (file needs </a:t>
                      </a:r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not exist; </a:t>
                      </a:r>
                      <a:r>
                        <a:rPr lang="en-US" sz="1800" smtClean="0">
                          <a:solidFill>
                            <a:srgbClr val="C00000"/>
                          </a:solidFill>
                        </a:rPr>
                        <a:t>if exists, old data are overwritten</a:t>
                      </a:r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SG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“a”</a:t>
                      </a:r>
                      <a:endParaRPr lang="en-SG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14" marB="45714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Open for appending (file needs not exist)</a:t>
                      </a:r>
                      <a:endParaRPr lang="en-SG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14" marB="45714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“r+”</a:t>
                      </a:r>
                      <a:endParaRPr lang="en-SG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Open for reading and writing,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starting at beginning</a:t>
                      </a:r>
                      <a:endParaRPr lang="en-SG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“w+”</a:t>
                      </a:r>
                      <a:endParaRPr lang="en-SG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14" marB="45714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Open for reading and writing (truncate if file exists)</a:t>
                      </a:r>
                      <a:endParaRPr lang="en-SG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14" marB="45714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“a+”</a:t>
                      </a:r>
                      <a:endParaRPr lang="en-SG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Open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for reading and writing (append if file exists)</a:t>
                      </a:r>
                      <a:endParaRPr lang="en-SG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14" marB="4571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79108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3. Opening File and File Modes (2/2)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Unit19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15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52799"/>
            <a:ext cx="8229600" cy="816678"/>
          </a:xfrm>
        </p:spPr>
        <p:txBody>
          <a:bodyPr>
            <a:no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To ensure a file is opened properly, we may add a check. </a:t>
            </a:r>
            <a:r>
              <a:rPr lang="en-US" smtClean="0"/>
              <a:t>Example: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 bwMode="auto">
          <a:xfrm>
            <a:off x="562796" y="1978423"/>
            <a:ext cx="8062913" cy="258532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58775" algn="l"/>
                <a:tab pos="715963" algn="l"/>
                <a:tab pos="1074738" algn="l"/>
                <a:tab pos="1433513" algn="l"/>
                <a:tab pos="1792288" algn="l"/>
              </a:tabLst>
              <a:defRPr/>
            </a:pPr>
            <a:r>
              <a:rPr lang="en-SG" b="1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b="1" smtClean="0">
                <a:latin typeface="Courier New" pitchFamily="49" charset="0"/>
                <a:cs typeface="Courier New" pitchFamily="49" charset="0"/>
              </a:rPr>
              <a:t> scanPrices(</a:t>
            </a:r>
            <a:r>
              <a:rPr lang="en-SG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SG" b="1" smtClean="0">
                <a:latin typeface="Courier New" pitchFamily="49" charset="0"/>
                <a:cs typeface="Courier New" pitchFamily="49" charset="0"/>
              </a:rPr>
              <a:t> arr[]) {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  <a:tab pos="1433513" algn="l"/>
                <a:tab pos="1792288" algn="l"/>
              </a:tabLst>
              <a:defRPr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SG" b="1" dirty="0" err="1" smtClean="0">
                <a:latin typeface="Courier New" pitchFamily="49" charset="0"/>
                <a:cs typeface="Courier New" pitchFamily="49" charset="0"/>
              </a:rPr>
              <a:t>infile</a:t>
            </a: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  <a:tab pos="1433513" algn="l"/>
                <a:tab pos="1792288" algn="l"/>
              </a:tabLst>
              <a:defRPr/>
            </a:pPr>
            <a:r>
              <a:rPr lang="en-SG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SG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size,</a:t>
            </a:r>
            <a:r>
              <a:rPr lang="en-SG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SG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  <a:tab pos="1433513" algn="l"/>
                <a:tab pos="1792288" algn="l"/>
              </a:tabLst>
              <a:defRPr/>
            </a:pP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SG" b="1" smtClean="0">
                <a:latin typeface="Courier New" pitchFamily="49" charset="0"/>
                <a:cs typeface="Courier New" pitchFamily="49" charset="0"/>
              </a:rPr>
              <a:t> ((</a:t>
            </a:r>
            <a:r>
              <a:rPr lang="en-SG" b="1" dirty="0" err="1" smtClean="0">
                <a:latin typeface="Courier New" pitchFamily="49" charset="0"/>
                <a:cs typeface="Courier New" pitchFamily="49" charset="0"/>
              </a:rPr>
              <a:t>infile</a:t>
            </a: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b="1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SG" b="1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b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"prices.in</a:t>
            </a:r>
            <a:r>
              <a:rPr lang="en-SG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SG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"r"</a:t>
            </a: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)) == </a:t>
            </a:r>
            <a:r>
              <a:rPr lang="en-SG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58775" algn="l"/>
                <a:tab pos="715963" algn="l"/>
                <a:tab pos="1074738" algn="l"/>
                <a:tab pos="1433513" algn="l"/>
                <a:tab pos="1792288" algn="l"/>
              </a:tabLst>
              <a:defRPr/>
            </a:pP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SG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"Cannot open </a:t>
            </a:r>
            <a:r>
              <a:rPr lang="en-SG" b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SG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\"</a:t>
            </a:r>
            <a:r>
              <a:rPr lang="en-SG" b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prices.in</a:t>
            </a:r>
            <a:r>
              <a:rPr lang="en-SG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\"\n</a:t>
            </a:r>
            <a:r>
              <a:rPr lang="en-SG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58775" algn="l"/>
                <a:tab pos="715963" algn="l"/>
                <a:tab pos="1074738" algn="l"/>
                <a:tab pos="1433513" algn="l"/>
                <a:tab pos="1792288" algn="l"/>
              </a:tabLst>
              <a:defRPr/>
            </a:pP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		exit(</a:t>
            </a:r>
            <a:r>
              <a:rPr lang="en-SG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58775" algn="l"/>
                <a:tab pos="715963" algn="l"/>
                <a:tab pos="1074738" algn="l"/>
                <a:tab pos="1433513" algn="l"/>
                <a:tab pos="1792288" algn="l"/>
              </a:tabLst>
              <a:defRPr/>
            </a:pP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  <a:tab pos="1433513" algn="l"/>
                <a:tab pos="1792288" algn="l"/>
              </a:tabLst>
              <a:defRPr/>
            </a:pP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	. . .</a:t>
            </a:r>
          </a:p>
          <a:p>
            <a:pPr>
              <a:tabLst>
                <a:tab pos="358775" algn="l"/>
                <a:tab pos="715963" algn="l"/>
                <a:tab pos="1074738" algn="l"/>
                <a:tab pos="1433513" algn="l"/>
                <a:tab pos="1792288" algn="l"/>
              </a:tabLst>
              <a:defRPr/>
            </a:pP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587375" y="4739592"/>
            <a:ext cx="8229600" cy="17842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Function </a:t>
            </a:r>
            <a:r>
              <a:rPr lang="en-US" sz="2000" dirty="0">
                <a:solidFill>
                  <a:srgbClr val="0000FF"/>
                </a:solidFill>
              </a:rPr>
              <a:t>exit(</a:t>
            </a:r>
            <a:r>
              <a:rPr lang="en-US" sz="2000" i="1" dirty="0">
                <a:solidFill>
                  <a:srgbClr val="0000FF"/>
                </a:solidFill>
              </a:rPr>
              <a:t>n</a:t>
            </a:r>
            <a:r>
              <a:rPr lang="en-US" sz="2000" dirty="0">
                <a:solidFill>
                  <a:srgbClr val="0000FF"/>
                </a:solidFill>
              </a:rPr>
              <a:t>) </a:t>
            </a:r>
            <a:r>
              <a:rPr lang="en-US" sz="2000" dirty="0"/>
              <a:t>terminates the program immediately, passing the value </a:t>
            </a:r>
            <a:r>
              <a:rPr lang="en-US" sz="2000" i="1" dirty="0"/>
              <a:t>n</a:t>
            </a:r>
            <a:r>
              <a:rPr lang="en-US" sz="2000" dirty="0"/>
              <a:t> to the operating system.  Putting different values for </a:t>
            </a:r>
            <a:r>
              <a:rPr lang="en-US" sz="2000" i="1" dirty="0"/>
              <a:t>n</a:t>
            </a:r>
            <a:r>
              <a:rPr lang="en-US" sz="2000" dirty="0"/>
              <a:t> at different </a:t>
            </a:r>
            <a:r>
              <a:rPr lang="en-US" sz="2000" dirty="0">
                <a:solidFill>
                  <a:srgbClr val="0000FF"/>
                </a:solidFill>
              </a:rPr>
              <a:t>exit() </a:t>
            </a:r>
            <a:r>
              <a:rPr lang="en-US" sz="2000" dirty="0"/>
              <a:t>statements allows us to trace where the program terminates. </a:t>
            </a:r>
            <a:r>
              <a:rPr lang="en-US" sz="2000" i="1" dirty="0"/>
              <a:t>n</a:t>
            </a:r>
            <a:r>
              <a:rPr lang="en-US" sz="2000" dirty="0"/>
              <a:t> is typically a positive integer (as 0 means good </a:t>
            </a:r>
            <a:r>
              <a:rPr lang="en-US" sz="2000" dirty="0" smtClean="0"/>
              <a:t>run)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/>
              <a:t>To </a:t>
            </a:r>
            <a:r>
              <a:rPr lang="en-US" sz="2000" dirty="0"/>
              <a:t>use the </a:t>
            </a:r>
            <a:r>
              <a:rPr lang="en-US" sz="2000" dirty="0">
                <a:solidFill>
                  <a:srgbClr val="0000FF"/>
                </a:solidFill>
              </a:rPr>
              <a:t>exit() </a:t>
            </a:r>
            <a:r>
              <a:rPr lang="en-US" sz="2000" dirty="0"/>
              <a:t>function, need to include </a:t>
            </a:r>
            <a:r>
              <a:rPr lang="en-US" sz="2000" dirty="0">
                <a:solidFill>
                  <a:srgbClr val="C00000"/>
                </a:solidFill>
              </a:rPr>
              <a:t>&lt;</a:t>
            </a:r>
            <a:r>
              <a:rPr lang="en-US" sz="2000" dirty="0" err="1">
                <a:solidFill>
                  <a:srgbClr val="C00000"/>
                </a:solidFill>
              </a:rPr>
              <a:t>stdlib.h</a:t>
            </a:r>
            <a:r>
              <a:rPr lang="en-US" sz="2000" dirty="0">
                <a:solidFill>
                  <a:srgbClr val="C00000"/>
                </a:solidFill>
              </a:rPr>
              <a:t>&gt;</a:t>
            </a:r>
            <a:r>
              <a:rPr lang="en-US" sz="2000" dirty="0"/>
              <a:t>.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6258658" y="2853535"/>
            <a:ext cx="1080522" cy="297590"/>
          </a:xfrm>
          <a:prstGeom prst="rect">
            <a:avLst/>
          </a:prstGeom>
          <a:solidFill>
            <a:srgbClr val="FFC000">
              <a:alpha val="30196"/>
            </a:srgbClr>
          </a:solidFill>
          <a:ln w="12700" cap="sq" cmpd="sng" algn="ctr">
            <a:solidFill>
              <a:srgbClr val="CCCC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235585" y="3400790"/>
            <a:ext cx="1219067" cy="297590"/>
          </a:xfrm>
          <a:prstGeom prst="rect">
            <a:avLst/>
          </a:prstGeom>
          <a:solidFill>
            <a:srgbClr val="FFC000">
              <a:alpha val="30196"/>
            </a:srgbClr>
          </a:solidFill>
          <a:ln w="12700" cap="sq" cmpd="sng" algn="ctr">
            <a:solidFill>
              <a:srgbClr val="CCCC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2525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4</a:t>
            </a:r>
            <a:r>
              <a:rPr lang="en-GB" sz="3600" smtClean="0">
                <a:solidFill>
                  <a:srgbClr val="0000FF"/>
                </a:solidFill>
              </a:rPr>
              <a:t>. Closing File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Unit19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16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328645"/>
            <a:ext cx="8229600" cy="2627894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Prototype:</a:t>
            </a:r>
          </a:p>
          <a:p>
            <a:pPr marL="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tabLst>
                <a:tab pos="1319213" algn="l"/>
              </a:tabLst>
            </a:pPr>
            <a:r>
              <a:rPr lang="en-US">
                <a:latin typeface="Lucida Console" pitchFamily="49" charset="0"/>
              </a:rPr>
              <a:t>	</a:t>
            </a:r>
            <a:r>
              <a:rPr lang="en-US" smtClean="0">
                <a:latin typeface="Lucida Console" pitchFamily="49" charset="0"/>
              </a:rPr>
              <a:t>int </a:t>
            </a:r>
            <a:r>
              <a:rPr lang="en-US">
                <a:latin typeface="Lucida Console" pitchFamily="49" charset="0"/>
              </a:rPr>
              <a:t>*</a:t>
            </a:r>
            <a:r>
              <a:rPr lang="en-US" b="1" smtClean="0">
                <a:solidFill>
                  <a:srgbClr val="C00000"/>
                </a:solidFill>
                <a:latin typeface="Lucida Console" pitchFamily="49" charset="0"/>
                <a:cs typeface="Courier New" pitchFamily="49" charset="0"/>
              </a:rPr>
              <a:t>fclose</a:t>
            </a:r>
            <a:r>
              <a:rPr lang="en-US" smtClean="0">
                <a:latin typeface="Lucida Console" pitchFamily="49" charset="0"/>
              </a:rPr>
              <a:t>(FILE *fp)</a:t>
            </a:r>
            <a:endParaRPr lang="en-US">
              <a:latin typeface="Lucida Console" pitchFamily="49" charset="0"/>
            </a:endParaRP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Allows a file that is no longer used to be </a:t>
            </a:r>
            <a:r>
              <a:rPr lang="en-US" smtClean="0"/>
              <a:t>closed</a:t>
            </a:r>
            <a:endParaRPr lang="en-US"/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>
                <a:cs typeface="Courier New" pitchFamily="49" charset="0"/>
              </a:rPr>
              <a:t>Returns 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EOF</a:t>
            </a:r>
            <a:r>
              <a:rPr lang="en-US">
                <a:cs typeface="Courier New" pitchFamily="49" charset="0"/>
              </a:rPr>
              <a:t> if error is detected; otherwise, returns </a:t>
            </a:r>
            <a:r>
              <a:rPr lang="en-US" smtClean="0"/>
              <a:t>0</a:t>
            </a:r>
            <a:endParaRPr lang="en-US"/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>
                <a:cs typeface="Courier New" pitchFamily="49" charset="0"/>
              </a:rPr>
              <a:t>It is good practice to close a file </a:t>
            </a:r>
            <a:r>
              <a:rPr lang="en-US" smtClean="0">
                <a:cs typeface="Courier New" pitchFamily="49" charset="0"/>
              </a:rPr>
              <a:t>after</a:t>
            </a:r>
            <a:r>
              <a:rPr lang="en-US"/>
              <a:t> </a:t>
            </a:r>
            <a:r>
              <a:rPr lang="en-US" smtClean="0"/>
              <a:t>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7960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5. I/O Functions to Read and Write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Unit19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17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95754"/>
            <a:ext cx="8229600" cy="5011615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Formatted I/O: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dirty="0"/>
              <a:t>,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fscanf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Uses </a:t>
            </a:r>
            <a:r>
              <a:rPr lang="en-US" dirty="0">
                <a:solidFill>
                  <a:srgbClr val="0000FF"/>
                </a:solidFill>
              </a:rPr>
              <a:t>format strings </a:t>
            </a:r>
            <a:r>
              <a:rPr lang="en-US" dirty="0"/>
              <a:t>to control conversion between character and numeric data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Character I/O: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fputc</a:t>
            </a:r>
            <a:r>
              <a:rPr lang="en-US" dirty="0"/>
              <a:t>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putc</a:t>
            </a:r>
            <a:r>
              <a:rPr lang="en-US" dirty="0" smtClean="0"/>
              <a:t>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putchar</a:t>
            </a:r>
            <a:r>
              <a:rPr lang="en-US" dirty="0" smtClean="0"/>
              <a:t>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fgetc</a:t>
            </a:r>
            <a:r>
              <a:rPr lang="en-US" dirty="0" smtClean="0"/>
              <a:t>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getc</a:t>
            </a:r>
            <a:r>
              <a:rPr lang="en-US" dirty="0" smtClean="0"/>
              <a:t>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dirty="0" smtClean="0"/>
              <a:t>,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ungetc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Reads and writes single characters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Line I/O: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fputs</a:t>
            </a:r>
            <a:r>
              <a:rPr lang="en-US" dirty="0"/>
              <a:t>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puts</a:t>
            </a:r>
            <a:r>
              <a:rPr lang="en-US" dirty="0" smtClean="0"/>
              <a:t>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fgets</a:t>
            </a:r>
            <a:r>
              <a:rPr lang="en-US" dirty="0" smtClean="0"/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gets</a:t>
            </a:r>
            <a:r>
              <a:rPr lang="en-US" dirty="0"/>
              <a:t> 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Reads and writes lines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Used mostly for text streams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Block I/O: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fread</a:t>
            </a:r>
            <a:r>
              <a:rPr lang="en-US" dirty="0"/>
              <a:t>,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fwrite</a:t>
            </a:r>
            <a:endParaRPr lang="en-US" b="1" dirty="0">
              <a:solidFill>
                <a:srgbClr val="C00000"/>
              </a:solidFill>
            </a:endParaRP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Used mostly for binary </a:t>
            </a:r>
            <a:r>
              <a:rPr lang="en-US" dirty="0" smtClean="0"/>
              <a:t>streams </a:t>
            </a:r>
            <a:r>
              <a:rPr lang="en-US" dirty="0" smtClean="0">
                <a:sym typeface="Wingdings" panose="05000000000000000000" pitchFamily="2" charset="2"/>
              </a:rPr>
              <a:t> we won’t cover this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5068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5.1 Formatted I/O (1/4)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Unit19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18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13338"/>
            <a:ext cx="8229600" cy="3938955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Uses </a:t>
            </a:r>
            <a:r>
              <a:rPr lang="en-US">
                <a:solidFill>
                  <a:srgbClr val="0000FF"/>
                </a:solidFill>
              </a:rPr>
              <a:t>format strings </a:t>
            </a:r>
            <a:r>
              <a:rPr lang="en-US"/>
              <a:t>to control conversion between  character and </a:t>
            </a:r>
            <a:r>
              <a:rPr lang="en-US" smtClean="0"/>
              <a:t>numeric data</a:t>
            </a:r>
            <a:endParaRPr lang="en-US" b="1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/>
              <a:t>: converts numeric data to character form and writes to an output </a:t>
            </a:r>
            <a:r>
              <a:rPr lang="en-US" smtClean="0"/>
              <a:t>stream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fscanf</a:t>
            </a:r>
            <a:r>
              <a:rPr lang="en-US"/>
              <a:t>: reads and converts character data from an input stream to </a:t>
            </a:r>
            <a:r>
              <a:rPr lang="en-US" smtClean="0"/>
              <a:t>numeric form</a:t>
            </a:r>
            <a:endParaRPr lang="en-US"/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Both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/>
              <a:t> and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fscanf</a:t>
            </a:r>
            <a:r>
              <a:rPr lang="en-US"/>
              <a:t> functions can have  variable numbers of </a:t>
            </a:r>
            <a:r>
              <a:rPr lang="en-US" smtClean="0"/>
              <a:t>arguments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Example: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2038" y="4881563"/>
            <a:ext cx="7069137" cy="14763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weight, height;</a:t>
            </a: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*fp1, *fp2;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. . .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fscanf(fp1,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%f %f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&amp;weight, &amp;height);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fprintf(fp2,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"Wt: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%f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, Ht: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%f\n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weight, height);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381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5.1 Formatted I/O (2/4)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Unit19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19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13339"/>
            <a:ext cx="8229600" cy="2338754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/>
              <a:t> returns a negative value if an error occurs; otherwise, returns the number of characters </a:t>
            </a:r>
            <a:r>
              <a:rPr lang="en-US" smtClean="0"/>
              <a:t>written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fscanf</a:t>
            </a:r>
            <a:r>
              <a:rPr lang="en-US"/>
              <a:t> returns 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EOF</a:t>
            </a:r>
            <a:r>
              <a:rPr lang="en-US"/>
              <a:t> if an input failure occurs before any data items can be read; otherwise, returns the number of data items that were read and </a:t>
            </a:r>
            <a:r>
              <a:rPr lang="en-US" smtClean="0"/>
              <a:t>stored</a:t>
            </a:r>
          </a:p>
        </p:txBody>
      </p:sp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422275" y="3613150"/>
            <a:ext cx="8201025" cy="460375"/>
            <a:chOff x="412955" y="4073013"/>
            <a:chExt cx="8200104" cy="461665"/>
          </a:xfrm>
        </p:grpSpPr>
        <p:sp>
          <p:nvSpPr>
            <p:cNvPr id="11" name="TextBox 10"/>
            <p:cNvSpPr txBox="1"/>
            <p:nvPr/>
          </p:nvSpPr>
          <p:spPr>
            <a:xfrm>
              <a:off x="3451089" y="4073013"/>
              <a:ext cx="604770" cy="4616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spcBef>
                  <a:spcPts val="1200"/>
                </a:spcBef>
                <a:defRPr/>
              </a:pPr>
              <a:r>
                <a:rPr lang="en-US" sz="2400" dirty="0"/>
                <a:t>=</a:t>
              </a:r>
              <a:endPara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2955" y="4073013"/>
              <a:ext cx="3007975" cy="46166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spcBef>
                  <a:spcPts val="1200"/>
                </a:spcBef>
                <a:defRPr/>
              </a:pPr>
              <a:r>
                <a:rPr lang="en-US" sz="2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2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(" … "); 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00304" y="4073013"/>
              <a:ext cx="4512755" cy="46166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spcBef>
                  <a:spcPts val="1200"/>
                </a:spcBef>
                <a:defRPr/>
              </a:pPr>
              <a:r>
                <a:rPr lang="en-US" sz="2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fprintf</a:t>
              </a:r>
              <a:r>
                <a:rPr lang="en-US" sz="2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stdout</a:t>
              </a:r>
              <a:r>
                <a:rPr lang="en-US" sz="2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 " … ");</a:t>
              </a:r>
            </a:p>
          </p:txBody>
        </p: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422275" y="4316413"/>
            <a:ext cx="8210550" cy="461962"/>
            <a:chOff x="412955" y="4777249"/>
            <a:chExt cx="8209936" cy="461665"/>
          </a:xfrm>
        </p:grpSpPr>
        <p:sp>
          <p:nvSpPr>
            <p:cNvPr id="16" name="TextBox 15"/>
            <p:cNvSpPr txBox="1"/>
            <p:nvPr/>
          </p:nvSpPr>
          <p:spPr>
            <a:xfrm>
              <a:off x="412955" y="4777249"/>
              <a:ext cx="3023962" cy="46166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spcBef>
                  <a:spcPts val="1200"/>
                </a:spcBef>
                <a:defRPr/>
              </a:pPr>
              <a:r>
                <a:rPr lang="en-US" sz="2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US" sz="2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(" … ");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00442" y="4777249"/>
              <a:ext cx="4522449" cy="46166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spcBef>
                  <a:spcPts val="1200"/>
                </a:spcBef>
                <a:defRPr/>
              </a:pPr>
              <a:r>
                <a:rPr lang="en-US" sz="2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fscanf</a:t>
              </a:r>
              <a:r>
                <a:rPr lang="en-US" sz="2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stdin</a:t>
              </a:r>
              <a:r>
                <a:rPr lang="en-US" sz="2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 " … ");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70251" y="4777249"/>
              <a:ext cx="604793" cy="4616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spcBef>
                  <a:spcPts val="1200"/>
                </a:spcBef>
                <a:defRPr/>
              </a:pPr>
              <a:r>
                <a:rPr lang="en-US" sz="2400" dirty="0"/>
                <a:t>=</a:t>
              </a:r>
              <a:endPara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51637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Unit 19: File Processing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Unit19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73100" y="1280213"/>
            <a:ext cx="7620000" cy="1943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2800" dirty="0" smtClean="0">
                <a:solidFill>
                  <a:srgbClr val="C00000"/>
                </a:solidFill>
              </a:rPr>
              <a:t>Objectives:</a:t>
            </a:r>
          </a:p>
          <a:p>
            <a:pPr marL="682625" lvl="1" indent="-407988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400" dirty="0" smtClean="0"/>
              <a:t>Understand the concepts of file I/O</a:t>
            </a:r>
          </a:p>
          <a:p>
            <a:pPr marL="682625" lvl="1" indent="-407988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400" dirty="0" smtClean="0"/>
              <a:t>Learn about functions to read and write text files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73100" y="3605741"/>
            <a:ext cx="7620000" cy="1958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120000"/>
              <a:defRPr/>
            </a:pPr>
            <a:r>
              <a:rPr lang="en-GB" sz="2800" kern="0" dirty="0" smtClean="0">
                <a:solidFill>
                  <a:srgbClr val="C00000"/>
                </a:solidFill>
                <a:latin typeface="+mn-lt"/>
                <a:cs typeface="+mn-cs"/>
              </a:rPr>
              <a:t>Reference: </a:t>
            </a:r>
            <a:endParaRPr lang="en-GB" sz="2800" kern="0" dirty="0">
              <a:solidFill>
                <a:srgbClr val="C00000"/>
              </a:solidFill>
              <a:latin typeface="+mn-lt"/>
              <a:cs typeface="+mn-cs"/>
            </a:endParaRPr>
          </a:p>
          <a:p>
            <a:pPr marL="682625" lvl="1" indent="-393700">
              <a:spcBef>
                <a:spcPct val="20000"/>
              </a:spcBef>
              <a:buClr>
                <a:schemeClr val="accent2"/>
              </a:buClr>
              <a:buSzPct val="120000"/>
              <a:buFont typeface="Wingdings" pitchFamily="2" charset="2"/>
              <a:buChar char="§"/>
              <a:defRPr/>
            </a:pPr>
            <a:r>
              <a:rPr lang="en-GB" sz="2400" kern="0" dirty="0" smtClean="0">
                <a:solidFill>
                  <a:srgbClr val="0000FF"/>
                </a:solidFill>
              </a:rPr>
              <a:t>Section 6.1 (Pointers to Files)</a:t>
            </a:r>
          </a:p>
          <a:p>
            <a:pPr marL="682625" lvl="1" indent="-393700">
              <a:spcBef>
                <a:spcPct val="20000"/>
              </a:spcBef>
              <a:buClr>
                <a:schemeClr val="accent2"/>
              </a:buClr>
              <a:buSzPct val="120000"/>
              <a:buFont typeface="Wingdings" pitchFamily="2" charset="2"/>
              <a:buChar char="§"/>
              <a:defRPr/>
            </a:pPr>
            <a:r>
              <a:rPr lang="en-GB" sz="2400" kern="0" dirty="0" smtClean="0">
                <a:solidFill>
                  <a:srgbClr val="0000FF"/>
                </a:solidFill>
              </a:rPr>
              <a:t>Chapter 11 Text and Binary File Pointers</a:t>
            </a:r>
            <a:endParaRPr lang="en-GB" sz="2400" kern="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5.1 Formatted I/O (3/4)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Unit19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20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grpSp>
        <p:nvGrpSpPr>
          <p:cNvPr id="19" name="Group 16"/>
          <p:cNvGrpSpPr>
            <a:grpSpLocks/>
          </p:cNvGrpSpPr>
          <p:nvPr/>
        </p:nvGrpSpPr>
        <p:grpSpPr bwMode="auto">
          <a:xfrm>
            <a:off x="530225" y="1301750"/>
            <a:ext cx="8053388" cy="4912439"/>
            <a:chOff x="530942" y="1302502"/>
            <a:chExt cx="8052619" cy="4911383"/>
          </a:xfrm>
        </p:grpSpPr>
        <p:sp>
          <p:nvSpPr>
            <p:cNvPr id="20" name="TextBox 19"/>
            <p:cNvSpPr txBox="1"/>
            <p:nvPr/>
          </p:nvSpPr>
          <p:spPr>
            <a:xfrm>
              <a:off x="530942" y="1413603"/>
              <a:ext cx="8052619" cy="48002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solidFill>
                    <a:srgbClr val="9900CC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&lt;stdio.h&gt;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FILE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*infile, *outfile;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x;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y;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float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z;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infile = 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fopen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"formatted.in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"r"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outfile =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fopen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 err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formatted.out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"w"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fscanf(infile,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%c %d %f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&amp;x, &amp;y, &amp;z); 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fprintf(outfile,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"Data read: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%c %d %.2f\n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x, y, z);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fclose(infile); 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fclose(outfile);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  <a:endParaRPr lang="en-SG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5732806" y="1302502"/>
              <a:ext cx="2571382" cy="369253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 smtClean="0"/>
                <a:t>Unit19_Formatted_IO.c</a:t>
              </a:r>
              <a:endParaRPr lang="en-SG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556919" y="1745357"/>
            <a:ext cx="2627330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smtClean="0"/>
              <a:t>File “formatted.in</a:t>
            </a:r>
            <a:r>
              <a:rPr lang="en-US" sz="2000" dirty="0" smtClean="0"/>
              <a:t>”:</a:t>
            </a:r>
          </a:p>
          <a:p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10 20 30</a:t>
            </a:r>
            <a:endParaRPr lang="en-SG" sz="20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57412" y="2453243"/>
            <a:ext cx="4546601" cy="400110"/>
          </a:xfrm>
          <a:prstGeom prst="rect">
            <a:avLst/>
          </a:prstGeom>
          <a:solidFill>
            <a:srgbClr val="CCFFCC"/>
          </a:solidFill>
          <a:ln w="19050"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What’s the output </a:t>
            </a:r>
            <a:r>
              <a:rPr lang="en-US" sz="2000" smtClean="0"/>
              <a:t>in “formatted.out</a:t>
            </a:r>
            <a:r>
              <a:rPr lang="en-US" sz="2000" dirty="0" smtClean="0"/>
              <a:t>”?</a:t>
            </a:r>
            <a:endParaRPr lang="en-SG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4556919" y="2954592"/>
            <a:ext cx="3470276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Data read: 1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0 20.00</a:t>
            </a:r>
            <a:endParaRPr lang="en-SG" sz="20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6688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5.1 Formatted I/O (4/4)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Unit19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21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grpSp>
        <p:nvGrpSpPr>
          <p:cNvPr id="19" name="Group 16"/>
          <p:cNvGrpSpPr>
            <a:grpSpLocks/>
          </p:cNvGrpSpPr>
          <p:nvPr/>
        </p:nvGrpSpPr>
        <p:grpSpPr bwMode="auto">
          <a:xfrm>
            <a:off x="530225" y="1301750"/>
            <a:ext cx="8053388" cy="4912439"/>
            <a:chOff x="530942" y="1302502"/>
            <a:chExt cx="8052619" cy="4911381"/>
          </a:xfrm>
        </p:grpSpPr>
        <p:sp>
          <p:nvSpPr>
            <p:cNvPr id="20" name="TextBox 19"/>
            <p:cNvSpPr txBox="1"/>
            <p:nvPr/>
          </p:nvSpPr>
          <p:spPr>
            <a:xfrm>
              <a:off x="530942" y="1413603"/>
              <a:ext cx="8052619" cy="48002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int main(void</a:t>
              </a: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 {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. . .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if ((</a:t>
              </a:r>
              <a:r>
                <a:rPr lang="en-US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infile</a:t>
              </a: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fopen</a:t>
              </a: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("formatted.in</a:t>
              </a: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", "r</a:t>
              </a: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")) == NULL) {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("Cannot open file \"formatted.in\"\n");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exit(1);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if ((</a:t>
              </a:r>
              <a:r>
                <a:rPr lang="en-US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outfile</a:t>
              </a: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fopen</a:t>
              </a: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formatted.out</a:t>
              </a: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", "w</a:t>
              </a: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")) == NULL) {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("Cannot open file \"</a:t>
              </a:r>
              <a:r>
                <a:rPr lang="en-US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formatted.out</a:t>
              </a: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\"\</a:t>
              </a: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n");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exit(2);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. . .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5275649" y="1302502"/>
              <a:ext cx="3028540" cy="369253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 smtClean="0"/>
                <a:t>Unit19_Formatted_IO_v2.c</a:t>
              </a:r>
              <a:endParaRPr lang="en-SG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940666" y="4873200"/>
            <a:ext cx="3698265" cy="830997"/>
          </a:xfrm>
          <a:prstGeom prst="rect">
            <a:avLst/>
          </a:prstGeom>
          <a:solidFill>
            <a:srgbClr val="CCFFCC"/>
          </a:solidFill>
          <a:ln w="19050"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smtClean="0"/>
              <a:t>It is better to check that the files can be opened.</a:t>
            </a:r>
            <a:endParaRPr lang="en-SG" sz="2400" dirty="0"/>
          </a:p>
        </p:txBody>
      </p:sp>
      <p:sp>
        <p:nvSpPr>
          <p:cNvPr id="14" name="Line Callout 2 (Border and Accent Bar) 13"/>
          <p:cNvSpPr/>
          <p:nvPr/>
        </p:nvSpPr>
        <p:spPr bwMode="auto">
          <a:xfrm>
            <a:off x="4260483" y="2468562"/>
            <a:ext cx="1643062" cy="560387"/>
          </a:xfrm>
          <a:prstGeom prst="accentBorderCallout2">
            <a:avLst>
              <a:gd name="adj1" fmla="val 70599"/>
              <a:gd name="adj2" fmla="val 105656"/>
              <a:gd name="adj3" fmla="val 70599"/>
              <a:gd name="adj4" fmla="val 128750"/>
              <a:gd name="adj5" fmla="val 111344"/>
              <a:gd name="adj6" fmla="val 152758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600" dirty="0">
                <a:latin typeface="Arial" charset="0"/>
                <a:cs typeface="Arial" charset="0"/>
              </a:rPr>
              <a:t>Check if file can be opened.</a:t>
            </a:r>
            <a:endParaRPr lang="en-SG" sz="1600" dirty="0">
              <a:latin typeface="Arial" charset="0"/>
              <a:cs typeface="Arial" charset="0"/>
            </a:endParaRPr>
          </a:p>
        </p:txBody>
      </p:sp>
      <p:sp>
        <p:nvSpPr>
          <p:cNvPr id="15" name="Line Callout 2 (Border and Accent Bar) 14"/>
          <p:cNvSpPr/>
          <p:nvPr/>
        </p:nvSpPr>
        <p:spPr bwMode="auto">
          <a:xfrm>
            <a:off x="3867150" y="1839913"/>
            <a:ext cx="1354138" cy="330200"/>
          </a:xfrm>
          <a:prstGeom prst="accentBorderCallout2">
            <a:avLst>
              <a:gd name="adj1" fmla="val 61293"/>
              <a:gd name="adj2" fmla="val -7831"/>
              <a:gd name="adj3" fmla="val 60614"/>
              <a:gd name="adj4" fmla="val -21657"/>
              <a:gd name="adj5" fmla="val 22865"/>
              <a:gd name="adj6" fmla="val -44084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600" dirty="0">
                <a:latin typeface="Arial" charset="0"/>
                <a:cs typeface="Arial" charset="0"/>
              </a:rPr>
              <a:t>To use exit()</a:t>
            </a:r>
            <a:endParaRPr lang="en-SG" sz="1600" dirty="0">
              <a:latin typeface="Arial" charset="0"/>
              <a:cs typeface="Arial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180492" y="3974123"/>
            <a:ext cx="2112659" cy="2488780"/>
            <a:chOff x="2180492" y="3974123"/>
            <a:chExt cx="2112659" cy="2488780"/>
          </a:xfrm>
        </p:grpSpPr>
        <p:cxnSp>
          <p:nvCxnSpPr>
            <p:cNvPr id="3" name="Straight Arrow Connector 2"/>
            <p:cNvCxnSpPr/>
            <p:nvPr/>
          </p:nvCxnSpPr>
          <p:spPr>
            <a:xfrm flipH="1" flipV="1">
              <a:off x="2180492" y="3974123"/>
              <a:ext cx="844062" cy="160020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2180492" y="5003076"/>
              <a:ext cx="844062" cy="571247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2602523" y="5262574"/>
              <a:ext cx="1690628" cy="12003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Use different exit values for debugging purpose.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15411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5.2 Detecting End of File &amp; Errors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Unit19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22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13338"/>
            <a:ext cx="8229600" cy="5154008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Each stream is associated with two indicators: </a:t>
            </a:r>
            <a:r>
              <a:rPr lang="en-US" dirty="0">
                <a:solidFill>
                  <a:srgbClr val="C00000"/>
                </a:solidFill>
              </a:rPr>
              <a:t>error indicator </a:t>
            </a:r>
            <a:r>
              <a:rPr lang="en-US" dirty="0"/>
              <a:t>&amp; </a:t>
            </a:r>
            <a:r>
              <a:rPr lang="en-US" dirty="0">
                <a:solidFill>
                  <a:srgbClr val="C00000"/>
                </a:solidFill>
              </a:rPr>
              <a:t>end-of-file (</a:t>
            </a:r>
            <a:r>
              <a:rPr lang="en-US" dirty="0" smtClean="0">
                <a:solidFill>
                  <a:srgbClr val="C00000"/>
                </a:solidFill>
              </a:rPr>
              <a:t>EOF) indicator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Both indicators are cleared when the stream is </a:t>
            </a:r>
            <a:r>
              <a:rPr lang="en-US" dirty="0" smtClean="0"/>
              <a:t>opened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Encountering end-of-file sets end-of-file </a:t>
            </a:r>
            <a:r>
              <a:rPr lang="en-US" dirty="0" smtClean="0"/>
              <a:t>indicator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Encountering read/write error sets error indicator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An </a:t>
            </a:r>
            <a:r>
              <a:rPr lang="en-US" dirty="0"/>
              <a:t>indicator once set remains set until it is explicitly cleared by calling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clearerr</a:t>
            </a:r>
            <a:r>
              <a:rPr lang="en-US" dirty="0"/>
              <a:t> or some other library function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feof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</a:t>
            </a:r>
            <a:r>
              <a:rPr lang="en-US" dirty="0"/>
              <a:t>returns a non-zero value if the end-of-file indicator is set; otherwise returns 0</a:t>
            </a:r>
            <a:endParaRPr lang="en-US" dirty="0" smtClean="0"/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error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returns a non-zero value if the error indicator is set; otherwise returns 0</a:t>
            </a:r>
            <a:endParaRPr lang="en-US" dirty="0" smtClean="0"/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Need to 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628219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5.2 Detecting End of File &amp; Errors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Unit19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23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13338"/>
            <a:ext cx="8229600" cy="515101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Caution on using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feof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</a:t>
            </a:r>
          </a:p>
        </p:txBody>
      </p:sp>
      <p:grpSp>
        <p:nvGrpSpPr>
          <p:cNvPr id="10" name="[Group 16]"/>
          <p:cNvGrpSpPr>
            <a:grpSpLocks/>
          </p:cNvGrpSpPr>
          <p:nvPr/>
        </p:nvGrpSpPr>
        <p:grpSpPr bwMode="auto">
          <a:xfrm>
            <a:off x="663575" y="1802884"/>
            <a:ext cx="5572125" cy="3323987"/>
            <a:chOff x="530943" y="1230260"/>
            <a:chExt cx="5572402" cy="3324043"/>
          </a:xfrm>
        </p:grpSpPr>
        <p:sp>
          <p:nvSpPr>
            <p:cNvPr id="11" name="TextBox 10"/>
            <p:cNvSpPr txBox="1"/>
            <p:nvPr/>
          </p:nvSpPr>
          <p:spPr>
            <a:xfrm>
              <a:off x="530943" y="1414929"/>
              <a:ext cx="5572402" cy="313937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solidFill>
                    <a:srgbClr val="9900CC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stdio.h&gt;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solidFill>
                    <a:srgbClr val="9900CC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stdlib.h&gt;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. . .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while 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(!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feof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infile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)) {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	fscanf(infile,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&amp;num);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	printf(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"Value read: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num);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. . .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  <a:endParaRPr lang="en-SG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 bwMode="auto">
            <a:xfrm>
              <a:off x="4149617" y="1230260"/>
              <a:ext cx="1822425" cy="369338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 smtClean="0"/>
                <a:t>Unit19_feof.c</a:t>
              </a:r>
              <a:endParaRPr lang="en-SG" dirty="0"/>
            </a:p>
          </p:txBody>
        </p:sp>
      </p:grp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5841846" y="3557588"/>
            <a:ext cx="3001072" cy="1530350"/>
            <a:chOff x="5429480" y="3557286"/>
            <a:chExt cx="3000513" cy="1530162"/>
          </a:xfrm>
        </p:grpSpPr>
        <p:sp>
          <p:nvSpPr>
            <p:cNvPr id="15" name="TextBox 14"/>
            <p:cNvSpPr txBox="1"/>
            <p:nvPr/>
          </p:nvSpPr>
          <p:spPr>
            <a:xfrm>
              <a:off x="5948496" y="3887445"/>
              <a:ext cx="2481497" cy="120000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Value read: 10</a:t>
              </a: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Value read: 20</a:t>
              </a: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Value read: 30</a:t>
              </a: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Value read: 30</a:t>
              </a:r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5429480" y="3557286"/>
              <a:ext cx="2326841" cy="369842"/>
            </a:xfrm>
            <a:prstGeom prst="rect">
              <a:avLst/>
            </a:prstGeom>
            <a:solidFill>
              <a:srgbClr val="CC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/>
                <a:t>Output:</a:t>
              </a:r>
              <a:endParaRPr lang="en-SG" dirty="0"/>
            </a:p>
          </p:txBody>
        </p:sp>
      </p:grpSp>
      <p:grpSp>
        <p:nvGrpSpPr>
          <p:cNvPr id="17" name="Group 14"/>
          <p:cNvGrpSpPr>
            <a:grpSpLocks/>
          </p:cNvGrpSpPr>
          <p:nvPr/>
        </p:nvGrpSpPr>
        <p:grpSpPr bwMode="auto">
          <a:xfrm>
            <a:off x="5841846" y="2622550"/>
            <a:ext cx="3001072" cy="709613"/>
            <a:chOff x="5429480" y="2622689"/>
            <a:chExt cx="3000513" cy="710181"/>
          </a:xfrm>
        </p:grpSpPr>
        <p:sp>
          <p:nvSpPr>
            <p:cNvPr id="18" name="TextBox 17"/>
            <p:cNvSpPr txBox="1"/>
            <p:nvPr/>
          </p:nvSpPr>
          <p:spPr>
            <a:xfrm>
              <a:off x="5948497" y="2964275"/>
              <a:ext cx="2481496" cy="3685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10 20 30</a:t>
              </a:r>
              <a:endParaRPr lang="en-SG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 bwMode="auto">
            <a:xfrm>
              <a:off x="5429480" y="2622689"/>
              <a:ext cx="2326841" cy="368595"/>
            </a:xfrm>
            <a:prstGeom prst="rect">
              <a:avLst/>
            </a:prstGeom>
            <a:solidFill>
              <a:srgbClr val="CCECFF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/>
                <a:t>Input file </a:t>
              </a:r>
              <a:r>
                <a:rPr lang="en-US" dirty="0" smtClean="0"/>
                <a:t>“feof.in</a:t>
              </a:r>
              <a:r>
                <a:rPr lang="en-US" dirty="0"/>
                <a:t>”</a:t>
              </a:r>
              <a:endParaRPr lang="en-SG" dirty="0"/>
            </a:p>
          </p:txBody>
        </p:sp>
      </p:grpSp>
      <p:sp>
        <p:nvSpPr>
          <p:cNvPr id="20" name="TextBox 19"/>
          <p:cNvSpPr txBox="1"/>
          <p:nvPr/>
        </p:nvSpPr>
        <p:spPr bwMode="auto">
          <a:xfrm>
            <a:off x="1538504" y="5378378"/>
            <a:ext cx="6233896" cy="1015663"/>
          </a:xfrm>
          <a:prstGeom prst="rect">
            <a:avLst/>
          </a:prstGeom>
          <a:solidFill>
            <a:srgbClr val="FFFFCC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SG" sz="2000" dirty="0"/>
              <a:t>Why does the last </a:t>
            </a:r>
            <a:r>
              <a:rPr lang="en-SG" sz="2000" dirty="0" smtClean="0"/>
              <a:t>line </a:t>
            </a:r>
            <a:r>
              <a:rPr lang="en-SG" sz="2000" dirty="0"/>
              <a:t>appear twice</a:t>
            </a:r>
            <a:r>
              <a:rPr lang="en-SG" sz="2000" dirty="0" smtClean="0"/>
              <a:t>?</a:t>
            </a:r>
          </a:p>
          <a:p>
            <a:pPr>
              <a:defRPr/>
            </a:pPr>
            <a:r>
              <a:rPr lang="en-US" sz="2000" dirty="0" smtClean="0"/>
              <a:t>To be discussed in discussion session.</a:t>
            </a:r>
          </a:p>
          <a:p>
            <a:pPr>
              <a:defRPr/>
            </a:pPr>
            <a:r>
              <a:rPr lang="en-US" sz="2000" dirty="0" smtClean="0"/>
              <a:t>(Hint: </a:t>
            </a:r>
            <a:r>
              <a:rPr lang="en-US" sz="2000" dirty="0">
                <a:cs typeface="Times New Roman" pitchFamily="18" charset="0"/>
                <a:hlinkClick r:id="rId3"/>
              </a:rPr>
              <a:t>http://</a:t>
            </a:r>
            <a:r>
              <a:rPr lang="en-US" sz="2000" dirty="0" smtClean="0">
                <a:cs typeface="Times New Roman" pitchFamily="18" charset="0"/>
                <a:hlinkClick r:id="rId3"/>
              </a:rPr>
              <a:t>www.gidnetwork.com/b-58.html</a:t>
            </a:r>
            <a:r>
              <a:rPr lang="en-US" sz="2000" dirty="0" smtClean="0">
                <a:cs typeface="Times New Roman" pitchFamily="18" charset="0"/>
              </a:rPr>
              <a:t>)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5041757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5.3 Character I/O: Output (1/4)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Unit19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24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13339"/>
            <a:ext cx="8229600" cy="638321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Functions: </a:t>
            </a:r>
            <a:r>
              <a:rPr lang="en-US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fputc</a:t>
            </a:r>
            <a:r>
              <a:rPr lang="en-US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putchar</a:t>
            </a:r>
            <a:r>
              <a:rPr lang="en-US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()</a:t>
            </a:r>
            <a:endParaRPr lang="en-US" b="1" dirty="0">
              <a:solidFill>
                <a:srgbClr val="C00000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76338" y="1864043"/>
            <a:ext cx="7069137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putchar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writes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stdout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 ... );</a:t>
            </a:r>
          </a:p>
          <a:p>
            <a:pPr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fputc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writes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fp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587375" y="4223239"/>
            <a:ext cx="8229600" cy="1091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fputc</a:t>
            </a:r>
            <a:r>
              <a:rPr lang="en-US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()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putchar</a:t>
            </a:r>
            <a:r>
              <a:rPr lang="en-US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()</a:t>
            </a:r>
            <a:r>
              <a:rPr lang="en-US" dirty="0"/>
              <a:t> </a:t>
            </a:r>
            <a:r>
              <a:rPr lang="en-US" dirty="0" smtClean="0"/>
              <a:t>return EOF if a write error occurs; otherwise, they return character written</a:t>
            </a:r>
            <a:endParaRPr lang="en-US" b="1" dirty="0">
              <a:solidFill>
                <a:srgbClr val="C00000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2138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5.3 Character I/O: Input (2/4)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Unit19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25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13339"/>
            <a:ext cx="8229600" cy="638321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Functions: </a:t>
            </a:r>
            <a:r>
              <a:rPr lang="en-US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fgetc</a:t>
            </a:r>
            <a:r>
              <a:rPr lang="en-US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getchar</a:t>
            </a:r>
            <a:r>
              <a:rPr lang="en-US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ungetc</a:t>
            </a:r>
            <a:r>
              <a:rPr lang="en-US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()</a:t>
            </a:r>
            <a:endParaRPr lang="en-US" b="1" dirty="0">
              <a:solidFill>
                <a:srgbClr val="C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b="1" dirty="0">
              <a:solidFill>
                <a:srgbClr val="C00000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76338" y="1864043"/>
            <a:ext cx="7069137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reads a char from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stdin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 ... );</a:t>
            </a:r>
          </a:p>
          <a:p>
            <a:pPr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c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fgetc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reads a char from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fp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587375" y="4223239"/>
            <a:ext cx="8229600" cy="1971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fgetc</a:t>
            </a:r>
            <a:r>
              <a:rPr lang="en-US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()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getchar</a:t>
            </a:r>
            <a:r>
              <a:rPr lang="en-US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()</a:t>
            </a:r>
            <a:r>
              <a:rPr lang="en-US" dirty="0"/>
              <a:t> </a:t>
            </a:r>
            <a:r>
              <a:rPr lang="en-US" dirty="0" smtClean="0"/>
              <a:t>return EOF if a read error occurs or end of file is reached; otherwise, they return character read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Need to call either </a:t>
            </a:r>
            <a:r>
              <a:rPr lang="en-US" dirty="0" err="1" smtClean="0">
                <a:solidFill>
                  <a:srgbClr val="C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feof</a:t>
            </a:r>
            <a:r>
              <a:rPr lang="en-US" dirty="0" smtClean="0">
                <a:solidFill>
                  <a:srgbClr val="C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()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dirty="0" err="1" smtClean="0">
                <a:solidFill>
                  <a:srgbClr val="C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ferror</a:t>
            </a:r>
            <a:r>
              <a:rPr lang="en-US" dirty="0" smtClean="0">
                <a:solidFill>
                  <a:srgbClr val="C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()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to distinguish the 2 cases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858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5.3 Character I/O: </a:t>
            </a:r>
            <a:r>
              <a:rPr lang="en-GB" sz="3600" dirty="0" err="1" smtClean="0">
                <a:solidFill>
                  <a:srgbClr val="0000FF"/>
                </a:solidFill>
              </a:rPr>
              <a:t>ungetc</a:t>
            </a:r>
            <a:r>
              <a:rPr lang="en-GB" sz="3600" dirty="0" smtClean="0">
                <a:solidFill>
                  <a:srgbClr val="0000FF"/>
                </a:solidFill>
              </a:rPr>
              <a:t> (3/4)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Unit19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26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13339"/>
            <a:ext cx="8229600" cy="1907051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ngetc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</a:t>
            </a:r>
            <a:r>
              <a:rPr lang="en-US" dirty="0"/>
              <a:t>pushes back a character read </a:t>
            </a:r>
            <a:r>
              <a:rPr lang="en-US" dirty="0" smtClean="0"/>
              <a:t>from a stream and returns</a:t>
            </a: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 </a:t>
            </a:r>
            <a:r>
              <a:rPr lang="en-US" dirty="0" smtClean="0"/>
              <a:t>the </a:t>
            </a:r>
            <a:r>
              <a:rPr lang="en-US" dirty="0"/>
              <a:t>character it </a:t>
            </a:r>
            <a:r>
              <a:rPr lang="en-US" dirty="0" smtClean="0"/>
              <a:t>pushes back</a:t>
            </a:r>
            <a:endParaRPr lang="en-US" b="1" dirty="0" smtClean="0">
              <a:solidFill>
                <a:srgbClr val="C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Read a sequence of digits and stop at the first </a:t>
            </a:r>
            <a:r>
              <a:rPr lang="en-US" dirty="0" smtClean="0"/>
              <a:t>non-digit</a:t>
            </a:r>
            <a:endParaRPr lang="en-US" b="1" dirty="0">
              <a:solidFill>
                <a:srgbClr val="C00000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76338" y="3132773"/>
            <a:ext cx="7069137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 ... 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isdigit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getc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))) {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22313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process digit read</a:t>
            </a:r>
          </a:p>
          <a:p>
            <a:pPr>
              <a:tabLst>
                <a:tab pos="354013" algn="l"/>
                <a:tab pos="722313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. . .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ungetc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fp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pushes back last char read</a:t>
            </a:r>
            <a:endParaRPr lang="en-SG" b="1" dirty="0">
              <a:solidFill>
                <a:schemeClr val="accent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06190" y="5577840"/>
            <a:ext cx="4846320" cy="923330"/>
          </a:xfrm>
          <a:prstGeom prst="rect">
            <a:avLst/>
          </a:pr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</a:rPr>
              <a:t>isdigit</a:t>
            </a:r>
            <a:r>
              <a:rPr lang="en-US" dirty="0" smtClean="0">
                <a:solidFill>
                  <a:srgbClr val="C00000"/>
                </a:solidFill>
              </a:rPr>
              <a:t>(</a:t>
            </a:r>
            <a:r>
              <a:rPr lang="en-US" dirty="0" err="1" smtClean="0">
                <a:solidFill>
                  <a:srgbClr val="C00000"/>
                </a:solidFill>
              </a:rPr>
              <a:t>ch</a:t>
            </a:r>
            <a:r>
              <a:rPr lang="en-US" dirty="0" smtClean="0">
                <a:solidFill>
                  <a:srgbClr val="C00000"/>
                </a:solidFill>
              </a:rPr>
              <a:t>) </a:t>
            </a:r>
            <a:r>
              <a:rPr lang="en-US" dirty="0" smtClean="0"/>
              <a:t>is a function to check whether </a:t>
            </a:r>
            <a:r>
              <a:rPr lang="en-US" dirty="0" err="1" smtClean="0">
                <a:solidFill>
                  <a:srgbClr val="C00000"/>
                </a:solidFill>
              </a:rPr>
              <a:t>ch</a:t>
            </a:r>
            <a:r>
              <a:rPr lang="en-US" dirty="0" smtClean="0"/>
              <a:t> contains a digit character; it returns 1 if so, or 0 otherwise.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1598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5.3 Character I/O</a:t>
            </a:r>
            <a:r>
              <a:rPr lang="en-GB" sz="3600" smtClean="0">
                <a:solidFill>
                  <a:srgbClr val="0000FF"/>
                </a:solidFill>
              </a:rPr>
              <a:t>: Demo Copy File </a:t>
            </a:r>
            <a:r>
              <a:rPr lang="en-GB" sz="3600" dirty="0" smtClean="0">
                <a:solidFill>
                  <a:srgbClr val="0000FF"/>
                </a:solidFill>
              </a:rPr>
              <a:t>(4/4)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Unit19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27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9" name="[TextBox 8]"/>
          <p:cNvSpPr txBox="1"/>
          <p:nvPr/>
        </p:nvSpPr>
        <p:spPr>
          <a:xfrm>
            <a:off x="719138" y="1281112"/>
            <a:ext cx="7990522" cy="523220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copyFile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sourcefile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destfile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[]) {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	*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sfp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*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dfp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((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sfp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sourcefile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"r"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)) ==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exit(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 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error - can't open source file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((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dfp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destfile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"w"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)) ==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sfp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close source file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exit(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 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error - can't open destination file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fgetc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sfp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)) !=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EOF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fputc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dfp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==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EOF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sfp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dfp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	exit(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 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error - can't write to file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sfp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dfp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[TextBox 9]"/>
          <p:cNvSpPr txBox="1"/>
          <p:nvPr/>
        </p:nvSpPr>
        <p:spPr bwMode="auto">
          <a:xfrm>
            <a:off x="6583680" y="993576"/>
            <a:ext cx="2125980" cy="36933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Unit19_CopyFile.c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16226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5.4 Line I/O: Output </a:t>
            </a:r>
            <a:r>
              <a:rPr lang="en-GB" sz="3600" smtClean="0">
                <a:solidFill>
                  <a:srgbClr val="0000FF"/>
                </a:solidFill>
              </a:rPr>
              <a:t>(1/6)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Unit19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28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13339"/>
            <a:ext cx="8229600" cy="638321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Functions: </a:t>
            </a:r>
            <a:r>
              <a:rPr lang="en-US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fputs</a:t>
            </a:r>
            <a:r>
              <a:rPr lang="en-US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puts()</a:t>
            </a:r>
            <a:endParaRPr lang="en-US" b="1" dirty="0">
              <a:solidFill>
                <a:srgbClr val="C00000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9804" y="1864042"/>
            <a:ext cx="7464742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writes to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with newline character appended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puts(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"Hello world!"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 ... );</a:t>
            </a:r>
          </a:p>
          <a:p>
            <a:pPr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writes to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fp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u="sng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without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newline character appended</a:t>
            </a:r>
          </a:p>
          <a:p>
            <a:pPr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fputs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"Hello world!"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 </a:t>
            </a: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587375" y="4394689"/>
            <a:ext cx="8229600" cy="1091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 err="1" smtClean="0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fputs</a:t>
            </a:r>
            <a:r>
              <a:rPr lang="en-US" b="1" dirty="0" smtClean="0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()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 smtClean="0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puts()</a:t>
            </a:r>
            <a:r>
              <a:rPr lang="en-US" dirty="0" smtClean="0"/>
              <a:t>  return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EOF</a:t>
            </a:r>
            <a:r>
              <a:rPr lang="en-US" dirty="0"/>
              <a:t> if a write error occurs; otherwise, </a:t>
            </a:r>
            <a:r>
              <a:rPr lang="en-US" dirty="0" smtClean="0"/>
              <a:t>they return </a:t>
            </a:r>
            <a:r>
              <a:rPr lang="en-US" dirty="0"/>
              <a:t>a non-negative </a:t>
            </a:r>
            <a:r>
              <a:rPr lang="en-US" dirty="0" smtClean="0"/>
              <a:t>number</a:t>
            </a:r>
            <a:endParaRPr lang="en-US" b="1" dirty="0">
              <a:solidFill>
                <a:srgbClr val="C00000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8969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5.4 Line I/O</a:t>
            </a:r>
            <a:r>
              <a:rPr lang="en-GB" sz="3600" smtClean="0">
                <a:solidFill>
                  <a:srgbClr val="0000FF"/>
                </a:solidFill>
              </a:rPr>
              <a:t>: Input (2/6)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Unit19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29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13339"/>
            <a:ext cx="8229600" cy="638321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Functions: </a:t>
            </a:r>
            <a:r>
              <a:rPr lang="en-US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fgets</a:t>
            </a:r>
            <a:r>
              <a:rPr lang="en-US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gets()</a:t>
            </a:r>
            <a:endParaRPr lang="en-US" b="1" dirty="0">
              <a:solidFill>
                <a:srgbClr val="C00000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9804" y="1864042"/>
            <a:ext cx="7464742" cy="20621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s[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gets(s); 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reads a line from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stdin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 ... );</a:t>
            </a:r>
          </a:p>
          <a:p>
            <a:pPr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fgets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(s,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reads a line from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fp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587375" y="4120369"/>
            <a:ext cx="8229600" cy="2143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gets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000" dirty="0" smtClean="0"/>
              <a:t> </a:t>
            </a:r>
            <a:r>
              <a:rPr lang="en-US" sz="2000" dirty="0"/>
              <a:t>and 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gets()</a:t>
            </a:r>
            <a:r>
              <a:rPr lang="en-US" sz="2000" dirty="0" smtClean="0"/>
              <a:t> </a:t>
            </a:r>
            <a:r>
              <a:rPr lang="en-US" sz="2000" dirty="0"/>
              <a:t>store a null character at the end of the </a:t>
            </a:r>
            <a:r>
              <a:rPr lang="en-US" sz="2000" dirty="0" smtClean="0"/>
              <a:t>string</a:t>
            </a:r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fgets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000" dirty="0" smtClean="0"/>
              <a:t> </a:t>
            </a:r>
            <a:r>
              <a:rPr lang="en-US" sz="2000" dirty="0"/>
              <a:t>and 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gets()</a:t>
            </a:r>
            <a:r>
              <a:rPr lang="en-US" sz="2000" dirty="0" smtClean="0"/>
              <a:t> </a:t>
            </a:r>
            <a:r>
              <a:rPr lang="en-US" sz="2000" dirty="0"/>
              <a:t>return a null pointer if a read error occurs or end-of-file is encountered before storing any character; otherwise, return </a:t>
            </a:r>
            <a:r>
              <a:rPr lang="en-US" sz="2000" dirty="0" smtClean="0"/>
              <a:t>first argument</a:t>
            </a:r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Avoid </a:t>
            </a:r>
            <a:r>
              <a:rPr lang="en-US" sz="2000"/>
              <a:t>using </a:t>
            </a:r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gets()</a:t>
            </a:r>
            <a:r>
              <a:rPr lang="en-US" sz="2000" smtClean="0"/>
              <a:t> </a:t>
            </a:r>
            <a:r>
              <a:rPr lang="en-US" sz="2000" dirty="0"/>
              <a:t>due to </a:t>
            </a:r>
            <a:r>
              <a:rPr lang="en-US" sz="2000" dirty="0" smtClean="0"/>
              <a:t>security issue</a:t>
            </a:r>
            <a:endParaRPr lang="en-US" sz="2000" b="1" dirty="0">
              <a:solidFill>
                <a:srgbClr val="C00000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435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922091939818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Unit </a:t>
            </a:r>
            <a:r>
              <a:rPr lang="en-GB" sz="3600" dirty="0" smtClean="0">
                <a:solidFill>
                  <a:srgbClr val="0000FF"/>
                </a:solidFill>
              </a:rPr>
              <a:t>19: File Processing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Unit19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599"/>
            <a:ext cx="8420559" cy="5117123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dirty="0" smtClean="0">
                <a:solidFill>
                  <a:srgbClr val="C00000"/>
                </a:solidFill>
              </a:rPr>
              <a:t>Introduction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dirty="0" smtClean="0">
                <a:solidFill>
                  <a:srgbClr val="C00000"/>
                </a:solidFill>
              </a:rPr>
              <a:t>Demo: Sum Array</a:t>
            </a:r>
            <a:endParaRPr lang="en-GB" sz="2000" dirty="0">
              <a:solidFill>
                <a:srgbClr val="C00000"/>
              </a:solidFill>
            </a:endParaRP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dirty="0" smtClean="0">
                <a:solidFill>
                  <a:srgbClr val="C00000"/>
                </a:solidFill>
              </a:rPr>
              <a:t>Opening File and File Modes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dirty="0" smtClean="0">
                <a:solidFill>
                  <a:srgbClr val="C00000"/>
                </a:solidFill>
              </a:rPr>
              <a:t>Closing File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dirty="0" smtClean="0">
                <a:solidFill>
                  <a:srgbClr val="C00000"/>
                </a:solidFill>
              </a:rPr>
              <a:t>I/O Functions to Read and Write</a:t>
            </a:r>
          </a:p>
          <a:p>
            <a:pPr marL="1257300" lvl="1" indent="-627063">
              <a:spcBef>
                <a:spcPts val="600"/>
              </a:spcBef>
              <a:buClrTx/>
              <a:buSzPct val="100000"/>
              <a:buNone/>
            </a:pPr>
            <a:r>
              <a:rPr lang="en-GB" sz="1800" dirty="0" smtClean="0"/>
              <a:t>5.1	Formatted I/O</a:t>
            </a:r>
          </a:p>
          <a:p>
            <a:pPr marL="1257300" lvl="1" indent="-627063">
              <a:spcBef>
                <a:spcPts val="600"/>
              </a:spcBef>
              <a:buClrTx/>
              <a:buSzPct val="100000"/>
              <a:buNone/>
            </a:pPr>
            <a:r>
              <a:rPr lang="en-GB" sz="1800" dirty="0" smtClean="0"/>
              <a:t>5.2	Detecting End of File &amp; Errors</a:t>
            </a:r>
          </a:p>
          <a:p>
            <a:pPr marL="1257300" lvl="1" indent="-627063">
              <a:spcBef>
                <a:spcPts val="600"/>
              </a:spcBef>
              <a:buClrTx/>
              <a:buSzPct val="100000"/>
              <a:buNone/>
            </a:pPr>
            <a:r>
              <a:rPr lang="en-GB" sz="1800" dirty="0" smtClean="0"/>
              <a:t>5.3	Character I/O</a:t>
            </a:r>
          </a:p>
          <a:p>
            <a:pPr marL="1257300" lvl="1" indent="-627063">
              <a:spcBef>
                <a:spcPts val="600"/>
              </a:spcBef>
              <a:buClrTx/>
              <a:buSzPct val="100000"/>
              <a:buNone/>
            </a:pPr>
            <a:r>
              <a:rPr lang="en-GB" sz="1800" dirty="0" smtClean="0"/>
              <a:t>5.4	Line I/O</a:t>
            </a:r>
          </a:p>
          <a:p>
            <a:pPr marL="512064" indent="-512064">
              <a:spcBef>
                <a:spcPts val="600"/>
              </a:spcBef>
              <a:buClrTx/>
              <a:buSzPct val="100000"/>
              <a:buNone/>
            </a:pPr>
            <a:r>
              <a:rPr lang="en-GB" sz="2200" dirty="0" smtClean="0">
                <a:solidFill>
                  <a:srgbClr val="C00000"/>
                </a:solidFill>
              </a:rPr>
              <a:t>6.	</a:t>
            </a:r>
            <a:r>
              <a:rPr lang="en-GB" dirty="0" smtClean="0">
                <a:solidFill>
                  <a:srgbClr val="C00000"/>
                </a:solidFill>
              </a:rPr>
              <a:t>Exercises</a:t>
            </a:r>
            <a:endParaRPr lang="en-GB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6572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5.4 Line I/O</a:t>
            </a:r>
            <a:r>
              <a:rPr lang="en-GB" sz="3600" smtClean="0">
                <a:solidFill>
                  <a:srgbClr val="0000FF"/>
                </a:solidFill>
              </a:rPr>
              <a:t>: fgets() (3/6)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Unit19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30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13339"/>
            <a:ext cx="8229600" cy="5011615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Prototype:</a:t>
            </a:r>
            <a:br>
              <a:rPr lang="en-US" smtClean="0"/>
            </a:br>
            <a:r>
              <a:rPr lang="en-US" smtClean="0"/>
              <a:t>  </a:t>
            </a:r>
            <a:r>
              <a:rPr lang="en-US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*fgets(char *s, int n, </a:t>
            </a:r>
            <a:r>
              <a:rPr lang="en-US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FILE *fp)</a:t>
            </a:r>
            <a:endParaRPr lang="en-US" smtClean="0"/>
          </a:p>
          <a:p>
            <a:pPr marL="626745" lvl="1" indent="-352425">
              <a:spcBef>
                <a:spcPts val="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i="1">
                <a:cs typeface="Courier New" pitchFamily="49" charset="0"/>
              </a:rPr>
              <a:t>s</a:t>
            </a:r>
            <a:r>
              <a:rPr lang="en-US">
                <a:cs typeface="Courier New" pitchFamily="49" charset="0"/>
              </a:rPr>
              <a:t> is a pointer to the beginning of a character </a:t>
            </a:r>
            <a:r>
              <a:rPr lang="en-US" smtClean="0">
                <a:cs typeface="Courier New" pitchFamily="49" charset="0"/>
              </a:rPr>
              <a:t>array</a:t>
            </a:r>
          </a:p>
          <a:p>
            <a:pPr marL="626745" lvl="1" indent="-352425">
              <a:spcBef>
                <a:spcPts val="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i="1" smtClean="0"/>
              <a:t>n</a:t>
            </a:r>
            <a:r>
              <a:rPr lang="en-US" smtClean="0"/>
              <a:t> is a count</a:t>
            </a:r>
          </a:p>
          <a:p>
            <a:pPr marL="626745" lvl="1" indent="-352425">
              <a:spcBef>
                <a:spcPts val="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i="1" smtClean="0"/>
              <a:t>fp</a:t>
            </a:r>
            <a:r>
              <a:rPr lang="en-US" smtClean="0"/>
              <a:t> is an input stream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Characters are read from the input stream </a:t>
            </a:r>
            <a:r>
              <a:rPr lang="en-US" i="1"/>
              <a:t>fp</a:t>
            </a:r>
            <a:r>
              <a:rPr lang="en-US"/>
              <a:t> into </a:t>
            </a:r>
            <a:r>
              <a:rPr lang="en-US" i="1"/>
              <a:t>s</a:t>
            </a:r>
            <a:r>
              <a:rPr lang="en-US"/>
              <a:t> </a:t>
            </a:r>
            <a:r>
              <a:rPr lang="en-US" smtClean="0"/>
              <a:t>until</a:t>
            </a:r>
          </a:p>
          <a:p>
            <a:pPr marL="626745" lvl="1" indent="-352425">
              <a:spcBef>
                <a:spcPts val="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a newline character is </a:t>
            </a:r>
            <a:r>
              <a:rPr lang="en-US" smtClean="0"/>
              <a:t>seen,</a:t>
            </a:r>
          </a:p>
          <a:p>
            <a:pPr marL="626745" lvl="1" indent="-352425">
              <a:spcBef>
                <a:spcPts val="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end-of-file is reached, </a:t>
            </a:r>
            <a:r>
              <a:rPr lang="en-US" smtClean="0"/>
              <a:t>or</a:t>
            </a:r>
          </a:p>
          <a:p>
            <a:pPr marL="626745" lvl="1" indent="-352425">
              <a:spcBef>
                <a:spcPts val="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i="1" smtClean="0"/>
              <a:t>n</a:t>
            </a:r>
            <a:r>
              <a:rPr lang="en-US" smtClean="0"/>
              <a:t> </a:t>
            </a:r>
            <a:r>
              <a:rPr lang="en-US"/>
              <a:t>– 1 characters have been read without encountering newline character or </a:t>
            </a:r>
            <a:r>
              <a:rPr lang="en-US" smtClean="0"/>
              <a:t>end-of-file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If the input was terminated because of a newline character, the newline character will be stored in the array before the terminating null </a:t>
            </a:r>
            <a:r>
              <a:rPr lang="en-US" smtClean="0"/>
              <a:t>character (‘\0’)</a:t>
            </a:r>
          </a:p>
        </p:txBody>
      </p:sp>
    </p:spTree>
    <p:extLst>
      <p:ext uri="{BB962C8B-B14F-4D97-AF65-F5344CB8AC3E}">
        <p14:creationId xmlns:p14="http://schemas.microsoft.com/office/powerpoint/2010/main" val="24197468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5.4 Line I/O</a:t>
            </a:r>
            <a:r>
              <a:rPr lang="en-GB" sz="3600" smtClean="0">
                <a:solidFill>
                  <a:srgbClr val="0000FF"/>
                </a:solidFill>
              </a:rPr>
              <a:t>: fgets() (4/6)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Unit19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31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13339"/>
            <a:ext cx="8229600" cy="5011615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If end-of-file is encountered before any characters have been read from the </a:t>
            </a:r>
            <a:r>
              <a:rPr lang="en-US" smtClean="0"/>
              <a:t>stream,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fgets()</a:t>
            </a:r>
            <a:r>
              <a:rPr lang="en-US" smtClean="0">
                <a:cs typeface="Courier New" pitchFamily="49" charset="0"/>
              </a:rPr>
              <a:t> </a:t>
            </a:r>
            <a:r>
              <a:rPr lang="en-US">
                <a:cs typeface="Courier New" pitchFamily="49" charset="0"/>
              </a:rPr>
              <a:t>returns a null </a:t>
            </a:r>
            <a:r>
              <a:rPr lang="en-US" smtClean="0">
                <a:cs typeface="Courier New" pitchFamily="49" charset="0"/>
              </a:rPr>
              <a:t>poi</a:t>
            </a:r>
            <a:r>
              <a:rPr lang="en-US" smtClean="0"/>
              <a:t>nter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>
                <a:cs typeface="Courier New" pitchFamily="49" charset="0"/>
              </a:rPr>
              <a:t>The contents of the array </a:t>
            </a:r>
            <a:r>
              <a:rPr lang="en-US" i="1">
                <a:cs typeface="Courier New" pitchFamily="49" charset="0"/>
              </a:rPr>
              <a:t>s</a:t>
            </a:r>
            <a:r>
              <a:rPr lang="en-US">
                <a:cs typeface="Courier New" pitchFamily="49" charset="0"/>
              </a:rPr>
              <a:t> are </a:t>
            </a:r>
            <a:r>
              <a:rPr lang="en-US" smtClean="0">
                <a:cs typeface="Courier New" pitchFamily="49" charset="0"/>
              </a:rPr>
              <a:t>unchanged</a:t>
            </a:r>
            <a:endParaRPr lang="en-US" smtClean="0"/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If a read error is </a:t>
            </a:r>
            <a:r>
              <a:rPr lang="en-US" smtClean="0"/>
              <a:t>encountered,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fgets()</a:t>
            </a:r>
            <a:r>
              <a:rPr lang="en-US" smtClean="0">
                <a:cs typeface="Courier New" pitchFamily="49" charset="0"/>
              </a:rPr>
              <a:t> </a:t>
            </a:r>
            <a:r>
              <a:rPr lang="en-US">
                <a:cs typeface="Courier New" pitchFamily="49" charset="0"/>
              </a:rPr>
              <a:t>returns a </a:t>
            </a:r>
            <a:r>
              <a:rPr lang="en-US" smtClean="0">
                <a:cs typeface="Courier New" pitchFamily="49" charset="0"/>
              </a:rPr>
              <a:t>null</a:t>
            </a:r>
            <a:r>
              <a:rPr lang="en-US"/>
              <a:t> </a:t>
            </a:r>
            <a:r>
              <a:rPr lang="en-US" smtClean="0"/>
              <a:t>pointer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>
                <a:cs typeface="Courier New" pitchFamily="49" charset="0"/>
              </a:rPr>
              <a:t>The contents of the array </a:t>
            </a:r>
            <a:r>
              <a:rPr lang="en-US" i="1">
                <a:cs typeface="Courier New" pitchFamily="49" charset="0"/>
              </a:rPr>
              <a:t>s</a:t>
            </a:r>
            <a:r>
              <a:rPr lang="en-US">
                <a:cs typeface="Courier New" pitchFamily="49" charset="0"/>
              </a:rPr>
              <a:t> are </a:t>
            </a:r>
            <a:r>
              <a:rPr lang="en-US" smtClean="0">
                <a:cs typeface="Courier New" pitchFamily="49" charset="0"/>
              </a:rPr>
              <a:t>indetermin</a:t>
            </a:r>
            <a:r>
              <a:rPr lang="en-US" smtClean="0"/>
              <a:t>ate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Whenever 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/>
              <a:t> is returned,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feof</a:t>
            </a:r>
            <a:r>
              <a:rPr lang="en-US" b="1">
                <a:cs typeface="Courier New" pitchFamily="49" charset="0"/>
              </a:rPr>
              <a:t> </a:t>
            </a:r>
            <a:r>
              <a:rPr lang="en-US"/>
              <a:t>or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ferror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should be used to determine </a:t>
            </a:r>
            <a:r>
              <a:rPr lang="en-US" smtClean="0"/>
              <a:t>the</a:t>
            </a:r>
            <a:r>
              <a:rPr lang="en-US"/>
              <a:t> </a:t>
            </a:r>
            <a:r>
              <a:rPr lang="en-US" smtClean="0"/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36700155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5.4 Line I/O</a:t>
            </a:r>
            <a:r>
              <a:rPr lang="en-GB" sz="3600" smtClean="0">
                <a:solidFill>
                  <a:srgbClr val="0000FF"/>
                </a:solidFill>
              </a:rPr>
              <a:t>: Demo Counting Lines (5/6)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Unit19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32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13339"/>
            <a:ext cx="8229600" cy="5011615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Write a function that takes as input the name of a text file and returns the number of lines in the input </a:t>
            </a:r>
            <a:r>
              <a:rPr lang="en-US" smtClean="0"/>
              <a:t>file.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If an error occurs, the function should return a negative </a:t>
            </a:r>
            <a:r>
              <a:rPr lang="en-US" smtClean="0"/>
              <a:t>number.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Assume </a:t>
            </a:r>
            <a:r>
              <a:rPr lang="en-US"/>
              <a:t>that the length of each line in the file is at most 80 </a:t>
            </a:r>
            <a:r>
              <a:rPr lang="en-US" smtClean="0"/>
              <a:t>characters.</a:t>
            </a:r>
          </a:p>
        </p:txBody>
      </p:sp>
    </p:spTree>
    <p:extLst>
      <p:ext uri="{BB962C8B-B14F-4D97-AF65-F5344CB8AC3E}">
        <p14:creationId xmlns:p14="http://schemas.microsoft.com/office/powerpoint/2010/main" val="25955779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5.4 Line I/O</a:t>
            </a:r>
            <a:r>
              <a:rPr lang="en-GB" sz="3600" smtClean="0">
                <a:solidFill>
                  <a:srgbClr val="0000FF"/>
                </a:solidFill>
              </a:rPr>
              <a:t>: Demo Counting Lines (6/6)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Unit19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33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9" name="[TextBox 8]"/>
          <p:cNvSpPr txBox="1"/>
          <p:nvPr/>
        </p:nvSpPr>
        <p:spPr>
          <a:xfrm>
            <a:off x="719138" y="1281112"/>
            <a:ext cx="7990522" cy="470898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MAX_LINE_LENGTH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80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countLines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(char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filename[]) {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count =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s[MAX_LINE_LENGTH+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endParaRPr lang="en-US" sz="12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if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(filename,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"r"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)) ==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-1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error 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fgets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(s, MAX_LINE_LENGTH+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!=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count++;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(!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feof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))	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read error encountered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count =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-1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 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count;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[TextBox 9]"/>
          <p:cNvSpPr txBox="1"/>
          <p:nvPr/>
        </p:nvSpPr>
        <p:spPr bwMode="auto">
          <a:xfrm>
            <a:off x="6583679" y="1096446"/>
            <a:ext cx="2314135" cy="36933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Unit19_CountLines.c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587363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 smtClean="0">
                <a:solidFill>
                  <a:srgbClr val="0000FF"/>
                </a:solidFill>
              </a:rPr>
              <a:t>6. Exercise #1: Reverse Array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Unit19</a:t>
            </a:r>
            <a:r>
              <a:rPr sz="1200" dirty="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34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471487" y="1328468"/>
            <a:ext cx="8434517" cy="529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tabLst>
                <a:tab pos="576263" algn="l"/>
                <a:tab pos="627063" algn="l"/>
              </a:tabLst>
            </a:pPr>
            <a:r>
              <a:rPr lang="en-US" sz="2600" dirty="0" smtClean="0"/>
              <a:t>You are given the program </a:t>
            </a:r>
            <a:r>
              <a:rPr lang="en-US" sz="2600" dirty="0" smtClean="0">
                <a:solidFill>
                  <a:srgbClr val="0000FF"/>
                </a:solidFill>
              </a:rPr>
              <a:t>Unit19_ReverseArray.c </a:t>
            </a:r>
            <a:r>
              <a:rPr lang="en-US" sz="2600" dirty="0" smtClean="0"/>
              <a:t>to read values into an integer array, reverse the array, and print the array after reversal.</a:t>
            </a:r>
          </a:p>
          <a:p>
            <a:pPr marL="400050" indent="-40005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tabLst>
                <a:tab pos="576263" algn="l"/>
                <a:tab pos="627063" algn="l"/>
              </a:tabLst>
            </a:pPr>
            <a:r>
              <a:rPr lang="en-US" sz="2600" dirty="0" smtClean="0"/>
              <a:t>Modify the program such that it reads from a text file “</a:t>
            </a:r>
            <a:r>
              <a:rPr lang="en-US" sz="2600" dirty="0" smtClean="0">
                <a:solidFill>
                  <a:srgbClr val="0000FF"/>
                </a:solidFill>
              </a:rPr>
              <a:t>array.in</a:t>
            </a:r>
            <a:r>
              <a:rPr lang="en-US" sz="2600" dirty="0" smtClean="0"/>
              <a:t>” and writes to a text file “</a:t>
            </a:r>
            <a:r>
              <a:rPr lang="en-US" sz="2600" dirty="0" err="1" smtClean="0">
                <a:solidFill>
                  <a:srgbClr val="0000FF"/>
                </a:solidFill>
              </a:rPr>
              <a:t>array.out</a:t>
            </a:r>
            <a:r>
              <a:rPr lang="en-US" sz="2600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7561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 smtClean="0">
                <a:solidFill>
                  <a:srgbClr val="0000FF"/>
                </a:solidFill>
              </a:rPr>
              <a:t>6. Exercise #1: Reverse Array (2/3)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sz="1200" dirty="0" smtClean="0"/>
              <a:t>19</a:t>
            </a:r>
            <a:r>
              <a:rPr sz="1200" dirty="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35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[TextBox 7]"/>
          <p:cNvSpPr txBox="1"/>
          <p:nvPr/>
        </p:nvSpPr>
        <p:spPr>
          <a:xfrm>
            <a:off x="206596" y="1272972"/>
            <a:ext cx="4782499" cy="4462760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36550" algn="l"/>
                <a:tab pos="690563" algn="l"/>
                <a:tab pos="1027113" algn="l"/>
              </a:tabLst>
              <a:defRPr/>
            </a:pP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itchFamily="49" charset="0"/>
              </a:rPr>
              <a:t>#include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b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  <a:defRPr/>
            </a:pPr>
            <a:r>
              <a:rPr lang="en-US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MAX_SIZE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endParaRPr lang="en-US" sz="10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scanArray(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[]);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printArray(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[], 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reverseArray(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[], 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  <a:defRPr/>
            </a:pPr>
            <a:endParaRPr lang="en-US" sz="1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36550" algn="l"/>
                <a:tab pos="690563" algn="l"/>
                <a:tab pos="1027113" algn="l"/>
              </a:tabLst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array[MAX_SIZE], size;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size = scanArray(array);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reverseArray(array, size);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"After reversing: 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printArray(array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size);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en-US" b="1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34018" y="1118197"/>
            <a:ext cx="2752198" cy="369332"/>
          </a:xfrm>
          <a:prstGeom prst="rect">
            <a:avLst/>
          </a:prstGeom>
          <a:solidFill>
            <a:srgbClr val="FFFF66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Unit19_ReverseArray.c</a:t>
            </a:r>
            <a:endParaRPr lang="en-US" dirty="0"/>
          </a:p>
        </p:txBody>
      </p:sp>
      <p:sp>
        <p:nvSpPr>
          <p:cNvPr id="9" name="[TextBox 7]"/>
          <p:cNvSpPr txBox="1"/>
          <p:nvPr/>
        </p:nvSpPr>
        <p:spPr>
          <a:xfrm>
            <a:off x="4603110" y="2885203"/>
            <a:ext cx="4348386" cy="3016210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b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Reverse the array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reverseArray(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arr[], </a:t>
            </a:r>
            <a:endParaRPr lang="en-US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size) {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i, temp;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endParaRPr lang="en-US" sz="1000" b="1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(i=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 i&lt;size/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	temp = arr[i];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	arr[i] = arr[size-i-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	arr[size-i-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] = temp;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175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 smtClean="0">
                <a:solidFill>
                  <a:srgbClr val="0000FF"/>
                </a:solidFill>
              </a:rPr>
              <a:t>6. Exercise #1: Reverse Array (3/3)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Unit19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36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[TextBox 7]"/>
          <p:cNvSpPr txBox="1"/>
          <p:nvPr/>
        </p:nvSpPr>
        <p:spPr>
          <a:xfrm>
            <a:off x="206596" y="1487529"/>
            <a:ext cx="6531088" cy="4370427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sz="2000" b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Read elements into array </a:t>
            </a:r>
            <a:r>
              <a:rPr lang="en-US" sz="2000" b="1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sz="2000" b="1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return </a:t>
            </a:r>
            <a:r>
              <a:rPr lang="en-US" sz="2000" b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 of elements read.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scanArray(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arr[]) {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size, i;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size of array (&lt;=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sz="2000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MAX_SIZE);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scanf(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 &amp;size);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endParaRPr lang="en-US" b="1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(i=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 i&lt;size; i++) {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scanf(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 &amp;arr[i]);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size;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[TextBox 7]"/>
          <p:cNvSpPr txBox="1"/>
          <p:nvPr/>
        </p:nvSpPr>
        <p:spPr>
          <a:xfrm>
            <a:off x="4458974" y="3412216"/>
            <a:ext cx="4557420" cy="3016210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sz="2000" b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b="1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array</a:t>
            </a:r>
            <a:endParaRPr lang="en-US" sz="2000"/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printArray(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arr[], </a:t>
            </a:r>
            <a:endParaRPr lang="en-US" sz="20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20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size) {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i;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(i=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 i&lt;size; i++) {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printf(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 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 arr[i]);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34018" y="1118197"/>
            <a:ext cx="2752198" cy="369332"/>
          </a:xfrm>
          <a:prstGeom prst="rect">
            <a:avLst/>
          </a:prstGeom>
          <a:solidFill>
            <a:srgbClr val="FFFF66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Unit19_ReverseArray.c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397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 smtClean="0">
                <a:solidFill>
                  <a:srgbClr val="0000FF"/>
                </a:solidFill>
              </a:rPr>
              <a:t>6. Exercise #2: Trimming Blanks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Unit19</a:t>
            </a:r>
            <a:r>
              <a:rPr sz="1200" dirty="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37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471487" y="1328468"/>
            <a:ext cx="8434517" cy="529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tabLst>
                <a:tab pos="576263" algn="l"/>
                <a:tab pos="627063" algn="l"/>
              </a:tabLst>
            </a:pPr>
            <a:r>
              <a:rPr lang="en-US" sz="2600" dirty="0"/>
              <a:t>Write a program </a:t>
            </a:r>
            <a:r>
              <a:rPr lang="en-US" sz="2600" dirty="0" err="1" smtClean="0">
                <a:solidFill>
                  <a:srgbClr val="0000FF"/>
                </a:solidFill>
              </a:rPr>
              <a:t>TrimBlanks.c</a:t>
            </a:r>
            <a:r>
              <a:rPr lang="en-US" sz="2600" dirty="0" smtClean="0"/>
              <a:t> </a:t>
            </a:r>
            <a:r>
              <a:rPr lang="en-US" sz="2600" dirty="0"/>
              <a:t>that contains a function</a:t>
            </a:r>
            <a:br>
              <a:rPr lang="en-US" sz="2600" dirty="0"/>
            </a:br>
            <a:r>
              <a:rPr lang="en-US" sz="2200" dirty="0"/>
              <a:t>	</a:t>
            </a:r>
            <a:r>
              <a:rPr lang="en-US" sz="2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trimBlanks</a:t>
            </a:r>
            <a:r>
              <a:rPr lang="en-US" sz="2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(char </a:t>
            </a:r>
            <a:r>
              <a:rPr lang="en-US" sz="22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sz="2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22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outfile</a:t>
            </a: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[])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dirty="0"/>
              <a:t>that takes an input text file and produces a new text file that is a duplicate copy of the input file except that each sequence of consecutive blank characters is replaced by a single blank character.</a:t>
            </a:r>
          </a:p>
          <a:p>
            <a:pPr marL="400050" indent="-40005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tabLst>
                <a:tab pos="722313" algn="l"/>
              </a:tabLst>
            </a:pPr>
            <a:r>
              <a:rPr lang="en-US" dirty="0"/>
              <a:t>The function returns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/>
              <a:t> if there is an error; otherwise, it returns the number of blank characters trimmed.</a:t>
            </a:r>
          </a:p>
          <a:p>
            <a:pPr marL="400050" indent="-40005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tabLst>
                <a:tab pos="722313" algn="l"/>
                <a:tab pos="6818313" algn="l"/>
              </a:tabLst>
            </a:pPr>
            <a:r>
              <a:rPr lang="en-US" dirty="0"/>
              <a:t>An incomplete </a:t>
            </a:r>
            <a:r>
              <a:rPr lang="en-US" dirty="0" smtClean="0"/>
              <a:t>program Unit19</a:t>
            </a:r>
            <a:r>
              <a:rPr lang="en-US" dirty="0" smtClean="0">
                <a:solidFill>
                  <a:srgbClr val="0000FF"/>
                </a:solidFill>
              </a:rPr>
              <a:t>_TrimBlanks.c</a:t>
            </a:r>
            <a:r>
              <a:rPr lang="en-US" dirty="0" smtClean="0"/>
              <a:t> </a:t>
            </a:r>
            <a:r>
              <a:rPr lang="en-US" dirty="0"/>
              <a:t>is given. A test input file </a:t>
            </a:r>
            <a:r>
              <a:rPr lang="en-US" dirty="0">
                <a:solidFill>
                  <a:srgbClr val="0000FF"/>
                </a:solidFill>
              </a:rPr>
              <a:t>trimblanks.in</a:t>
            </a:r>
            <a:r>
              <a:rPr lang="en-US" dirty="0"/>
              <a:t> is also given.</a:t>
            </a:r>
          </a:p>
        </p:txBody>
      </p:sp>
    </p:spTree>
    <p:extLst>
      <p:ext uri="{BB962C8B-B14F-4D97-AF65-F5344CB8AC3E}">
        <p14:creationId xmlns:p14="http://schemas.microsoft.com/office/powerpoint/2010/main" val="14290461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Summary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(AY2017/8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Unit19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38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0"/>
            <a:ext cx="8127386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In this unit, you have learned about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How to open text files for reading or writing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How to read input from text files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How to write output to text files</a:t>
            </a:r>
            <a:endParaRPr lang="en-US" sz="2400" dirty="0" smtClean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8880639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824163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 smtClean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4" name="[Date Placeholder 3]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Unit19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39</a:t>
            </a:fld>
            <a:endParaRPr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1. Introduction (1/4)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Unit19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49"/>
            <a:ext cx="8229600" cy="3834001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Problems on arrays usually involve a lot of data, so it is impractical to enter the data through the </a:t>
            </a:r>
            <a:r>
              <a:rPr lang="en-US" dirty="0" smtClean="0"/>
              <a:t>keyboard</a:t>
            </a:r>
            <a:r>
              <a:rPr lang="en-US" dirty="0"/>
              <a:t>.</a:t>
            </a:r>
            <a:endParaRPr lang="en-US" dirty="0" smtClean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We have been using the UNIX input file redirection </a:t>
            </a:r>
            <a:r>
              <a:rPr lang="en-US" dirty="0">
                <a:solidFill>
                  <a:srgbClr val="C00000"/>
                </a:solidFill>
              </a:rPr>
              <a:t>&lt;</a:t>
            </a:r>
            <a:r>
              <a:rPr lang="en-US" dirty="0"/>
              <a:t> to redirect data from a text file. </a:t>
            </a: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dirty="0" err="1">
                <a:solidFill>
                  <a:srgbClr val="C00000"/>
                </a:solidFill>
              </a:rPr>
              <a:t>a.out</a:t>
            </a:r>
            <a:r>
              <a:rPr lang="en-US" dirty="0">
                <a:solidFill>
                  <a:srgbClr val="C00000"/>
                </a:solidFill>
              </a:rPr>
              <a:t> &lt; </a:t>
            </a:r>
            <a:r>
              <a:rPr lang="en-US" dirty="0" smtClean="0">
                <a:solidFill>
                  <a:srgbClr val="C00000"/>
                </a:solidFill>
              </a:rPr>
              <a:t>data1</a:t>
            </a:r>
            <a:r>
              <a:rPr lang="en-US" dirty="0" smtClean="0">
                <a:solidFill>
                  <a:srgbClr val="9900CC"/>
                </a:solidFill>
              </a:rPr>
              <a:t> 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However, that is not a C mechanism. C provides functions to handle file input/output (</a:t>
            </a:r>
            <a:r>
              <a:rPr lang="en-US" dirty="0" smtClean="0"/>
              <a:t>I/O).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We will focus on these basic file I/O functions on text files: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41354" y="4434604"/>
            <a:ext cx="2576434" cy="15696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Lucida Console" pitchFamily="49" charset="0"/>
              </a:rPr>
              <a:t>fopen</a:t>
            </a:r>
            <a:r>
              <a:rPr lang="en-US" sz="2400" dirty="0" smtClean="0">
                <a:latin typeface="Lucida Console" pitchFamily="49" charset="0"/>
              </a:rPr>
              <a:t>()</a:t>
            </a:r>
          </a:p>
          <a:p>
            <a:pPr algn="ctr"/>
            <a:r>
              <a:rPr lang="en-US" sz="2400" dirty="0" err="1" smtClean="0">
                <a:latin typeface="Lucida Console" pitchFamily="49" charset="0"/>
              </a:rPr>
              <a:t>fclose</a:t>
            </a:r>
            <a:r>
              <a:rPr lang="en-US" sz="2400" dirty="0" smtClean="0">
                <a:latin typeface="Lucida Console" pitchFamily="49" charset="0"/>
              </a:rPr>
              <a:t>()</a:t>
            </a:r>
          </a:p>
          <a:p>
            <a:pPr algn="ctr"/>
            <a:r>
              <a:rPr lang="en-US" sz="2400" dirty="0" err="1" smtClean="0">
                <a:latin typeface="Lucida Console" pitchFamily="49" charset="0"/>
              </a:rPr>
              <a:t>fscanf</a:t>
            </a:r>
            <a:r>
              <a:rPr lang="en-US" sz="2400" dirty="0" smtClean="0">
                <a:latin typeface="Lucida Console" pitchFamily="49" charset="0"/>
              </a:rPr>
              <a:t>()</a:t>
            </a:r>
          </a:p>
          <a:p>
            <a:pPr algn="ctr"/>
            <a:r>
              <a:rPr lang="en-US" sz="2400" dirty="0" err="1" smtClean="0">
                <a:latin typeface="Lucida Console" pitchFamily="49" charset="0"/>
              </a:rPr>
              <a:t>fprintf</a:t>
            </a:r>
            <a:r>
              <a:rPr lang="en-US" sz="2400" dirty="0" smtClean="0">
                <a:latin typeface="Lucida Console" pitchFamily="49" charset="0"/>
              </a:rPr>
              <a:t>()</a:t>
            </a:r>
            <a:endParaRPr lang="en-SG" sz="24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919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1. Introduction (2/4)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Unit19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1465809"/>
          </a:xfrm>
        </p:spPr>
        <p:txBody>
          <a:bodyPr/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In C, input/output is done based on the concept of a </a:t>
            </a:r>
            <a:r>
              <a:rPr lang="en-US" smtClean="0">
                <a:solidFill>
                  <a:srgbClr val="C00000"/>
                </a:solidFill>
              </a:rPr>
              <a:t>stream</a:t>
            </a:r>
            <a:endParaRPr lang="en-US" smtClean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mtClean="0"/>
              <a:t>A</a:t>
            </a:r>
            <a:r>
              <a:rPr lang="en-US"/>
              <a:t> stream can be a file or a consumer/producer of </a:t>
            </a:r>
            <a:r>
              <a:rPr lang="en-US" smtClean="0"/>
              <a:t>data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088980" y="3406114"/>
            <a:ext cx="1622478" cy="2038305"/>
            <a:chOff x="1244708" y="3325354"/>
            <a:chExt cx="1622478" cy="203830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4708" y="3325354"/>
              <a:ext cx="1622478" cy="162247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467012" y="4994327"/>
              <a:ext cx="1177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Monitor</a:t>
              </a:r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364262" y="2821321"/>
            <a:ext cx="1781175" cy="1012270"/>
            <a:chOff x="3364262" y="3124323"/>
            <a:chExt cx="1781175" cy="101227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4262" y="3124323"/>
              <a:ext cx="1781175" cy="642938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665913" y="3767261"/>
              <a:ext cx="1177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Keyboard</a:t>
              </a:r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919828" y="2661364"/>
            <a:ext cx="1319534" cy="1728852"/>
            <a:chOff x="5848997" y="3087501"/>
            <a:chExt cx="1319534" cy="1728852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8997" y="3087501"/>
              <a:ext cx="1319534" cy="1359520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5919828" y="4447021"/>
              <a:ext cx="1177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Hard disk</a:t>
              </a:r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239146" y="4390216"/>
            <a:ext cx="1797803" cy="1364267"/>
            <a:chOff x="3239146" y="4693218"/>
            <a:chExt cx="1797803" cy="136426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2272" y="4693218"/>
              <a:ext cx="971550" cy="97155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3239146" y="5688153"/>
              <a:ext cx="17978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Network port</a:t>
              </a:r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065455" y="4515376"/>
            <a:ext cx="1798449" cy="1552437"/>
            <a:chOff x="5931816" y="5003044"/>
            <a:chExt cx="1798449" cy="155243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1816" y="5003044"/>
              <a:ext cx="1798449" cy="1156146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6242105" y="6186149"/>
              <a:ext cx="1177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Printer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30906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1. Introduction (3/4)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Unit19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4968023"/>
          </a:xfrm>
        </p:spPr>
        <p:txBody>
          <a:bodyPr/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A stream </a:t>
            </a:r>
            <a:r>
              <a:rPr lang="en-US" dirty="0"/>
              <a:t>is accessed using </a:t>
            </a:r>
            <a:r>
              <a:rPr lang="en-US" dirty="0">
                <a:solidFill>
                  <a:srgbClr val="C00000"/>
                </a:solidFill>
              </a:rPr>
              <a:t>file pointer </a:t>
            </a:r>
            <a:r>
              <a:rPr lang="en-US" dirty="0"/>
              <a:t>variable of type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dirty="0"/>
              <a:t> </a:t>
            </a:r>
            <a:r>
              <a:rPr lang="en-US" dirty="0" smtClean="0"/>
              <a:t>*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The I/O functions/macros are defined in </a:t>
            </a:r>
            <a:r>
              <a:rPr lang="en-US" dirty="0" err="1" smtClean="0">
                <a:solidFill>
                  <a:srgbClr val="0000FF"/>
                </a:solidFill>
              </a:rPr>
              <a:t>stdio.h</a:t>
            </a:r>
            <a:endParaRPr lang="en-US" dirty="0" smtClean="0">
              <a:solidFill>
                <a:srgbClr val="0000FF"/>
              </a:solidFill>
            </a:endParaRP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Two types </a:t>
            </a:r>
            <a:r>
              <a:rPr lang="en-US" dirty="0"/>
              <a:t>of streams: </a:t>
            </a:r>
            <a:r>
              <a:rPr lang="en-US" dirty="0">
                <a:solidFill>
                  <a:srgbClr val="C00000"/>
                </a:solidFill>
              </a:rPr>
              <a:t>text</a:t>
            </a:r>
            <a:r>
              <a:rPr lang="en-US" dirty="0"/>
              <a:t> and </a:t>
            </a:r>
            <a:r>
              <a:rPr lang="en-US" dirty="0" smtClean="0">
                <a:solidFill>
                  <a:srgbClr val="C00000"/>
                </a:solidFill>
              </a:rPr>
              <a:t>binary</a:t>
            </a:r>
            <a:endParaRPr lang="en-US" dirty="0" smtClean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We</a:t>
            </a:r>
            <a:r>
              <a:rPr lang="en-US" dirty="0"/>
              <a:t> will focus on text </a:t>
            </a:r>
            <a:r>
              <a:rPr lang="en-US" dirty="0" smtClean="0"/>
              <a:t>stream: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Consists </a:t>
            </a:r>
            <a:r>
              <a:rPr lang="en-US" dirty="0"/>
              <a:t>of a sequence of characters organized into </a:t>
            </a:r>
            <a:r>
              <a:rPr lang="en-US" dirty="0" smtClean="0"/>
              <a:t>lines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Each </a:t>
            </a:r>
            <a:r>
              <a:rPr lang="en-US" dirty="0"/>
              <a:t>line contains 0 or more characters followed by a newline character ‘</a:t>
            </a:r>
            <a:r>
              <a:rPr lang="en-US" dirty="0">
                <a:solidFill>
                  <a:srgbClr val="C00000"/>
                </a:solidFill>
              </a:rPr>
              <a:t>\</a:t>
            </a:r>
            <a:r>
              <a:rPr lang="en-US" dirty="0" smtClean="0">
                <a:solidFill>
                  <a:srgbClr val="C00000"/>
                </a:solidFill>
              </a:rPr>
              <a:t>n</a:t>
            </a:r>
            <a:r>
              <a:rPr lang="en-US" dirty="0" smtClean="0"/>
              <a:t>’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Text streams </a:t>
            </a:r>
            <a:r>
              <a:rPr lang="en-US" dirty="0"/>
              <a:t>stored in files can be viewed/edited </a:t>
            </a:r>
            <a:r>
              <a:rPr lang="en-US" dirty="0" smtClean="0"/>
              <a:t>easily using a text editor like vim</a:t>
            </a:r>
          </a:p>
        </p:txBody>
      </p:sp>
    </p:spTree>
    <p:extLst>
      <p:ext uri="{BB962C8B-B14F-4D97-AF65-F5344CB8AC3E}">
        <p14:creationId xmlns:p14="http://schemas.microsoft.com/office/powerpoint/2010/main" val="4734769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1. Introduction (4/4)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Unit19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49"/>
            <a:ext cx="8229600" cy="5073865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3 standard streams are </a:t>
            </a:r>
            <a:r>
              <a:rPr lang="en-US" smtClean="0"/>
              <a:t>predefined</a:t>
            </a:r>
            <a:r>
              <a:rPr lang="en-US"/>
              <a:t>:</a:t>
            </a:r>
            <a:endParaRPr lang="en-US" smtClean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>
                <a:solidFill>
                  <a:srgbClr val="0000FF"/>
                </a:solidFill>
              </a:rPr>
              <a:t>stdin</a:t>
            </a:r>
            <a:r>
              <a:rPr lang="en-US"/>
              <a:t> points to a default input stream (</a:t>
            </a:r>
            <a:r>
              <a:rPr lang="en-US" smtClean="0"/>
              <a:t>keyboard)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>
                <a:solidFill>
                  <a:srgbClr val="0000FF"/>
                </a:solidFill>
              </a:rPr>
              <a:t>stdout</a:t>
            </a:r>
            <a:r>
              <a:rPr lang="en-US"/>
              <a:t> points to a default output stream (</a:t>
            </a:r>
            <a:r>
              <a:rPr lang="en-US" smtClean="0"/>
              <a:t>screen)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>
                <a:solidFill>
                  <a:srgbClr val="0000FF"/>
                </a:solidFill>
              </a:rPr>
              <a:t>stderr</a:t>
            </a:r>
            <a:r>
              <a:rPr lang="en-US"/>
              <a:t> points to a default output stream for error messages </a:t>
            </a:r>
            <a:r>
              <a:rPr lang="en-US" smtClean="0"/>
              <a:t>(screen) 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printf()</a:t>
            </a:r>
            <a:r>
              <a:rPr lang="en-US"/>
              <a:t> writes output to </a:t>
            </a:r>
            <a:r>
              <a:rPr lang="en-US" smtClean="0">
                <a:solidFill>
                  <a:srgbClr val="0000FF"/>
                </a:solidFill>
              </a:rPr>
              <a:t>stdout</a:t>
            </a:r>
            <a:r>
              <a:rPr lang="en-US" smtClean="0"/>
              <a:t> 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scanf()</a:t>
            </a:r>
            <a:r>
              <a:rPr lang="en-US"/>
              <a:t> reads input from </a:t>
            </a:r>
            <a:r>
              <a:rPr lang="en-US" smtClean="0">
                <a:solidFill>
                  <a:srgbClr val="0000FF"/>
                </a:solidFill>
              </a:rPr>
              <a:t>stdin</a:t>
            </a:r>
            <a:endParaRPr lang="en-US" smtClean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The 3 standard streams do </a:t>
            </a:r>
            <a:r>
              <a:rPr lang="en-US" u="sng"/>
              <a:t>not</a:t>
            </a:r>
            <a:r>
              <a:rPr lang="en-US"/>
              <a:t> need to be declared, opened, and </a:t>
            </a:r>
            <a:r>
              <a:rPr lang="en-US" smtClean="0"/>
              <a:t>closed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mtClean="0"/>
              <a:t>There </a:t>
            </a:r>
            <a:r>
              <a:rPr lang="en-US"/>
              <a:t>are 2 useful constants in file </a:t>
            </a:r>
            <a:r>
              <a:rPr lang="en-US" smtClean="0"/>
              <a:t>processing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b="1" smtClean="0">
                <a:solidFill>
                  <a:srgbClr val="0000FF"/>
                </a:solidFill>
              </a:rPr>
              <a:t>NULL</a:t>
            </a:r>
            <a:r>
              <a:rPr lang="en-US" smtClean="0"/>
              <a:t>: null pointer constant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b="1" smtClean="0">
                <a:solidFill>
                  <a:srgbClr val="0000FF"/>
                </a:solidFill>
              </a:rPr>
              <a:t>EOF</a:t>
            </a:r>
            <a:r>
              <a:rPr lang="en-US" smtClean="0"/>
              <a:t>: used to represent end of file or error condition</a:t>
            </a:r>
            <a:endParaRPr lang="en-US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5218841" y="5926310"/>
            <a:ext cx="3625516" cy="707886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smtClean="0"/>
              <a:t>Note that null pointer </a:t>
            </a:r>
            <a:r>
              <a:rPr lang="en-US" sz="2000" b="1" smtClean="0">
                <a:solidFill>
                  <a:srgbClr val="0000FF"/>
                </a:solidFill>
              </a:rPr>
              <a:t>NULL</a:t>
            </a:r>
            <a:r>
              <a:rPr lang="en-US" sz="2000" smtClean="0"/>
              <a:t> is </a:t>
            </a:r>
            <a:r>
              <a:rPr lang="en-US" sz="2000" b="1" u="sng" smtClean="0">
                <a:solidFill>
                  <a:srgbClr val="C00000"/>
                </a:solidFill>
              </a:rPr>
              <a:t>not</a:t>
            </a:r>
            <a:r>
              <a:rPr lang="en-US" sz="2000" smtClean="0"/>
              <a:t> the null character </a:t>
            </a:r>
            <a:r>
              <a:rPr lang="en-US" sz="2000" b="1" smtClean="0">
                <a:solidFill>
                  <a:srgbClr val="0000FF"/>
                </a:solidFill>
              </a:rPr>
              <a:t>‘\0’</a:t>
            </a:r>
            <a:r>
              <a:rPr lang="en-US" sz="2000" smtClean="0"/>
              <a:t> !</a:t>
            </a:r>
            <a:endParaRPr lang="en-US" sz="2000"/>
          </a:p>
        </p:txBody>
      </p:sp>
      <p:pic>
        <p:nvPicPr>
          <p:cNvPr id="1026" name="Picture 2" descr="C:\Users\tantc\Pictures\cliparts\exlamation-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012" y="5967515"/>
            <a:ext cx="174122" cy="62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5068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2. Demo: Sum Array (1/6)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Unit19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42328" y="1015187"/>
            <a:ext cx="7466099" cy="566308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1600" b="1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&lt;stdio.h&gt;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1600" b="1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MAX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maximum number of elements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scanPrices(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[]);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sumPrices(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[], 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printResult(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prices[MAX]; 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= scanPrices(prices);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printResult(sumPrices(prices, size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Compute sum of elements in arr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sumPrices(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arr[],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size) {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(i=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 i&lt;size; i++)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	sum += arr[i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sum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5848105" y="830521"/>
            <a:ext cx="2168094" cy="36933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Unit19_SumArray.c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5947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2. Demo: Sum Array (2/6)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Unit19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42328" y="1199853"/>
            <a:ext cx="7466099" cy="510909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Read number of prices and prices into array arr.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Return number of prices read.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scanPrices(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arr[]) {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size, i;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number of prices: 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scanf(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&amp;size);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p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ices: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(i=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 i&lt;size; i++) 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	scanf(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%f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&amp;arr[i]);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size;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Print the total price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printResult(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total_price) {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"Total price = $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%.2f\n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total_price);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5848105" y="830521"/>
            <a:ext cx="2168094" cy="36933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Unit19_SumArray.c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4381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21837</TotalTime>
  <Words>2723</Words>
  <Application>Microsoft Office PowerPoint</Application>
  <PresentationFormat>On-screen Show (4:3)</PresentationFormat>
  <Paragraphs>685</Paragraphs>
  <Slides>39</Slides>
  <Notes>39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Clarity</vt:lpstr>
      <vt:lpstr>PowerPoint Presentation</vt:lpstr>
      <vt:lpstr>Unit 19: File Processing</vt:lpstr>
      <vt:lpstr>Unit 19: File Processing</vt:lpstr>
      <vt:lpstr>1. Introduction (1/4)</vt:lpstr>
      <vt:lpstr>1. Introduction (2/4)</vt:lpstr>
      <vt:lpstr>1. Introduction (3/4)</vt:lpstr>
      <vt:lpstr>1. Introduction (4/4)</vt:lpstr>
      <vt:lpstr>2. Demo: Sum Array (1/6)</vt:lpstr>
      <vt:lpstr>2. Demo: Sum Array (2/6)</vt:lpstr>
      <vt:lpstr>2. Demo: Sum Array (3/6)</vt:lpstr>
      <vt:lpstr>2. Demo: Sum Array (4/6)</vt:lpstr>
      <vt:lpstr>2. Demo: Compare Input Functions (5/6)</vt:lpstr>
      <vt:lpstr>2. Demo: Compare Output Functions (6/6)</vt:lpstr>
      <vt:lpstr>3. Opening File and File Modes (1/2)</vt:lpstr>
      <vt:lpstr>3. Opening File and File Modes (2/2)</vt:lpstr>
      <vt:lpstr>4. Closing File</vt:lpstr>
      <vt:lpstr>5. I/O Functions to Read and Write</vt:lpstr>
      <vt:lpstr>5.1 Formatted I/O (1/4)</vt:lpstr>
      <vt:lpstr>5.1 Formatted I/O (2/4)</vt:lpstr>
      <vt:lpstr>5.1 Formatted I/O (3/4)</vt:lpstr>
      <vt:lpstr>5.1 Formatted I/O (4/4)</vt:lpstr>
      <vt:lpstr>5.2 Detecting End of File &amp; Errors (1/2)</vt:lpstr>
      <vt:lpstr>5.2 Detecting End of File &amp; Errors (2/2)</vt:lpstr>
      <vt:lpstr>5.3 Character I/O: Output (1/4)</vt:lpstr>
      <vt:lpstr>5.3 Character I/O: Input (2/4)</vt:lpstr>
      <vt:lpstr>5.3 Character I/O: ungetc (3/4)</vt:lpstr>
      <vt:lpstr>5.3 Character I/O: Demo Copy File (4/4)</vt:lpstr>
      <vt:lpstr>5.4 Line I/O: Output (1/6)</vt:lpstr>
      <vt:lpstr>5.4 Line I/O: Input (2/6)</vt:lpstr>
      <vt:lpstr>5.4 Line I/O: fgets() (3/6)</vt:lpstr>
      <vt:lpstr>5.4 Line I/O: fgets() (4/6)</vt:lpstr>
      <vt:lpstr>5.4 Line I/O: Demo Counting Lines (5/6)</vt:lpstr>
      <vt:lpstr>5.4 Line I/O: Demo Counting Lines (6/6)</vt:lpstr>
      <vt:lpstr>6. Exercise #1: Reverse Array (1/3)</vt:lpstr>
      <vt:lpstr>6. Exercise #1: Reverse Array (2/3)</vt:lpstr>
      <vt:lpstr>6. Exercise #1: Reverse Array (3/3)</vt:lpstr>
      <vt:lpstr>6. Exercise #2: Trimming Blanks</vt:lpstr>
      <vt:lpstr>Summary</vt:lpstr>
      <vt:lpstr>End of File</vt:lpstr>
    </vt:vector>
  </TitlesOfParts>
  <Company>SoC, NUS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Tan Soon Huat, Gary</cp:lastModifiedBy>
  <cp:revision>1501</cp:revision>
  <cp:lastPrinted>2014-07-01T03:51:49Z</cp:lastPrinted>
  <dcterms:created xsi:type="dcterms:W3CDTF">1998-09-05T15:03:32Z</dcterms:created>
  <dcterms:modified xsi:type="dcterms:W3CDTF">2017-10-30T06:13:19Z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