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5087" r:id="rId1"/>
  </p:sldMasterIdLst>
  <p:notesMasterIdLst>
    <p:notesMasterId r:id="rId35"/>
  </p:notesMasterIdLst>
  <p:handoutMasterIdLst>
    <p:handoutMasterId r:id="rId36"/>
  </p:handoutMasterIdLst>
  <p:sldIdLst>
    <p:sldId id="256" r:id="rId2"/>
    <p:sldId id="468" r:id="rId3"/>
    <p:sldId id="509" r:id="rId4"/>
    <p:sldId id="610" r:id="rId5"/>
    <p:sldId id="582" r:id="rId6"/>
    <p:sldId id="546" r:id="rId7"/>
    <p:sldId id="611" r:id="rId8"/>
    <p:sldId id="612" r:id="rId9"/>
    <p:sldId id="613" r:id="rId10"/>
    <p:sldId id="614" r:id="rId11"/>
    <p:sldId id="615" r:id="rId12"/>
    <p:sldId id="616" r:id="rId13"/>
    <p:sldId id="617" r:id="rId14"/>
    <p:sldId id="618" r:id="rId15"/>
    <p:sldId id="621" r:id="rId16"/>
    <p:sldId id="620" r:id="rId17"/>
    <p:sldId id="619" r:id="rId18"/>
    <p:sldId id="622" r:id="rId19"/>
    <p:sldId id="623" r:id="rId20"/>
    <p:sldId id="624" r:id="rId21"/>
    <p:sldId id="625" r:id="rId22"/>
    <p:sldId id="626" r:id="rId23"/>
    <p:sldId id="627" r:id="rId24"/>
    <p:sldId id="628" r:id="rId25"/>
    <p:sldId id="629" r:id="rId26"/>
    <p:sldId id="631" r:id="rId27"/>
    <p:sldId id="632" r:id="rId28"/>
    <p:sldId id="633" r:id="rId29"/>
    <p:sldId id="630" r:id="rId30"/>
    <p:sldId id="634" r:id="rId31"/>
    <p:sldId id="635" r:id="rId32"/>
    <p:sldId id="506" r:id="rId33"/>
    <p:sldId id="308" r:id="rId34"/>
  </p:sldIdLst>
  <p:sldSz cx="9144000" cy="6858000" type="screen4x3"/>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9">
          <p15:clr>
            <a:srgbClr val="A4A3A4"/>
          </p15:clr>
        </p15:guide>
        <p15:guide id="2" pos="2209">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FF99"/>
    <a:srgbClr val="006600"/>
    <a:srgbClr val="E6E6E6"/>
    <a:srgbClr val="9900CC"/>
    <a:srgbClr val="CCECFF"/>
    <a:srgbClr val="FFCC66"/>
    <a:srgbClr val="CCFFCC"/>
    <a:srgbClr val="99FF99"/>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927" autoAdjust="0"/>
    <p:restoredTop sz="91652" autoAdjust="0"/>
  </p:normalViewPr>
  <p:slideViewPr>
    <p:cSldViewPr snapToGrid="0">
      <p:cViewPr varScale="1">
        <p:scale>
          <a:sx n="83" d="100"/>
          <a:sy n="83" d="100"/>
        </p:scale>
        <p:origin x="1637"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100" d="100"/>
          <a:sy n="100" d="100"/>
        </p:scale>
        <p:origin x="2275" y="-1061"/>
      </p:cViewPr>
      <p:guideLst>
        <p:guide orient="horz" pos="2929"/>
        <p:guide pos="2209"/>
      </p:guideLst>
    </p:cSldViewPr>
  </p:notesViewPr>
  <p:gridSpacing cx="45005" cy="450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466" name="Rectangle 1026"/>
          <p:cNvSpPr>
            <a:spLocks noGrp="1" noChangeArrowheads="1"/>
          </p:cNvSpPr>
          <p:nvPr>
            <p:ph type="hdr" sz="quarter"/>
          </p:nvPr>
        </p:nvSpPr>
        <p:spPr bwMode="auto">
          <a:xfrm>
            <a:off x="0" y="0"/>
            <a:ext cx="3038786" cy="465341"/>
          </a:xfrm>
          <a:prstGeom prst="rect">
            <a:avLst/>
          </a:prstGeom>
          <a:noFill/>
          <a:ln w="12700" cap="sq">
            <a:noFill/>
            <a:miter lim="800000"/>
            <a:headEnd type="none" w="sm" len="sm"/>
            <a:tailEnd type="none" w="sm" len="sm"/>
          </a:ln>
          <a:effectLst/>
        </p:spPr>
        <p:txBody>
          <a:bodyPr vert="horz" wrap="square" lIns="95899" tIns="47949" rIns="95899" bIns="47949" numCol="1" anchor="t" anchorCtr="0" compatLnSpc="1">
            <a:prstTxWarp prst="textNoShape">
              <a:avLst/>
            </a:prstTxWarp>
          </a:bodyPr>
          <a:lstStyle>
            <a:lvl1pPr defTabSz="959358" eaLnBrk="0" hangingPunct="0">
              <a:defRPr sz="1300">
                <a:latin typeface="Times New Roman" pitchFamily="18" charset="0"/>
              </a:defRPr>
            </a:lvl1pPr>
          </a:lstStyle>
          <a:p>
            <a:pPr>
              <a:defRPr/>
            </a:pPr>
            <a:r>
              <a:rPr lang="en-GB" dirty="0">
                <a:latin typeface="+mn-lt"/>
              </a:rPr>
              <a:t>CS1010 Programming Methodology</a:t>
            </a:r>
          </a:p>
        </p:txBody>
      </p:sp>
      <p:sp>
        <p:nvSpPr>
          <p:cNvPr id="62467" name="Rectangle 1027"/>
          <p:cNvSpPr>
            <a:spLocks noGrp="1" noChangeArrowheads="1"/>
          </p:cNvSpPr>
          <p:nvPr>
            <p:ph type="dt" sz="quarter" idx="1"/>
          </p:nvPr>
        </p:nvSpPr>
        <p:spPr bwMode="auto">
          <a:xfrm>
            <a:off x="3971614" y="0"/>
            <a:ext cx="3038786" cy="465341"/>
          </a:xfrm>
          <a:prstGeom prst="rect">
            <a:avLst/>
          </a:prstGeom>
          <a:noFill/>
          <a:ln w="12700" cap="sq">
            <a:noFill/>
            <a:miter lim="800000"/>
            <a:headEnd type="none" w="sm" len="sm"/>
            <a:tailEnd type="none" w="sm" len="sm"/>
          </a:ln>
          <a:effectLst/>
        </p:spPr>
        <p:txBody>
          <a:bodyPr vert="horz" wrap="square" lIns="95899" tIns="47949" rIns="95899" bIns="47949" numCol="1" anchor="t" anchorCtr="0" compatLnSpc="1">
            <a:prstTxWarp prst="textNoShape">
              <a:avLst/>
            </a:prstTxWarp>
          </a:bodyPr>
          <a:lstStyle>
            <a:lvl1pPr algn="r" defTabSz="959358" eaLnBrk="0" hangingPunct="0">
              <a:defRPr sz="1300">
                <a:latin typeface="Times New Roman" pitchFamily="18" charset="0"/>
              </a:defRPr>
            </a:lvl1pPr>
          </a:lstStyle>
          <a:p>
            <a:pPr>
              <a:defRPr/>
            </a:pPr>
            <a:endParaRPr lang="en-GB" dirty="0"/>
          </a:p>
        </p:txBody>
      </p:sp>
      <p:sp>
        <p:nvSpPr>
          <p:cNvPr id="62468" name="Rectangle 1028"/>
          <p:cNvSpPr>
            <a:spLocks noGrp="1" noChangeArrowheads="1"/>
          </p:cNvSpPr>
          <p:nvPr>
            <p:ph type="ftr" sz="quarter" idx="2"/>
          </p:nvPr>
        </p:nvSpPr>
        <p:spPr bwMode="auto">
          <a:xfrm>
            <a:off x="0" y="8831059"/>
            <a:ext cx="3038786" cy="465341"/>
          </a:xfrm>
          <a:prstGeom prst="rect">
            <a:avLst/>
          </a:prstGeom>
          <a:noFill/>
          <a:ln w="12700" cap="sq">
            <a:noFill/>
            <a:miter lim="800000"/>
            <a:headEnd type="none" w="sm" len="sm"/>
            <a:tailEnd type="none" w="sm" len="sm"/>
          </a:ln>
          <a:effectLst/>
        </p:spPr>
        <p:txBody>
          <a:bodyPr vert="horz" wrap="square" lIns="95899" tIns="47949" rIns="95899" bIns="47949" numCol="1" anchor="b" anchorCtr="0" compatLnSpc="1">
            <a:prstTxWarp prst="textNoShape">
              <a:avLst/>
            </a:prstTxWarp>
          </a:bodyPr>
          <a:lstStyle>
            <a:lvl1pPr defTabSz="959358" eaLnBrk="0" hangingPunct="0">
              <a:defRPr sz="1300">
                <a:latin typeface="Times New Roman" pitchFamily="18" charset="0"/>
              </a:defRPr>
            </a:lvl1pPr>
          </a:lstStyle>
          <a:p>
            <a:pPr>
              <a:defRPr/>
            </a:pPr>
            <a:endParaRPr lang="en-GB"/>
          </a:p>
        </p:txBody>
      </p:sp>
      <p:sp>
        <p:nvSpPr>
          <p:cNvPr id="62469" name="Rectangle 1029"/>
          <p:cNvSpPr>
            <a:spLocks noGrp="1" noChangeArrowheads="1"/>
          </p:cNvSpPr>
          <p:nvPr>
            <p:ph type="sldNum" sz="quarter" idx="3"/>
          </p:nvPr>
        </p:nvSpPr>
        <p:spPr bwMode="auto">
          <a:xfrm>
            <a:off x="3971614" y="8831059"/>
            <a:ext cx="3038786" cy="465341"/>
          </a:xfrm>
          <a:prstGeom prst="rect">
            <a:avLst/>
          </a:prstGeom>
          <a:noFill/>
          <a:ln w="12700" cap="sq">
            <a:noFill/>
            <a:miter lim="800000"/>
            <a:headEnd type="none" w="sm" len="sm"/>
            <a:tailEnd type="none" w="sm" len="sm"/>
          </a:ln>
          <a:effectLst/>
        </p:spPr>
        <p:txBody>
          <a:bodyPr vert="horz" wrap="square" lIns="95899" tIns="47949" rIns="95899" bIns="47949" numCol="1" anchor="b" anchorCtr="0" compatLnSpc="1">
            <a:prstTxWarp prst="textNoShape">
              <a:avLst/>
            </a:prstTxWarp>
          </a:bodyPr>
          <a:lstStyle>
            <a:lvl1pPr algn="r" defTabSz="959358" eaLnBrk="0" hangingPunct="0">
              <a:defRPr sz="1300">
                <a:latin typeface="Times New Roman" pitchFamily="18" charset="0"/>
              </a:defRPr>
            </a:lvl1pPr>
          </a:lstStyle>
          <a:p>
            <a:pPr>
              <a:defRPr/>
            </a:pPr>
            <a:fld id="{A8128D1A-2CBE-4D8D-BBD3-EF7640D031AF}" type="slidenum">
              <a:rPr lang="en-GB"/>
              <a:pPr>
                <a:defRPr/>
              </a:pPr>
              <a:t>‹#›</a:t>
            </a:fld>
            <a:endParaRPr lang="en-GB"/>
          </a:p>
        </p:txBody>
      </p:sp>
    </p:spTree>
    <p:extLst>
      <p:ext uri="{BB962C8B-B14F-4D97-AF65-F5344CB8AC3E}">
        <p14:creationId xmlns:p14="http://schemas.microsoft.com/office/powerpoint/2010/main" val="19181308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421" name="Rectangle 5"/>
          <p:cNvSpPr>
            <a:spLocks noGrp="1" noChangeArrowheads="1"/>
          </p:cNvSpPr>
          <p:nvPr>
            <p:ph type="body" sz="quarter" idx="3"/>
          </p:nvPr>
        </p:nvSpPr>
        <p:spPr bwMode="auto">
          <a:xfrm>
            <a:off x="936167" y="4414043"/>
            <a:ext cx="5138067" cy="4185089"/>
          </a:xfrm>
          <a:prstGeom prst="rect">
            <a:avLst/>
          </a:prstGeom>
          <a:noFill/>
          <a:ln w="12700" cap="sq">
            <a:noFill/>
            <a:miter lim="800000"/>
            <a:headEnd type="none" w="sm" len="sm"/>
            <a:tailEnd type="none" w="sm" len="sm"/>
          </a:ln>
          <a:effectLst/>
        </p:spPr>
        <p:txBody>
          <a:bodyPr vert="horz" wrap="square" lIns="95899" tIns="47949" rIns="95899" bIns="47949"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60422" name="Rectangle 6"/>
          <p:cNvSpPr>
            <a:spLocks noGrp="1" noChangeArrowheads="1"/>
          </p:cNvSpPr>
          <p:nvPr>
            <p:ph type="ftr" sz="quarter" idx="4"/>
          </p:nvPr>
        </p:nvSpPr>
        <p:spPr bwMode="auto">
          <a:xfrm>
            <a:off x="0" y="8831059"/>
            <a:ext cx="3038786" cy="465341"/>
          </a:xfrm>
          <a:prstGeom prst="rect">
            <a:avLst/>
          </a:prstGeom>
          <a:noFill/>
          <a:ln w="12700" cap="sq">
            <a:noFill/>
            <a:miter lim="800000"/>
            <a:headEnd type="none" w="sm" len="sm"/>
            <a:tailEnd type="none" w="sm" len="sm"/>
          </a:ln>
          <a:effectLst/>
        </p:spPr>
        <p:txBody>
          <a:bodyPr vert="horz" wrap="square" lIns="95899" tIns="47949" rIns="95899" bIns="47949" numCol="1" anchor="b" anchorCtr="0" compatLnSpc="1">
            <a:prstTxWarp prst="textNoShape">
              <a:avLst/>
            </a:prstTxWarp>
          </a:bodyPr>
          <a:lstStyle>
            <a:lvl1pPr defTabSz="959358" eaLnBrk="0" hangingPunct="0">
              <a:defRPr sz="1300">
                <a:latin typeface="Times New Roman" pitchFamily="18" charset="0"/>
              </a:defRPr>
            </a:lvl1pPr>
          </a:lstStyle>
          <a:p>
            <a:pPr>
              <a:defRPr/>
            </a:pPr>
            <a:endParaRPr lang="en-GB"/>
          </a:p>
        </p:txBody>
      </p:sp>
      <p:sp>
        <p:nvSpPr>
          <p:cNvPr id="60423" name="Rectangle 7"/>
          <p:cNvSpPr>
            <a:spLocks noGrp="1" noChangeArrowheads="1"/>
          </p:cNvSpPr>
          <p:nvPr>
            <p:ph type="sldNum" sz="quarter" idx="5"/>
          </p:nvPr>
        </p:nvSpPr>
        <p:spPr bwMode="auto">
          <a:xfrm>
            <a:off x="3971614" y="8831059"/>
            <a:ext cx="3038786" cy="465341"/>
          </a:xfrm>
          <a:prstGeom prst="rect">
            <a:avLst/>
          </a:prstGeom>
          <a:noFill/>
          <a:ln w="12700" cap="sq">
            <a:noFill/>
            <a:miter lim="800000"/>
            <a:headEnd type="none" w="sm" len="sm"/>
            <a:tailEnd type="none" w="sm" len="sm"/>
          </a:ln>
          <a:effectLst/>
        </p:spPr>
        <p:txBody>
          <a:bodyPr vert="horz" wrap="square" lIns="95899" tIns="47949" rIns="95899" bIns="47949" numCol="1" anchor="b" anchorCtr="0" compatLnSpc="1">
            <a:prstTxWarp prst="textNoShape">
              <a:avLst/>
            </a:prstTxWarp>
          </a:bodyPr>
          <a:lstStyle>
            <a:lvl1pPr algn="r" defTabSz="959358" eaLnBrk="0" hangingPunct="0">
              <a:defRPr sz="1300">
                <a:latin typeface="Times New Roman" pitchFamily="18" charset="0"/>
              </a:defRPr>
            </a:lvl1pPr>
          </a:lstStyle>
          <a:p>
            <a:pPr>
              <a:defRPr/>
            </a:pPr>
            <a:fld id="{82D49F41-42BD-4A7F-84D4-B4F7E48B4FCD}" type="slidenum">
              <a:rPr lang="en-GB"/>
              <a:pPr>
                <a:defRPr/>
              </a:pPr>
              <a:t>‹#›</a:t>
            </a:fld>
            <a:endParaRPr lang="en-GB"/>
          </a:p>
        </p:txBody>
      </p:sp>
      <p:sp>
        <p:nvSpPr>
          <p:cNvPr id="8" name="Date Placeholder 7"/>
          <p:cNvSpPr>
            <a:spLocks noGrp="1"/>
          </p:cNvSpPr>
          <p:nvPr>
            <p:ph type="dt" idx="1"/>
          </p:nvPr>
        </p:nvSpPr>
        <p:spPr>
          <a:xfrm>
            <a:off x="3971614" y="0"/>
            <a:ext cx="3037117" cy="465341"/>
          </a:xfrm>
          <a:prstGeom prst="rect">
            <a:avLst/>
          </a:prstGeom>
        </p:spPr>
        <p:txBody>
          <a:bodyPr vert="horz" lIns="92098" tIns="46049" rIns="92098" bIns="46049" rtlCol="0"/>
          <a:lstStyle>
            <a:lvl1pPr algn="r">
              <a:defRPr sz="1200"/>
            </a:lvl1pPr>
          </a:lstStyle>
          <a:p>
            <a:pPr>
              <a:defRPr/>
            </a:pPr>
            <a:fld id="{0AF3AFD6-2BC0-4B1C-A3C8-8C3FEB1DB624}" type="datetimeFigureOut">
              <a:rPr lang="en-US"/>
              <a:pPr>
                <a:defRPr/>
              </a:pPr>
              <a:t>9/18/2017</a:t>
            </a:fld>
            <a:endParaRPr lang="en-US"/>
          </a:p>
        </p:txBody>
      </p:sp>
      <p:sp>
        <p:nvSpPr>
          <p:cNvPr id="9" name="Slide Image Placeholder 8"/>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11" name="Header Placeholder 10"/>
          <p:cNvSpPr>
            <a:spLocks noGrp="1"/>
          </p:cNvSpPr>
          <p:nvPr>
            <p:ph type="hdr" sz="quarter"/>
          </p:nvPr>
        </p:nvSpPr>
        <p:spPr>
          <a:xfrm>
            <a:off x="0" y="0"/>
            <a:ext cx="3037117" cy="465341"/>
          </a:xfrm>
          <a:prstGeom prst="rect">
            <a:avLst/>
          </a:prstGeom>
        </p:spPr>
        <p:txBody>
          <a:bodyPr vert="horz" lIns="91440" tIns="45720" rIns="91440" bIns="45720" rtlCol="0"/>
          <a:lstStyle>
            <a:lvl1pPr algn="l">
              <a:defRPr sz="1200"/>
            </a:lvl1pPr>
          </a:lstStyle>
          <a:p>
            <a:pPr>
              <a:defRPr/>
            </a:pPr>
            <a:r>
              <a:rPr lang="en-US" dirty="0"/>
              <a:t>CS1010 Programming  Methodology</a:t>
            </a:r>
          </a:p>
        </p:txBody>
      </p:sp>
    </p:spTree>
    <p:extLst>
      <p:ext uri="{BB962C8B-B14F-4D97-AF65-F5344CB8AC3E}">
        <p14:creationId xmlns:p14="http://schemas.microsoft.com/office/powerpoint/2010/main" val="1838096873"/>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3491" name="Rectangle 1026"/>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3492" name="Rectangle 1027"/>
          <p:cNvSpPr>
            <a:spLocks noGrp="1" noChangeArrowheads="1"/>
          </p:cNvSpPr>
          <p:nvPr>
            <p:ph type="body" idx="1"/>
          </p:nvPr>
        </p:nvSpPr>
        <p:spPr>
          <a:noFill/>
          <a:ln w="9525"/>
        </p:spPr>
        <p:txBody>
          <a:bodyPr/>
          <a:lstStyle/>
          <a:p>
            <a:pPr eaLnBrk="1" hangingPunct="1"/>
            <a:endParaRPr lang="en-GB"/>
          </a:p>
        </p:txBody>
      </p:sp>
    </p:spTree>
    <p:extLst>
      <p:ext uri="{BB962C8B-B14F-4D97-AF65-F5344CB8AC3E}">
        <p14:creationId xmlns:p14="http://schemas.microsoft.com/office/powerpoint/2010/main" val="15811559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38675344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30160681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18982105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38901472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119661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7462305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37616114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26212510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19325491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16097833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19190591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41047417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18011806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308149432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21630059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320225542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402170859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272417245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117453227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302800890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22994422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2686463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7639004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105904613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317817510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111619"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111620" name="Rectangle 3"/>
          <p:cNvSpPr>
            <a:spLocks noGrp="1" noChangeArrowheads="1"/>
          </p:cNvSpPr>
          <p:nvPr>
            <p:ph type="body" idx="1"/>
          </p:nvPr>
        </p:nvSpPr>
        <p:spPr>
          <a:noFill/>
          <a:ln w="9525"/>
        </p:spPr>
        <p:txBody>
          <a:bodyPr/>
          <a:lstStyle/>
          <a:p>
            <a:pPr eaLnBrk="1" hangingPunct="1"/>
            <a:endParaRPr lang="en-US"/>
          </a:p>
        </p:txBody>
      </p:sp>
    </p:spTree>
    <p:extLst>
      <p:ext uri="{BB962C8B-B14F-4D97-AF65-F5344CB8AC3E}">
        <p14:creationId xmlns:p14="http://schemas.microsoft.com/office/powerpoint/2010/main" val="13338392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13662122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5170438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1778035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42401233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8449441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42782888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35cce793-99a6-4f28-9e1a-625ba96e3db4]"/>
          <p:cNvSpPr>
            <a:spLocks noGrp="1"/>
          </p:cNvSpPr>
          <p:nvPr>
            <p:ph type="dt" sz="half" idx="10"/>
          </p:nvPr>
        </p:nvSpPr>
        <p:spPr/>
        <p:txBody>
          <a:bodyPr/>
          <a:lstStyle/>
          <a:p>
            <a:pPr>
              <a:defRPr/>
            </a:pPr>
            <a:r>
              <a:rPr lang="en-US"/>
              <a:t>Aaron Tan,  NUS</a:t>
            </a:r>
            <a:endParaRPr lang="en-US" dirty="0"/>
          </a:p>
        </p:txBody>
      </p:sp>
      <p:sp>
        <p:nvSpPr>
          <p:cNvPr id="5" name="Footer Placeholder 4"/>
          <p:cNvSpPr>
            <a:spLocks noGrp="1"/>
          </p:cNvSpPr>
          <p:nvPr>
            <p:ph type="ftr" sz="quarter" idx="11"/>
          </p:nvPr>
        </p:nvSpPr>
        <p:spPr/>
        <p:txBody>
          <a:bodyPr/>
          <a:lstStyle/>
          <a:p>
            <a:pPr algn="l">
              <a:defRPr/>
            </a:pPr>
            <a:r>
              <a:rPr lang="en-US"/>
              <a:t>Searching and Sorting</a:t>
            </a:r>
            <a:endParaRPr lang="en-US" dirty="0"/>
          </a:p>
        </p:txBody>
      </p:sp>
      <p:sp>
        <p:nvSpPr>
          <p:cNvPr id="6" name="Slide Number Placeholder 5"/>
          <p:cNvSpPr>
            <a:spLocks noGrp="1"/>
          </p:cNvSpPr>
          <p:nvPr>
            <p:ph type="sldNum" sz="quarter" idx="12"/>
          </p:nvPr>
        </p:nvSpPr>
        <p:spPr/>
        <p:txBody>
          <a:bodyPr/>
          <a:lstStyle>
            <a:lvl1pPr>
              <a:defRPr b="0"/>
            </a:lvl1pPr>
          </a:lstStyle>
          <a:p>
            <a:pPr>
              <a:defRPr/>
            </a:pPr>
            <a:r>
              <a:rPr lang="en-US" dirty="0"/>
              <a:t>Unit20 - </a:t>
            </a:r>
            <a:fld id="{2E4790E1-2590-4AEE-892D-AB46A7688113}" type="slidenum">
              <a:rPr lang="en-US" smtClean="0"/>
              <a:pPr>
                <a:defRPr/>
              </a:pPr>
              <a:t>‹#›</a:t>
            </a:fld>
            <a:endParaRPr lang="en-US" dirty="0"/>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r>
              <a:rPr lang="en-US"/>
              <a:t>Aaron Tan,  NUS</a:t>
            </a:r>
            <a:endParaRPr lang="en-US" dirty="0"/>
          </a:p>
        </p:txBody>
      </p:sp>
      <p:sp>
        <p:nvSpPr>
          <p:cNvPr id="5" name="Footer Placeholder 4"/>
          <p:cNvSpPr>
            <a:spLocks noGrp="1"/>
          </p:cNvSpPr>
          <p:nvPr>
            <p:ph type="ftr" sz="quarter" idx="11"/>
          </p:nvPr>
        </p:nvSpPr>
        <p:spPr/>
        <p:txBody>
          <a:bodyPr/>
          <a:lstStyle/>
          <a:p>
            <a:pPr algn="l">
              <a:defRPr/>
            </a:pPr>
            <a:r>
              <a:rPr lang="en-US"/>
              <a:t>Searching and Sorting</a:t>
            </a:r>
            <a:endParaRPr lang="en-US" dirty="0"/>
          </a:p>
        </p:txBody>
      </p:sp>
      <p:sp>
        <p:nvSpPr>
          <p:cNvPr id="6" name="Slide Number Placeholder 5"/>
          <p:cNvSpPr>
            <a:spLocks noGrp="1"/>
          </p:cNvSpPr>
          <p:nvPr>
            <p:ph type="sldNum" sz="quarter" idx="12"/>
          </p:nvPr>
        </p:nvSpPr>
        <p:spPr/>
        <p:txBody>
          <a:bodyPr/>
          <a:lstStyle/>
          <a:p>
            <a:pPr>
              <a:defRPr/>
            </a:pPr>
            <a:r>
              <a:rPr lang="en-US" dirty="0"/>
              <a:t>Unit20 - </a:t>
            </a:r>
            <a:fld id="{2E4790E1-2590-4AEE-892D-AB46A7688113}" type="slidenum">
              <a:rPr lang="en-US" smtClean="0"/>
              <a:pPr>
                <a:defRPr/>
              </a:pPr>
              <a:t>‹#›</a:t>
            </a:fld>
            <a:endParaRPr lang="en-US" dirty="0"/>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r>
              <a:rPr lang="en-US"/>
              <a:t>Aaron Tan,  NUS</a:t>
            </a:r>
            <a:endParaRPr lang="en-US" dirty="0"/>
          </a:p>
        </p:txBody>
      </p:sp>
      <p:sp>
        <p:nvSpPr>
          <p:cNvPr id="5" name="Footer Placeholder 4"/>
          <p:cNvSpPr>
            <a:spLocks noGrp="1"/>
          </p:cNvSpPr>
          <p:nvPr>
            <p:ph type="ftr" sz="quarter" idx="11"/>
          </p:nvPr>
        </p:nvSpPr>
        <p:spPr/>
        <p:txBody>
          <a:bodyPr/>
          <a:lstStyle/>
          <a:p>
            <a:pPr algn="l">
              <a:defRPr/>
            </a:pPr>
            <a:r>
              <a:rPr lang="en-US"/>
              <a:t>Searching and Sorting</a:t>
            </a:r>
            <a:endParaRPr lang="en-US" dirty="0"/>
          </a:p>
        </p:txBody>
      </p:sp>
      <p:sp>
        <p:nvSpPr>
          <p:cNvPr id="6" name="Slide Number Placeholder 5"/>
          <p:cNvSpPr>
            <a:spLocks noGrp="1"/>
          </p:cNvSpPr>
          <p:nvPr>
            <p:ph type="sldNum" sz="quarter" idx="12"/>
          </p:nvPr>
        </p:nvSpPr>
        <p:spPr/>
        <p:txBody>
          <a:bodyPr/>
          <a:lstStyle/>
          <a:p>
            <a:pPr>
              <a:defRPr/>
            </a:pPr>
            <a:r>
              <a:rPr lang="en-US" dirty="0"/>
              <a:t>Unit20 - </a:t>
            </a:r>
            <a:fld id="{2E4790E1-2590-4AEE-892D-AB46A7688113}" type="slidenum">
              <a:rPr lang="en-US" smtClean="0"/>
              <a:pPr>
                <a:defRPr/>
              </a:pPr>
              <a:t>‹#›</a:t>
            </a:fld>
            <a:endParaRPr lang="en-US" dirty="0"/>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r>
              <a:rPr lang="en-US"/>
              <a:t>Aaron Tan,  NUS</a:t>
            </a:r>
            <a:endParaRPr lang="en-US" dirty="0"/>
          </a:p>
        </p:txBody>
      </p:sp>
      <p:sp>
        <p:nvSpPr>
          <p:cNvPr id="5" name="Footer Placeholder 4"/>
          <p:cNvSpPr>
            <a:spLocks noGrp="1"/>
          </p:cNvSpPr>
          <p:nvPr>
            <p:ph type="ftr" sz="quarter" idx="11"/>
          </p:nvPr>
        </p:nvSpPr>
        <p:spPr/>
        <p:txBody>
          <a:bodyPr/>
          <a:lstStyle/>
          <a:p>
            <a:pPr algn="l">
              <a:defRPr/>
            </a:pPr>
            <a:r>
              <a:rPr lang="en-US"/>
              <a:t>Searching and Sorting</a:t>
            </a:r>
            <a:endParaRPr lang="en-US" dirty="0"/>
          </a:p>
        </p:txBody>
      </p:sp>
      <p:sp>
        <p:nvSpPr>
          <p:cNvPr id="6" name="Slide Number Placeholder 5"/>
          <p:cNvSpPr>
            <a:spLocks noGrp="1"/>
          </p:cNvSpPr>
          <p:nvPr>
            <p:ph type="sldNum" sz="quarter" idx="12"/>
          </p:nvPr>
        </p:nvSpPr>
        <p:spPr/>
        <p:txBody>
          <a:bodyPr/>
          <a:lstStyle>
            <a:lvl1pPr>
              <a:defRPr sz="1200" b="0"/>
            </a:lvl1pPr>
          </a:lstStyle>
          <a:p>
            <a:pPr>
              <a:defRPr/>
            </a:pPr>
            <a:r>
              <a:rPr lang="en-US" dirty="0"/>
              <a:t>Unit20 - </a:t>
            </a:r>
            <a:fld id="{2E4790E1-2590-4AEE-892D-AB46A7688113}" type="slidenum">
              <a:rPr lang="en-US" smtClean="0"/>
              <a:pPr>
                <a:defRPr/>
              </a:pPr>
              <a:t>‹#›</a:t>
            </a:fld>
            <a:endParaRPr lang="en-US" dirty="0"/>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r>
              <a:rPr lang="en-US"/>
              <a:t>Aaron Tan,  NUS</a:t>
            </a:r>
            <a:endParaRPr lang="en-US" dirty="0"/>
          </a:p>
        </p:txBody>
      </p:sp>
      <p:sp>
        <p:nvSpPr>
          <p:cNvPr id="5" name="Footer Placeholder 4"/>
          <p:cNvSpPr>
            <a:spLocks noGrp="1"/>
          </p:cNvSpPr>
          <p:nvPr>
            <p:ph type="ftr" sz="quarter" idx="11"/>
          </p:nvPr>
        </p:nvSpPr>
        <p:spPr/>
        <p:txBody>
          <a:bodyPr/>
          <a:lstStyle/>
          <a:p>
            <a:pPr algn="l">
              <a:defRPr/>
            </a:pPr>
            <a:r>
              <a:rPr lang="en-US"/>
              <a:t>Searching and Sorting</a:t>
            </a:r>
            <a:endParaRPr lang="en-US" dirty="0"/>
          </a:p>
        </p:txBody>
      </p:sp>
      <p:sp>
        <p:nvSpPr>
          <p:cNvPr id="6" name="Slide Number Placeholder 5"/>
          <p:cNvSpPr>
            <a:spLocks noGrp="1"/>
          </p:cNvSpPr>
          <p:nvPr>
            <p:ph type="sldNum" sz="quarter" idx="12"/>
          </p:nvPr>
        </p:nvSpPr>
        <p:spPr/>
        <p:txBody>
          <a:bodyPr/>
          <a:lstStyle>
            <a:lvl1pPr>
              <a:defRPr sz="1200" b="0"/>
            </a:lvl1pPr>
          </a:lstStyle>
          <a:p>
            <a:pPr>
              <a:defRPr/>
            </a:pPr>
            <a:r>
              <a:rPr lang="en-US" dirty="0"/>
              <a:t>Unit20 - </a:t>
            </a:r>
            <a:fld id="{2E4790E1-2590-4AEE-892D-AB46A7688113}" type="slidenum">
              <a:rPr lang="en-US" smtClean="0"/>
              <a:pPr>
                <a:defRPr/>
              </a:pPr>
              <a:t>‹#›</a:t>
            </a:fld>
            <a:endParaRPr lang="en-US" dirty="0"/>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r>
              <a:rPr lang="en-US"/>
              <a:t>Aaron Tan,  NUS</a:t>
            </a:r>
            <a:endParaRPr lang="en-US" dirty="0"/>
          </a:p>
        </p:txBody>
      </p:sp>
      <p:sp>
        <p:nvSpPr>
          <p:cNvPr id="6" name="Footer Placeholder 5"/>
          <p:cNvSpPr>
            <a:spLocks noGrp="1"/>
          </p:cNvSpPr>
          <p:nvPr>
            <p:ph type="ftr" sz="quarter" idx="11"/>
          </p:nvPr>
        </p:nvSpPr>
        <p:spPr/>
        <p:txBody>
          <a:bodyPr/>
          <a:lstStyle/>
          <a:p>
            <a:pPr algn="l">
              <a:defRPr/>
            </a:pPr>
            <a:r>
              <a:rPr lang="en-US"/>
              <a:t>Searching and Sorting</a:t>
            </a:r>
            <a:endParaRPr lang="en-US" dirty="0"/>
          </a:p>
        </p:txBody>
      </p:sp>
      <p:sp>
        <p:nvSpPr>
          <p:cNvPr id="7" name="Slide Number Placeholder 6"/>
          <p:cNvSpPr>
            <a:spLocks noGrp="1"/>
          </p:cNvSpPr>
          <p:nvPr>
            <p:ph type="sldNum" sz="quarter" idx="12"/>
          </p:nvPr>
        </p:nvSpPr>
        <p:spPr/>
        <p:txBody>
          <a:bodyPr/>
          <a:lstStyle/>
          <a:p>
            <a:pPr>
              <a:defRPr/>
            </a:pPr>
            <a:r>
              <a:rPr lang="en-US" dirty="0"/>
              <a:t>Unit20 - </a:t>
            </a:r>
            <a:fld id="{2E4790E1-2590-4AEE-892D-AB46A7688113}" type="slidenum">
              <a:rPr lang="en-US" smtClean="0"/>
              <a:pPr>
                <a:defRPr/>
              </a:pPr>
              <a:t>‹#›</a:t>
            </a:fld>
            <a:endParaRPr 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r>
              <a:rPr lang="en-US"/>
              <a:t>Aaron Tan,  NUS</a:t>
            </a:r>
            <a:endParaRPr lang="en-US" dirty="0"/>
          </a:p>
        </p:txBody>
      </p:sp>
      <p:sp>
        <p:nvSpPr>
          <p:cNvPr id="8" name="Footer Placeholder 7"/>
          <p:cNvSpPr>
            <a:spLocks noGrp="1"/>
          </p:cNvSpPr>
          <p:nvPr>
            <p:ph type="ftr" sz="quarter" idx="11"/>
          </p:nvPr>
        </p:nvSpPr>
        <p:spPr/>
        <p:txBody>
          <a:bodyPr/>
          <a:lstStyle/>
          <a:p>
            <a:pPr algn="l">
              <a:defRPr/>
            </a:pPr>
            <a:r>
              <a:rPr lang="en-US"/>
              <a:t>Searching and Sorting</a:t>
            </a:r>
            <a:endParaRPr lang="en-US" dirty="0"/>
          </a:p>
        </p:txBody>
      </p:sp>
      <p:sp>
        <p:nvSpPr>
          <p:cNvPr id="9" name="Slide Number Placeholder 8"/>
          <p:cNvSpPr>
            <a:spLocks noGrp="1"/>
          </p:cNvSpPr>
          <p:nvPr>
            <p:ph type="sldNum" sz="quarter" idx="12"/>
          </p:nvPr>
        </p:nvSpPr>
        <p:spPr/>
        <p:txBody>
          <a:bodyPr/>
          <a:lstStyle/>
          <a:p>
            <a:pPr>
              <a:defRPr/>
            </a:pPr>
            <a:r>
              <a:rPr lang="en-US" dirty="0"/>
              <a:t>Unit20 - </a:t>
            </a:r>
            <a:fld id="{2E4790E1-2590-4AEE-892D-AB46A7688113}" type="slidenum">
              <a:rPr lang="en-US" smtClean="0"/>
              <a:pPr>
                <a:defRPr/>
              </a:pPr>
              <a:t>‹#›</a:t>
            </a:fld>
            <a:endParaRPr lang="en-US" dirty="0"/>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defRPr/>
            </a:pPr>
            <a:r>
              <a:rPr lang="en-US"/>
              <a:t>Aaron Tan,  NUS</a:t>
            </a:r>
            <a:endParaRPr lang="en-US" dirty="0"/>
          </a:p>
        </p:txBody>
      </p:sp>
      <p:sp>
        <p:nvSpPr>
          <p:cNvPr id="4" name="Footer Placeholder 3"/>
          <p:cNvSpPr>
            <a:spLocks noGrp="1"/>
          </p:cNvSpPr>
          <p:nvPr>
            <p:ph type="ftr" sz="quarter" idx="11"/>
          </p:nvPr>
        </p:nvSpPr>
        <p:spPr/>
        <p:txBody>
          <a:bodyPr/>
          <a:lstStyle/>
          <a:p>
            <a:pPr algn="l">
              <a:defRPr/>
            </a:pPr>
            <a:r>
              <a:rPr lang="en-US"/>
              <a:t>Searching and Sorting</a:t>
            </a:r>
            <a:endParaRPr lang="en-US" dirty="0"/>
          </a:p>
        </p:txBody>
      </p:sp>
      <p:sp>
        <p:nvSpPr>
          <p:cNvPr id="5" name="Slide Number Placeholder 4"/>
          <p:cNvSpPr>
            <a:spLocks noGrp="1"/>
          </p:cNvSpPr>
          <p:nvPr>
            <p:ph type="sldNum" sz="quarter" idx="12"/>
          </p:nvPr>
        </p:nvSpPr>
        <p:spPr/>
        <p:txBody>
          <a:bodyPr/>
          <a:lstStyle/>
          <a:p>
            <a:pPr>
              <a:defRPr/>
            </a:pPr>
            <a:r>
              <a:rPr lang="en-US" dirty="0"/>
              <a:t>Unit20 - </a:t>
            </a:r>
            <a:fld id="{2E4790E1-2590-4AEE-892D-AB46A7688113}" type="slidenum">
              <a:rPr lang="en-US" smtClean="0"/>
              <a:pPr>
                <a:defRPr/>
              </a:pPr>
              <a:t>‹#›</a:t>
            </a:fld>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r>
              <a:rPr lang="en-US"/>
              <a:t>Aaron Tan,  NUS</a:t>
            </a:r>
            <a:endParaRPr lang="en-US" dirty="0"/>
          </a:p>
        </p:txBody>
      </p:sp>
      <p:sp>
        <p:nvSpPr>
          <p:cNvPr id="3" name="Footer Placeholder 2"/>
          <p:cNvSpPr>
            <a:spLocks noGrp="1"/>
          </p:cNvSpPr>
          <p:nvPr>
            <p:ph type="ftr" sz="quarter" idx="11"/>
          </p:nvPr>
        </p:nvSpPr>
        <p:spPr/>
        <p:txBody>
          <a:bodyPr/>
          <a:lstStyle/>
          <a:p>
            <a:pPr algn="l">
              <a:defRPr/>
            </a:pPr>
            <a:r>
              <a:rPr lang="en-US"/>
              <a:t>Searching and Sorting</a:t>
            </a:r>
            <a:endParaRPr lang="en-US" dirty="0"/>
          </a:p>
        </p:txBody>
      </p:sp>
      <p:sp>
        <p:nvSpPr>
          <p:cNvPr id="4" name="Slide Number Placeholder 3"/>
          <p:cNvSpPr>
            <a:spLocks noGrp="1"/>
          </p:cNvSpPr>
          <p:nvPr>
            <p:ph type="sldNum" sz="quarter" idx="12"/>
          </p:nvPr>
        </p:nvSpPr>
        <p:spPr/>
        <p:txBody>
          <a:bodyPr/>
          <a:lstStyle/>
          <a:p>
            <a:pPr>
              <a:defRPr/>
            </a:pPr>
            <a:r>
              <a:rPr lang="en-US" dirty="0"/>
              <a:t>Unit20 - </a:t>
            </a:r>
            <a:fld id="{2E4790E1-2590-4AEE-892D-AB46A7688113}" type="slidenum">
              <a:rPr lang="en-US" smtClean="0"/>
              <a:pPr>
                <a:defRPr/>
              </a:pPr>
              <a:t>‹#›</a:t>
            </a:fld>
            <a:endParaRPr lang="en-US" dirty="0"/>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r>
              <a:rPr lang="en-US"/>
              <a:t>Aaron Tan,  NUS</a:t>
            </a:r>
            <a:endParaRPr lang="en-US" dirty="0"/>
          </a:p>
        </p:txBody>
      </p:sp>
      <p:sp>
        <p:nvSpPr>
          <p:cNvPr id="6" name="Footer Placeholder 5"/>
          <p:cNvSpPr>
            <a:spLocks noGrp="1"/>
          </p:cNvSpPr>
          <p:nvPr>
            <p:ph type="ftr" sz="quarter" idx="11"/>
          </p:nvPr>
        </p:nvSpPr>
        <p:spPr/>
        <p:txBody>
          <a:bodyPr/>
          <a:lstStyle/>
          <a:p>
            <a:pPr algn="l">
              <a:defRPr/>
            </a:pPr>
            <a:r>
              <a:rPr lang="en-US"/>
              <a:t>Searching and Sorting</a:t>
            </a:r>
            <a:endParaRPr lang="en-US" dirty="0"/>
          </a:p>
        </p:txBody>
      </p:sp>
      <p:sp>
        <p:nvSpPr>
          <p:cNvPr id="7" name="Slide Number Placeholder 6"/>
          <p:cNvSpPr>
            <a:spLocks noGrp="1"/>
          </p:cNvSpPr>
          <p:nvPr>
            <p:ph type="sldNum" sz="quarter" idx="12"/>
          </p:nvPr>
        </p:nvSpPr>
        <p:spPr/>
        <p:txBody>
          <a:bodyPr/>
          <a:lstStyle/>
          <a:p>
            <a:pPr>
              <a:defRPr/>
            </a:pPr>
            <a:r>
              <a:rPr lang="en-US" dirty="0"/>
              <a:t>Unit20 - </a:t>
            </a:r>
            <a:fld id="{2E4790E1-2590-4AEE-892D-AB46A7688113}" type="slidenum">
              <a:rPr lang="en-US" smtClean="0"/>
              <a:pPr>
                <a:defRPr/>
              </a:pPr>
              <a:t>‹#›</a:t>
            </a:fld>
            <a:endParaRPr lang="en-US" dirty="0"/>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r>
              <a:rPr lang="en-US"/>
              <a:t>Aaron Tan,  NUS</a:t>
            </a:r>
            <a:endParaRPr lang="en-US" dirty="0"/>
          </a:p>
        </p:txBody>
      </p:sp>
      <p:sp>
        <p:nvSpPr>
          <p:cNvPr id="6" name="Footer Placeholder 5"/>
          <p:cNvSpPr>
            <a:spLocks noGrp="1"/>
          </p:cNvSpPr>
          <p:nvPr>
            <p:ph type="ftr" sz="quarter" idx="11"/>
          </p:nvPr>
        </p:nvSpPr>
        <p:spPr/>
        <p:txBody>
          <a:bodyPr/>
          <a:lstStyle/>
          <a:p>
            <a:pPr algn="l">
              <a:defRPr/>
            </a:pPr>
            <a:r>
              <a:rPr lang="en-US"/>
              <a:t>Searching and Sorting</a:t>
            </a:r>
            <a:endParaRPr lang="en-US" dirty="0"/>
          </a:p>
        </p:txBody>
      </p:sp>
      <p:sp>
        <p:nvSpPr>
          <p:cNvPr id="7" name="Slide Number Placeholder 6"/>
          <p:cNvSpPr>
            <a:spLocks noGrp="1"/>
          </p:cNvSpPr>
          <p:nvPr>
            <p:ph type="sldNum" sz="quarter" idx="12"/>
          </p:nvPr>
        </p:nvSpPr>
        <p:spPr/>
        <p:txBody>
          <a:bodyPr/>
          <a:lstStyle/>
          <a:p>
            <a:pPr>
              <a:defRPr/>
            </a:pPr>
            <a:r>
              <a:rPr lang="en-US" dirty="0"/>
              <a:t>Unit20 - </a:t>
            </a:r>
            <a:fld id="{2E4790E1-2590-4AEE-892D-AB46A7688113}" type="slidenum">
              <a:rPr lang="en-US" smtClean="0"/>
              <a:pPr>
                <a:defRPr/>
              </a:pPr>
              <a:t>‹#›</a:t>
            </a:fld>
            <a:endParaRPr lang="en-US" dirty="0"/>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pPr>
              <a:defRPr/>
            </a:pPr>
            <a:r>
              <a:rPr lang="en-US"/>
              <a:t>Aaron Tan,  NUS</a:t>
            </a:r>
            <a:endParaRPr lang="en-US" dirty="0"/>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pPr>
              <a:defRPr/>
            </a:pPr>
            <a:r>
              <a:rPr lang="en-US"/>
              <a:t>Searching and Sorting</a:t>
            </a:r>
            <a:endParaRPr lang="en-US" dirty="0"/>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200" b="0">
                <a:solidFill>
                  <a:srgbClr val="FFFFFF"/>
                </a:solidFill>
              </a:defRPr>
            </a:lvl1pPr>
          </a:lstStyle>
          <a:p>
            <a:pPr>
              <a:defRPr/>
            </a:pPr>
            <a:r>
              <a:rPr lang="en-US" dirty="0"/>
              <a:t>Unit20 - </a:t>
            </a:r>
            <a:fld id="{2E4790E1-2590-4AEE-892D-AB46A7688113}" type="slidenum">
              <a:rPr lang="en-US" smtClean="0"/>
              <a:pPr>
                <a:defRPr/>
              </a:pPr>
              <a:t>‹#›</a:t>
            </a:fld>
            <a:endParaRPr lang="en-US" dirty="0"/>
          </a:p>
        </p:txBody>
      </p:sp>
    </p:spTree>
  </p:cSld>
  <p:clrMap bg1="lt1" tx1="dk1" bg2="lt2" tx2="dk2" accent1="accent1" accent2="accent2" accent3="accent3" accent4="accent4" accent5="accent5" accent6="accent6" hlink="hlink" folHlink="folHlink"/>
  <p:sldLayoutIdLst>
    <p:sldLayoutId id="2147485088" r:id="rId1"/>
    <p:sldLayoutId id="2147485089" r:id="rId2"/>
    <p:sldLayoutId id="2147485090" r:id="rId3"/>
    <p:sldLayoutId id="2147485091" r:id="rId4"/>
    <p:sldLayoutId id="2147485092" r:id="rId5"/>
    <p:sldLayoutId id="2147485093" r:id="rId6"/>
    <p:sldLayoutId id="2147485094" r:id="rId7"/>
    <p:sldLayoutId id="2147485095" r:id="rId8"/>
    <p:sldLayoutId id="2147485096" r:id="rId9"/>
    <p:sldLayoutId id="2147485097" r:id="rId10"/>
    <p:sldLayoutId id="2147485098" r:id="rId11"/>
  </p:sldLayoutIdLst>
  <p:transition>
    <p:fade/>
  </p:transition>
  <p:hf hdr="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www.comp.nus.edu.sg/~cs1010/" TargetMode="External"/><Relationship Id="rId5" Type="http://schemas.openxmlformats.org/officeDocument/2006/relationships/image" Target="../media/image3.gif"/><Relationship Id="rId4" Type="http://schemas.openxmlformats.org/officeDocument/2006/relationships/hyperlink" Target="http://www.comp.nus.edu.sg/~cs1010"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hyperlink" Target="http://visualgo.net/" TargetMode="External"/><Relationship Id="rId7" Type="http://schemas.openxmlformats.org/officeDocument/2006/relationships/hyperlink" Target="http://www.youtube.com/watch?v=lyZQPjUT5B4" TargetMode="External"/><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hyperlink" Target="http://www.youtube.com/watch?v=Ns4TPTC8whw" TargetMode="External"/><Relationship Id="rId5" Type="http://schemas.openxmlformats.org/officeDocument/2006/relationships/hyperlink" Target="http://www.cs.ubc.ca/~harrison/Java/sorting-demo.html" TargetMode="External"/><Relationship Id="rId4" Type="http://schemas.openxmlformats.org/officeDocument/2006/relationships/hyperlink" Target="http://www.sorting-algorithms.com/" TargetMode="Externa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3513667" y="2912533"/>
            <a:ext cx="2218267" cy="523220"/>
          </a:xfrm>
          <a:prstGeom prst="rect">
            <a:avLst/>
          </a:prstGeom>
          <a:noFill/>
        </p:spPr>
        <p:txBody>
          <a:bodyPr wrap="square" rtlCol="0">
            <a:spAutoFit/>
          </a:bodyPr>
          <a:lstStyle/>
          <a:p>
            <a:pPr algn="ctr"/>
            <a:r>
              <a:rPr lang="en-US" sz="2800" dirty="0">
                <a:solidFill>
                  <a:srgbClr val="C00000"/>
                </a:solidFill>
                <a:latin typeface="Calibri" panose="020F0502020204030204" pitchFamily="34" charset="0"/>
              </a:rPr>
              <a:t>Unit 20</a:t>
            </a:r>
          </a:p>
        </p:txBody>
      </p:sp>
      <p:sp>
        <p:nvSpPr>
          <p:cNvPr id="11" name="[TextBox 7]"/>
          <p:cNvSpPr txBox="1"/>
          <p:nvPr/>
        </p:nvSpPr>
        <p:spPr>
          <a:xfrm>
            <a:off x="1058333" y="3462867"/>
            <a:ext cx="7128934" cy="646331"/>
          </a:xfrm>
          <a:prstGeom prst="rect">
            <a:avLst/>
          </a:prstGeom>
          <a:noFill/>
        </p:spPr>
        <p:txBody>
          <a:bodyPr wrap="square" rtlCol="0">
            <a:spAutoFit/>
          </a:bodyPr>
          <a:lstStyle/>
          <a:p>
            <a:pPr algn="ctr"/>
            <a:r>
              <a:rPr lang="en-US" sz="3600" dirty="0">
                <a:solidFill>
                  <a:srgbClr val="C00000"/>
                </a:solidFill>
                <a:latin typeface="Calibri" panose="020F0502020204030204" pitchFamily="34" charset="0"/>
              </a:rPr>
              <a:t>Searching and Sorting</a:t>
            </a:r>
          </a:p>
        </p:txBody>
      </p:sp>
      <p:pic>
        <p:nvPicPr>
          <p:cNvPr id="9" name="Picture 8">
            <a:extLst>
              <a:ext uri="{FF2B5EF4-FFF2-40B4-BE49-F238E27FC236}">
                <a16:creationId xmlns:a16="http://schemas.microsoft.com/office/drawing/2014/main" id="{15D9888B-9968-493D-9C4A-5343B453B4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56541" y="4984151"/>
            <a:ext cx="3735717" cy="1225315"/>
          </a:xfrm>
          <a:prstGeom prst="rect">
            <a:avLst/>
          </a:prstGeom>
        </p:spPr>
      </p:pic>
      <p:pic>
        <p:nvPicPr>
          <p:cNvPr id="10" name="[Picture 6]">
            <a:hlinkClick r:id="rId4"/>
            <a:extLst>
              <a:ext uri="{FF2B5EF4-FFF2-40B4-BE49-F238E27FC236}">
                <a16:creationId xmlns:a16="http://schemas.microsoft.com/office/drawing/2014/main" id="{0137EA74-8068-4E3D-BA7E-C708E880275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9258" y="677267"/>
            <a:ext cx="6167933" cy="1013510"/>
          </a:xfrm>
          <a:prstGeom prst="rect">
            <a:avLst/>
          </a:prstGeom>
        </p:spPr>
      </p:pic>
      <p:sp>
        <p:nvSpPr>
          <p:cNvPr id="12" name="Rectangle 2">
            <a:extLst>
              <a:ext uri="{FF2B5EF4-FFF2-40B4-BE49-F238E27FC236}">
                <a16:creationId xmlns:a16="http://schemas.microsoft.com/office/drawing/2014/main" id="{1411CEBB-37BD-4674-90FD-3011CBF04332}"/>
              </a:ext>
            </a:extLst>
          </p:cNvPr>
          <p:cNvSpPr>
            <a:spLocks noGrp="1" noChangeArrowheads="1"/>
          </p:cNvSpPr>
          <p:nvPr>
            <p:ph type="ctrTitle"/>
          </p:nvPr>
        </p:nvSpPr>
        <p:spPr>
          <a:xfrm>
            <a:off x="2502858" y="664421"/>
            <a:ext cx="4004733" cy="364067"/>
          </a:xfrm>
        </p:spPr>
        <p:txBody>
          <a:bodyPr>
            <a:noAutofit/>
          </a:bodyPr>
          <a:lstStyle/>
          <a:p>
            <a:pPr algn="dist" eaLnBrk="1" hangingPunct="1"/>
            <a:r>
              <a:rPr lang="en-GB" sz="1600" cap="none" dirty="0">
                <a:latin typeface="Calibri" panose="020F0502020204030204" pitchFamily="34" charset="0"/>
                <a:hlinkClick r:id="rId6"/>
              </a:rPr>
              <a:t>http://www.comp.nus.edu.sg/~cs1010/</a:t>
            </a:r>
            <a:endParaRPr lang="en-GB" sz="1600" cap="none" dirty="0">
              <a:latin typeface="Calibri" panose="020F0502020204030204" pitchFamily="34" charset="0"/>
            </a:endParaRPr>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dirty="0">
                <a:solidFill>
                  <a:srgbClr val="0000FF"/>
                </a:solidFill>
              </a:rPr>
              <a:t>3. </a:t>
            </a:r>
            <a:r>
              <a:rPr lang="en-GB" sz="3600">
                <a:solidFill>
                  <a:srgbClr val="0000FF"/>
                </a:solidFill>
              </a:rPr>
              <a:t>Linear Search: Performance (3/3)</a:t>
            </a:r>
            <a:endParaRPr lang="en-GB" sz="3600" dirty="0">
              <a:solidFill>
                <a:srgbClr val="0000FF"/>
              </a:solidFill>
            </a:endParaRPr>
          </a:p>
        </p:txBody>
      </p:sp>
      <p:sp>
        <p:nvSpPr>
          <p:cNvPr id="14340" name="Footer Placeholder 5"/>
          <p:cNvSpPr>
            <a:spLocks noGrp="1"/>
          </p:cNvSpPr>
          <p:nvPr>
            <p:ph type="ftr" sz="quarter" idx="11"/>
          </p:nvPr>
        </p:nvSpPr>
        <p:spPr>
          <a:noFill/>
        </p:spPr>
        <p:txBody>
          <a:bodyPr/>
          <a:lstStyle/>
          <a:p>
            <a:pPr algn="l"/>
            <a:r>
              <a:rPr lang="en-US"/>
              <a:t>Searching and Sorting</a:t>
            </a:r>
            <a:endParaRPr lang="en-US" dirty="0"/>
          </a:p>
        </p:txBody>
      </p:sp>
      <p:sp>
        <p:nvSpPr>
          <p:cNvPr id="7" name="Slide Number Placeholder 6"/>
          <p:cNvSpPr>
            <a:spLocks noGrp="1"/>
          </p:cNvSpPr>
          <p:nvPr>
            <p:ph type="sldNum" sz="quarter" idx="12"/>
          </p:nvPr>
        </p:nvSpPr>
        <p:spPr/>
        <p:txBody>
          <a:bodyPr>
            <a:normAutofit/>
          </a:bodyPr>
          <a:lstStyle/>
          <a:p>
            <a:pPr>
              <a:defRPr/>
            </a:pPr>
            <a:r>
              <a:rPr lang="en-US" sz="1200" dirty="0"/>
              <a:t>Unit20</a:t>
            </a:r>
            <a:r>
              <a:rPr sz="1200" dirty="0"/>
              <a:t> </a:t>
            </a:r>
            <a:r>
              <a:rPr lang="en-US" sz="1200" dirty="0"/>
              <a:t>-</a:t>
            </a:r>
            <a:r>
              <a:rPr sz="1200" dirty="0"/>
              <a:t> </a:t>
            </a:r>
            <a:fld id="{F7EC234A-9094-4BB8-9EA4-75ECDA8A365B}" type="slidenum">
              <a:rPr sz="1200" smtClean="0"/>
              <a:pPr>
                <a:defRPr/>
              </a:pPr>
              <a:t>10</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a:t>Aaron Tan,  NUS</a:t>
            </a:r>
            <a:endParaRPr lang="en-US" dirty="0"/>
          </a:p>
        </p:txBody>
      </p:sp>
      <p:sp>
        <p:nvSpPr>
          <p:cNvPr id="8" name="Content Placeholder 5"/>
          <p:cNvSpPr>
            <a:spLocks noGrp="1"/>
          </p:cNvSpPr>
          <p:nvPr>
            <p:ph idx="1"/>
          </p:nvPr>
        </p:nvSpPr>
        <p:spPr>
          <a:xfrm>
            <a:off x="587375" y="1188720"/>
            <a:ext cx="8229600" cy="5059680"/>
          </a:xfrm>
        </p:spPr>
        <p:txBody>
          <a:bodyPr>
            <a:normAutofit/>
          </a:bodyPr>
          <a:lstStyle/>
          <a:p>
            <a:pPr marL="347663" indent="-347663">
              <a:spcBef>
                <a:spcPts val="1200"/>
              </a:spcBef>
              <a:buClr>
                <a:schemeClr val="tx1">
                  <a:lumMod val="90000"/>
                  <a:lumOff val="10000"/>
                </a:schemeClr>
              </a:buClr>
              <a:buSzPct val="100000"/>
              <a:buFont typeface="Wingdings" panose="05000000000000000000" pitchFamily="2" charset="2"/>
              <a:buChar char="§"/>
              <a:defRPr/>
            </a:pPr>
            <a:r>
              <a:rPr lang="en-US" sz="2800" dirty="0"/>
              <a:t>We use the </a:t>
            </a:r>
            <a:r>
              <a:rPr lang="en-US" sz="2800" dirty="0">
                <a:solidFill>
                  <a:srgbClr val="0000FF"/>
                </a:solidFill>
              </a:rPr>
              <a:t>number of comparisons </a:t>
            </a:r>
            <a:r>
              <a:rPr lang="en-US" sz="2800" dirty="0"/>
              <a:t>here as a rough basis for measurement.</a:t>
            </a:r>
          </a:p>
          <a:p>
            <a:pPr marL="347663" indent="-347663">
              <a:spcBef>
                <a:spcPts val="1200"/>
              </a:spcBef>
              <a:buClr>
                <a:schemeClr val="tx1">
                  <a:lumMod val="90000"/>
                  <a:lumOff val="10000"/>
                </a:schemeClr>
              </a:buClr>
              <a:buSzPct val="100000"/>
              <a:buFont typeface="Wingdings" panose="05000000000000000000" pitchFamily="2" charset="2"/>
              <a:buChar char="§"/>
              <a:defRPr/>
            </a:pPr>
            <a:r>
              <a:rPr lang="en-US" sz="2800" dirty="0"/>
              <a:t>Analysis is done for best case, average case, and worst case. We will focus on the </a:t>
            </a:r>
            <a:r>
              <a:rPr lang="en-US" sz="2800" dirty="0">
                <a:solidFill>
                  <a:srgbClr val="0000FF"/>
                </a:solidFill>
              </a:rPr>
              <a:t>worst case</a:t>
            </a:r>
            <a:r>
              <a:rPr lang="en-US" sz="2800" dirty="0"/>
              <a:t>.</a:t>
            </a:r>
          </a:p>
          <a:p>
            <a:pPr marL="347663" indent="-347663">
              <a:spcBef>
                <a:spcPts val="1200"/>
              </a:spcBef>
              <a:buClr>
                <a:schemeClr val="tx1">
                  <a:lumMod val="90000"/>
                  <a:lumOff val="10000"/>
                </a:schemeClr>
              </a:buClr>
              <a:buSzPct val="100000"/>
              <a:buFont typeface="Wingdings" panose="05000000000000000000" pitchFamily="2" charset="2"/>
              <a:buChar char="§"/>
              <a:defRPr/>
            </a:pPr>
            <a:r>
              <a:rPr lang="en-US" sz="2800" dirty="0"/>
              <a:t>For </a:t>
            </a:r>
            <a:r>
              <a:rPr lang="en-US" sz="2800" dirty="0">
                <a:solidFill>
                  <a:srgbClr val="0000FF"/>
                </a:solidFill>
              </a:rPr>
              <a:t>an array with </a:t>
            </a:r>
            <a:r>
              <a:rPr lang="en-US" sz="2800" i="1" dirty="0">
                <a:solidFill>
                  <a:srgbClr val="0000FF"/>
                </a:solidFill>
              </a:rPr>
              <a:t>n</a:t>
            </a:r>
            <a:r>
              <a:rPr lang="en-US" sz="2800" dirty="0">
                <a:solidFill>
                  <a:srgbClr val="0000FF"/>
                </a:solidFill>
              </a:rPr>
              <a:t> elements</a:t>
            </a:r>
            <a:r>
              <a:rPr lang="en-US" sz="2800" dirty="0"/>
              <a:t>, in the worst case,</a:t>
            </a:r>
          </a:p>
          <a:p>
            <a:pPr marL="795338" lvl="1" indent="-388938">
              <a:spcBef>
                <a:spcPts val="600"/>
              </a:spcBef>
              <a:spcAft>
                <a:spcPts val="3600"/>
              </a:spcAft>
              <a:buClr>
                <a:schemeClr val="tx1">
                  <a:lumMod val="90000"/>
                  <a:lumOff val="10000"/>
                </a:schemeClr>
              </a:buClr>
              <a:buSzPct val="100000"/>
              <a:buFont typeface="Wingdings" panose="05000000000000000000" pitchFamily="2" charset="2"/>
              <a:buChar char="§"/>
              <a:defRPr/>
            </a:pPr>
            <a:r>
              <a:rPr lang="en-US" sz="2400" dirty="0"/>
              <a:t>What is the number of comparisons in linear search algorithm?</a:t>
            </a:r>
          </a:p>
          <a:p>
            <a:pPr marL="795338" lvl="1" indent="-388938">
              <a:spcBef>
                <a:spcPts val="1200"/>
              </a:spcBef>
              <a:buClr>
                <a:schemeClr val="tx1">
                  <a:lumMod val="90000"/>
                  <a:lumOff val="10000"/>
                </a:schemeClr>
              </a:buClr>
              <a:buSzPct val="100000"/>
              <a:buFont typeface="Wingdings" panose="05000000000000000000" pitchFamily="2" charset="2"/>
              <a:buChar char="§"/>
              <a:defRPr/>
            </a:pPr>
            <a:r>
              <a:rPr lang="en-US" sz="2400" dirty="0"/>
              <a:t>Under what circumstances does the worst case happen?</a:t>
            </a:r>
          </a:p>
        </p:txBody>
      </p:sp>
      <p:sp>
        <p:nvSpPr>
          <p:cNvPr id="9" name="Text Box 4"/>
          <p:cNvSpPr txBox="1">
            <a:spLocks noChangeArrowheads="1"/>
          </p:cNvSpPr>
          <p:nvPr/>
        </p:nvSpPr>
        <p:spPr bwMode="auto">
          <a:xfrm>
            <a:off x="152400" y="6400800"/>
            <a:ext cx="304800" cy="201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 tIns="9144" rIns="9144" bIns="9144">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1200">
                <a:sym typeface="Wingdings 2" pitchFamily="18" charset="2"/>
              </a:rPr>
              <a:t></a:t>
            </a:r>
          </a:p>
        </p:txBody>
      </p:sp>
    </p:spTree>
    <p:extLst>
      <p:ext uri="{BB962C8B-B14F-4D97-AF65-F5344CB8AC3E}">
        <p14:creationId xmlns:p14="http://schemas.microsoft.com/office/powerpoint/2010/main" val="1724627035"/>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dirty="0">
                <a:solidFill>
                  <a:srgbClr val="0000FF"/>
                </a:solidFill>
              </a:rPr>
              <a:t>4. Binary Search (1/6)</a:t>
            </a:r>
          </a:p>
        </p:txBody>
      </p:sp>
      <p:sp>
        <p:nvSpPr>
          <p:cNvPr id="14340" name="Footer Placeholder 5"/>
          <p:cNvSpPr>
            <a:spLocks noGrp="1"/>
          </p:cNvSpPr>
          <p:nvPr>
            <p:ph type="ftr" sz="quarter" idx="11"/>
          </p:nvPr>
        </p:nvSpPr>
        <p:spPr>
          <a:noFill/>
        </p:spPr>
        <p:txBody>
          <a:bodyPr/>
          <a:lstStyle/>
          <a:p>
            <a:pPr algn="l"/>
            <a:r>
              <a:rPr lang="en-US"/>
              <a:t>Searching and Sorting</a:t>
            </a:r>
            <a:endParaRPr lang="en-US" dirty="0"/>
          </a:p>
        </p:txBody>
      </p:sp>
      <p:sp>
        <p:nvSpPr>
          <p:cNvPr id="7" name="Slide Number Placeholder 6"/>
          <p:cNvSpPr>
            <a:spLocks noGrp="1"/>
          </p:cNvSpPr>
          <p:nvPr>
            <p:ph type="sldNum" sz="quarter" idx="12"/>
          </p:nvPr>
        </p:nvSpPr>
        <p:spPr/>
        <p:txBody>
          <a:bodyPr>
            <a:normAutofit/>
          </a:bodyPr>
          <a:lstStyle/>
          <a:p>
            <a:pPr>
              <a:defRPr/>
            </a:pPr>
            <a:r>
              <a:rPr lang="en-US" sz="1200" dirty="0"/>
              <a:t>Unit20</a:t>
            </a:r>
            <a:r>
              <a:rPr sz="1200" dirty="0"/>
              <a:t> </a:t>
            </a:r>
            <a:r>
              <a:rPr lang="en-US" sz="1200" dirty="0"/>
              <a:t>-</a:t>
            </a:r>
            <a:r>
              <a:rPr sz="1200" dirty="0"/>
              <a:t> </a:t>
            </a:r>
            <a:fld id="{F7EC234A-9094-4BB8-9EA4-75ECDA8A365B}" type="slidenum">
              <a:rPr sz="1200" smtClean="0"/>
              <a:pPr>
                <a:defRPr/>
              </a:pPr>
              <a:t>11</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a:t>Aaron Tan,  NUS</a:t>
            </a:r>
            <a:endParaRPr lang="en-US" dirty="0"/>
          </a:p>
        </p:txBody>
      </p:sp>
      <p:sp>
        <p:nvSpPr>
          <p:cNvPr id="8" name="Content Placeholder 5"/>
          <p:cNvSpPr>
            <a:spLocks noGrp="1"/>
          </p:cNvSpPr>
          <p:nvPr>
            <p:ph idx="1"/>
          </p:nvPr>
        </p:nvSpPr>
        <p:spPr>
          <a:xfrm>
            <a:off x="355600" y="1286932"/>
            <a:ext cx="8461375" cy="4944535"/>
          </a:xfrm>
        </p:spPr>
        <p:txBody>
          <a:bodyPr>
            <a:normAutofit/>
          </a:bodyPr>
          <a:lstStyle/>
          <a:p>
            <a:pPr marL="338138" indent="-338138">
              <a:lnSpc>
                <a:spcPct val="90000"/>
              </a:lnSpc>
              <a:spcBef>
                <a:spcPts val="1200"/>
              </a:spcBef>
              <a:buClr>
                <a:schemeClr val="tx1">
                  <a:lumMod val="90000"/>
                  <a:lumOff val="10000"/>
                </a:schemeClr>
              </a:buClr>
              <a:buSzPct val="100000"/>
              <a:buFont typeface="Wingdings" panose="05000000000000000000" pitchFamily="2" charset="2"/>
              <a:buChar char="§"/>
            </a:pPr>
            <a:r>
              <a:rPr lang="en-US" dirty="0"/>
              <a:t>You are going to witness a </a:t>
            </a:r>
            <a:r>
              <a:rPr lang="en-US" dirty="0">
                <a:solidFill>
                  <a:srgbClr val="C00000"/>
                </a:solidFill>
              </a:rPr>
              <a:t>radically different approach</a:t>
            </a:r>
            <a:r>
              <a:rPr lang="en-US" dirty="0"/>
              <a:t>, one that has become the basis of many well-known algorithms in Computer Science!</a:t>
            </a:r>
          </a:p>
          <a:p>
            <a:pPr marL="338138" indent="-338138">
              <a:lnSpc>
                <a:spcPct val="90000"/>
              </a:lnSpc>
              <a:spcBef>
                <a:spcPts val="1200"/>
              </a:spcBef>
              <a:buClr>
                <a:schemeClr val="tx1">
                  <a:lumMod val="90000"/>
                  <a:lumOff val="10000"/>
                </a:schemeClr>
              </a:buClr>
              <a:buSzPct val="100000"/>
              <a:buFont typeface="Wingdings" panose="05000000000000000000" pitchFamily="2" charset="2"/>
              <a:buChar char="§"/>
            </a:pPr>
            <a:r>
              <a:rPr lang="en-US" dirty="0"/>
              <a:t>The idea is </a:t>
            </a:r>
            <a:r>
              <a:rPr lang="en-US" u="sng" dirty="0"/>
              <a:t>simple and fantastic</a:t>
            </a:r>
            <a:r>
              <a:rPr lang="en-US" dirty="0"/>
              <a:t>, but when applied on the searching problem, it has this pre-condition that the list must be </a:t>
            </a:r>
            <a:r>
              <a:rPr lang="en-US" dirty="0">
                <a:solidFill>
                  <a:srgbClr val="C00000"/>
                </a:solidFill>
              </a:rPr>
              <a:t>sorted before-hand</a:t>
            </a:r>
            <a:r>
              <a:rPr lang="en-US" dirty="0"/>
              <a:t>.</a:t>
            </a:r>
          </a:p>
          <a:p>
            <a:pPr marL="338138" indent="-338138">
              <a:lnSpc>
                <a:spcPct val="90000"/>
              </a:lnSpc>
              <a:spcBef>
                <a:spcPts val="1200"/>
              </a:spcBef>
              <a:buClr>
                <a:schemeClr val="tx1">
                  <a:lumMod val="90000"/>
                  <a:lumOff val="10000"/>
                </a:schemeClr>
              </a:buClr>
              <a:buSzPct val="100000"/>
              <a:buFont typeface="Wingdings" panose="05000000000000000000" pitchFamily="2" charset="2"/>
              <a:buChar char="§"/>
            </a:pPr>
            <a:r>
              <a:rPr lang="en-US" dirty="0"/>
              <a:t>How the data is organized (in this case, sorted) usually affects how we choose/design an algorithm to access them.</a:t>
            </a:r>
          </a:p>
          <a:p>
            <a:pPr marL="338138" indent="-338138">
              <a:lnSpc>
                <a:spcPct val="90000"/>
              </a:lnSpc>
              <a:spcBef>
                <a:spcPts val="1200"/>
              </a:spcBef>
              <a:buClr>
                <a:schemeClr val="tx1">
                  <a:lumMod val="90000"/>
                  <a:lumOff val="10000"/>
                </a:schemeClr>
              </a:buClr>
              <a:buSzPct val="100000"/>
              <a:buFont typeface="Wingdings" panose="05000000000000000000" pitchFamily="2" charset="2"/>
              <a:buChar char="§"/>
            </a:pPr>
            <a:r>
              <a:rPr lang="en-US" dirty="0"/>
              <a:t>In other words, sometimes (actually, very often) we </a:t>
            </a:r>
            <a:r>
              <a:rPr lang="en-US" dirty="0">
                <a:solidFill>
                  <a:srgbClr val="C00000"/>
                </a:solidFill>
              </a:rPr>
              <a:t>seek out new way to organize the data </a:t>
            </a:r>
            <a:r>
              <a:rPr lang="en-US" dirty="0"/>
              <a:t>so that we can process them more efficiency. </a:t>
            </a:r>
            <a:r>
              <a:rPr lang="en-US" dirty="0">
                <a:sym typeface="Wingdings" panose="05000000000000000000" pitchFamily="2" charset="2"/>
              </a:rPr>
              <a:t> More of this in CS2040 Data Structures and Algorithms.</a:t>
            </a:r>
            <a:endParaRPr lang="en-US" dirty="0"/>
          </a:p>
        </p:txBody>
      </p:sp>
    </p:spTree>
    <p:extLst>
      <p:ext uri="{BB962C8B-B14F-4D97-AF65-F5344CB8AC3E}">
        <p14:creationId xmlns:p14="http://schemas.microsoft.com/office/powerpoint/2010/main" val="1497498646"/>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dirty="0">
                <a:solidFill>
                  <a:srgbClr val="0000FF"/>
                </a:solidFill>
              </a:rPr>
              <a:t>4. Binary Search (2/6)</a:t>
            </a:r>
          </a:p>
        </p:txBody>
      </p:sp>
      <p:sp>
        <p:nvSpPr>
          <p:cNvPr id="14340" name="Footer Placeholder 5"/>
          <p:cNvSpPr>
            <a:spLocks noGrp="1"/>
          </p:cNvSpPr>
          <p:nvPr>
            <p:ph type="ftr" sz="quarter" idx="11"/>
          </p:nvPr>
        </p:nvSpPr>
        <p:spPr>
          <a:noFill/>
        </p:spPr>
        <p:txBody>
          <a:bodyPr/>
          <a:lstStyle/>
          <a:p>
            <a:pPr algn="l"/>
            <a:r>
              <a:rPr lang="en-US"/>
              <a:t>Searching and Sorting</a:t>
            </a:r>
            <a:endParaRPr lang="en-US" dirty="0"/>
          </a:p>
        </p:txBody>
      </p:sp>
      <p:sp>
        <p:nvSpPr>
          <p:cNvPr id="7" name="Slide Number Placeholder 6"/>
          <p:cNvSpPr>
            <a:spLocks noGrp="1"/>
          </p:cNvSpPr>
          <p:nvPr>
            <p:ph type="sldNum" sz="quarter" idx="12"/>
          </p:nvPr>
        </p:nvSpPr>
        <p:spPr/>
        <p:txBody>
          <a:bodyPr>
            <a:normAutofit/>
          </a:bodyPr>
          <a:lstStyle/>
          <a:p>
            <a:pPr>
              <a:defRPr/>
            </a:pPr>
            <a:r>
              <a:rPr lang="en-US" sz="1200" dirty="0"/>
              <a:t>Unit20</a:t>
            </a:r>
            <a:r>
              <a:rPr sz="1200" dirty="0"/>
              <a:t> </a:t>
            </a:r>
            <a:r>
              <a:rPr lang="en-US" sz="1200" dirty="0"/>
              <a:t>-</a:t>
            </a:r>
            <a:r>
              <a:rPr sz="1200" dirty="0"/>
              <a:t> </a:t>
            </a:r>
            <a:fld id="{F7EC234A-9094-4BB8-9EA4-75ECDA8A365B}" type="slidenum">
              <a:rPr sz="1200" smtClean="0"/>
              <a:pPr>
                <a:defRPr/>
              </a:pPr>
              <a:t>12</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a:t>Aaron Tan,  NUS</a:t>
            </a:r>
            <a:endParaRPr lang="en-US" dirty="0"/>
          </a:p>
        </p:txBody>
      </p:sp>
      <p:sp>
        <p:nvSpPr>
          <p:cNvPr id="8" name="Content Placeholder 5"/>
          <p:cNvSpPr>
            <a:spLocks noGrp="1"/>
          </p:cNvSpPr>
          <p:nvPr>
            <p:ph idx="1"/>
          </p:nvPr>
        </p:nvSpPr>
        <p:spPr>
          <a:xfrm>
            <a:off x="541867" y="1269999"/>
            <a:ext cx="7924800" cy="4944535"/>
          </a:xfrm>
        </p:spPr>
        <p:txBody>
          <a:bodyPr>
            <a:normAutofit/>
          </a:bodyPr>
          <a:lstStyle/>
          <a:p>
            <a:pPr marL="338138" indent="-338138">
              <a:lnSpc>
                <a:spcPct val="90000"/>
              </a:lnSpc>
              <a:spcBef>
                <a:spcPts val="1200"/>
              </a:spcBef>
              <a:buClr>
                <a:schemeClr val="tx1">
                  <a:lumMod val="90000"/>
                  <a:lumOff val="10000"/>
                </a:schemeClr>
              </a:buClr>
              <a:buSzPct val="100000"/>
              <a:buFont typeface="Wingdings" panose="05000000000000000000" pitchFamily="2" charset="2"/>
              <a:buChar char="§"/>
            </a:pPr>
            <a:r>
              <a:rPr lang="en-US" sz="2800">
                <a:solidFill>
                  <a:srgbClr val="C00000"/>
                </a:solidFill>
              </a:rPr>
              <a:t>The Binary Search algorithm</a:t>
            </a:r>
          </a:p>
          <a:p>
            <a:pPr marL="795338" lvl="1" indent="-352425">
              <a:spcBef>
                <a:spcPts val="1200"/>
              </a:spcBef>
              <a:buClr>
                <a:schemeClr val="bg1">
                  <a:lumMod val="50000"/>
                </a:schemeClr>
              </a:buClr>
              <a:buFont typeface="Wingdings" panose="05000000000000000000" pitchFamily="2" charset="2"/>
              <a:buChar char="§"/>
            </a:pPr>
            <a:r>
              <a:rPr lang="en-US" sz="2400"/>
              <a:t>Look for the key in the </a:t>
            </a:r>
            <a:r>
              <a:rPr lang="en-US" sz="2400" u="sng">
                <a:solidFill>
                  <a:srgbClr val="C00000"/>
                </a:solidFill>
              </a:rPr>
              <a:t>middle</a:t>
            </a:r>
            <a:r>
              <a:rPr lang="en-US" sz="2400"/>
              <a:t> position of the list.  Either of the following 2 cases happens:</a:t>
            </a:r>
          </a:p>
          <a:p>
            <a:pPr marL="1252538" lvl="2" indent="-388938">
              <a:spcBef>
                <a:spcPts val="1200"/>
              </a:spcBef>
              <a:buClr>
                <a:schemeClr val="bg1">
                  <a:lumMod val="50000"/>
                </a:schemeClr>
              </a:buClr>
              <a:buSzPct val="100000"/>
              <a:buFont typeface="Wingdings" panose="05000000000000000000" pitchFamily="2" charset="2"/>
              <a:buChar char="§"/>
            </a:pPr>
            <a:r>
              <a:rPr lang="en-US" sz="2000" b="1">
                <a:solidFill>
                  <a:srgbClr val="0000FF"/>
                </a:solidFill>
              </a:rPr>
              <a:t>If the key is smaller than the middle element, “discard” the right half of the list and repeat the process.</a:t>
            </a:r>
          </a:p>
          <a:p>
            <a:pPr marL="1252538" lvl="2" indent="-388938">
              <a:spcBef>
                <a:spcPts val="1200"/>
              </a:spcBef>
              <a:buClr>
                <a:schemeClr val="bg1">
                  <a:lumMod val="50000"/>
                </a:schemeClr>
              </a:buClr>
              <a:buSzPct val="100000"/>
              <a:buFont typeface="Wingdings" panose="05000000000000000000" pitchFamily="2" charset="2"/>
              <a:buChar char="§"/>
            </a:pPr>
            <a:r>
              <a:rPr lang="en-US" sz="2000" b="1">
                <a:solidFill>
                  <a:srgbClr val="7030A0"/>
                </a:solidFill>
              </a:rPr>
              <a:t>If the key is greater than the middle element, “discard” the left half of the list and repeat the process.</a:t>
            </a:r>
          </a:p>
          <a:p>
            <a:pPr marL="795338" lvl="1" indent="-419100">
              <a:spcBef>
                <a:spcPts val="1200"/>
              </a:spcBef>
              <a:buClr>
                <a:schemeClr val="bg1">
                  <a:lumMod val="50000"/>
                </a:schemeClr>
              </a:buClr>
              <a:buFont typeface="Wingdings" panose="05000000000000000000" pitchFamily="2" charset="2"/>
              <a:buChar char="§"/>
            </a:pPr>
            <a:r>
              <a:rPr lang="en-US" sz="2400"/>
              <a:t>Terminating condition: when the key is found, or when all elements have been “discarded”.</a:t>
            </a:r>
            <a:endParaRPr lang="en-US" sz="2400" dirty="0"/>
          </a:p>
        </p:txBody>
      </p:sp>
    </p:spTree>
    <p:extLst>
      <p:ext uri="{BB962C8B-B14F-4D97-AF65-F5344CB8AC3E}">
        <p14:creationId xmlns:p14="http://schemas.microsoft.com/office/powerpoint/2010/main" val="4284373503"/>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dirty="0">
                <a:solidFill>
                  <a:srgbClr val="0000FF"/>
                </a:solidFill>
              </a:rPr>
              <a:t>4. Binary Search (3/6)</a:t>
            </a:r>
          </a:p>
        </p:txBody>
      </p:sp>
      <p:sp>
        <p:nvSpPr>
          <p:cNvPr id="14340" name="Footer Placeholder 5"/>
          <p:cNvSpPr>
            <a:spLocks noGrp="1"/>
          </p:cNvSpPr>
          <p:nvPr>
            <p:ph type="ftr" sz="quarter" idx="11"/>
          </p:nvPr>
        </p:nvSpPr>
        <p:spPr>
          <a:noFill/>
        </p:spPr>
        <p:txBody>
          <a:bodyPr/>
          <a:lstStyle/>
          <a:p>
            <a:pPr algn="l"/>
            <a:r>
              <a:rPr lang="en-US"/>
              <a:t>Searching and Sorting</a:t>
            </a:r>
            <a:endParaRPr lang="en-US" dirty="0"/>
          </a:p>
        </p:txBody>
      </p:sp>
      <p:sp>
        <p:nvSpPr>
          <p:cNvPr id="7" name="Slide Number Placeholder 6"/>
          <p:cNvSpPr>
            <a:spLocks noGrp="1"/>
          </p:cNvSpPr>
          <p:nvPr>
            <p:ph type="sldNum" sz="quarter" idx="12"/>
          </p:nvPr>
        </p:nvSpPr>
        <p:spPr/>
        <p:txBody>
          <a:bodyPr>
            <a:normAutofit/>
          </a:bodyPr>
          <a:lstStyle/>
          <a:p>
            <a:pPr>
              <a:defRPr/>
            </a:pPr>
            <a:r>
              <a:rPr lang="en-US" sz="1200" dirty="0"/>
              <a:t>Unit20</a:t>
            </a:r>
            <a:r>
              <a:rPr sz="1200" dirty="0"/>
              <a:t> </a:t>
            </a:r>
            <a:r>
              <a:rPr lang="en-US" sz="1200" dirty="0"/>
              <a:t>-</a:t>
            </a:r>
            <a:r>
              <a:rPr sz="1200" dirty="0"/>
              <a:t> </a:t>
            </a:r>
            <a:fld id="{F7EC234A-9094-4BB8-9EA4-75ECDA8A365B}" type="slidenum">
              <a:rPr sz="1200" smtClean="0"/>
              <a:pPr>
                <a:defRPr/>
              </a:pPr>
              <a:t>13</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a:t>Aaron Tan,  NUS</a:t>
            </a:r>
            <a:endParaRPr lang="en-US" dirty="0"/>
          </a:p>
        </p:txBody>
      </p:sp>
      <p:sp>
        <p:nvSpPr>
          <p:cNvPr id="8" name="Content Placeholder 5"/>
          <p:cNvSpPr>
            <a:spLocks noGrp="1"/>
          </p:cNvSpPr>
          <p:nvPr>
            <p:ph idx="1"/>
          </p:nvPr>
        </p:nvSpPr>
        <p:spPr>
          <a:xfrm>
            <a:off x="541867" y="1270000"/>
            <a:ext cx="7924800" cy="541867"/>
          </a:xfrm>
        </p:spPr>
        <p:txBody>
          <a:bodyPr>
            <a:normAutofit/>
          </a:bodyPr>
          <a:lstStyle/>
          <a:p>
            <a:pPr marL="338138" indent="-338138">
              <a:lnSpc>
                <a:spcPct val="90000"/>
              </a:lnSpc>
              <a:spcBef>
                <a:spcPts val="1200"/>
              </a:spcBef>
              <a:buClr>
                <a:schemeClr val="tx1">
                  <a:lumMod val="90000"/>
                  <a:lumOff val="10000"/>
                </a:schemeClr>
              </a:buClr>
              <a:buSzPct val="100000"/>
              <a:buFont typeface="Wingdings" panose="05000000000000000000" pitchFamily="2" charset="2"/>
              <a:buChar char="§"/>
            </a:pPr>
            <a:r>
              <a:rPr lang="en-US" sz="2800"/>
              <a:t>Example: Search key = 23</a:t>
            </a:r>
            <a:endParaRPr lang="en-US" sz="2400" dirty="0"/>
          </a:p>
        </p:txBody>
      </p:sp>
      <p:grpSp>
        <p:nvGrpSpPr>
          <p:cNvPr id="9" name="Group 57"/>
          <p:cNvGrpSpPr>
            <a:grpSpLocks/>
          </p:cNvGrpSpPr>
          <p:nvPr/>
        </p:nvGrpSpPr>
        <p:grpSpPr bwMode="auto">
          <a:xfrm>
            <a:off x="1374775" y="2036763"/>
            <a:ext cx="6473825" cy="769937"/>
            <a:chOff x="1374094" y="2036187"/>
            <a:chExt cx="6474507" cy="770931"/>
          </a:xfrm>
        </p:grpSpPr>
        <p:sp>
          <p:nvSpPr>
            <p:cNvPr id="10" name="TextBox 38"/>
            <p:cNvSpPr txBox="1">
              <a:spLocks noChangeArrowheads="1"/>
            </p:cNvSpPr>
            <p:nvPr/>
          </p:nvSpPr>
          <p:spPr bwMode="auto">
            <a:xfrm>
              <a:off x="1715180" y="2345453"/>
              <a:ext cx="682172" cy="46166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400"/>
                <a:t>5</a:t>
              </a:r>
              <a:endParaRPr lang="en-SG" sz="2400"/>
            </a:p>
          </p:txBody>
        </p:sp>
        <p:sp>
          <p:nvSpPr>
            <p:cNvPr id="11" name="TextBox 39"/>
            <p:cNvSpPr txBox="1">
              <a:spLocks noChangeArrowheads="1"/>
            </p:cNvSpPr>
            <p:nvPr/>
          </p:nvSpPr>
          <p:spPr bwMode="auto">
            <a:xfrm>
              <a:off x="2397352" y="2345453"/>
              <a:ext cx="682172" cy="46166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400"/>
                <a:t>12</a:t>
              </a:r>
              <a:endParaRPr lang="en-SG" sz="2400"/>
            </a:p>
          </p:txBody>
        </p:sp>
        <p:sp>
          <p:nvSpPr>
            <p:cNvPr id="13" name="TextBox 40"/>
            <p:cNvSpPr txBox="1">
              <a:spLocks noChangeArrowheads="1"/>
            </p:cNvSpPr>
            <p:nvPr/>
          </p:nvSpPr>
          <p:spPr bwMode="auto">
            <a:xfrm>
              <a:off x="3079524" y="2345453"/>
              <a:ext cx="682172" cy="46166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400"/>
                <a:t>17</a:t>
              </a:r>
              <a:endParaRPr lang="en-SG" sz="2400"/>
            </a:p>
          </p:txBody>
        </p:sp>
        <p:sp>
          <p:nvSpPr>
            <p:cNvPr id="14" name="TextBox 41"/>
            <p:cNvSpPr txBox="1">
              <a:spLocks noChangeArrowheads="1"/>
            </p:cNvSpPr>
            <p:nvPr/>
          </p:nvSpPr>
          <p:spPr bwMode="auto">
            <a:xfrm>
              <a:off x="3761696" y="2345453"/>
              <a:ext cx="682172" cy="46166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400"/>
                <a:t>23</a:t>
              </a:r>
              <a:endParaRPr lang="en-SG" sz="2400"/>
            </a:p>
          </p:txBody>
        </p:sp>
        <p:sp>
          <p:nvSpPr>
            <p:cNvPr id="15" name="TextBox 42"/>
            <p:cNvSpPr txBox="1">
              <a:spLocks noChangeArrowheads="1"/>
            </p:cNvSpPr>
            <p:nvPr/>
          </p:nvSpPr>
          <p:spPr bwMode="auto">
            <a:xfrm>
              <a:off x="4443868" y="2345453"/>
              <a:ext cx="682172" cy="46166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400"/>
                <a:t>38</a:t>
              </a:r>
              <a:endParaRPr lang="en-SG" sz="2400"/>
            </a:p>
          </p:txBody>
        </p:sp>
        <p:sp>
          <p:nvSpPr>
            <p:cNvPr id="16" name="TextBox 43"/>
            <p:cNvSpPr txBox="1">
              <a:spLocks noChangeArrowheads="1"/>
            </p:cNvSpPr>
            <p:nvPr/>
          </p:nvSpPr>
          <p:spPr bwMode="auto">
            <a:xfrm>
              <a:off x="5126040" y="2345453"/>
              <a:ext cx="682172" cy="46166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400"/>
                <a:t>44</a:t>
              </a:r>
              <a:endParaRPr lang="en-SG" sz="2400"/>
            </a:p>
          </p:txBody>
        </p:sp>
        <p:sp>
          <p:nvSpPr>
            <p:cNvPr id="17" name="TextBox 44"/>
            <p:cNvSpPr txBox="1">
              <a:spLocks noChangeArrowheads="1"/>
            </p:cNvSpPr>
            <p:nvPr/>
          </p:nvSpPr>
          <p:spPr bwMode="auto">
            <a:xfrm>
              <a:off x="5808212" y="2345453"/>
              <a:ext cx="682172" cy="46166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400"/>
                <a:t>77</a:t>
              </a:r>
              <a:endParaRPr lang="en-SG" sz="2400"/>
            </a:p>
          </p:txBody>
        </p:sp>
        <p:sp>
          <p:nvSpPr>
            <p:cNvPr id="18" name="TextBox 45"/>
            <p:cNvSpPr txBox="1">
              <a:spLocks noChangeArrowheads="1"/>
            </p:cNvSpPr>
            <p:nvPr/>
          </p:nvSpPr>
          <p:spPr bwMode="auto">
            <a:xfrm>
              <a:off x="6490384" y="2345453"/>
              <a:ext cx="682172" cy="46166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400"/>
                <a:t>84</a:t>
              </a:r>
              <a:endParaRPr lang="en-SG" sz="2400"/>
            </a:p>
          </p:txBody>
        </p:sp>
        <p:sp>
          <p:nvSpPr>
            <p:cNvPr id="19" name="TextBox 46"/>
            <p:cNvSpPr txBox="1">
              <a:spLocks noChangeArrowheads="1"/>
            </p:cNvSpPr>
            <p:nvPr/>
          </p:nvSpPr>
          <p:spPr bwMode="auto">
            <a:xfrm>
              <a:off x="7166429" y="2345453"/>
              <a:ext cx="682172" cy="46166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400"/>
                <a:t>90</a:t>
              </a:r>
              <a:endParaRPr lang="en-SG" sz="2400"/>
            </a:p>
          </p:txBody>
        </p:sp>
        <p:sp>
          <p:nvSpPr>
            <p:cNvPr id="20" name="TextBox 47"/>
            <p:cNvSpPr txBox="1">
              <a:spLocks noChangeArrowheads="1"/>
            </p:cNvSpPr>
            <p:nvPr/>
          </p:nvSpPr>
          <p:spPr bwMode="auto">
            <a:xfrm>
              <a:off x="1715180" y="2037676"/>
              <a:ext cx="68217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400"/>
                <a:t>[0]</a:t>
              </a:r>
              <a:endParaRPr lang="en-SG" sz="1400"/>
            </a:p>
          </p:txBody>
        </p:sp>
        <p:sp>
          <p:nvSpPr>
            <p:cNvPr id="21" name="TextBox 48"/>
            <p:cNvSpPr txBox="1">
              <a:spLocks noChangeArrowheads="1"/>
            </p:cNvSpPr>
            <p:nvPr/>
          </p:nvSpPr>
          <p:spPr bwMode="auto">
            <a:xfrm>
              <a:off x="2397352" y="2037676"/>
              <a:ext cx="68217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400"/>
                <a:t>[1]</a:t>
              </a:r>
              <a:endParaRPr lang="en-SG" sz="1400"/>
            </a:p>
          </p:txBody>
        </p:sp>
        <p:sp>
          <p:nvSpPr>
            <p:cNvPr id="22" name="TextBox 49"/>
            <p:cNvSpPr txBox="1">
              <a:spLocks noChangeArrowheads="1"/>
            </p:cNvSpPr>
            <p:nvPr/>
          </p:nvSpPr>
          <p:spPr bwMode="auto">
            <a:xfrm>
              <a:off x="3079524" y="2037676"/>
              <a:ext cx="68217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400"/>
                <a:t>[2]</a:t>
              </a:r>
              <a:endParaRPr lang="en-SG" sz="1400"/>
            </a:p>
          </p:txBody>
        </p:sp>
        <p:sp>
          <p:nvSpPr>
            <p:cNvPr id="23" name="TextBox 50"/>
            <p:cNvSpPr txBox="1">
              <a:spLocks noChangeArrowheads="1"/>
            </p:cNvSpPr>
            <p:nvPr/>
          </p:nvSpPr>
          <p:spPr bwMode="auto">
            <a:xfrm>
              <a:off x="3761696" y="2036187"/>
              <a:ext cx="68217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400"/>
                <a:t>[3]</a:t>
              </a:r>
              <a:endParaRPr lang="en-SG" sz="1400"/>
            </a:p>
          </p:txBody>
        </p:sp>
        <p:sp>
          <p:nvSpPr>
            <p:cNvPr id="24" name="TextBox 51"/>
            <p:cNvSpPr txBox="1">
              <a:spLocks noChangeArrowheads="1"/>
            </p:cNvSpPr>
            <p:nvPr/>
          </p:nvSpPr>
          <p:spPr bwMode="auto">
            <a:xfrm>
              <a:off x="4443868" y="2037676"/>
              <a:ext cx="68217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400"/>
                <a:t>[4]</a:t>
              </a:r>
              <a:endParaRPr lang="en-SG" sz="1400"/>
            </a:p>
          </p:txBody>
        </p:sp>
        <p:sp>
          <p:nvSpPr>
            <p:cNvPr id="25" name="TextBox 52"/>
            <p:cNvSpPr txBox="1">
              <a:spLocks noChangeArrowheads="1"/>
            </p:cNvSpPr>
            <p:nvPr/>
          </p:nvSpPr>
          <p:spPr bwMode="auto">
            <a:xfrm>
              <a:off x="5119913" y="2039165"/>
              <a:ext cx="68217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400"/>
                <a:t>[5]</a:t>
              </a:r>
              <a:endParaRPr lang="en-SG" sz="1400"/>
            </a:p>
          </p:txBody>
        </p:sp>
        <p:sp>
          <p:nvSpPr>
            <p:cNvPr id="26" name="TextBox 53"/>
            <p:cNvSpPr txBox="1">
              <a:spLocks noChangeArrowheads="1"/>
            </p:cNvSpPr>
            <p:nvPr/>
          </p:nvSpPr>
          <p:spPr bwMode="auto">
            <a:xfrm>
              <a:off x="5802085" y="2039165"/>
              <a:ext cx="68217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400"/>
                <a:t>[6]</a:t>
              </a:r>
              <a:endParaRPr lang="en-SG" sz="1400"/>
            </a:p>
          </p:txBody>
        </p:sp>
        <p:sp>
          <p:nvSpPr>
            <p:cNvPr id="27" name="TextBox 54"/>
            <p:cNvSpPr txBox="1">
              <a:spLocks noChangeArrowheads="1"/>
            </p:cNvSpPr>
            <p:nvPr/>
          </p:nvSpPr>
          <p:spPr bwMode="auto">
            <a:xfrm>
              <a:off x="6484257" y="2037676"/>
              <a:ext cx="68217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400"/>
                <a:t>[7]</a:t>
              </a:r>
              <a:endParaRPr lang="en-SG" sz="1400"/>
            </a:p>
          </p:txBody>
        </p:sp>
        <p:sp>
          <p:nvSpPr>
            <p:cNvPr id="28" name="TextBox 55"/>
            <p:cNvSpPr txBox="1">
              <a:spLocks noChangeArrowheads="1"/>
            </p:cNvSpPr>
            <p:nvPr/>
          </p:nvSpPr>
          <p:spPr bwMode="auto">
            <a:xfrm>
              <a:off x="7166429" y="2039165"/>
              <a:ext cx="68217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400"/>
                <a:t>[8]</a:t>
              </a:r>
              <a:endParaRPr lang="en-SG" sz="1400"/>
            </a:p>
          </p:txBody>
        </p:sp>
        <p:sp>
          <p:nvSpPr>
            <p:cNvPr id="29" name="TextBox 56"/>
            <p:cNvSpPr txBox="1">
              <a:spLocks noChangeArrowheads="1"/>
            </p:cNvSpPr>
            <p:nvPr/>
          </p:nvSpPr>
          <p:spPr bwMode="auto">
            <a:xfrm>
              <a:off x="1374094" y="2036187"/>
              <a:ext cx="68217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400"/>
                <a:t>arr</a:t>
              </a:r>
              <a:endParaRPr lang="en-SG" sz="1400"/>
            </a:p>
          </p:txBody>
        </p:sp>
      </p:grpSp>
      <p:sp>
        <p:nvSpPr>
          <p:cNvPr id="30" name="TextBox 29"/>
          <p:cNvSpPr txBox="1">
            <a:spLocks noChangeArrowheads="1"/>
          </p:cNvSpPr>
          <p:nvPr/>
        </p:nvSpPr>
        <p:spPr bwMode="auto">
          <a:xfrm>
            <a:off x="403225" y="3945880"/>
            <a:ext cx="540543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400"/>
              <a:t>1. low = </a:t>
            </a:r>
            <a:r>
              <a:rPr lang="en-US" sz="2400">
                <a:solidFill>
                  <a:srgbClr val="006600"/>
                </a:solidFill>
              </a:rPr>
              <a:t>0</a:t>
            </a:r>
            <a:r>
              <a:rPr lang="en-US" sz="2400"/>
              <a:t>, high = </a:t>
            </a:r>
            <a:r>
              <a:rPr lang="en-US" sz="2400">
                <a:solidFill>
                  <a:srgbClr val="0000FF"/>
                </a:solidFill>
              </a:rPr>
              <a:t>8</a:t>
            </a:r>
            <a:r>
              <a:rPr lang="en-US" sz="2400"/>
              <a:t>, mid = (0+8)/2 = </a:t>
            </a:r>
            <a:r>
              <a:rPr lang="en-US" sz="2400">
                <a:solidFill>
                  <a:srgbClr val="C00000"/>
                </a:solidFill>
              </a:rPr>
              <a:t>4</a:t>
            </a:r>
            <a:endParaRPr lang="en-SG" sz="2400">
              <a:solidFill>
                <a:srgbClr val="C00000"/>
              </a:solidFill>
            </a:endParaRPr>
          </a:p>
        </p:txBody>
      </p:sp>
      <p:cxnSp>
        <p:nvCxnSpPr>
          <p:cNvPr id="31" name="Straight Arrow Connector 30"/>
          <p:cNvCxnSpPr>
            <a:cxnSpLocks noChangeShapeType="1"/>
          </p:cNvCxnSpPr>
          <p:nvPr/>
        </p:nvCxnSpPr>
        <p:spPr bwMode="auto">
          <a:xfrm rot="5400000" flipH="1" flipV="1">
            <a:off x="4366419" y="3232944"/>
            <a:ext cx="850900" cy="1588"/>
          </a:xfrm>
          <a:prstGeom prst="straightConnector1">
            <a:avLst/>
          </a:prstGeom>
          <a:noFill/>
          <a:ln w="15875" cap="sq" algn="ctr">
            <a:solidFill>
              <a:schemeClr val="tx1"/>
            </a:solidFill>
            <a:round/>
            <a:headEnd/>
            <a:tailEnd type="triangle" w="lg" len="med"/>
          </a:ln>
          <a:extLst>
            <a:ext uri="{909E8E84-426E-40DD-AFC4-6F175D3DCCD1}">
              <a14:hiddenFill xmlns:a14="http://schemas.microsoft.com/office/drawing/2010/main">
                <a:noFill/>
              </a14:hiddenFill>
            </a:ext>
          </a:extLst>
        </p:spPr>
      </p:cxnSp>
      <p:grpSp>
        <p:nvGrpSpPr>
          <p:cNvPr id="32" name="Group 67"/>
          <p:cNvGrpSpPr>
            <a:grpSpLocks/>
          </p:cNvGrpSpPr>
          <p:nvPr/>
        </p:nvGrpSpPr>
        <p:grpSpPr bwMode="auto">
          <a:xfrm>
            <a:off x="4443413" y="2344738"/>
            <a:ext cx="3405187" cy="461962"/>
            <a:chOff x="4443868" y="2343964"/>
            <a:chExt cx="3404733" cy="463154"/>
          </a:xfrm>
        </p:grpSpPr>
        <p:cxnSp>
          <p:nvCxnSpPr>
            <p:cNvPr id="33" name="Straight Connector 63"/>
            <p:cNvCxnSpPr>
              <a:cxnSpLocks noChangeShapeType="1"/>
            </p:cNvCxnSpPr>
            <p:nvPr/>
          </p:nvCxnSpPr>
          <p:spPr bwMode="auto">
            <a:xfrm>
              <a:off x="4443868" y="2343964"/>
              <a:ext cx="3404733" cy="463154"/>
            </a:xfrm>
            <a:prstGeom prst="line">
              <a:avLst/>
            </a:prstGeom>
            <a:noFill/>
            <a:ln w="28575" cap="sq" algn="ctr">
              <a:solidFill>
                <a:srgbClr val="FF0000"/>
              </a:solidFill>
              <a:round/>
              <a:headEnd type="none" w="sm" len="sm"/>
              <a:tailEnd type="none" w="sm" len="sm"/>
            </a:ln>
            <a:extLst>
              <a:ext uri="{909E8E84-426E-40DD-AFC4-6F175D3DCCD1}">
                <a14:hiddenFill xmlns:a14="http://schemas.microsoft.com/office/drawing/2010/main">
                  <a:noFill/>
                </a14:hiddenFill>
              </a:ext>
            </a:extLst>
          </p:spPr>
        </p:cxnSp>
        <p:cxnSp>
          <p:nvCxnSpPr>
            <p:cNvPr id="34" name="Straight Connector 64"/>
            <p:cNvCxnSpPr>
              <a:cxnSpLocks noChangeShapeType="1"/>
            </p:cNvCxnSpPr>
            <p:nvPr/>
          </p:nvCxnSpPr>
          <p:spPr bwMode="auto">
            <a:xfrm flipV="1">
              <a:off x="4443868" y="2346942"/>
              <a:ext cx="3404733" cy="460176"/>
            </a:xfrm>
            <a:prstGeom prst="line">
              <a:avLst/>
            </a:prstGeom>
            <a:noFill/>
            <a:ln w="28575" cap="sq" algn="ctr">
              <a:solidFill>
                <a:srgbClr val="FF0000"/>
              </a:solidFill>
              <a:round/>
              <a:headEnd type="none" w="sm" len="sm"/>
              <a:tailEnd type="none" w="sm" len="sm"/>
            </a:ln>
            <a:extLst>
              <a:ext uri="{909E8E84-426E-40DD-AFC4-6F175D3DCCD1}">
                <a14:hiddenFill xmlns:a14="http://schemas.microsoft.com/office/drawing/2010/main">
                  <a:noFill/>
                </a14:hiddenFill>
              </a:ext>
            </a:extLst>
          </p:spPr>
        </p:cxnSp>
      </p:grpSp>
      <p:sp>
        <p:nvSpPr>
          <p:cNvPr id="35" name="TextBox 34"/>
          <p:cNvSpPr txBox="1">
            <a:spLocks noChangeArrowheads="1"/>
          </p:cNvSpPr>
          <p:nvPr/>
        </p:nvSpPr>
        <p:spPr bwMode="auto">
          <a:xfrm>
            <a:off x="398463" y="4447232"/>
            <a:ext cx="574488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400"/>
              <a:t>2. low = </a:t>
            </a:r>
            <a:r>
              <a:rPr lang="en-US" sz="2400">
                <a:solidFill>
                  <a:srgbClr val="006600"/>
                </a:solidFill>
              </a:rPr>
              <a:t>0</a:t>
            </a:r>
            <a:r>
              <a:rPr lang="en-US" sz="2400"/>
              <a:t>, high = </a:t>
            </a:r>
            <a:r>
              <a:rPr lang="en-US" sz="2400">
                <a:solidFill>
                  <a:srgbClr val="0000FF"/>
                </a:solidFill>
              </a:rPr>
              <a:t>3</a:t>
            </a:r>
            <a:r>
              <a:rPr lang="en-US" sz="2400"/>
              <a:t>, mid = (0+3)/2 = </a:t>
            </a:r>
            <a:r>
              <a:rPr lang="en-US" sz="2400">
                <a:solidFill>
                  <a:srgbClr val="C00000"/>
                </a:solidFill>
              </a:rPr>
              <a:t>1</a:t>
            </a:r>
            <a:endParaRPr lang="en-SG" sz="2400">
              <a:solidFill>
                <a:srgbClr val="C00000"/>
              </a:solidFill>
            </a:endParaRPr>
          </a:p>
        </p:txBody>
      </p:sp>
      <p:cxnSp>
        <p:nvCxnSpPr>
          <p:cNvPr id="36" name="Straight Arrow Connector 35"/>
          <p:cNvCxnSpPr>
            <a:cxnSpLocks noChangeShapeType="1"/>
          </p:cNvCxnSpPr>
          <p:nvPr/>
        </p:nvCxnSpPr>
        <p:spPr bwMode="auto">
          <a:xfrm rot="5400000" flipH="1" flipV="1">
            <a:off x="2336007" y="3232944"/>
            <a:ext cx="850900" cy="1587"/>
          </a:xfrm>
          <a:prstGeom prst="straightConnector1">
            <a:avLst/>
          </a:prstGeom>
          <a:noFill/>
          <a:ln w="15875" cap="sq" algn="ctr">
            <a:solidFill>
              <a:schemeClr val="tx1"/>
            </a:solidFill>
            <a:round/>
            <a:headEnd/>
            <a:tailEnd type="triangle" w="lg" len="med"/>
          </a:ln>
          <a:extLst>
            <a:ext uri="{909E8E84-426E-40DD-AFC4-6F175D3DCCD1}">
              <a14:hiddenFill xmlns:a14="http://schemas.microsoft.com/office/drawing/2010/main">
                <a:noFill/>
              </a14:hiddenFill>
            </a:ext>
          </a:extLst>
        </p:spPr>
      </p:cxnSp>
      <p:grpSp>
        <p:nvGrpSpPr>
          <p:cNvPr id="37" name="Group 70"/>
          <p:cNvGrpSpPr>
            <a:grpSpLocks/>
          </p:cNvGrpSpPr>
          <p:nvPr/>
        </p:nvGrpSpPr>
        <p:grpSpPr bwMode="auto">
          <a:xfrm>
            <a:off x="1720850" y="2344738"/>
            <a:ext cx="1358900" cy="463550"/>
            <a:chOff x="4443868" y="2343964"/>
            <a:chExt cx="3404733" cy="463154"/>
          </a:xfrm>
        </p:grpSpPr>
        <p:cxnSp>
          <p:nvCxnSpPr>
            <p:cNvPr id="38" name="Straight Connector 71"/>
            <p:cNvCxnSpPr>
              <a:cxnSpLocks noChangeShapeType="1"/>
            </p:cNvCxnSpPr>
            <p:nvPr/>
          </p:nvCxnSpPr>
          <p:spPr bwMode="auto">
            <a:xfrm>
              <a:off x="4443868" y="2343964"/>
              <a:ext cx="3404733" cy="463154"/>
            </a:xfrm>
            <a:prstGeom prst="line">
              <a:avLst/>
            </a:prstGeom>
            <a:noFill/>
            <a:ln w="28575" cap="sq" algn="ctr">
              <a:solidFill>
                <a:srgbClr val="FF0000"/>
              </a:solidFill>
              <a:round/>
              <a:headEnd type="none" w="sm" len="sm"/>
              <a:tailEnd type="none" w="sm" len="sm"/>
            </a:ln>
            <a:extLst>
              <a:ext uri="{909E8E84-426E-40DD-AFC4-6F175D3DCCD1}">
                <a14:hiddenFill xmlns:a14="http://schemas.microsoft.com/office/drawing/2010/main">
                  <a:noFill/>
                </a14:hiddenFill>
              </a:ext>
            </a:extLst>
          </p:spPr>
        </p:cxnSp>
        <p:cxnSp>
          <p:nvCxnSpPr>
            <p:cNvPr id="39" name="Straight Connector 72"/>
            <p:cNvCxnSpPr>
              <a:cxnSpLocks noChangeShapeType="1"/>
            </p:cNvCxnSpPr>
            <p:nvPr/>
          </p:nvCxnSpPr>
          <p:spPr bwMode="auto">
            <a:xfrm flipV="1">
              <a:off x="4443868" y="2346942"/>
              <a:ext cx="3404733" cy="460176"/>
            </a:xfrm>
            <a:prstGeom prst="line">
              <a:avLst/>
            </a:prstGeom>
            <a:noFill/>
            <a:ln w="28575" cap="sq" algn="ctr">
              <a:solidFill>
                <a:srgbClr val="FF0000"/>
              </a:solidFill>
              <a:round/>
              <a:headEnd type="none" w="sm" len="sm"/>
              <a:tailEnd type="none" w="sm" len="sm"/>
            </a:ln>
            <a:extLst>
              <a:ext uri="{909E8E84-426E-40DD-AFC4-6F175D3DCCD1}">
                <a14:hiddenFill xmlns:a14="http://schemas.microsoft.com/office/drawing/2010/main">
                  <a:noFill/>
                </a14:hiddenFill>
              </a:ext>
            </a:extLst>
          </p:spPr>
        </p:cxnSp>
      </p:grpSp>
      <p:sp>
        <p:nvSpPr>
          <p:cNvPr id="40" name="TextBox 39"/>
          <p:cNvSpPr txBox="1">
            <a:spLocks noChangeArrowheads="1"/>
          </p:cNvSpPr>
          <p:nvPr/>
        </p:nvSpPr>
        <p:spPr bwMode="auto">
          <a:xfrm>
            <a:off x="403225" y="4908897"/>
            <a:ext cx="574754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400"/>
              <a:t>3. low = </a:t>
            </a:r>
            <a:r>
              <a:rPr lang="en-US" sz="2400">
                <a:solidFill>
                  <a:srgbClr val="006600"/>
                </a:solidFill>
              </a:rPr>
              <a:t>2</a:t>
            </a:r>
            <a:r>
              <a:rPr lang="en-US" sz="2400"/>
              <a:t>, high = </a:t>
            </a:r>
            <a:r>
              <a:rPr lang="en-US" sz="2400">
                <a:solidFill>
                  <a:srgbClr val="0000FF"/>
                </a:solidFill>
              </a:rPr>
              <a:t>3</a:t>
            </a:r>
            <a:r>
              <a:rPr lang="en-US" sz="2400"/>
              <a:t>, mid = (2+3)/2 = </a:t>
            </a:r>
            <a:r>
              <a:rPr lang="en-US" sz="2400">
                <a:solidFill>
                  <a:srgbClr val="C00000"/>
                </a:solidFill>
              </a:rPr>
              <a:t>2</a:t>
            </a:r>
            <a:endParaRPr lang="en-SG" sz="2400">
              <a:solidFill>
                <a:srgbClr val="C00000"/>
              </a:solidFill>
            </a:endParaRPr>
          </a:p>
        </p:txBody>
      </p:sp>
      <p:cxnSp>
        <p:nvCxnSpPr>
          <p:cNvPr id="41" name="Straight Arrow Connector 40"/>
          <p:cNvCxnSpPr>
            <a:cxnSpLocks noChangeShapeType="1"/>
          </p:cNvCxnSpPr>
          <p:nvPr/>
        </p:nvCxnSpPr>
        <p:spPr bwMode="auto">
          <a:xfrm rot="5400000" flipH="1" flipV="1">
            <a:off x="3067844" y="3232944"/>
            <a:ext cx="850900" cy="1588"/>
          </a:xfrm>
          <a:prstGeom prst="straightConnector1">
            <a:avLst/>
          </a:prstGeom>
          <a:noFill/>
          <a:ln w="15875" cap="sq" algn="ctr">
            <a:solidFill>
              <a:schemeClr val="tx1"/>
            </a:solidFill>
            <a:round/>
            <a:headEnd/>
            <a:tailEnd type="triangle" w="lg" len="med"/>
          </a:ln>
          <a:extLst>
            <a:ext uri="{909E8E84-426E-40DD-AFC4-6F175D3DCCD1}">
              <a14:hiddenFill xmlns:a14="http://schemas.microsoft.com/office/drawing/2010/main">
                <a:noFill/>
              </a14:hiddenFill>
            </a:ext>
          </a:extLst>
        </p:spPr>
      </p:cxnSp>
      <p:grpSp>
        <p:nvGrpSpPr>
          <p:cNvPr id="42" name="Group 75"/>
          <p:cNvGrpSpPr>
            <a:grpSpLocks/>
          </p:cNvGrpSpPr>
          <p:nvPr/>
        </p:nvGrpSpPr>
        <p:grpSpPr bwMode="auto">
          <a:xfrm>
            <a:off x="3079750" y="2346325"/>
            <a:ext cx="676275" cy="465138"/>
            <a:chOff x="4443868" y="2343964"/>
            <a:chExt cx="3404733" cy="463154"/>
          </a:xfrm>
        </p:grpSpPr>
        <p:cxnSp>
          <p:nvCxnSpPr>
            <p:cNvPr id="43" name="Straight Connector 76"/>
            <p:cNvCxnSpPr>
              <a:cxnSpLocks noChangeShapeType="1"/>
            </p:cNvCxnSpPr>
            <p:nvPr/>
          </p:nvCxnSpPr>
          <p:spPr bwMode="auto">
            <a:xfrm>
              <a:off x="4443868" y="2343964"/>
              <a:ext cx="3404733" cy="463154"/>
            </a:xfrm>
            <a:prstGeom prst="line">
              <a:avLst/>
            </a:prstGeom>
            <a:noFill/>
            <a:ln w="28575" cap="sq" algn="ctr">
              <a:solidFill>
                <a:srgbClr val="FF0000"/>
              </a:solidFill>
              <a:round/>
              <a:headEnd type="none" w="sm" len="sm"/>
              <a:tailEnd type="none" w="sm" len="sm"/>
            </a:ln>
            <a:extLst>
              <a:ext uri="{909E8E84-426E-40DD-AFC4-6F175D3DCCD1}">
                <a14:hiddenFill xmlns:a14="http://schemas.microsoft.com/office/drawing/2010/main">
                  <a:noFill/>
                </a14:hiddenFill>
              </a:ext>
            </a:extLst>
          </p:spPr>
        </p:cxnSp>
        <p:cxnSp>
          <p:nvCxnSpPr>
            <p:cNvPr id="44" name="Straight Connector 77"/>
            <p:cNvCxnSpPr>
              <a:cxnSpLocks noChangeShapeType="1"/>
            </p:cNvCxnSpPr>
            <p:nvPr/>
          </p:nvCxnSpPr>
          <p:spPr bwMode="auto">
            <a:xfrm flipV="1">
              <a:off x="4443868" y="2346942"/>
              <a:ext cx="3404733" cy="460176"/>
            </a:xfrm>
            <a:prstGeom prst="line">
              <a:avLst/>
            </a:prstGeom>
            <a:noFill/>
            <a:ln w="28575" cap="sq" algn="ctr">
              <a:solidFill>
                <a:srgbClr val="FF0000"/>
              </a:solidFill>
              <a:round/>
              <a:headEnd type="none" w="sm" len="sm"/>
              <a:tailEnd type="none" w="sm" len="sm"/>
            </a:ln>
            <a:extLst>
              <a:ext uri="{909E8E84-426E-40DD-AFC4-6F175D3DCCD1}">
                <a14:hiddenFill xmlns:a14="http://schemas.microsoft.com/office/drawing/2010/main">
                  <a:noFill/>
                </a14:hiddenFill>
              </a:ext>
            </a:extLst>
          </p:spPr>
        </p:cxnSp>
      </p:grpSp>
      <p:sp>
        <p:nvSpPr>
          <p:cNvPr id="45" name="TextBox 44"/>
          <p:cNvSpPr txBox="1">
            <a:spLocks noChangeArrowheads="1"/>
          </p:cNvSpPr>
          <p:nvPr/>
        </p:nvSpPr>
        <p:spPr bwMode="auto">
          <a:xfrm>
            <a:off x="398463" y="5440065"/>
            <a:ext cx="54102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400"/>
              <a:t>4. low = </a:t>
            </a:r>
            <a:r>
              <a:rPr lang="en-US" sz="2400">
                <a:solidFill>
                  <a:srgbClr val="006600"/>
                </a:solidFill>
              </a:rPr>
              <a:t>3</a:t>
            </a:r>
            <a:r>
              <a:rPr lang="en-US" sz="2400"/>
              <a:t>, high = </a:t>
            </a:r>
            <a:r>
              <a:rPr lang="en-US" sz="2400">
                <a:solidFill>
                  <a:srgbClr val="0000FF"/>
                </a:solidFill>
              </a:rPr>
              <a:t>3</a:t>
            </a:r>
            <a:r>
              <a:rPr lang="en-US" sz="2400"/>
              <a:t>, mid = (3+3)/2 = </a:t>
            </a:r>
            <a:r>
              <a:rPr lang="en-US" sz="2400">
                <a:solidFill>
                  <a:srgbClr val="C00000"/>
                </a:solidFill>
              </a:rPr>
              <a:t>3</a:t>
            </a:r>
            <a:endParaRPr lang="en-SG" sz="2400">
              <a:solidFill>
                <a:srgbClr val="C00000"/>
              </a:solidFill>
            </a:endParaRPr>
          </a:p>
        </p:txBody>
      </p:sp>
      <p:cxnSp>
        <p:nvCxnSpPr>
          <p:cNvPr id="46" name="Straight Arrow Connector 45"/>
          <p:cNvCxnSpPr>
            <a:cxnSpLocks noChangeShapeType="1"/>
          </p:cNvCxnSpPr>
          <p:nvPr/>
        </p:nvCxnSpPr>
        <p:spPr bwMode="auto">
          <a:xfrm rot="5400000" flipH="1" flipV="1">
            <a:off x="3689350" y="3230563"/>
            <a:ext cx="849313" cy="1587"/>
          </a:xfrm>
          <a:prstGeom prst="straightConnector1">
            <a:avLst/>
          </a:prstGeom>
          <a:noFill/>
          <a:ln w="15875" cap="sq" algn="ctr">
            <a:solidFill>
              <a:schemeClr val="tx1"/>
            </a:solidFill>
            <a:round/>
            <a:headEnd/>
            <a:tailEnd type="triangle" w="lg" len="med"/>
          </a:ln>
          <a:extLst>
            <a:ext uri="{909E8E84-426E-40DD-AFC4-6F175D3DCCD1}">
              <a14:hiddenFill xmlns:a14="http://schemas.microsoft.com/office/drawing/2010/main">
                <a:noFill/>
              </a14:hiddenFill>
            </a:ext>
          </a:extLst>
        </p:spPr>
      </p:cxnSp>
      <p:sp>
        <p:nvSpPr>
          <p:cNvPr id="47" name="TextBox 46"/>
          <p:cNvSpPr txBox="1">
            <a:spLocks noChangeArrowheads="1"/>
          </p:cNvSpPr>
          <p:nvPr/>
        </p:nvSpPr>
        <p:spPr bwMode="auto">
          <a:xfrm>
            <a:off x="6176338" y="2880250"/>
            <a:ext cx="1992576"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3200">
                <a:solidFill>
                  <a:srgbClr val="0000FF"/>
                </a:solidFill>
              </a:rPr>
              <a:t>Found!</a:t>
            </a:r>
          </a:p>
          <a:p>
            <a:pPr eaLnBrk="1" hangingPunct="1"/>
            <a:r>
              <a:rPr lang="en-US" sz="3200">
                <a:solidFill>
                  <a:srgbClr val="C00000"/>
                </a:solidFill>
              </a:rPr>
              <a:t>Return 3</a:t>
            </a:r>
            <a:endParaRPr lang="en-SG" sz="3200">
              <a:solidFill>
                <a:srgbClr val="C00000"/>
              </a:solidFill>
            </a:endParaRPr>
          </a:p>
        </p:txBody>
      </p:sp>
      <p:sp>
        <p:nvSpPr>
          <p:cNvPr id="2" name="TextBox 1"/>
          <p:cNvSpPr txBox="1"/>
          <p:nvPr/>
        </p:nvSpPr>
        <p:spPr>
          <a:xfrm>
            <a:off x="5808663" y="3945682"/>
            <a:ext cx="2548864" cy="461665"/>
          </a:xfrm>
          <a:prstGeom prst="rect">
            <a:avLst/>
          </a:prstGeom>
          <a:noFill/>
        </p:spPr>
        <p:txBody>
          <a:bodyPr wrap="square" rtlCol="0">
            <a:spAutoFit/>
          </a:bodyPr>
          <a:lstStyle/>
          <a:p>
            <a:r>
              <a:rPr lang="en-US" sz="2400">
                <a:solidFill>
                  <a:srgbClr val="7030A0"/>
                </a:solidFill>
              </a:rPr>
              <a:t>arr[4] = 38 &gt; 23</a:t>
            </a:r>
          </a:p>
        </p:txBody>
      </p:sp>
      <p:sp>
        <p:nvSpPr>
          <p:cNvPr id="48" name="TextBox 47"/>
          <p:cNvSpPr txBox="1"/>
          <p:nvPr/>
        </p:nvSpPr>
        <p:spPr>
          <a:xfrm>
            <a:off x="5802299" y="4407545"/>
            <a:ext cx="2548864" cy="461665"/>
          </a:xfrm>
          <a:prstGeom prst="rect">
            <a:avLst/>
          </a:prstGeom>
          <a:noFill/>
        </p:spPr>
        <p:txBody>
          <a:bodyPr wrap="square" rtlCol="0">
            <a:spAutoFit/>
          </a:bodyPr>
          <a:lstStyle/>
          <a:p>
            <a:r>
              <a:rPr lang="en-US" sz="2400">
                <a:solidFill>
                  <a:srgbClr val="7030A0"/>
                </a:solidFill>
              </a:rPr>
              <a:t>arr[1] = 12 &lt; 23</a:t>
            </a:r>
          </a:p>
        </p:txBody>
      </p:sp>
      <p:sp>
        <p:nvSpPr>
          <p:cNvPr id="49" name="TextBox 48"/>
          <p:cNvSpPr txBox="1"/>
          <p:nvPr/>
        </p:nvSpPr>
        <p:spPr>
          <a:xfrm>
            <a:off x="5802299" y="4908896"/>
            <a:ext cx="2548864" cy="461665"/>
          </a:xfrm>
          <a:prstGeom prst="rect">
            <a:avLst/>
          </a:prstGeom>
          <a:noFill/>
        </p:spPr>
        <p:txBody>
          <a:bodyPr wrap="square" rtlCol="0">
            <a:spAutoFit/>
          </a:bodyPr>
          <a:lstStyle/>
          <a:p>
            <a:r>
              <a:rPr lang="en-US" sz="2400">
                <a:solidFill>
                  <a:srgbClr val="7030A0"/>
                </a:solidFill>
              </a:rPr>
              <a:t>arr[2] = 17 &lt; 23</a:t>
            </a:r>
          </a:p>
        </p:txBody>
      </p:sp>
      <p:sp>
        <p:nvSpPr>
          <p:cNvPr id="50" name="TextBox 49"/>
          <p:cNvSpPr txBox="1"/>
          <p:nvPr/>
        </p:nvSpPr>
        <p:spPr>
          <a:xfrm>
            <a:off x="5802299" y="5454689"/>
            <a:ext cx="2548864" cy="461665"/>
          </a:xfrm>
          <a:prstGeom prst="rect">
            <a:avLst/>
          </a:prstGeom>
          <a:noFill/>
        </p:spPr>
        <p:txBody>
          <a:bodyPr wrap="square" rtlCol="0">
            <a:spAutoFit/>
          </a:bodyPr>
          <a:lstStyle/>
          <a:p>
            <a:r>
              <a:rPr lang="en-US" sz="2400">
                <a:solidFill>
                  <a:srgbClr val="7030A0"/>
                </a:solidFill>
              </a:rPr>
              <a:t>arr[3] = 23 == 23</a:t>
            </a:r>
          </a:p>
        </p:txBody>
      </p:sp>
    </p:spTree>
    <p:extLst>
      <p:ext uri="{BB962C8B-B14F-4D97-AF65-F5344CB8AC3E}">
        <p14:creationId xmlns:p14="http://schemas.microsoft.com/office/powerpoint/2010/main" val="289219528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dissolve">
                                      <p:cBhvr>
                                        <p:cTn id="12" dur="500"/>
                                        <p:tgtEl>
                                          <p:spTgt spid="30"/>
                                        </p:tgtEl>
                                      </p:cBhvr>
                                    </p:animEffect>
                                  </p:childTnLst>
                                </p:cTn>
                              </p:par>
                            </p:childTnLst>
                          </p:cTn>
                        </p:par>
                        <p:par>
                          <p:cTn id="13" fill="hold">
                            <p:stCondLst>
                              <p:cond delay="500"/>
                            </p:stCondLst>
                            <p:childTnLst>
                              <p:par>
                                <p:cTn id="14" presetID="9" presetClass="entr" presetSubtype="0" fill="hold" nodeType="afterEffect">
                                  <p:stCondLst>
                                    <p:cond delay="0"/>
                                  </p:stCondLst>
                                  <p:childTnLst>
                                    <p:set>
                                      <p:cBhvr>
                                        <p:cTn id="15" dur="1" fill="hold">
                                          <p:stCondLst>
                                            <p:cond delay="0"/>
                                          </p:stCondLst>
                                        </p:cTn>
                                        <p:tgtEl>
                                          <p:spTgt spid="31"/>
                                        </p:tgtEl>
                                        <p:attrNameLst>
                                          <p:attrName>style.visibility</p:attrName>
                                        </p:attrNameLst>
                                      </p:cBhvr>
                                      <p:to>
                                        <p:strVal val="visible"/>
                                      </p:to>
                                    </p:set>
                                    <p:animEffect transition="in" filter="dissolve">
                                      <p:cBhvr>
                                        <p:cTn id="16" dur="500"/>
                                        <p:tgtEl>
                                          <p:spTgt spid="31"/>
                                        </p:tgtEl>
                                      </p:cBhvr>
                                    </p:animEffect>
                                  </p:childTnLst>
                                  <p:subTnLst>
                                    <p:set>
                                      <p:cBhvr override="childStyle">
                                        <p:cTn dur="1" fill="hold" display="0" masterRel="nextClick" afterEffect="1"/>
                                        <p:tgtEl>
                                          <p:spTgt spid="31"/>
                                        </p:tgtEl>
                                        <p:attrNameLst>
                                          <p:attrName>style.visibility</p:attrName>
                                        </p:attrNameLst>
                                      </p:cBhvr>
                                      <p:to>
                                        <p:strVal val="hidden"/>
                                      </p:to>
                                    </p:set>
                                  </p:subTnLst>
                                </p:cTn>
                              </p:par>
                              <p:par>
                                <p:cTn id="17" presetID="9" presetClass="entr" presetSubtype="0" fill="hold" grpId="0" nodeType="with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dissolve">
                                      <p:cBhvr>
                                        <p:cTn id="19" dur="500"/>
                                        <p:tgtEl>
                                          <p:spTgt spid="2"/>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nodeType="clickEffect">
                                  <p:stCondLst>
                                    <p:cond delay="0"/>
                                  </p:stCondLst>
                                  <p:childTnLst>
                                    <p:set>
                                      <p:cBhvr>
                                        <p:cTn id="23" dur="1" fill="hold">
                                          <p:stCondLst>
                                            <p:cond delay="0"/>
                                          </p:stCondLst>
                                        </p:cTn>
                                        <p:tgtEl>
                                          <p:spTgt spid="32"/>
                                        </p:tgtEl>
                                        <p:attrNameLst>
                                          <p:attrName>style.visibility</p:attrName>
                                        </p:attrNameLst>
                                      </p:cBhvr>
                                      <p:to>
                                        <p:strVal val="visible"/>
                                      </p:to>
                                    </p:set>
                                    <p:animEffect transition="in" filter="dissolve">
                                      <p:cBhvr>
                                        <p:cTn id="24" dur="500"/>
                                        <p:tgtEl>
                                          <p:spTgt spid="32"/>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35"/>
                                        </p:tgtEl>
                                        <p:attrNameLst>
                                          <p:attrName>style.visibility</p:attrName>
                                        </p:attrNameLst>
                                      </p:cBhvr>
                                      <p:to>
                                        <p:strVal val="visible"/>
                                      </p:to>
                                    </p:set>
                                    <p:animEffect transition="in" filter="dissolve">
                                      <p:cBhvr>
                                        <p:cTn id="29" dur="500"/>
                                        <p:tgtEl>
                                          <p:spTgt spid="35"/>
                                        </p:tgtEl>
                                      </p:cBhvr>
                                    </p:animEffect>
                                  </p:childTnLst>
                                </p:cTn>
                              </p:par>
                            </p:childTnLst>
                          </p:cTn>
                        </p:par>
                        <p:par>
                          <p:cTn id="30" fill="hold">
                            <p:stCondLst>
                              <p:cond delay="500"/>
                            </p:stCondLst>
                            <p:childTnLst>
                              <p:par>
                                <p:cTn id="31" presetID="9" presetClass="entr" presetSubtype="0" fill="hold" nodeType="afterEffect">
                                  <p:stCondLst>
                                    <p:cond delay="0"/>
                                  </p:stCondLst>
                                  <p:childTnLst>
                                    <p:set>
                                      <p:cBhvr>
                                        <p:cTn id="32" dur="1" fill="hold">
                                          <p:stCondLst>
                                            <p:cond delay="0"/>
                                          </p:stCondLst>
                                        </p:cTn>
                                        <p:tgtEl>
                                          <p:spTgt spid="36"/>
                                        </p:tgtEl>
                                        <p:attrNameLst>
                                          <p:attrName>style.visibility</p:attrName>
                                        </p:attrNameLst>
                                      </p:cBhvr>
                                      <p:to>
                                        <p:strVal val="visible"/>
                                      </p:to>
                                    </p:set>
                                    <p:animEffect transition="in" filter="dissolve">
                                      <p:cBhvr>
                                        <p:cTn id="33" dur="500"/>
                                        <p:tgtEl>
                                          <p:spTgt spid="36"/>
                                        </p:tgtEl>
                                      </p:cBhvr>
                                    </p:animEffect>
                                  </p:childTnLst>
                                  <p:subTnLst>
                                    <p:set>
                                      <p:cBhvr override="childStyle">
                                        <p:cTn dur="1" fill="hold" display="0" masterRel="nextClick" afterEffect="1"/>
                                        <p:tgtEl>
                                          <p:spTgt spid="36"/>
                                        </p:tgtEl>
                                        <p:attrNameLst>
                                          <p:attrName>style.visibility</p:attrName>
                                        </p:attrNameLst>
                                      </p:cBhvr>
                                      <p:to>
                                        <p:strVal val="hidden"/>
                                      </p:to>
                                    </p:set>
                                  </p:subTnLst>
                                </p:cTn>
                              </p:par>
                              <p:par>
                                <p:cTn id="34" presetID="9" presetClass="entr" presetSubtype="0" fill="hold" grpId="0" nodeType="withEffect">
                                  <p:stCondLst>
                                    <p:cond delay="0"/>
                                  </p:stCondLst>
                                  <p:childTnLst>
                                    <p:set>
                                      <p:cBhvr>
                                        <p:cTn id="35" dur="1" fill="hold">
                                          <p:stCondLst>
                                            <p:cond delay="0"/>
                                          </p:stCondLst>
                                        </p:cTn>
                                        <p:tgtEl>
                                          <p:spTgt spid="48"/>
                                        </p:tgtEl>
                                        <p:attrNameLst>
                                          <p:attrName>style.visibility</p:attrName>
                                        </p:attrNameLst>
                                      </p:cBhvr>
                                      <p:to>
                                        <p:strVal val="visible"/>
                                      </p:to>
                                    </p:set>
                                    <p:animEffect transition="in" filter="dissolve">
                                      <p:cBhvr>
                                        <p:cTn id="36" dur="500"/>
                                        <p:tgtEl>
                                          <p:spTgt spid="48"/>
                                        </p:tgtEl>
                                      </p:cBhvr>
                                    </p:animEffect>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nodeType="clickEffect">
                                  <p:stCondLst>
                                    <p:cond delay="0"/>
                                  </p:stCondLst>
                                  <p:childTnLst>
                                    <p:set>
                                      <p:cBhvr>
                                        <p:cTn id="40" dur="1" fill="hold">
                                          <p:stCondLst>
                                            <p:cond delay="0"/>
                                          </p:stCondLst>
                                        </p:cTn>
                                        <p:tgtEl>
                                          <p:spTgt spid="37"/>
                                        </p:tgtEl>
                                        <p:attrNameLst>
                                          <p:attrName>style.visibility</p:attrName>
                                        </p:attrNameLst>
                                      </p:cBhvr>
                                      <p:to>
                                        <p:strVal val="visible"/>
                                      </p:to>
                                    </p:set>
                                    <p:animEffect transition="in" filter="dissolve">
                                      <p:cBhvr>
                                        <p:cTn id="41" dur="500"/>
                                        <p:tgtEl>
                                          <p:spTgt spid="37"/>
                                        </p:tgtEl>
                                      </p:cBhvr>
                                    </p:animEffect>
                                  </p:childTnLst>
                                </p:cTn>
                              </p:par>
                            </p:childTnLst>
                          </p:cTn>
                        </p:par>
                      </p:childTnLst>
                    </p:cTn>
                  </p:par>
                  <p:par>
                    <p:cTn id="42" fill="hold">
                      <p:stCondLst>
                        <p:cond delay="indefinite"/>
                      </p:stCondLst>
                      <p:childTnLst>
                        <p:par>
                          <p:cTn id="43" fill="hold">
                            <p:stCondLst>
                              <p:cond delay="0"/>
                            </p:stCondLst>
                            <p:childTnLst>
                              <p:par>
                                <p:cTn id="44" presetID="9" presetClass="entr" presetSubtype="0" fill="hold" grpId="0" nodeType="clickEffect">
                                  <p:stCondLst>
                                    <p:cond delay="0"/>
                                  </p:stCondLst>
                                  <p:childTnLst>
                                    <p:set>
                                      <p:cBhvr>
                                        <p:cTn id="45" dur="1" fill="hold">
                                          <p:stCondLst>
                                            <p:cond delay="0"/>
                                          </p:stCondLst>
                                        </p:cTn>
                                        <p:tgtEl>
                                          <p:spTgt spid="40"/>
                                        </p:tgtEl>
                                        <p:attrNameLst>
                                          <p:attrName>style.visibility</p:attrName>
                                        </p:attrNameLst>
                                      </p:cBhvr>
                                      <p:to>
                                        <p:strVal val="visible"/>
                                      </p:to>
                                    </p:set>
                                    <p:animEffect transition="in" filter="dissolve">
                                      <p:cBhvr>
                                        <p:cTn id="46" dur="500"/>
                                        <p:tgtEl>
                                          <p:spTgt spid="40"/>
                                        </p:tgtEl>
                                      </p:cBhvr>
                                    </p:animEffect>
                                  </p:childTnLst>
                                </p:cTn>
                              </p:par>
                            </p:childTnLst>
                          </p:cTn>
                        </p:par>
                        <p:par>
                          <p:cTn id="47" fill="hold">
                            <p:stCondLst>
                              <p:cond delay="500"/>
                            </p:stCondLst>
                            <p:childTnLst>
                              <p:par>
                                <p:cTn id="48" presetID="9" presetClass="entr" presetSubtype="0" fill="hold" nodeType="afterEffect">
                                  <p:stCondLst>
                                    <p:cond delay="0"/>
                                  </p:stCondLst>
                                  <p:childTnLst>
                                    <p:set>
                                      <p:cBhvr>
                                        <p:cTn id="49" dur="1" fill="hold">
                                          <p:stCondLst>
                                            <p:cond delay="0"/>
                                          </p:stCondLst>
                                        </p:cTn>
                                        <p:tgtEl>
                                          <p:spTgt spid="41"/>
                                        </p:tgtEl>
                                        <p:attrNameLst>
                                          <p:attrName>style.visibility</p:attrName>
                                        </p:attrNameLst>
                                      </p:cBhvr>
                                      <p:to>
                                        <p:strVal val="visible"/>
                                      </p:to>
                                    </p:set>
                                    <p:animEffect transition="in" filter="dissolve">
                                      <p:cBhvr>
                                        <p:cTn id="50" dur="500"/>
                                        <p:tgtEl>
                                          <p:spTgt spid="41"/>
                                        </p:tgtEl>
                                      </p:cBhvr>
                                    </p:animEffect>
                                  </p:childTnLst>
                                  <p:subTnLst>
                                    <p:set>
                                      <p:cBhvr override="childStyle">
                                        <p:cTn dur="1" fill="hold" display="0" masterRel="nextClick" afterEffect="1"/>
                                        <p:tgtEl>
                                          <p:spTgt spid="41"/>
                                        </p:tgtEl>
                                        <p:attrNameLst>
                                          <p:attrName>style.visibility</p:attrName>
                                        </p:attrNameLst>
                                      </p:cBhvr>
                                      <p:to>
                                        <p:strVal val="hidden"/>
                                      </p:to>
                                    </p:set>
                                  </p:subTnLst>
                                </p:cTn>
                              </p:par>
                              <p:par>
                                <p:cTn id="51" presetID="9" presetClass="entr" presetSubtype="0" fill="hold" grpId="0" nodeType="withEffect">
                                  <p:stCondLst>
                                    <p:cond delay="0"/>
                                  </p:stCondLst>
                                  <p:childTnLst>
                                    <p:set>
                                      <p:cBhvr>
                                        <p:cTn id="52" dur="1" fill="hold">
                                          <p:stCondLst>
                                            <p:cond delay="0"/>
                                          </p:stCondLst>
                                        </p:cTn>
                                        <p:tgtEl>
                                          <p:spTgt spid="49"/>
                                        </p:tgtEl>
                                        <p:attrNameLst>
                                          <p:attrName>style.visibility</p:attrName>
                                        </p:attrNameLst>
                                      </p:cBhvr>
                                      <p:to>
                                        <p:strVal val="visible"/>
                                      </p:to>
                                    </p:set>
                                    <p:animEffect transition="in" filter="dissolve">
                                      <p:cBhvr>
                                        <p:cTn id="53" dur="500"/>
                                        <p:tgtEl>
                                          <p:spTgt spid="49"/>
                                        </p:tgtEl>
                                      </p:cBhvr>
                                    </p:animEffect>
                                  </p:childTnLst>
                                </p:cTn>
                              </p:par>
                            </p:childTnLst>
                          </p:cTn>
                        </p:par>
                      </p:childTnLst>
                    </p:cTn>
                  </p:par>
                  <p:par>
                    <p:cTn id="54" fill="hold">
                      <p:stCondLst>
                        <p:cond delay="indefinite"/>
                      </p:stCondLst>
                      <p:childTnLst>
                        <p:par>
                          <p:cTn id="55" fill="hold">
                            <p:stCondLst>
                              <p:cond delay="0"/>
                            </p:stCondLst>
                            <p:childTnLst>
                              <p:par>
                                <p:cTn id="56" presetID="9" presetClass="entr" presetSubtype="0" fill="hold" nodeType="clickEffect">
                                  <p:stCondLst>
                                    <p:cond delay="0"/>
                                  </p:stCondLst>
                                  <p:childTnLst>
                                    <p:set>
                                      <p:cBhvr>
                                        <p:cTn id="57" dur="1" fill="hold">
                                          <p:stCondLst>
                                            <p:cond delay="0"/>
                                          </p:stCondLst>
                                        </p:cTn>
                                        <p:tgtEl>
                                          <p:spTgt spid="42"/>
                                        </p:tgtEl>
                                        <p:attrNameLst>
                                          <p:attrName>style.visibility</p:attrName>
                                        </p:attrNameLst>
                                      </p:cBhvr>
                                      <p:to>
                                        <p:strVal val="visible"/>
                                      </p:to>
                                    </p:set>
                                    <p:animEffect transition="in" filter="dissolve">
                                      <p:cBhvr>
                                        <p:cTn id="58" dur="500"/>
                                        <p:tgtEl>
                                          <p:spTgt spid="42"/>
                                        </p:tgtEl>
                                      </p:cBhvr>
                                    </p:animEffect>
                                  </p:childTnLst>
                                </p:cTn>
                              </p:par>
                            </p:childTnLst>
                          </p:cTn>
                        </p:par>
                      </p:childTnLst>
                    </p:cTn>
                  </p:par>
                  <p:par>
                    <p:cTn id="59" fill="hold">
                      <p:stCondLst>
                        <p:cond delay="indefinite"/>
                      </p:stCondLst>
                      <p:childTnLst>
                        <p:par>
                          <p:cTn id="60" fill="hold">
                            <p:stCondLst>
                              <p:cond delay="0"/>
                            </p:stCondLst>
                            <p:childTnLst>
                              <p:par>
                                <p:cTn id="61" presetID="9" presetClass="entr" presetSubtype="0" fill="hold" grpId="0" nodeType="clickEffect">
                                  <p:stCondLst>
                                    <p:cond delay="0"/>
                                  </p:stCondLst>
                                  <p:childTnLst>
                                    <p:set>
                                      <p:cBhvr>
                                        <p:cTn id="62" dur="1" fill="hold">
                                          <p:stCondLst>
                                            <p:cond delay="0"/>
                                          </p:stCondLst>
                                        </p:cTn>
                                        <p:tgtEl>
                                          <p:spTgt spid="45"/>
                                        </p:tgtEl>
                                        <p:attrNameLst>
                                          <p:attrName>style.visibility</p:attrName>
                                        </p:attrNameLst>
                                      </p:cBhvr>
                                      <p:to>
                                        <p:strVal val="visible"/>
                                      </p:to>
                                    </p:set>
                                    <p:animEffect transition="in" filter="dissolve">
                                      <p:cBhvr>
                                        <p:cTn id="63" dur="500"/>
                                        <p:tgtEl>
                                          <p:spTgt spid="45"/>
                                        </p:tgtEl>
                                      </p:cBhvr>
                                    </p:animEffect>
                                  </p:childTnLst>
                                </p:cTn>
                              </p:par>
                            </p:childTnLst>
                          </p:cTn>
                        </p:par>
                        <p:par>
                          <p:cTn id="64" fill="hold">
                            <p:stCondLst>
                              <p:cond delay="500"/>
                            </p:stCondLst>
                            <p:childTnLst>
                              <p:par>
                                <p:cTn id="65" presetID="9" presetClass="entr" presetSubtype="0" fill="hold" nodeType="afterEffect">
                                  <p:stCondLst>
                                    <p:cond delay="0"/>
                                  </p:stCondLst>
                                  <p:childTnLst>
                                    <p:set>
                                      <p:cBhvr>
                                        <p:cTn id="66" dur="1" fill="hold">
                                          <p:stCondLst>
                                            <p:cond delay="0"/>
                                          </p:stCondLst>
                                        </p:cTn>
                                        <p:tgtEl>
                                          <p:spTgt spid="46"/>
                                        </p:tgtEl>
                                        <p:attrNameLst>
                                          <p:attrName>style.visibility</p:attrName>
                                        </p:attrNameLst>
                                      </p:cBhvr>
                                      <p:to>
                                        <p:strVal val="visible"/>
                                      </p:to>
                                    </p:set>
                                    <p:animEffect transition="in" filter="dissolve">
                                      <p:cBhvr>
                                        <p:cTn id="67" dur="500"/>
                                        <p:tgtEl>
                                          <p:spTgt spid="46"/>
                                        </p:tgtEl>
                                      </p:cBhvr>
                                    </p:animEffect>
                                  </p:childTnLst>
                                </p:cTn>
                              </p:par>
                              <p:par>
                                <p:cTn id="68" presetID="9" presetClass="entr" presetSubtype="0" fill="hold" grpId="0" nodeType="withEffect">
                                  <p:stCondLst>
                                    <p:cond delay="0"/>
                                  </p:stCondLst>
                                  <p:childTnLst>
                                    <p:set>
                                      <p:cBhvr>
                                        <p:cTn id="69" dur="1" fill="hold">
                                          <p:stCondLst>
                                            <p:cond delay="0"/>
                                          </p:stCondLst>
                                        </p:cTn>
                                        <p:tgtEl>
                                          <p:spTgt spid="50"/>
                                        </p:tgtEl>
                                        <p:attrNameLst>
                                          <p:attrName>style.visibility</p:attrName>
                                        </p:attrNameLst>
                                      </p:cBhvr>
                                      <p:to>
                                        <p:strVal val="visible"/>
                                      </p:to>
                                    </p:set>
                                    <p:animEffect transition="in" filter="dissolve">
                                      <p:cBhvr>
                                        <p:cTn id="70" dur="500"/>
                                        <p:tgtEl>
                                          <p:spTgt spid="50"/>
                                        </p:tgtEl>
                                      </p:cBhvr>
                                    </p:animEffect>
                                  </p:childTnLst>
                                </p:cTn>
                              </p:par>
                            </p:childTnLst>
                          </p:cTn>
                        </p:par>
                        <p:par>
                          <p:cTn id="71" fill="hold">
                            <p:stCondLst>
                              <p:cond delay="1000"/>
                            </p:stCondLst>
                            <p:childTnLst>
                              <p:par>
                                <p:cTn id="72" presetID="9" presetClass="entr" presetSubtype="0" fill="hold" nodeType="afterEffect">
                                  <p:stCondLst>
                                    <p:cond delay="0"/>
                                  </p:stCondLst>
                                  <p:childTnLst>
                                    <p:set>
                                      <p:cBhvr>
                                        <p:cTn id="73" dur="1" fill="hold">
                                          <p:stCondLst>
                                            <p:cond delay="0"/>
                                          </p:stCondLst>
                                        </p:cTn>
                                        <p:tgtEl>
                                          <p:spTgt spid="47">
                                            <p:txEl>
                                              <p:pRg st="0" end="0"/>
                                            </p:txEl>
                                          </p:spTgt>
                                        </p:tgtEl>
                                        <p:attrNameLst>
                                          <p:attrName>style.visibility</p:attrName>
                                        </p:attrNameLst>
                                      </p:cBhvr>
                                      <p:to>
                                        <p:strVal val="visible"/>
                                      </p:to>
                                    </p:set>
                                    <p:animEffect transition="in" filter="dissolve">
                                      <p:cBhvr>
                                        <p:cTn id="74" dur="500"/>
                                        <p:tgtEl>
                                          <p:spTgt spid="47">
                                            <p:txEl>
                                              <p:pRg st="0" end="0"/>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9" presetClass="entr" presetSubtype="0" fill="hold" nodeType="clickEffect">
                                  <p:stCondLst>
                                    <p:cond delay="0"/>
                                  </p:stCondLst>
                                  <p:childTnLst>
                                    <p:set>
                                      <p:cBhvr>
                                        <p:cTn id="78" dur="1" fill="hold">
                                          <p:stCondLst>
                                            <p:cond delay="0"/>
                                          </p:stCondLst>
                                        </p:cTn>
                                        <p:tgtEl>
                                          <p:spTgt spid="47">
                                            <p:txEl>
                                              <p:pRg st="1" end="1"/>
                                            </p:txEl>
                                          </p:spTgt>
                                        </p:tgtEl>
                                        <p:attrNameLst>
                                          <p:attrName>style.visibility</p:attrName>
                                        </p:attrNameLst>
                                      </p:cBhvr>
                                      <p:to>
                                        <p:strVal val="visible"/>
                                      </p:to>
                                    </p:set>
                                    <p:animEffect transition="in" filter="dissolve">
                                      <p:cBhvr>
                                        <p:cTn id="79" dur="500"/>
                                        <p:tgtEl>
                                          <p:spTgt spid="4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5" grpId="0"/>
      <p:bldP spid="40" grpId="0"/>
      <p:bldP spid="45" grpId="0"/>
      <p:bldP spid="2" grpId="0"/>
      <p:bldP spid="48" grpId="0"/>
      <p:bldP spid="49" grpId="0"/>
      <p:bldP spid="5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dirty="0">
                <a:solidFill>
                  <a:srgbClr val="0000FF"/>
                </a:solidFill>
              </a:rPr>
              <a:t>4. Binary Search (4/6)</a:t>
            </a:r>
          </a:p>
        </p:txBody>
      </p:sp>
      <p:sp>
        <p:nvSpPr>
          <p:cNvPr id="14340" name="Footer Placeholder 5"/>
          <p:cNvSpPr>
            <a:spLocks noGrp="1"/>
          </p:cNvSpPr>
          <p:nvPr>
            <p:ph type="ftr" sz="quarter" idx="11"/>
          </p:nvPr>
        </p:nvSpPr>
        <p:spPr>
          <a:noFill/>
        </p:spPr>
        <p:txBody>
          <a:bodyPr/>
          <a:lstStyle/>
          <a:p>
            <a:pPr algn="l"/>
            <a:r>
              <a:rPr lang="en-US"/>
              <a:t>Searching and Sorting</a:t>
            </a:r>
            <a:endParaRPr lang="en-US" dirty="0"/>
          </a:p>
        </p:txBody>
      </p:sp>
      <p:sp>
        <p:nvSpPr>
          <p:cNvPr id="7" name="Slide Number Placeholder 6"/>
          <p:cNvSpPr>
            <a:spLocks noGrp="1"/>
          </p:cNvSpPr>
          <p:nvPr>
            <p:ph type="sldNum" sz="quarter" idx="12"/>
          </p:nvPr>
        </p:nvSpPr>
        <p:spPr/>
        <p:txBody>
          <a:bodyPr>
            <a:normAutofit/>
          </a:bodyPr>
          <a:lstStyle/>
          <a:p>
            <a:pPr>
              <a:defRPr/>
            </a:pPr>
            <a:r>
              <a:rPr lang="en-US" sz="1200" dirty="0"/>
              <a:t>Unit20</a:t>
            </a:r>
            <a:r>
              <a:rPr sz="1200" dirty="0"/>
              <a:t> </a:t>
            </a:r>
            <a:r>
              <a:rPr lang="en-US" sz="1200" dirty="0"/>
              <a:t>-</a:t>
            </a:r>
            <a:r>
              <a:rPr sz="1200" dirty="0"/>
              <a:t> </a:t>
            </a:r>
            <a:fld id="{F7EC234A-9094-4BB8-9EA4-75ECDA8A365B}" type="slidenum">
              <a:rPr sz="1200" smtClean="0"/>
              <a:pPr>
                <a:defRPr/>
              </a:pPr>
              <a:t>14</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a:t>Aaron Tan,  NUS</a:t>
            </a:r>
            <a:endParaRPr lang="en-US" dirty="0"/>
          </a:p>
        </p:txBody>
      </p:sp>
      <p:sp>
        <p:nvSpPr>
          <p:cNvPr id="8" name="Content Placeholder 5"/>
          <p:cNvSpPr>
            <a:spLocks noGrp="1"/>
          </p:cNvSpPr>
          <p:nvPr>
            <p:ph idx="1"/>
          </p:nvPr>
        </p:nvSpPr>
        <p:spPr>
          <a:xfrm>
            <a:off x="541866" y="1269999"/>
            <a:ext cx="8373534" cy="5249334"/>
          </a:xfrm>
        </p:spPr>
        <p:txBody>
          <a:bodyPr>
            <a:normAutofit/>
          </a:bodyPr>
          <a:lstStyle/>
          <a:p>
            <a:pPr marL="338138" indent="-338138">
              <a:spcBef>
                <a:spcPts val="1200"/>
              </a:spcBef>
              <a:buClr>
                <a:schemeClr val="tx1">
                  <a:lumMod val="90000"/>
                  <a:lumOff val="10000"/>
                </a:schemeClr>
              </a:buClr>
              <a:buSzPct val="100000"/>
              <a:buFont typeface="Wingdings" panose="05000000000000000000" pitchFamily="2" charset="2"/>
              <a:buChar char="§"/>
            </a:pPr>
            <a:r>
              <a:rPr lang="en-US" dirty="0"/>
              <a:t>In binary search, </a:t>
            </a:r>
            <a:r>
              <a:rPr lang="en-US" dirty="0">
                <a:solidFill>
                  <a:srgbClr val="C00000"/>
                </a:solidFill>
              </a:rPr>
              <a:t>each step eliminates the problem size (array size) by half!</a:t>
            </a:r>
          </a:p>
          <a:p>
            <a:pPr marL="744538" lvl="1" indent="-287338">
              <a:spcBef>
                <a:spcPts val="600"/>
              </a:spcBef>
              <a:buClr>
                <a:schemeClr val="bg1">
                  <a:lumMod val="50000"/>
                </a:schemeClr>
              </a:buClr>
              <a:buSzPct val="100000"/>
              <a:buFont typeface="Wingdings" panose="05000000000000000000" pitchFamily="2" charset="2"/>
              <a:buChar char="§"/>
            </a:pPr>
            <a:r>
              <a:rPr lang="en-US" dirty="0"/>
              <a:t>The problem size gets reduced to 1 </a:t>
            </a:r>
            <a:r>
              <a:rPr lang="en-US" u="sng" dirty="0"/>
              <a:t>very quickly</a:t>
            </a:r>
            <a:r>
              <a:rPr lang="en-US" dirty="0"/>
              <a:t>! (see slide after next.) </a:t>
            </a:r>
          </a:p>
          <a:p>
            <a:pPr marL="338138" indent="-338138">
              <a:spcBef>
                <a:spcPts val="1200"/>
              </a:spcBef>
              <a:buClr>
                <a:schemeClr val="tx1">
                  <a:lumMod val="90000"/>
                  <a:lumOff val="10000"/>
                </a:schemeClr>
              </a:buClr>
              <a:buSzPct val="100000"/>
              <a:buFont typeface="Wingdings" panose="05000000000000000000" pitchFamily="2" charset="2"/>
              <a:buChar char="§"/>
            </a:pPr>
            <a:r>
              <a:rPr lang="en-US" dirty="0"/>
              <a:t>This is a </a:t>
            </a:r>
            <a:r>
              <a:rPr lang="en-US" u="sng" dirty="0"/>
              <a:t>simple yet powerful</a:t>
            </a:r>
            <a:r>
              <a:rPr lang="en-US" dirty="0"/>
              <a:t> strategy, of </a:t>
            </a:r>
            <a:r>
              <a:rPr lang="en-US" dirty="0">
                <a:solidFill>
                  <a:srgbClr val="0000FF"/>
                </a:solidFill>
              </a:rPr>
              <a:t>halving the solution space in each step</a:t>
            </a:r>
          </a:p>
          <a:p>
            <a:pPr marL="744538" lvl="1" indent="-287338">
              <a:spcBef>
                <a:spcPts val="600"/>
              </a:spcBef>
              <a:buClr>
                <a:schemeClr val="bg1">
                  <a:lumMod val="50000"/>
                </a:schemeClr>
              </a:buClr>
              <a:buSzPct val="100000"/>
              <a:buFont typeface="Wingdings" panose="05000000000000000000" pitchFamily="2" charset="2"/>
              <a:buChar char="§"/>
            </a:pPr>
            <a:r>
              <a:rPr lang="en-US" dirty="0"/>
              <a:t>This is a BIG DEAL in problem solving (remember the Santa Claus’ dirty socks problem in your first discussion session?)</a:t>
            </a:r>
          </a:p>
          <a:p>
            <a:pPr marL="338138" indent="-338138">
              <a:spcBef>
                <a:spcPts val="1200"/>
              </a:spcBef>
              <a:buClr>
                <a:schemeClr val="tx1">
                  <a:lumMod val="90000"/>
                  <a:lumOff val="10000"/>
                </a:schemeClr>
              </a:buClr>
              <a:buSzPct val="100000"/>
              <a:buFont typeface="Wingdings" panose="05000000000000000000" pitchFamily="2" charset="2"/>
              <a:buChar char="§"/>
            </a:pPr>
            <a:r>
              <a:rPr lang="en-US" dirty="0"/>
              <a:t>Such strategy, a special case of divide-and-conquer paradigm, can be naturally implemented using </a:t>
            </a:r>
            <a:r>
              <a:rPr lang="en-US" dirty="0">
                <a:solidFill>
                  <a:srgbClr val="C00000"/>
                </a:solidFill>
              </a:rPr>
              <a:t>recursion</a:t>
            </a:r>
            <a:r>
              <a:rPr lang="en-US" dirty="0"/>
              <a:t>.</a:t>
            </a:r>
          </a:p>
          <a:p>
            <a:pPr marL="338138" indent="-338138">
              <a:spcBef>
                <a:spcPts val="1200"/>
              </a:spcBef>
              <a:buClr>
                <a:schemeClr val="tx1">
                  <a:lumMod val="90000"/>
                  <a:lumOff val="10000"/>
                </a:schemeClr>
              </a:buClr>
              <a:buSzPct val="100000"/>
              <a:buFont typeface="Wingdings" panose="05000000000000000000" pitchFamily="2" charset="2"/>
              <a:buChar char="§"/>
            </a:pPr>
            <a:r>
              <a:rPr lang="en-US" dirty="0"/>
              <a:t>But for now, we will stick to an iterative solution (loop). </a:t>
            </a:r>
            <a:r>
              <a:rPr lang="en-US" sz="2000" dirty="0"/>
              <a:t>(We will see its implementation using recursion when we cover recursion.)</a:t>
            </a:r>
            <a:r>
              <a:rPr lang="en-US" dirty="0"/>
              <a:t> </a:t>
            </a:r>
          </a:p>
        </p:txBody>
      </p:sp>
    </p:spTree>
    <p:extLst>
      <p:ext uri="{BB962C8B-B14F-4D97-AF65-F5344CB8AC3E}">
        <p14:creationId xmlns:p14="http://schemas.microsoft.com/office/powerpoint/2010/main" val="169794048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dissolve">
                                      <p:cBhvr>
                                        <p:cTn id="7" dur="500"/>
                                        <p:tgtEl>
                                          <p:spTgt spid="8">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dissolve">
                                      <p:cBhvr>
                                        <p:cTn id="10" dur="500"/>
                                        <p:tgtEl>
                                          <p:spTgt spid="8">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animEffect transition="in" filter="dissolve">
                                      <p:cBhvr>
                                        <p:cTn id="15" dur="500"/>
                                        <p:tgtEl>
                                          <p:spTgt spid="8">
                                            <p:txEl>
                                              <p:pRg st="2" end="2"/>
                                            </p:txEl>
                                          </p:spTgt>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8">
                                            <p:txEl>
                                              <p:pRg st="3" end="3"/>
                                            </p:txEl>
                                          </p:spTgt>
                                        </p:tgtEl>
                                        <p:attrNameLst>
                                          <p:attrName>style.visibility</p:attrName>
                                        </p:attrNameLst>
                                      </p:cBhvr>
                                      <p:to>
                                        <p:strVal val="visible"/>
                                      </p:to>
                                    </p:set>
                                    <p:animEffect transition="in" filter="dissolve">
                                      <p:cBhvr>
                                        <p:cTn id="18" dur="500"/>
                                        <p:tgtEl>
                                          <p:spTgt spid="8">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8">
                                            <p:txEl>
                                              <p:pRg st="4" end="4"/>
                                            </p:txEl>
                                          </p:spTgt>
                                        </p:tgtEl>
                                        <p:attrNameLst>
                                          <p:attrName>style.visibility</p:attrName>
                                        </p:attrNameLst>
                                      </p:cBhvr>
                                      <p:to>
                                        <p:strVal val="visible"/>
                                      </p:to>
                                    </p:set>
                                    <p:animEffect transition="in" filter="dissolve">
                                      <p:cBhvr>
                                        <p:cTn id="23" dur="500"/>
                                        <p:tgtEl>
                                          <p:spTgt spid="8">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8">
                                            <p:txEl>
                                              <p:pRg st="5" end="5"/>
                                            </p:txEl>
                                          </p:spTgt>
                                        </p:tgtEl>
                                        <p:attrNameLst>
                                          <p:attrName>style.visibility</p:attrName>
                                        </p:attrNameLst>
                                      </p:cBhvr>
                                      <p:to>
                                        <p:strVal val="visible"/>
                                      </p:to>
                                    </p:set>
                                    <p:animEffect transition="in" filter="dissolve">
                                      <p:cBhvr>
                                        <p:cTn id="28" dur="500"/>
                                        <p:tgtEl>
                                          <p:spTgt spid="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dirty="0">
                <a:solidFill>
                  <a:srgbClr val="0000FF"/>
                </a:solidFill>
              </a:rPr>
              <a:t>4. Binary Search (5/6)</a:t>
            </a:r>
          </a:p>
        </p:txBody>
      </p:sp>
      <p:sp>
        <p:nvSpPr>
          <p:cNvPr id="14340" name="Footer Placeholder 5"/>
          <p:cNvSpPr>
            <a:spLocks noGrp="1"/>
          </p:cNvSpPr>
          <p:nvPr>
            <p:ph type="ftr" sz="quarter" idx="11"/>
          </p:nvPr>
        </p:nvSpPr>
        <p:spPr>
          <a:noFill/>
        </p:spPr>
        <p:txBody>
          <a:bodyPr/>
          <a:lstStyle/>
          <a:p>
            <a:pPr algn="l"/>
            <a:r>
              <a:rPr lang="en-US"/>
              <a:t>Searching and Sorting</a:t>
            </a:r>
            <a:endParaRPr lang="en-US" dirty="0"/>
          </a:p>
        </p:txBody>
      </p:sp>
      <p:sp>
        <p:nvSpPr>
          <p:cNvPr id="7" name="Slide Number Placeholder 6"/>
          <p:cNvSpPr>
            <a:spLocks noGrp="1"/>
          </p:cNvSpPr>
          <p:nvPr>
            <p:ph type="sldNum" sz="quarter" idx="12"/>
          </p:nvPr>
        </p:nvSpPr>
        <p:spPr/>
        <p:txBody>
          <a:bodyPr>
            <a:normAutofit/>
          </a:bodyPr>
          <a:lstStyle/>
          <a:p>
            <a:pPr>
              <a:defRPr/>
            </a:pPr>
            <a:r>
              <a:rPr lang="en-US" sz="1200" dirty="0"/>
              <a:t>Unit20</a:t>
            </a:r>
            <a:r>
              <a:rPr sz="1200" dirty="0"/>
              <a:t> </a:t>
            </a:r>
            <a:r>
              <a:rPr lang="en-US" sz="1200" dirty="0"/>
              <a:t>-</a:t>
            </a:r>
            <a:r>
              <a:rPr sz="1200" dirty="0"/>
              <a:t> </a:t>
            </a:r>
            <a:fld id="{F7EC234A-9094-4BB8-9EA4-75ECDA8A365B}" type="slidenum">
              <a:rPr sz="1200" smtClean="0"/>
              <a:pPr>
                <a:defRPr/>
              </a:pPr>
              <a:t>15</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a:t>Aaron Tan,  NUS</a:t>
            </a:r>
            <a:endParaRPr lang="en-US" dirty="0"/>
          </a:p>
        </p:txBody>
      </p:sp>
      <p:grpSp>
        <p:nvGrpSpPr>
          <p:cNvPr id="10" name="Group 9"/>
          <p:cNvGrpSpPr/>
          <p:nvPr/>
        </p:nvGrpSpPr>
        <p:grpSpPr>
          <a:xfrm>
            <a:off x="723900" y="1200288"/>
            <a:ext cx="7905750" cy="5079909"/>
            <a:chOff x="723900" y="1844866"/>
            <a:chExt cx="7905750" cy="5079909"/>
          </a:xfrm>
        </p:grpSpPr>
        <p:sp>
          <p:nvSpPr>
            <p:cNvPr id="11" name="TextBox 10"/>
            <p:cNvSpPr txBox="1"/>
            <p:nvPr/>
          </p:nvSpPr>
          <p:spPr bwMode="auto">
            <a:xfrm>
              <a:off x="723900" y="2154238"/>
              <a:ext cx="7905750" cy="4770537"/>
            </a:xfrm>
            <a:prstGeom prst="rect">
              <a:avLst/>
            </a:prstGeom>
          </p:spPr>
          <p:style>
            <a:lnRef idx="2">
              <a:schemeClr val="accent6"/>
            </a:lnRef>
            <a:fillRef idx="1">
              <a:schemeClr val="lt1"/>
            </a:fillRef>
            <a:effectRef idx="0">
              <a:schemeClr val="accent6"/>
            </a:effectRef>
            <a:fontRef idx="minor">
              <a:schemeClr val="dk1"/>
            </a:fontRef>
          </p:style>
          <p:txBody>
            <a:bodyPr>
              <a:spAutoFit/>
            </a:bodyPr>
            <a:lstStyle>
              <a:lvl1pPr eaLnBrk="0" hangingPunct="0">
                <a:tabLst>
                  <a:tab pos="541338" algn="l"/>
                  <a:tab pos="1073150" algn="l"/>
                  <a:tab pos="1614488" algn="l"/>
                  <a:tab pos="1974850" algn="l"/>
                </a:tabLst>
                <a:defRPr>
                  <a:solidFill>
                    <a:schemeClr val="tx1"/>
                  </a:solidFill>
                  <a:latin typeface="Arial" charset="0"/>
                  <a:cs typeface="Arial" charset="0"/>
                </a:defRPr>
              </a:lvl1pPr>
              <a:lvl2pPr marL="742950" indent="-285750" eaLnBrk="0" hangingPunct="0">
                <a:tabLst>
                  <a:tab pos="541338" algn="l"/>
                  <a:tab pos="1073150" algn="l"/>
                  <a:tab pos="1614488" algn="l"/>
                  <a:tab pos="1974850" algn="l"/>
                </a:tabLst>
                <a:defRPr>
                  <a:solidFill>
                    <a:schemeClr val="tx1"/>
                  </a:solidFill>
                  <a:latin typeface="Arial" charset="0"/>
                  <a:cs typeface="Arial" charset="0"/>
                </a:defRPr>
              </a:lvl2pPr>
              <a:lvl3pPr marL="1143000" indent="-228600" eaLnBrk="0" hangingPunct="0">
                <a:tabLst>
                  <a:tab pos="541338" algn="l"/>
                  <a:tab pos="1073150" algn="l"/>
                  <a:tab pos="1614488" algn="l"/>
                  <a:tab pos="1974850" algn="l"/>
                </a:tabLst>
                <a:defRPr>
                  <a:solidFill>
                    <a:schemeClr val="tx1"/>
                  </a:solidFill>
                  <a:latin typeface="Arial" charset="0"/>
                  <a:cs typeface="Arial" charset="0"/>
                </a:defRPr>
              </a:lvl3pPr>
              <a:lvl4pPr marL="1600200" indent="-228600" eaLnBrk="0" hangingPunct="0">
                <a:tabLst>
                  <a:tab pos="541338" algn="l"/>
                  <a:tab pos="1073150" algn="l"/>
                  <a:tab pos="1614488" algn="l"/>
                  <a:tab pos="1974850" algn="l"/>
                </a:tabLst>
                <a:defRPr>
                  <a:solidFill>
                    <a:schemeClr val="tx1"/>
                  </a:solidFill>
                  <a:latin typeface="Arial" charset="0"/>
                  <a:cs typeface="Arial" charset="0"/>
                </a:defRPr>
              </a:lvl4pPr>
              <a:lvl5pPr marL="2057400" indent="-228600" eaLnBrk="0" hangingPunct="0">
                <a:tabLst>
                  <a:tab pos="541338" algn="l"/>
                  <a:tab pos="1073150" algn="l"/>
                  <a:tab pos="1614488" algn="l"/>
                  <a:tab pos="1974850" algn="l"/>
                </a:tabLst>
                <a:defRPr>
                  <a:solidFill>
                    <a:schemeClr val="tx1"/>
                  </a:solidFill>
                  <a:latin typeface="Arial" charset="0"/>
                  <a:cs typeface="Arial" charset="0"/>
                </a:defRPr>
              </a:lvl5pPr>
              <a:lvl6pPr marL="2514600" indent="-228600" eaLnBrk="0" fontAlgn="base" hangingPunct="0">
                <a:spcBef>
                  <a:spcPct val="0"/>
                </a:spcBef>
                <a:spcAft>
                  <a:spcPct val="0"/>
                </a:spcAft>
                <a:tabLst>
                  <a:tab pos="541338" algn="l"/>
                  <a:tab pos="1073150" algn="l"/>
                  <a:tab pos="1614488" algn="l"/>
                  <a:tab pos="1974850" algn="l"/>
                </a:tabLst>
                <a:defRPr>
                  <a:solidFill>
                    <a:schemeClr val="tx1"/>
                  </a:solidFill>
                  <a:latin typeface="Arial" charset="0"/>
                  <a:cs typeface="Arial" charset="0"/>
                </a:defRPr>
              </a:lvl6pPr>
              <a:lvl7pPr marL="2971800" indent="-228600" eaLnBrk="0" fontAlgn="base" hangingPunct="0">
                <a:spcBef>
                  <a:spcPct val="0"/>
                </a:spcBef>
                <a:spcAft>
                  <a:spcPct val="0"/>
                </a:spcAft>
                <a:tabLst>
                  <a:tab pos="541338" algn="l"/>
                  <a:tab pos="1073150" algn="l"/>
                  <a:tab pos="1614488" algn="l"/>
                  <a:tab pos="1974850" algn="l"/>
                </a:tabLst>
                <a:defRPr>
                  <a:solidFill>
                    <a:schemeClr val="tx1"/>
                  </a:solidFill>
                  <a:latin typeface="Arial" charset="0"/>
                  <a:cs typeface="Arial" charset="0"/>
                </a:defRPr>
              </a:lvl7pPr>
              <a:lvl8pPr marL="3429000" indent="-228600" eaLnBrk="0" fontAlgn="base" hangingPunct="0">
                <a:spcBef>
                  <a:spcPct val="0"/>
                </a:spcBef>
                <a:spcAft>
                  <a:spcPct val="0"/>
                </a:spcAft>
                <a:tabLst>
                  <a:tab pos="541338" algn="l"/>
                  <a:tab pos="1073150" algn="l"/>
                  <a:tab pos="1614488" algn="l"/>
                  <a:tab pos="1974850" algn="l"/>
                </a:tabLst>
                <a:defRPr>
                  <a:solidFill>
                    <a:schemeClr val="tx1"/>
                  </a:solidFill>
                  <a:latin typeface="Arial" charset="0"/>
                  <a:cs typeface="Arial" charset="0"/>
                </a:defRPr>
              </a:lvl8pPr>
              <a:lvl9pPr marL="3886200" indent="-228600" eaLnBrk="0" fontAlgn="base" hangingPunct="0">
                <a:spcBef>
                  <a:spcPct val="0"/>
                </a:spcBef>
                <a:spcAft>
                  <a:spcPct val="0"/>
                </a:spcAft>
                <a:tabLst>
                  <a:tab pos="541338" algn="l"/>
                  <a:tab pos="1073150" algn="l"/>
                  <a:tab pos="1614488" algn="l"/>
                  <a:tab pos="1974850" algn="l"/>
                </a:tabLst>
                <a:defRPr>
                  <a:solidFill>
                    <a:schemeClr val="tx1"/>
                  </a:solidFill>
                  <a:latin typeface="Arial" charset="0"/>
                  <a:cs typeface="Arial" charset="0"/>
                </a:defRPr>
              </a:lvl9pPr>
            </a:lstStyle>
            <a:p>
              <a:pPr eaLnBrk="1" hangingPunct="1"/>
              <a:r>
                <a:rPr lang="en-SG" sz="1600" b="1" dirty="0">
                  <a:solidFill>
                    <a:srgbClr val="800000"/>
                  </a:solidFill>
                  <a:latin typeface="Courier New" pitchFamily="49" charset="0"/>
                  <a:cs typeface="Courier New" pitchFamily="49" charset="0"/>
                </a:rPr>
                <a:t>// To search for key in sorted </a:t>
              </a:r>
              <a:r>
                <a:rPr lang="en-SG" sz="1600" b="1" dirty="0" err="1">
                  <a:solidFill>
                    <a:srgbClr val="800000"/>
                  </a:solidFill>
                  <a:latin typeface="Courier New" pitchFamily="49" charset="0"/>
                  <a:cs typeface="Courier New" pitchFamily="49" charset="0"/>
                </a:rPr>
                <a:t>arr</a:t>
              </a:r>
              <a:r>
                <a:rPr lang="en-SG" sz="1600" b="1" dirty="0">
                  <a:solidFill>
                    <a:srgbClr val="800000"/>
                  </a:solidFill>
                  <a:latin typeface="Courier New" pitchFamily="49" charset="0"/>
                  <a:cs typeface="Courier New" pitchFamily="49" charset="0"/>
                </a:rPr>
                <a:t> using binary search</a:t>
              </a:r>
            </a:p>
            <a:p>
              <a:pPr eaLnBrk="1" hangingPunct="1"/>
              <a:r>
                <a:rPr lang="en-SG" sz="1600" b="1" dirty="0">
                  <a:solidFill>
                    <a:srgbClr val="800000"/>
                  </a:solidFill>
                  <a:latin typeface="Courier New" pitchFamily="49" charset="0"/>
                  <a:cs typeface="Courier New" pitchFamily="49" charset="0"/>
                </a:rPr>
                <a:t>// Return index if found; otherwise return -1</a:t>
              </a:r>
            </a:p>
            <a:p>
              <a:pPr eaLnBrk="1" hangingPunct="1"/>
              <a:r>
                <a:rPr lang="en-SG" sz="1600" b="1" dirty="0" err="1">
                  <a:solidFill>
                    <a:srgbClr val="0000FF"/>
                  </a:solidFill>
                  <a:latin typeface="Courier New" pitchFamily="49" charset="0"/>
                  <a:cs typeface="Courier New" pitchFamily="49" charset="0"/>
                </a:rPr>
                <a:t>int</a:t>
              </a:r>
              <a:r>
                <a:rPr lang="en-SG" sz="1600" b="1" dirty="0">
                  <a:solidFill>
                    <a:srgbClr val="000000"/>
                  </a:solidFill>
                  <a:latin typeface="Courier New" pitchFamily="49" charset="0"/>
                  <a:cs typeface="Courier New" pitchFamily="49" charset="0"/>
                </a:rPr>
                <a:t> </a:t>
              </a:r>
              <a:r>
                <a:rPr lang="en-SG" sz="1600" b="1" dirty="0" err="1">
                  <a:solidFill>
                    <a:srgbClr val="000000"/>
                  </a:solidFill>
                  <a:latin typeface="Courier New" pitchFamily="49" charset="0"/>
                  <a:cs typeface="Courier New" pitchFamily="49" charset="0"/>
                </a:rPr>
                <a:t>binarySearch</a:t>
              </a:r>
              <a:r>
                <a:rPr lang="en-SG" sz="1600" b="1" dirty="0">
                  <a:solidFill>
                    <a:srgbClr val="000000"/>
                  </a:solidFill>
                  <a:latin typeface="Courier New" pitchFamily="49" charset="0"/>
                  <a:cs typeface="Courier New" pitchFamily="49" charset="0"/>
                </a:rPr>
                <a:t>(</a:t>
              </a:r>
              <a:r>
                <a:rPr lang="en-SG" sz="1600" b="1" dirty="0" err="1">
                  <a:solidFill>
                    <a:srgbClr val="0000FF"/>
                  </a:solidFill>
                  <a:latin typeface="Courier New" pitchFamily="49" charset="0"/>
                  <a:cs typeface="Courier New" pitchFamily="49" charset="0"/>
                </a:rPr>
                <a:t>int</a:t>
              </a:r>
              <a:r>
                <a:rPr lang="en-SG" sz="1600" b="1" dirty="0">
                  <a:solidFill>
                    <a:srgbClr val="000000"/>
                  </a:solidFill>
                  <a:latin typeface="Courier New" pitchFamily="49" charset="0"/>
                  <a:cs typeface="Courier New" pitchFamily="49" charset="0"/>
                </a:rPr>
                <a:t> </a:t>
              </a:r>
              <a:r>
                <a:rPr lang="en-SG" sz="1600" b="1" dirty="0" err="1">
                  <a:solidFill>
                    <a:srgbClr val="000000"/>
                  </a:solidFill>
                  <a:latin typeface="Courier New" pitchFamily="49" charset="0"/>
                  <a:cs typeface="Courier New" pitchFamily="49" charset="0"/>
                </a:rPr>
                <a:t>arr</a:t>
              </a:r>
              <a:r>
                <a:rPr lang="en-SG" sz="1600" b="1" dirty="0">
                  <a:solidFill>
                    <a:srgbClr val="000000"/>
                  </a:solidFill>
                  <a:latin typeface="Courier New" pitchFamily="49" charset="0"/>
                  <a:cs typeface="Courier New" pitchFamily="49" charset="0"/>
                </a:rPr>
                <a:t>[], </a:t>
              </a:r>
              <a:r>
                <a:rPr lang="en-SG" sz="1600" b="1" dirty="0" err="1">
                  <a:solidFill>
                    <a:srgbClr val="0000FF"/>
                  </a:solidFill>
                  <a:latin typeface="Courier New" pitchFamily="49" charset="0"/>
                  <a:cs typeface="Courier New" pitchFamily="49" charset="0"/>
                </a:rPr>
                <a:t>int</a:t>
              </a:r>
              <a:r>
                <a:rPr lang="en-SG" sz="1600" b="1" dirty="0">
                  <a:solidFill>
                    <a:srgbClr val="000000"/>
                  </a:solidFill>
                  <a:latin typeface="Courier New" pitchFamily="49" charset="0"/>
                  <a:cs typeface="Courier New" pitchFamily="49" charset="0"/>
                </a:rPr>
                <a:t> size, </a:t>
              </a:r>
              <a:r>
                <a:rPr lang="en-SG" sz="1600" b="1" dirty="0" err="1">
                  <a:solidFill>
                    <a:srgbClr val="0000FF"/>
                  </a:solidFill>
                  <a:latin typeface="Courier New" pitchFamily="49" charset="0"/>
                  <a:cs typeface="Courier New" pitchFamily="49" charset="0"/>
                </a:rPr>
                <a:t>int</a:t>
              </a:r>
              <a:r>
                <a:rPr lang="en-SG" sz="1600" b="1" dirty="0">
                  <a:solidFill>
                    <a:srgbClr val="000000"/>
                  </a:solidFill>
                  <a:latin typeface="Courier New" pitchFamily="49" charset="0"/>
                  <a:cs typeface="Courier New" pitchFamily="49" charset="0"/>
                </a:rPr>
                <a:t> key) {</a:t>
              </a:r>
            </a:p>
            <a:p>
              <a:pPr eaLnBrk="1" hangingPunct="1"/>
              <a:endParaRPr lang="en-SG" sz="1600" b="1" dirty="0">
                <a:solidFill>
                  <a:srgbClr val="000000"/>
                </a:solidFill>
                <a:latin typeface="Courier New" pitchFamily="49" charset="0"/>
                <a:cs typeface="Courier New" pitchFamily="49" charset="0"/>
              </a:endParaRPr>
            </a:p>
            <a:p>
              <a:pPr eaLnBrk="1" hangingPunct="1"/>
              <a:r>
                <a:rPr lang="en-SG" sz="1600" b="1" dirty="0">
                  <a:solidFill>
                    <a:srgbClr val="000000"/>
                  </a:solidFill>
                  <a:latin typeface="Courier New" pitchFamily="49" charset="0"/>
                  <a:cs typeface="Courier New" pitchFamily="49" charset="0"/>
                </a:rPr>
                <a:t>	</a:t>
              </a:r>
              <a:r>
                <a:rPr lang="en-SG" sz="1600" b="1" dirty="0" err="1">
                  <a:solidFill>
                    <a:srgbClr val="0000FF"/>
                  </a:solidFill>
                  <a:latin typeface="Courier New" pitchFamily="49" charset="0"/>
                  <a:cs typeface="Courier New" pitchFamily="49" charset="0"/>
                </a:rPr>
                <a:t>int</a:t>
              </a:r>
              <a:r>
                <a:rPr lang="en-SG" sz="1600" b="1" dirty="0">
                  <a:solidFill>
                    <a:srgbClr val="000000"/>
                  </a:solidFill>
                  <a:latin typeface="Courier New" pitchFamily="49" charset="0"/>
                  <a:cs typeface="Courier New" pitchFamily="49" charset="0"/>
                </a:rPr>
                <a:t> low = </a:t>
              </a:r>
              <a:r>
                <a:rPr lang="en-SG" sz="1600" b="1" dirty="0">
                  <a:solidFill>
                    <a:srgbClr val="006600"/>
                  </a:solidFill>
                  <a:latin typeface="Courier New" pitchFamily="49" charset="0"/>
                  <a:cs typeface="Courier New" pitchFamily="49" charset="0"/>
                </a:rPr>
                <a:t>0</a:t>
              </a:r>
              <a:r>
                <a:rPr lang="en-SG" sz="1600" b="1" dirty="0">
                  <a:solidFill>
                    <a:srgbClr val="000000"/>
                  </a:solidFill>
                  <a:latin typeface="Courier New" pitchFamily="49" charset="0"/>
                  <a:cs typeface="Courier New" pitchFamily="49" charset="0"/>
                </a:rPr>
                <a:t>, high = size – </a:t>
              </a:r>
              <a:r>
                <a:rPr lang="en-SG" sz="1600" b="1" dirty="0">
                  <a:solidFill>
                    <a:srgbClr val="006600"/>
                  </a:solidFill>
                  <a:latin typeface="Courier New" pitchFamily="49" charset="0"/>
                  <a:cs typeface="Courier New" pitchFamily="49" charset="0"/>
                </a:rPr>
                <a:t>1</a:t>
              </a:r>
              <a:r>
                <a:rPr lang="en-SG" sz="1600" b="1" dirty="0">
                  <a:solidFill>
                    <a:srgbClr val="000000"/>
                  </a:solidFill>
                  <a:latin typeface="Courier New" pitchFamily="49" charset="0"/>
                  <a:cs typeface="Courier New" pitchFamily="49" charset="0"/>
                </a:rPr>
                <a:t>, mid = (low + high)/</a:t>
              </a:r>
              <a:r>
                <a:rPr lang="en-SG" sz="1600" b="1" dirty="0">
                  <a:solidFill>
                    <a:srgbClr val="006600"/>
                  </a:solidFill>
                  <a:latin typeface="Courier New" pitchFamily="49" charset="0"/>
                  <a:cs typeface="Courier New" pitchFamily="49" charset="0"/>
                </a:rPr>
                <a:t>2</a:t>
              </a:r>
              <a:r>
                <a:rPr lang="en-SG" sz="1600" b="1" dirty="0">
                  <a:solidFill>
                    <a:srgbClr val="000000"/>
                  </a:solidFill>
                  <a:latin typeface="Courier New" pitchFamily="49" charset="0"/>
                  <a:cs typeface="Courier New" pitchFamily="49" charset="0"/>
                </a:rPr>
                <a:t>;</a:t>
              </a:r>
            </a:p>
            <a:p>
              <a:pPr eaLnBrk="1" hangingPunct="1"/>
              <a:endParaRPr lang="en-SG" sz="1600" b="1" dirty="0">
                <a:solidFill>
                  <a:srgbClr val="000000"/>
                </a:solidFill>
                <a:latin typeface="Courier New" pitchFamily="49" charset="0"/>
                <a:cs typeface="Courier New" pitchFamily="49" charset="0"/>
              </a:endParaRPr>
            </a:p>
            <a:p>
              <a:pPr eaLnBrk="1" hangingPunct="1"/>
              <a:endParaRPr lang="en-SG" sz="1600" b="1" dirty="0">
                <a:solidFill>
                  <a:srgbClr val="000000"/>
                </a:solidFill>
                <a:latin typeface="Courier New" pitchFamily="49" charset="0"/>
                <a:cs typeface="Courier New" pitchFamily="49" charset="0"/>
              </a:endParaRPr>
            </a:p>
            <a:p>
              <a:pPr eaLnBrk="1" hangingPunct="1"/>
              <a:endParaRPr lang="en-SG" sz="1600" b="1" dirty="0">
                <a:solidFill>
                  <a:srgbClr val="000000"/>
                </a:solidFill>
                <a:latin typeface="Courier New" pitchFamily="49" charset="0"/>
                <a:cs typeface="Courier New" pitchFamily="49" charset="0"/>
              </a:endParaRPr>
            </a:p>
            <a:p>
              <a:pPr eaLnBrk="1" hangingPunct="1"/>
              <a:r>
                <a:rPr lang="en-SG" sz="1600" b="1" dirty="0">
                  <a:solidFill>
                    <a:srgbClr val="000000"/>
                  </a:solidFill>
                  <a:latin typeface="Courier New" pitchFamily="49" charset="0"/>
                  <a:cs typeface="Courier New" pitchFamily="49" charset="0"/>
                </a:rPr>
                <a:t>	</a:t>
              </a:r>
            </a:p>
            <a:p>
              <a:pPr eaLnBrk="1" hangingPunct="1"/>
              <a:endParaRPr lang="en-US" sz="1600" b="1" dirty="0">
                <a:solidFill>
                  <a:srgbClr val="000000"/>
                </a:solidFill>
                <a:latin typeface="Courier New" pitchFamily="49" charset="0"/>
                <a:cs typeface="Courier New" pitchFamily="49" charset="0"/>
              </a:endParaRPr>
            </a:p>
            <a:p>
              <a:pPr eaLnBrk="1" hangingPunct="1"/>
              <a:endParaRPr lang="en-US" sz="1600" b="1" dirty="0">
                <a:solidFill>
                  <a:srgbClr val="000000"/>
                </a:solidFill>
                <a:latin typeface="Courier New" pitchFamily="49" charset="0"/>
                <a:cs typeface="Courier New" pitchFamily="49" charset="0"/>
              </a:endParaRPr>
            </a:p>
            <a:p>
              <a:pPr eaLnBrk="1" hangingPunct="1"/>
              <a:endParaRPr lang="en-US" sz="1600" b="1" dirty="0">
                <a:solidFill>
                  <a:srgbClr val="000000"/>
                </a:solidFill>
                <a:latin typeface="Courier New" pitchFamily="49" charset="0"/>
                <a:cs typeface="Courier New" pitchFamily="49" charset="0"/>
              </a:endParaRPr>
            </a:p>
            <a:p>
              <a:pPr eaLnBrk="1" hangingPunct="1"/>
              <a:endParaRPr lang="en-US" sz="1600" b="1" dirty="0">
                <a:solidFill>
                  <a:srgbClr val="000000"/>
                </a:solidFill>
                <a:latin typeface="Courier New" pitchFamily="49" charset="0"/>
                <a:cs typeface="Courier New" pitchFamily="49" charset="0"/>
              </a:endParaRPr>
            </a:p>
            <a:p>
              <a:pPr eaLnBrk="1" hangingPunct="1"/>
              <a:endParaRPr lang="en-US" sz="1600" b="1" dirty="0">
                <a:solidFill>
                  <a:srgbClr val="000000"/>
                </a:solidFill>
                <a:latin typeface="Courier New" pitchFamily="49" charset="0"/>
                <a:cs typeface="Courier New" pitchFamily="49" charset="0"/>
              </a:endParaRPr>
            </a:p>
            <a:p>
              <a:pPr eaLnBrk="1" hangingPunct="1"/>
              <a:endParaRPr lang="en-US" sz="1600" b="1" dirty="0">
                <a:solidFill>
                  <a:srgbClr val="000000"/>
                </a:solidFill>
                <a:latin typeface="Courier New" pitchFamily="49" charset="0"/>
                <a:cs typeface="Courier New" pitchFamily="49" charset="0"/>
              </a:endParaRPr>
            </a:p>
            <a:p>
              <a:pPr eaLnBrk="1" hangingPunct="1"/>
              <a:endParaRPr lang="en-US" sz="1600" b="1" dirty="0">
                <a:solidFill>
                  <a:srgbClr val="000000"/>
                </a:solidFill>
                <a:latin typeface="Courier New" pitchFamily="49" charset="0"/>
                <a:cs typeface="Courier New" pitchFamily="49" charset="0"/>
              </a:endParaRPr>
            </a:p>
            <a:p>
              <a:pPr eaLnBrk="1" hangingPunct="1"/>
              <a:endParaRPr lang="en-US" sz="1600" b="1" dirty="0">
                <a:solidFill>
                  <a:srgbClr val="000000"/>
                </a:solidFill>
                <a:latin typeface="Courier New" pitchFamily="49" charset="0"/>
                <a:cs typeface="Courier New" pitchFamily="49" charset="0"/>
              </a:endParaRPr>
            </a:p>
            <a:p>
              <a:pPr eaLnBrk="1" hangingPunct="1"/>
              <a:endParaRPr lang="en-SG" sz="1600" b="1" dirty="0">
                <a:solidFill>
                  <a:srgbClr val="000000"/>
                </a:solidFill>
                <a:latin typeface="Courier New" pitchFamily="49" charset="0"/>
                <a:cs typeface="Courier New" pitchFamily="49" charset="0"/>
              </a:endParaRPr>
            </a:p>
            <a:p>
              <a:pPr eaLnBrk="1" hangingPunct="1"/>
              <a:r>
                <a:rPr lang="en-SG" sz="1600" b="1" dirty="0">
                  <a:solidFill>
                    <a:srgbClr val="000000"/>
                  </a:solidFill>
                  <a:latin typeface="Courier New" pitchFamily="49" charset="0"/>
                  <a:cs typeface="Courier New" pitchFamily="49" charset="0"/>
                </a:rPr>
                <a:t>}</a:t>
              </a:r>
            </a:p>
          </p:txBody>
        </p:sp>
        <p:sp>
          <p:nvSpPr>
            <p:cNvPr id="13" name="TextBox 12"/>
            <p:cNvSpPr txBox="1"/>
            <p:nvPr/>
          </p:nvSpPr>
          <p:spPr bwMode="auto">
            <a:xfrm>
              <a:off x="6752491" y="1844866"/>
              <a:ext cx="1821883" cy="369332"/>
            </a:xfrm>
            <a:prstGeom prst="rect">
              <a:avLst/>
            </a:prstGeom>
            <a:solidFill>
              <a:srgbClr val="FFFFCC"/>
            </a:solidFill>
            <a:ln>
              <a:solidFill>
                <a:schemeClr val="accent1">
                  <a:lumMod val="90000"/>
                </a:schemeClr>
              </a:solidFill>
            </a:ln>
          </p:spPr>
          <p:style>
            <a:lnRef idx="2">
              <a:schemeClr val="accent5"/>
            </a:lnRef>
            <a:fillRef idx="1">
              <a:schemeClr val="lt1"/>
            </a:fillRef>
            <a:effectRef idx="0">
              <a:schemeClr val="accent5"/>
            </a:effectRef>
            <a:fontRef idx="minor">
              <a:schemeClr val="dk1"/>
            </a:fontRef>
          </p:style>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dirty="0" err="1"/>
                <a:t>binary_search.c</a:t>
              </a:r>
              <a:r>
                <a:rPr lang="en-US" dirty="0"/>
                <a:t> </a:t>
              </a:r>
              <a:endParaRPr lang="en-SG" dirty="0"/>
            </a:p>
          </p:txBody>
        </p:sp>
      </p:grpSp>
      <p:sp>
        <p:nvSpPr>
          <p:cNvPr id="16" name="Text Box 4"/>
          <p:cNvSpPr txBox="1">
            <a:spLocks noChangeArrowheads="1"/>
          </p:cNvSpPr>
          <p:nvPr/>
        </p:nvSpPr>
        <p:spPr bwMode="auto">
          <a:xfrm>
            <a:off x="152400" y="6400800"/>
            <a:ext cx="304800" cy="201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 tIns="9144" rIns="9144" bIns="9144">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1200">
                <a:sym typeface="Wingdings 2" pitchFamily="18" charset="2"/>
              </a:rPr>
              <a:t></a:t>
            </a:r>
          </a:p>
        </p:txBody>
      </p:sp>
      <p:sp>
        <p:nvSpPr>
          <p:cNvPr id="14" name="TextBox 13">
            <a:extLst>
              <a:ext uri="{FF2B5EF4-FFF2-40B4-BE49-F238E27FC236}">
                <a16:creationId xmlns:a16="http://schemas.microsoft.com/office/drawing/2014/main" id="{D8D30248-4D83-42BF-BE20-7D314759EAE9}"/>
              </a:ext>
            </a:extLst>
          </p:cNvPr>
          <p:cNvSpPr txBox="1">
            <a:spLocks noChangeArrowheads="1"/>
          </p:cNvSpPr>
          <p:nvPr/>
        </p:nvSpPr>
        <p:spPr bwMode="auto">
          <a:xfrm>
            <a:off x="753881" y="2986374"/>
            <a:ext cx="782049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tabLst>
                <a:tab pos="541338" algn="l"/>
                <a:tab pos="1073150" algn="l"/>
                <a:tab pos="1614488" algn="l"/>
                <a:tab pos="2155825" algn="l"/>
              </a:tabLst>
              <a:defRPr>
                <a:solidFill>
                  <a:schemeClr val="tx1"/>
                </a:solidFill>
                <a:latin typeface="Arial" charset="0"/>
                <a:cs typeface="Arial" charset="0"/>
              </a:defRPr>
            </a:lvl1pPr>
            <a:lvl2pPr marL="742950" indent="-285750" eaLnBrk="0" hangingPunct="0">
              <a:tabLst>
                <a:tab pos="541338" algn="l"/>
                <a:tab pos="1073150" algn="l"/>
                <a:tab pos="1614488" algn="l"/>
                <a:tab pos="2155825" algn="l"/>
              </a:tabLst>
              <a:defRPr>
                <a:solidFill>
                  <a:schemeClr val="tx1"/>
                </a:solidFill>
                <a:latin typeface="Arial" charset="0"/>
                <a:cs typeface="Arial" charset="0"/>
              </a:defRPr>
            </a:lvl2pPr>
            <a:lvl3pPr marL="1143000" indent="-228600" eaLnBrk="0" hangingPunct="0">
              <a:tabLst>
                <a:tab pos="541338" algn="l"/>
                <a:tab pos="1073150" algn="l"/>
                <a:tab pos="1614488" algn="l"/>
                <a:tab pos="2155825" algn="l"/>
              </a:tabLst>
              <a:defRPr>
                <a:solidFill>
                  <a:schemeClr val="tx1"/>
                </a:solidFill>
                <a:latin typeface="Arial" charset="0"/>
                <a:cs typeface="Arial" charset="0"/>
              </a:defRPr>
            </a:lvl3pPr>
            <a:lvl4pPr marL="1600200" indent="-228600" eaLnBrk="0" hangingPunct="0">
              <a:tabLst>
                <a:tab pos="541338" algn="l"/>
                <a:tab pos="1073150" algn="l"/>
                <a:tab pos="1614488" algn="l"/>
                <a:tab pos="2155825" algn="l"/>
              </a:tabLst>
              <a:defRPr>
                <a:solidFill>
                  <a:schemeClr val="tx1"/>
                </a:solidFill>
                <a:latin typeface="Arial" charset="0"/>
                <a:cs typeface="Arial" charset="0"/>
              </a:defRPr>
            </a:lvl4pPr>
            <a:lvl5pPr marL="2057400" indent="-228600" eaLnBrk="0" hangingPunct="0">
              <a:tabLst>
                <a:tab pos="541338" algn="l"/>
                <a:tab pos="1073150" algn="l"/>
                <a:tab pos="1614488" algn="l"/>
                <a:tab pos="2155825" algn="l"/>
              </a:tabLst>
              <a:defRPr>
                <a:solidFill>
                  <a:schemeClr val="tx1"/>
                </a:solidFill>
                <a:latin typeface="Arial" charset="0"/>
                <a:cs typeface="Arial" charset="0"/>
              </a:defRPr>
            </a:lvl5pPr>
            <a:lvl6pPr marL="2514600" indent="-228600" eaLnBrk="0" fontAlgn="base" hangingPunct="0">
              <a:spcBef>
                <a:spcPct val="0"/>
              </a:spcBef>
              <a:spcAft>
                <a:spcPct val="0"/>
              </a:spcAft>
              <a:tabLst>
                <a:tab pos="541338" algn="l"/>
                <a:tab pos="1073150" algn="l"/>
                <a:tab pos="1614488" algn="l"/>
                <a:tab pos="2155825" algn="l"/>
              </a:tabLst>
              <a:defRPr>
                <a:solidFill>
                  <a:schemeClr val="tx1"/>
                </a:solidFill>
                <a:latin typeface="Arial" charset="0"/>
                <a:cs typeface="Arial" charset="0"/>
              </a:defRPr>
            </a:lvl6pPr>
            <a:lvl7pPr marL="2971800" indent="-228600" eaLnBrk="0" fontAlgn="base" hangingPunct="0">
              <a:spcBef>
                <a:spcPct val="0"/>
              </a:spcBef>
              <a:spcAft>
                <a:spcPct val="0"/>
              </a:spcAft>
              <a:tabLst>
                <a:tab pos="541338" algn="l"/>
                <a:tab pos="1073150" algn="l"/>
                <a:tab pos="1614488" algn="l"/>
                <a:tab pos="2155825" algn="l"/>
              </a:tabLst>
              <a:defRPr>
                <a:solidFill>
                  <a:schemeClr val="tx1"/>
                </a:solidFill>
                <a:latin typeface="Arial" charset="0"/>
                <a:cs typeface="Arial" charset="0"/>
              </a:defRPr>
            </a:lvl7pPr>
            <a:lvl8pPr marL="3429000" indent="-228600" eaLnBrk="0" fontAlgn="base" hangingPunct="0">
              <a:spcBef>
                <a:spcPct val="0"/>
              </a:spcBef>
              <a:spcAft>
                <a:spcPct val="0"/>
              </a:spcAft>
              <a:tabLst>
                <a:tab pos="541338" algn="l"/>
                <a:tab pos="1073150" algn="l"/>
                <a:tab pos="1614488" algn="l"/>
                <a:tab pos="2155825" algn="l"/>
              </a:tabLst>
              <a:defRPr>
                <a:solidFill>
                  <a:schemeClr val="tx1"/>
                </a:solidFill>
                <a:latin typeface="Arial" charset="0"/>
                <a:cs typeface="Arial" charset="0"/>
              </a:defRPr>
            </a:lvl8pPr>
            <a:lvl9pPr marL="3886200" indent="-228600" eaLnBrk="0" fontAlgn="base" hangingPunct="0">
              <a:spcBef>
                <a:spcPct val="0"/>
              </a:spcBef>
              <a:spcAft>
                <a:spcPct val="0"/>
              </a:spcAft>
              <a:tabLst>
                <a:tab pos="541338" algn="l"/>
                <a:tab pos="1073150" algn="l"/>
                <a:tab pos="1614488" algn="l"/>
                <a:tab pos="2155825" algn="l"/>
              </a:tabLst>
              <a:defRPr>
                <a:solidFill>
                  <a:schemeClr val="tx1"/>
                </a:solidFill>
                <a:latin typeface="Arial" charset="0"/>
                <a:cs typeface="Arial" charset="0"/>
              </a:defRPr>
            </a:lvl9pPr>
          </a:lstStyle>
          <a:p>
            <a:pPr algn="ctr" eaLnBrk="1" hangingPunct="1"/>
            <a:r>
              <a:rPr lang="en-SG" sz="2000" b="1" dirty="0">
                <a:latin typeface="Courier New" pitchFamily="49" charset="0"/>
                <a:cs typeface="Courier New" pitchFamily="49" charset="0"/>
              </a:rPr>
              <a:t>	</a:t>
            </a:r>
            <a:r>
              <a:rPr lang="en-SG" sz="3600" b="1" dirty="0">
                <a:solidFill>
                  <a:srgbClr val="0000FF"/>
                </a:solidFill>
                <a:latin typeface="Calibri" panose="020F0502020204030204" pitchFamily="34" charset="0"/>
                <a:cs typeface="Courier New" pitchFamily="49" charset="0"/>
              </a:rPr>
              <a:t>To be discussed in lecture</a:t>
            </a:r>
            <a:endParaRPr lang="en-SG" sz="3600" b="1" dirty="0">
              <a:latin typeface="Calibri" panose="020F0502020204030204" pitchFamily="34" charset="0"/>
              <a:cs typeface="Courier New" pitchFamily="49" charset="0"/>
            </a:endParaRPr>
          </a:p>
        </p:txBody>
      </p:sp>
    </p:spTree>
    <p:extLst>
      <p:ext uri="{BB962C8B-B14F-4D97-AF65-F5344CB8AC3E}">
        <p14:creationId xmlns:p14="http://schemas.microsoft.com/office/powerpoint/2010/main" val="226767309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dissolve">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dirty="0">
                <a:solidFill>
                  <a:srgbClr val="0000FF"/>
                </a:solidFill>
              </a:rPr>
              <a:t>4. Binary Search (6/6)</a:t>
            </a:r>
          </a:p>
        </p:txBody>
      </p:sp>
      <p:sp>
        <p:nvSpPr>
          <p:cNvPr id="14340" name="Footer Placeholder 5"/>
          <p:cNvSpPr>
            <a:spLocks noGrp="1"/>
          </p:cNvSpPr>
          <p:nvPr>
            <p:ph type="ftr" sz="quarter" idx="11"/>
          </p:nvPr>
        </p:nvSpPr>
        <p:spPr>
          <a:noFill/>
        </p:spPr>
        <p:txBody>
          <a:bodyPr/>
          <a:lstStyle/>
          <a:p>
            <a:pPr algn="l"/>
            <a:r>
              <a:rPr lang="en-US"/>
              <a:t>Searching and Sorting</a:t>
            </a:r>
            <a:endParaRPr lang="en-US" dirty="0"/>
          </a:p>
        </p:txBody>
      </p:sp>
      <p:sp>
        <p:nvSpPr>
          <p:cNvPr id="7" name="Slide Number Placeholder 6"/>
          <p:cNvSpPr>
            <a:spLocks noGrp="1"/>
          </p:cNvSpPr>
          <p:nvPr>
            <p:ph type="sldNum" sz="quarter" idx="12"/>
          </p:nvPr>
        </p:nvSpPr>
        <p:spPr/>
        <p:txBody>
          <a:bodyPr>
            <a:normAutofit/>
          </a:bodyPr>
          <a:lstStyle/>
          <a:p>
            <a:pPr>
              <a:defRPr/>
            </a:pPr>
            <a:r>
              <a:rPr lang="en-US" sz="1200" dirty="0"/>
              <a:t>Unit20</a:t>
            </a:r>
            <a:r>
              <a:rPr sz="1200" dirty="0"/>
              <a:t> </a:t>
            </a:r>
            <a:r>
              <a:rPr lang="en-US" sz="1200" dirty="0"/>
              <a:t>-</a:t>
            </a:r>
            <a:r>
              <a:rPr sz="1200" dirty="0"/>
              <a:t> </a:t>
            </a:r>
            <a:fld id="{F7EC234A-9094-4BB8-9EA4-75ECDA8A365B}" type="slidenum">
              <a:rPr sz="1200" smtClean="0"/>
              <a:pPr>
                <a:defRPr/>
              </a:pPr>
              <a:t>16</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a:t>Aaron Tan,  NUS</a:t>
            </a:r>
            <a:endParaRPr lang="en-US" dirty="0"/>
          </a:p>
        </p:txBody>
      </p:sp>
      <p:sp>
        <p:nvSpPr>
          <p:cNvPr id="8" name="Content Placeholder 5"/>
          <p:cNvSpPr>
            <a:spLocks noGrp="1"/>
          </p:cNvSpPr>
          <p:nvPr>
            <p:ph idx="1"/>
          </p:nvPr>
        </p:nvSpPr>
        <p:spPr>
          <a:xfrm>
            <a:off x="541866" y="1269999"/>
            <a:ext cx="8297333" cy="711201"/>
          </a:xfrm>
        </p:spPr>
        <p:txBody>
          <a:bodyPr>
            <a:normAutofit/>
          </a:bodyPr>
          <a:lstStyle/>
          <a:p>
            <a:pPr marL="338138" indent="-338138">
              <a:spcBef>
                <a:spcPts val="1200"/>
              </a:spcBef>
              <a:buClr>
                <a:schemeClr val="tx1">
                  <a:lumMod val="90000"/>
                  <a:lumOff val="10000"/>
                </a:schemeClr>
              </a:buClr>
              <a:buSzPct val="100000"/>
              <a:buFont typeface="Wingdings" panose="05000000000000000000" pitchFamily="2" charset="2"/>
              <a:buChar char="§"/>
            </a:pPr>
            <a:r>
              <a:rPr lang="en-US">
                <a:solidFill>
                  <a:srgbClr val="C00000"/>
                </a:solidFill>
              </a:rPr>
              <a:t>Worst-case analysis</a:t>
            </a:r>
            <a:endParaRPr lang="en-US" dirty="0">
              <a:solidFill>
                <a:srgbClr val="C00000"/>
              </a:solidFill>
            </a:endParaRPr>
          </a:p>
        </p:txBody>
      </p:sp>
      <p:graphicFrame>
        <p:nvGraphicFramePr>
          <p:cNvPr id="9" name="Table 8"/>
          <p:cNvGraphicFramePr>
            <a:graphicFrameLocks noGrp="1"/>
          </p:cNvGraphicFramePr>
          <p:nvPr>
            <p:extLst>
              <p:ext uri="{D42A27DB-BD31-4B8C-83A1-F6EECF244321}">
                <p14:modId xmlns:p14="http://schemas.microsoft.com/office/powerpoint/2010/main" val="1670377553"/>
              </p:ext>
            </p:extLst>
          </p:nvPr>
        </p:nvGraphicFramePr>
        <p:xfrm>
          <a:off x="1135063" y="1955800"/>
          <a:ext cx="6653212" cy="3017520"/>
        </p:xfrm>
        <a:graphic>
          <a:graphicData uri="http://schemas.openxmlformats.org/drawingml/2006/table">
            <a:tbl>
              <a:tblPr/>
              <a:tblGrid>
                <a:gridCol w="1725612">
                  <a:extLst>
                    <a:ext uri="{9D8B030D-6E8A-4147-A177-3AD203B41FA5}">
                      <a16:colId xmlns:a16="http://schemas.microsoft.com/office/drawing/2014/main" val="20000"/>
                    </a:ext>
                  </a:extLst>
                </a:gridCol>
                <a:gridCol w="2152650">
                  <a:extLst>
                    <a:ext uri="{9D8B030D-6E8A-4147-A177-3AD203B41FA5}">
                      <a16:colId xmlns:a16="http://schemas.microsoft.com/office/drawing/2014/main" val="20001"/>
                    </a:ext>
                  </a:extLst>
                </a:gridCol>
                <a:gridCol w="2774950">
                  <a:extLst>
                    <a:ext uri="{9D8B030D-6E8A-4147-A177-3AD203B41FA5}">
                      <a16:colId xmlns:a16="http://schemas.microsoft.com/office/drawing/2014/main" val="20002"/>
                    </a:ext>
                  </a:extLst>
                </a:gridCol>
              </a:tblGrid>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FFFFFF"/>
                          </a:solidFill>
                          <a:effectLst/>
                          <a:latin typeface="Arial" charset="0"/>
                          <a:cs typeface="Arial" charset="0"/>
                        </a:rPr>
                        <a:t>Array size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1" u="none" strike="noStrike" cap="none" normalizeH="0" baseline="0">
                          <a:ln>
                            <a:noFill/>
                          </a:ln>
                          <a:solidFill>
                            <a:srgbClr val="FFFFFF"/>
                          </a:solidFill>
                          <a:effectLst/>
                          <a:latin typeface="Arial" charset="0"/>
                          <a:cs typeface="Arial" charset="0"/>
                        </a:rPr>
                        <a:t>n</a:t>
                      </a:r>
                      <a:endParaRPr kumimoji="0" lang="en-SG" sz="1800" b="1" i="1" u="none" strike="noStrike" cap="none" normalizeH="0" baseline="0">
                        <a:ln>
                          <a:noFill/>
                        </a:ln>
                        <a:solidFill>
                          <a:srgbClr val="FFFFFF"/>
                        </a:solidFill>
                        <a:effectLst/>
                        <a:latin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FFFFFF"/>
                          </a:solidFill>
                          <a:effectLst/>
                          <a:latin typeface="Arial" charset="0"/>
                          <a:cs typeface="Arial" charset="0"/>
                        </a:rPr>
                        <a:t>Linear Search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FFFFFF"/>
                          </a:solidFill>
                          <a:effectLst/>
                          <a:latin typeface="Arial" charset="0"/>
                          <a:cs typeface="Arial" charset="0"/>
                        </a:rPr>
                        <a:t>(</a:t>
                      </a:r>
                      <a:r>
                        <a:rPr kumimoji="0" lang="en-US" sz="1800" b="1" i="1" u="none" strike="noStrike" cap="none" normalizeH="0" baseline="0">
                          <a:ln>
                            <a:noFill/>
                          </a:ln>
                          <a:solidFill>
                            <a:srgbClr val="FFFFFF"/>
                          </a:solidFill>
                          <a:effectLst/>
                          <a:latin typeface="Arial" charset="0"/>
                          <a:cs typeface="Arial" charset="0"/>
                        </a:rPr>
                        <a:t>n</a:t>
                      </a:r>
                      <a:r>
                        <a:rPr kumimoji="0" lang="en-US" sz="1800" b="1" i="0" u="none" strike="noStrike" cap="none" normalizeH="0" baseline="0">
                          <a:ln>
                            <a:noFill/>
                          </a:ln>
                          <a:solidFill>
                            <a:srgbClr val="FFFFFF"/>
                          </a:solidFill>
                          <a:effectLst/>
                          <a:latin typeface="Arial" charset="0"/>
                          <a:cs typeface="Arial" charset="0"/>
                        </a:rPr>
                        <a:t> comparisons)</a:t>
                      </a:r>
                      <a:endParaRPr kumimoji="0" lang="en-SG" sz="1800" b="1" i="0" u="none" strike="noStrike" cap="none" normalizeH="0" baseline="0">
                        <a:ln>
                          <a:noFill/>
                        </a:ln>
                        <a:solidFill>
                          <a:srgbClr val="FFFFFF"/>
                        </a:solidFill>
                        <a:effectLst/>
                        <a:latin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FFFFFF"/>
                          </a:solidFill>
                          <a:effectLst/>
                          <a:latin typeface="Arial" charset="0"/>
                          <a:cs typeface="Arial" charset="0"/>
                        </a:rPr>
                        <a:t>Binary search</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SG" sz="1800" b="1" i="0" u="none" strike="noStrike" cap="none" normalizeH="0" baseline="0">
                        <a:ln>
                          <a:noFill/>
                        </a:ln>
                        <a:solidFill>
                          <a:srgbClr val="FFFFFF"/>
                        </a:solidFill>
                        <a:effectLst/>
                        <a:latin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Arial" charset="0"/>
                          <a:cs typeface="Arial" charset="0"/>
                        </a:rPr>
                        <a:t>100</a:t>
                      </a:r>
                      <a:endParaRPr kumimoji="0" lang="en-SG" sz="2000" b="0" i="0" u="none" strike="noStrike" cap="none" normalizeH="0" baseline="0">
                        <a:ln>
                          <a:noFill/>
                        </a:ln>
                        <a:solidFill>
                          <a:srgbClr val="000000"/>
                        </a:solidFill>
                        <a:effectLst/>
                        <a:latin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DE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Arial" charset="0"/>
                          <a:cs typeface="Arial" charset="0"/>
                        </a:rPr>
                        <a:t>100</a:t>
                      </a:r>
                      <a:endParaRPr kumimoji="0" lang="en-SG" sz="2000" b="0" i="0" u="none" strike="noStrike" cap="none" normalizeH="0" baseline="0">
                        <a:ln>
                          <a:noFill/>
                        </a:ln>
                        <a:solidFill>
                          <a:srgbClr val="000000"/>
                        </a:solidFill>
                        <a:effectLst/>
                        <a:latin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DE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Arial" charset="0"/>
                          <a:cs typeface="Arial" charset="0"/>
                          <a:sym typeface="Symbol" pitchFamily="18" charset="2"/>
                        </a:rPr>
                        <a:t></a:t>
                      </a:r>
                      <a:r>
                        <a:rPr kumimoji="0" lang="en-US" sz="2000" b="0" i="0" u="none" strike="noStrike" cap="none" normalizeH="0" baseline="0">
                          <a:ln>
                            <a:noFill/>
                          </a:ln>
                          <a:solidFill>
                            <a:srgbClr val="000000"/>
                          </a:solidFill>
                          <a:effectLst/>
                          <a:latin typeface="Arial" charset="0"/>
                          <a:cs typeface="Arial" charset="0"/>
                        </a:rPr>
                        <a:t>7</a:t>
                      </a:r>
                      <a:endParaRPr kumimoji="0" lang="en-SG" sz="2000" b="0" i="0" u="none" strike="noStrike" cap="none" normalizeH="0" baseline="0">
                        <a:ln>
                          <a:noFill/>
                        </a:ln>
                        <a:solidFill>
                          <a:srgbClr val="000000"/>
                        </a:solidFill>
                        <a:effectLst/>
                        <a:latin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DEFF"/>
                    </a:solidFill>
                  </a:tcPr>
                </a:tc>
                <a:extLst>
                  <a:ext uri="{0D108BD9-81ED-4DB2-BD59-A6C34878D82A}">
                    <a16:rowId xmlns:a16="http://schemas.microsoft.com/office/drawing/2014/main" val="10001"/>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Arial" charset="0"/>
                          <a:cs typeface="Arial" charset="0"/>
                        </a:rPr>
                        <a:t>1,000</a:t>
                      </a:r>
                      <a:endParaRPr kumimoji="0" lang="en-SG" sz="2000" b="0" i="0" u="none" strike="noStrike" cap="none" normalizeH="0" baseline="0">
                        <a:ln>
                          <a:noFill/>
                        </a:ln>
                        <a:solidFill>
                          <a:srgbClr val="000000"/>
                        </a:solidFill>
                        <a:effectLst/>
                        <a:latin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E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Arial" charset="0"/>
                          <a:cs typeface="Arial" charset="0"/>
                        </a:rPr>
                        <a:t>1,000</a:t>
                      </a:r>
                      <a:endParaRPr kumimoji="0" lang="en-SG" sz="2000" b="0" i="0" u="none" strike="noStrike" cap="none" normalizeH="0" baseline="0">
                        <a:ln>
                          <a:noFill/>
                        </a:ln>
                        <a:solidFill>
                          <a:srgbClr val="000000"/>
                        </a:solidFill>
                        <a:effectLst/>
                        <a:latin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E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Arial" charset="0"/>
                          <a:cs typeface="Arial" charset="0"/>
                          <a:sym typeface="Symbol" pitchFamily="18" charset="2"/>
                        </a:rPr>
                        <a:t></a:t>
                      </a:r>
                      <a:r>
                        <a:rPr kumimoji="0" lang="en-US" sz="2000" b="0" i="0" u="none" strike="noStrike" cap="none" normalizeH="0" baseline="0">
                          <a:ln>
                            <a:noFill/>
                          </a:ln>
                          <a:solidFill>
                            <a:srgbClr val="000000"/>
                          </a:solidFill>
                          <a:effectLst/>
                          <a:latin typeface="Arial" charset="0"/>
                          <a:cs typeface="Arial" charset="0"/>
                        </a:rPr>
                        <a:t>10</a:t>
                      </a:r>
                      <a:endParaRPr kumimoji="0" lang="en-SG" sz="2000" b="0" i="0" u="none" strike="noStrike" cap="none" normalizeH="0" baseline="0">
                        <a:ln>
                          <a:noFill/>
                        </a:ln>
                        <a:solidFill>
                          <a:srgbClr val="000000"/>
                        </a:solidFill>
                        <a:effectLst/>
                        <a:latin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EFFF"/>
                    </a:solidFill>
                  </a:tcPr>
                </a:tc>
                <a:extLst>
                  <a:ext uri="{0D108BD9-81ED-4DB2-BD59-A6C34878D82A}">
                    <a16:rowId xmlns:a16="http://schemas.microsoft.com/office/drawing/2014/main" val="10002"/>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Arial" charset="0"/>
                          <a:cs typeface="Arial" charset="0"/>
                        </a:rPr>
                        <a:t>10,000</a:t>
                      </a:r>
                      <a:endParaRPr kumimoji="0" lang="en-SG" sz="2000" b="0" i="0" u="none" strike="noStrike" cap="none" normalizeH="0" baseline="0">
                        <a:ln>
                          <a:noFill/>
                        </a:ln>
                        <a:solidFill>
                          <a:srgbClr val="000000"/>
                        </a:solidFill>
                        <a:effectLst/>
                        <a:latin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DE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Arial" charset="0"/>
                          <a:cs typeface="Arial" charset="0"/>
                        </a:rPr>
                        <a:t>10,000</a:t>
                      </a:r>
                      <a:endParaRPr kumimoji="0" lang="en-SG" sz="2000" b="0" i="0" u="none" strike="noStrike" cap="none" normalizeH="0" baseline="0">
                        <a:ln>
                          <a:noFill/>
                        </a:ln>
                        <a:solidFill>
                          <a:srgbClr val="000000"/>
                        </a:solidFill>
                        <a:effectLst/>
                        <a:latin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DE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Arial" charset="0"/>
                          <a:cs typeface="Arial" charset="0"/>
                          <a:sym typeface="Symbol" pitchFamily="18" charset="2"/>
                        </a:rPr>
                        <a:t>14</a:t>
                      </a:r>
                      <a:endParaRPr kumimoji="0" lang="en-SG" sz="2000" b="0" i="0" u="none" strike="noStrike" cap="none" normalizeH="0" baseline="0">
                        <a:ln>
                          <a:noFill/>
                        </a:ln>
                        <a:solidFill>
                          <a:srgbClr val="000000"/>
                        </a:solidFill>
                        <a:effectLst/>
                        <a:latin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DEFF"/>
                    </a:solidFill>
                  </a:tcPr>
                </a:tc>
                <a:extLst>
                  <a:ext uri="{0D108BD9-81ED-4DB2-BD59-A6C34878D82A}">
                    <a16:rowId xmlns:a16="http://schemas.microsoft.com/office/drawing/2014/main" val="10003"/>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Arial" charset="0"/>
                          <a:cs typeface="Arial" charset="0"/>
                        </a:rPr>
                        <a:t>100,000</a:t>
                      </a:r>
                      <a:endParaRPr kumimoji="0" lang="en-SG" sz="2000" b="0" i="0" u="none" strike="noStrike" cap="none" normalizeH="0" baseline="0">
                        <a:ln>
                          <a:noFill/>
                        </a:ln>
                        <a:solidFill>
                          <a:srgbClr val="000000"/>
                        </a:solidFill>
                        <a:effectLst/>
                        <a:latin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E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Arial" charset="0"/>
                          <a:cs typeface="Arial" charset="0"/>
                        </a:rPr>
                        <a:t>100,000</a:t>
                      </a:r>
                      <a:endParaRPr kumimoji="0" lang="en-SG" sz="2000" b="0" i="0" u="none" strike="noStrike" cap="none" normalizeH="0" baseline="0">
                        <a:ln>
                          <a:noFill/>
                        </a:ln>
                        <a:solidFill>
                          <a:srgbClr val="000000"/>
                        </a:solidFill>
                        <a:effectLst/>
                        <a:latin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E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Arial" charset="0"/>
                          <a:cs typeface="Arial" charset="0"/>
                        </a:rPr>
                        <a:t>?</a:t>
                      </a:r>
                      <a:endParaRPr kumimoji="0" lang="en-SG" sz="2000" b="0" i="0" u="none" strike="noStrike" cap="none" normalizeH="0" baseline="0">
                        <a:ln>
                          <a:noFill/>
                        </a:ln>
                        <a:solidFill>
                          <a:srgbClr val="000000"/>
                        </a:solidFill>
                        <a:effectLst/>
                        <a:latin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EFFF"/>
                    </a:solidFill>
                  </a:tcPr>
                </a:tc>
                <a:extLst>
                  <a:ext uri="{0D108BD9-81ED-4DB2-BD59-A6C34878D82A}">
                    <a16:rowId xmlns:a16="http://schemas.microsoft.com/office/drawing/2014/main" val="10004"/>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Arial" charset="0"/>
                          <a:cs typeface="Arial" charset="0"/>
                        </a:rPr>
                        <a:t>1,000,000</a:t>
                      </a:r>
                      <a:endParaRPr kumimoji="0" lang="en-SG" sz="2000" b="0" i="0" u="none" strike="noStrike" cap="none" normalizeH="0" baseline="0">
                        <a:ln>
                          <a:noFill/>
                        </a:ln>
                        <a:solidFill>
                          <a:srgbClr val="000000"/>
                        </a:solidFill>
                        <a:effectLst/>
                        <a:latin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DE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Arial" charset="0"/>
                          <a:cs typeface="Arial" charset="0"/>
                        </a:rPr>
                        <a:t>1,000,000</a:t>
                      </a:r>
                      <a:endParaRPr kumimoji="0" lang="en-SG" sz="2000" b="0" i="0" u="none" strike="noStrike" cap="none" normalizeH="0" baseline="0">
                        <a:ln>
                          <a:noFill/>
                        </a:ln>
                        <a:solidFill>
                          <a:srgbClr val="000000"/>
                        </a:solidFill>
                        <a:effectLst/>
                        <a:latin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DE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Arial" charset="0"/>
                          <a:cs typeface="Arial" charset="0"/>
                        </a:rPr>
                        <a:t>?</a:t>
                      </a:r>
                      <a:endParaRPr kumimoji="0" lang="en-SG" sz="2000" b="0" i="0" u="none" strike="noStrike" cap="none" normalizeH="0" baseline="0">
                        <a:ln>
                          <a:noFill/>
                        </a:ln>
                        <a:solidFill>
                          <a:srgbClr val="000000"/>
                        </a:solidFill>
                        <a:effectLst/>
                        <a:latin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DEFF"/>
                    </a:solidFill>
                  </a:tcPr>
                </a:tc>
                <a:extLst>
                  <a:ext uri="{0D108BD9-81ED-4DB2-BD59-A6C34878D82A}">
                    <a16:rowId xmlns:a16="http://schemas.microsoft.com/office/drawing/2014/main" val="10005"/>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Arial" charset="0"/>
                          <a:cs typeface="Arial" charset="0"/>
                        </a:rPr>
                        <a:t>10</a:t>
                      </a:r>
                      <a:r>
                        <a:rPr kumimoji="0" lang="en-US" sz="2000" b="0" i="0" u="none" strike="noStrike" cap="none" normalizeH="0" baseline="30000">
                          <a:ln>
                            <a:noFill/>
                          </a:ln>
                          <a:solidFill>
                            <a:srgbClr val="000000"/>
                          </a:solidFill>
                          <a:effectLst/>
                          <a:latin typeface="Arial" charset="0"/>
                          <a:cs typeface="Arial" charset="0"/>
                        </a:rPr>
                        <a:t>9</a:t>
                      </a:r>
                      <a:endParaRPr kumimoji="0" lang="en-SG" sz="2000" b="0" i="0" u="none" strike="noStrike" cap="none" normalizeH="0" baseline="30000">
                        <a:ln>
                          <a:noFill/>
                        </a:ln>
                        <a:solidFill>
                          <a:srgbClr val="000000"/>
                        </a:solidFill>
                        <a:effectLst/>
                        <a:latin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E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Arial" charset="0"/>
                          <a:cs typeface="Arial" charset="0"/>
                        </a:rPr>
                        <a:t>10</a:t>
                      </a:r>
                      <a:r>
                        <a:rPr kumimoji="0" lang="en-US" sz="2000" b="0" i="0" u="none" strike="noStrike" cap="none" normalizeH="0" baseline="30000">
                          <a:ln>
                            <a:noFill/>
                          </a:ln>
                          <a:solidFill>
                            <a:srgbClr val="000000"/>
                          </a:solidFill>
                          <a:effectLst/>
                          <a:latin typeface="Arial" charset="0"/>
                          <a:cs typeface="Arial" charset="0"/>
                        </a:rPr>
                        <a:t>9</a:t>
                      </a:r>
                      <a:endParaRPr kumimoji="0" lang="en-SG" sz="2000" b="0" i="0" u="none" strike="noStrike" cap="none" normalizeH="0" baseline="30000">
                        <a:ln>
                          <a:noFill/>
                        </a:ln>
                        <a:solidFill>
                          <a:srgbClr val="000000"/>
                        </a:solidFill>
                        <a:effectLst/>
                        <a:latin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E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Arial" charset="0"/>
                          <a:cs typeface="Arial" charset="0"/>
                        </a:rPr>
                        <a:t>?</a:t>
                      </a:r>
                      <a:endParaRPr kumimoji="0" lang="en-SG" sz="2000" b="0" i="0" u="none" strike="noStrike" cap="none" normalizeH="0" baseline="0">
                        <a:ln>
                          <a:noFill/>
                        </a:ln>
                        <a:solidFill>
                          <a:srgbClr val="000000"/>
                        </a:solidFill>
                        <a:effectLst/>
                        <a:latin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EFFF"/>
                    </a:solidFill>
                  </a:tcPr>
                </a:tc>
                <a:extLst>
                  <a:ext uri="{0D108BD9-81ED-4DB2-BD59-A6C34878D82A}">
                    <a16:rowId xmlns:a16="http://schemas.microsoft.com/office/drawing/2014/main" val="10006"/>
                  </a:ext>
                </a:extLst>
              </a:tr>
            </a:tbl>
          </a:graphicData>
        </a:graphic>
      </p:graphicFrame>
      <p:sp>
        <p:nvSpPr>
          <p:cNvPr id="2" name="TextBox 1"/>
          <p:cNvSpPr txBox="1"/>
          <p:nvPr/>
        </p:nvSpPr>
        <p:spPr>
          <a:xfrm>
            <a:off x="5142462" y="2174063"/>
            <a:ext cx="2464288" cy="369332"/>
          </a:xfrm>
          <a:prstGeom prst="rect">
            <a:avLst/>
          </a:prstGeom>
          <a:noFill/>
        </p:spPr>
        <p:txBody>
          <a:bodyPr wrap="square" rtlCol="0">
            <a:spAutoFit/>
          </a:bodyPr>
          <a:lstStyle/>
          <a:p>
            <a:pPr algn="ctr"/>
            <a:r>
              <a:rPr lang="en-US" b="1">
                <a:solidFill>
                  <a:schemeClr val="bg1"/>
                </a:solidFill>
              </a:rPr>
              <a:t>(log</a:t>
            </a:r>
            <a:r>
              <a:rPr lang="en-US" b="1" baseline="-25000">
                <a:solidFill>
                  <a:schemeClr val="bg1"/>
                </a:solidFill>
              </a:rPr>
              <a:t>2</a:t>
            </a:r>
            <a:r>
              <a:rPr lang="en-US" b="1">
                <a:solidFill>
                  <a:schemeClr val="bg1"/>
                </a:solidFill>
              </a:rPr>
              <a:t> </a:t>
            </a:r>
            <a:r>
              <a:rPr lang="en-US" b="1" i="1">
                <a:solidFill>
                  <a:schemeClr val="bg1"/>
                </a:solidFill>
              </a:rPr>
              <a:t>n</a:t>
            </a:r>
            <a:r>
              <a:rPr lang="en-US" b="1">
                <a:solidFill>
                  <a:schemeClr val="bg1"/>
                </a:solidFill>
              </a:rPr>
              <a:t> comparisons)</a:t>
            </a:r>
          </a:p>
        </p:txBody>
      </p:sp>
      <p:sp>
        <p:nvSpPr>
          <p:cNvPr id="14" name="Text Box 4"/>
          <p:cNvSpPr txBox="1">
            <a:spLocks noChangeArrowheads="1"/>
          </p:cNvSpPr>
          <p:nvPr/>
        </p:nvSpPr>
        <p:spPr bwMode="auto">
          <a:xfrm>
            <a:off x="152400" y="6400800"/>
            <a:ext cx="304800" cy="201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 tIns="9144" rIns="9144" bIns="9144">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1200">
                <a:sym typeface="Wingdings 2" pitchFamily="18" charset="2"/>
              </a:rPr>
              <a:t></a:t>
            </a:r>
          </a:p>
        </p:txBody>
      </p:sp>
    </p:spTree>
    <p:extLst>
      <p:ext uri="{BB962C8B-B14F-4D97-AF65-F5344CB8AC3E}">
        <p14:creationId xmlns:p14="http://schemas.microsoft.com/office/powerpoint/2010/main" val="132632795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a:solidFill>
                  <a:srgbClr val="0000FF"/>
                </a:solidFill>
              </a:rPr>
              <a:t>5. Introduction to Sorting (1/2)</a:t>
            </a:r>
            <a:endParaRPr lang="en-GB" sz="3600" dirty="0">
              <a:solidFill>
                <a:srgbClr val="0000FF"/>
              </a:solidFill>
            </a:endParaRPr>
          </a:p>
        </p:txBody>
      </p:sp>
      <p:sp>
        <p:nvSpPr>
          <p:cNvPr id="14340" name="Footer Placeholder 5"/>
          <p:cNvSpPr>
            <a:spLocks noGrp="1"/>
          </p:cNvSpPr>
          <p:nvPr>
            <p:ph type="ftr" sz="quarter" idx="11"/>
          </p:nvPr>
        </p:nvSpPr>
        <p:spPr>
          <a:noFill/>
        </p:spPr>
        <p:txBody>
          <a:bodyPr/>
          <a:lstStyle/>
          <a:p>
            <a:pPr algn="l"/>
            <a:r>
              <a:rPr lang="en-US"/>
              <a:t>Searching and Sorting</a:t>
            </a:r>
            <a:endParaRPr lang="en-US" dirty="0"/>
          </a:p>
        </p:txBody>
      </p:sp>
      <p:sp>
        <p:nvSpPr>
          <p:cNvPr id="7" name="Slide Number Placeholder 6"/>
          <p:cNvSpPr>
            <a:spLocks noGrp="1"/>
          </p:cNvSpPr>
          <p:nvPr>
            <p:ph type="sldNum" sz="quarter" idx="12"/>
          </p:nvPr>
        </p:nvSpPr>
        <p:spPr/>
        <p:txBody>
          <a:bodyPr>
            <a:normAutofit/>
          </a:bodyPr>
          <a:lstStyle/>
          <a:p>
            <a:pPr>
              <a:defRPr/>
            </a:pPr>
            <a:r>
              <a:rPr lang="en-US" sz="1200" dirty="0"/>
              <a:t>Unit20</a:t>
            </a:r>
            <a:r>
              <a:rPr sz="1200" dirty="0"/>
              <a:t> </a:t>
            </a:r>
            <a:r>
              <a:rPr lang="en-US" sz="1200" dirty="0"/>
              <a:t>-</a:t>
            </a:r>
            <a:r>
              <a:rPr sz="1200" dirty="0"/>
              <a:t> </a:t>
            </a:r>
            <a:fld id="{F7EC234A-9094-4BB8-9EA4-75ECDA8A365B}" type="slidenum">
              <a:rPr sz="1200" smtClean="0"/>
              <a:pPr>
                <a:defRPr/>
              </a:pPr>
              <a:t>17</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a:t>Aaron Tan,  NUS</a:t>
            </a:r>
            <a:endParaRPr lang="en-US" dirty="0"/>
          </a:p>
        </p:txBody>
      </p:sp>
      <p:sp>
        <p:nvSpPr>
          <p:cNvPr id="8" name="Content Placeholder 5"/>
          <p:cNvSpPr>
            <a:spLocks noGrp="1"/>
          </p:cNvSpPr>
          <p:nvPr>
            <p:ph idx="1"/>
          </p:nvPr>
        </p:nvSpPr>
        <p:spPr>
          <a:xfrm>
            <a:off x="541867" y="1151467"/>
            <a:ext cx="8331200" cy="4097867"/>
          </a:xfrm>
        </p:spPr>
        <p:txBody>
          <a:bodyPr>
            <a:normAutofit/>
          </a:bodyPr>
          <a:lstStyle/>
          <a:p>
            <a:pPr marL="338138" indent="-338138">
              <a:spcBef>
                <a:spcPts val="1200"/>
              </a:spcBef>
              <a:buClr>
                <a:schemeClr val="tx1">
                  <a:lumMod val="90000"/>
                  <a:lumOff val="10000"/>
                </a:schemeClr>
              </a:buClr>
              <a:buSzPct val="100000"/>
              <a:buFont typeface="Wingdings" panose="05000000000000000000" pitchFamily="2" charset="2"/>
              <a:buChar char="§"/>
            </a:pPr>
            <a:r>
              <a:rPr lang="en-US" altLang="ja-JP">
                <a:solidFill>
                  <a:srgbClr val="C00000"/>
                </a:solidFill>
                <a:ea typeface="ＭＳ Ｐゴシック" pitchFamily="34" charset="-128"/>
              </a:rPr>
              <a:t>Sorting </a:t>
            </a:r>
            <a:r>
              <a:rPr lang="en-US" altLang="ja-JP">
                <a:ea typeface="ＭＳ Ｐゴシック" pitchFamily="34" charset="-128"/>
              </a:rPr>
              <a:t>is any process of arranging items in some sequence and/or in different sets – Wikipedia.</a:t>
            </a:r>
          </a:p>
          <a:p>
            <a:pPr marL="338138" indent="-338138">
              <a:spcBef>
                <a:spcPts val="1200"/>
              </a:spcBef>
              <a:buClr>
                <a:schemeClr val="tx1">
                  <a:lumMod val="90000"/>
                  <a:lumOff val="10000"/>
                </a:schemeClr>
              </a:buClr>
              <a:buSzPct val="100000"/>
              <a:buFont typeface="Wingdings" panose="05000000000000000000" pitchFamily="2" charset="2"/>
              <a:buChar char="§"/>
            </a:pPr>
            <a:r>
              <a:rPr lang="en-US" altLang="ja-JP">
                <a:ea typeface="ＭＳ Ｐゴシック" pitchFamily="34" charset="-128"/>
              </a:rPr>
              <a:t>Sorting is important because once a set of items is sorted, many problems (such as searching) become easy.</a:t>
            </a:r>
          </a:p>
          <a:p>
            <a:pPr marL="612458" lvl="1" indent="-338138">
              <a:spcBef>
                <a:spcPts val="600"/>
              </a:spcBef>
              <a:buClr>
                <a:schemeClr val="tx1">
                  <a:lumMod val="90000"/>
                  <a:lumOff val="10000"/>
                </a:schemeClr>
              </a:buClr>
              <a:buSzPct val="100000"/>
              <a:buFont typeface="Wingdings" panose="05000000000000000000" pitchFamily="2" charset="2"/>
              <a:buChar char="§"/>
            </a:pPr>
            <a:r>
              <a:rPr lang="en-US" altLang="ja-JP">
                <a:ea typeface="ＭＳ Ｐゴシック" pitchFamily="34" charset="-128"/>
              </a:rPr>
              <a:t>Searching can be speeded up. (From linear search to binary search)</a:t>
            </a:r>
          </a:p>
          <a:p>
            <a:pPr marL="612458" lvl="1" indent="-338138">
              <a:spcBef>
                <a:spcPts val="600"/>
              </a:spcBef>
              <a:buClr>
                <a:schemeClr val="tx1">
                  <a:lumMod val="90000"/>
                  <a:lumOff val="10000"/>
                </a:schemeClr>
              </a:buClr>
              <a:buSzPct val="100000"/>
              <a:buFont typeface="Wingdings" panose="05000000000000000000" pitchFamily="2" charset="2"/>
              <a:buChar char="§"/>
            </a:pPr>
            <a:r>
              <a:rPr lang="en-US" altLang="ja-JP">
                <a:ea typeface="ＭＳ Ｐゴシック" pitchFamily="34" charset="-128"/>
              </a:rPr>
              <a:t>Determining whether the items in a set are all unique.</a:t>
            </a:r>
          </a:p>
          <a:p>
            <a:pPr marL="612458" lvl="1" indent="-338138">
              <a:spcBef>
                <a:spcPts val="600"/>
              </a:spcBef>
              <a:buClr>
                <a:schemeClr val="tx1">
                  <a:lumMod val="90000"/>
                  <a:lumOff val="10000"/>
                </a:schemeClr>
              </a:buClr>
              <a:buSzPct val="100000"/>
              <a:buFont typeface="Wingdings" panose="05000000000000000000" pitchFamily="2" charset="2"/>
              <a:buChar char="§"/>
            </a:pPr>
            <a:r>
              <a:rPr lang="en-US" altLang="ja-JP">
                <a:ea typeface="ＭＳ Ｐゴシック" pitchFamily="34" charset="-128"/>
              </a:rPr>
              <a:t>Finding the median item in a list.</a:t>
            </a:r>
          </a:p>
          <a:p>
            <a:pPr marL="612458" lvl="1" indent="-338138">
              <a:spcBef>
                <a:spcPts val="600"/>
              </a:spcBef>
              <a:buClr>
                <a:schemeClr val="tx1">
                  <a:lumMod val="90000"/>
                  <a:lumOff val="10000"/>
                </a:schemeClr>
              </a:buClr>
              <a:buSzPct val="100000"/>
              <a:buFont typeface="Wingdings" panose="05000000000000000000" pitchFamily="2" charset="2"/>
              <a:buChar char="§"/>
            </a:pPr>
            <a:r>
              <a:rPr lang="en-US" altLang="ja-JP">
                <a:ea typeface="ＭＳ Ｐゴシック" pitchFamily="34" charset="-128"/>
              </a:rPr>
              <a:t>Many others…</a:t>
            </a:r>
          </a:p>
          <a:p>
            <a:pPr marL="612458" lvl="1" indent="-338138">
              <a:spcBef>
                <a:spcPts val="1200"/>
              </a:spcBef>
              <a:buClr>
                <a:schemeClr val="tx1">
                  <a:lumMod val="90000"/>
                  <a:lumOff val="10000"/>
                </a:schemeClr>
              </a:buClr>
              <a:buSzPct val="100000"/>
              <a:buFont typeface="Wingdings" panose="05000000000000000000" pitchFamily="2" charset="2"/>
              <a:buChar char="§"/>
            </a:pPr>
            <a:endParaRPr lang="en-US" dirty="0"/>
          </a:p>
        </p:txBody>
      </p:sp>
      <p:grpSp>
        <p:nvGrpSpPr>
          <p:cNvPr id="9" name="Group 7"/>
          <p:cNvGrpSpPr>
            <a:grpSpLocks/>
          </p:cNvGrpSpPr>
          <p:nvPr/>
        </p:nvGrpSpPr>
        <p:grpSpPr bwMode="auto">
          <a:xfrm>
            <a:off x="2561512" y="4405434"/>
            <a:ext cx="5268913" cy="1501775"/>
            <a:chOff x="4535424" y="605028"/>
            <a:chExt cx="3666299" cy="896112"/>
          </a:xfrm>
        </p:grpSpPr>
        <p:grpSp>
          <p:nvGrpSpPr>
            <p:cNvPr id="10" name="Group 22"/>
            <p:cNvGrpSpPr>
              <a:grpSpLocks/>
            </p:cNvGrpSpPr>
            <p:nvPr/>
          </p:nvGrpSpPr>
          <p:grpSpPr bwMode="auto">
            <a:xfrm>
              <a:off x="4535424" y="605028"/>
              <a:ext cx="1450848" cy="896112"/>
              <a:chOff x="4157472" y="531114"/>
              <a:chExt cx="1450848" cy="896112"/>
            </a:xfrm>
          </p:grpSpPr>
          <p:sp>
            <p:nvSpPr>
              <p:cNvPr id="21" name="Rectangle 18"/>
              <p:cNvSpPr>
                <a:spLocks noChangeArrowheads="1"/>
              </p:cNvSpPr>
              <p:nvPr/>
            </p:nvSpPr>
            <p:spPr bwMode="auto">
              <a:xfrm>
                <a:off x="4157472" y="818710"/>
                <a:ext cx="144498" cy="608516"/>
              </a:xfrm>
              <a:prstGeom prst="rect">
                <a:avLst/>
              </a:prstGeom>
              <a:solidFill>
                <a:schemeClr val="accent1"/>
              </a:solidFill>
              <a:ln w="12700" cap="sq" algn="ctr">
                <a:solidFill>
                  <a:schemeClr val="tx1"/>
                </a:solidFill>
                <a:round/>
                <a:headEnd type="none" w="sm" len="sm"/>
                <a:tailEnd type="none" w="sm" len="sm"/>
              </a:ln>
            </p:spPr>
            <p:txBody>
              <a:bodyPr/>
              <a:lstStyle/>
              <a:p>
                <a:endParaRPr lang="en-SG"/>
              </a:p>
            </p:txBody>
          </p:sp>
          <p:sp>
            <p:nvSpPr>
              <p:cNvPr id="22" name="Rectangle 19"/>
              <p:cNvSpPr>
                <a:spLocks noChangeArrowheads="1"/>
              </p:cNvSpPr>
              <p:nvPr/>
            </p:nvSpPr>
            <p:spPr bwMode="auto">
              <a:xfrm>
                <a:off x="5017008" y="1102614"/>
                <a:ext cx="134112" cy="324612"/>
              </a:xfrm>
              <a:prstGeom prst="rect">
                <a:avLst/>
              </a:prstGeom>
              <a:solidFill>
                <a:schemeClr val="accent1"/>
              </a:solidFill>
              <a:ln w="12700" cap="sq" algn="ctr">
                <a:solidFill>
                  <a:schemeClr val="tx1"/>
                </a:solidFill>
                <a:round/>
                <a:headEnd type="none" w="sm" len="sm"/>
                <a:tailEnd type="none" w="sm" len="sm"/>
              </a:ln>
            </p:spPr>
            <p:txBody>
              <a:bodyPr/>
              <a:lstStyle/>
              <a:p>
                <a:endParaRPr lang="en-SG"/>
              </a:p>
            </p:txBody>
          </p:sp>
          <p:sp>
            <p:nvSpPr>
              <p:cNvPr id="23" name="Rectangle 20"/>
              <p:cNvSpPr>
                <a:spLocks noChangeArrowheads="1"/>
              </p:cNvSpPr>
              <p:nvPr/>
            </p:nvSpPr>
            <p:spPr bwMode="auto">
              <a:xfrm>
                <a:off x="5260848" y="732282"/>
                <a:ext cx="134112" cy="694944"/>
              </a:xfrm>
              <a:prstGeom prst="rect">
                <a:avLst/>
              </a:prstGeom>
              <a:solidFill>
                <a:schemeClr val="accent1"/>
              </a:solidFill>
              <a:ln w="12700" cap="sq" algn="ctr">
                <a:solidFill>
                  <a:schemeClr val="tx1"/>
                </a:solidFill>
                <a:round/>
                <a:headEnd type="none" w="sm" len="sm"/>
                <a:tailEnd type="none" w="sm" len="sm"/>
              </a:ln>
            </p:spPr>
            <p:txBody>
              <a:bodyPr/>
              <a:lstStyle/>
              <a:p>
                <a:endParaRPr lang="en-SG"/>
              </a:p>
            </p:txBody>
          </p:sp>
          <p:sp>
            <p:nvSpPr>
              <p:cNvPr id="24" name="Rectangle 21"/>
              <p:cNvSpPr>
                <a:spLocks noChangeArrowheads="1"/>
              </p:cNvSpPr>
              <p:nvPr/>
            </p:nvSpPr>
            <p:spPr bwMode="auto">
              <a:xfrm>
                <a:off x="4383024" y="934974"/>
                <a:ext cx="134112" cy="492252"/>
              </a:xfrm>
              <a:prstGeom prst="rect">
                <a:avLst/>
              </a:prstGeom>
              <a:solidFill>
                <a:schemeClr val="accent1"/>
              </a:solidFill>
              <a:ln w="12700" cap="sq" algn="ctr">
                <a:solidFill>
                  <a:schemeClr val="tx1"/>
                </a:solidFill>
                <a:round/>
                <a:headEnd type="none" w="sm" len="sm"/>
                <a:tailEnd type="none" w="sm" len="sm"/>
              </a:ln>
            </p:spPr>
            <p:txBody>
              <a:bodyPr/>
              <a:lstStyle/>
              <a:p>
                <a:endParaRPr lang="en-SG"/>
              </a:p>
            </p:txBody>
          </p:sp>
          <p:sp>
            <p:nvSpPr>
              <p:cNvPr id="25" name="Rectangle 22"/>
              <p:cNvSpPr>
                <a:spLocks noChangeArrowheads="1"/>
              </p:cNvSpPr>
              <p:nvPr/>
            </p:nvSpPr>
            <p:spPr bwMode="auto">
              <a:xfrm>
                <a:off x="4815840" y="531114"/>
                <a:ext cx="134112" cy="896112"/>
              </a:xfrm>
              <a:prstGeom prst="rect">
                <a:avLst/>
              </a:prstGeom>
              <a:solidFill>
                <a:schemeClr val="accent1"/>
              </a:solidFill>
              <a:ln w="12700" cap="sq" algn="ctr">
                <a:solidFill>
                  <a:schemeClr val="tx1"/>
                </a:solidFill>
                <a:round/>
                <a:headEnd type="none" w="sm" len="sm"/>
                <a:tailEnd type="none" w="sm" len="sm"/>
              </a:ln>
            </p:spPr>
            <p:txBody>
              <a:bodyPr/>
              <a:lstStyle/>
              <a:p>
                <a:endParaRPr lang="en-SG"/>
              </a:p>
            </p:txBody>
          </p:sp>
          <p:sp>
            <p:nvSpPr>
              <p:cNvPr id="26" name="Rectangle 23"/>
              <p:cNvSpPr>
                <a:spLocks noChangeArrowheads="1"/>
              </p:cNvSpPr>
              <p:nvPr/>
            </p:nvSpPr>
            <p:spPr bwMode="auto">
              <a:xfrm>
                <a:off x="4614672" y="1245108"/>
                <a:ext cx="134112" cy="182118"/>
              </a:xfrm>
              <a:prstGeom prst="rect">
                <a:avLst/>
              </a:prstGeom>
              <a:solidFill>
                <a:schemeClr val="accent1"/>
              </a:solidFill>
              <a:ln w="12700" cap="sq" algn="ctr">
                <a:solidFill>
                  <a:schemeClr val="tx1"/>
                </a:solidFill>
                <a:round/>
                <a:headEnd type="none" w="sm" len="sm"/>
                <a:tailEnd type="none" w="sm" len="sm"/>
              </a:ln>
            </p:spPr>
            <p:txBody>
              <a:bodyPr/>
              <a:lstStyle/>
              <a:p>
                <a:endParaRPr lang="en-SG"/>
              </a:p>
            </p:txBody>
          </p:sp>
          <p:sp>
            <p:nvSpPr>
              <p:cNvPr id="27" name="Rectangle 24"/>
              <p:cNvSpPr>
                <a:spLocks noChangeArrowheads="1"/>
              </p:cNvSpPr>
              <p:nvPr/>
            </p:nvSpPr>
            <p:spPr bwMode="auto">
              <a:xfrm>
                <a:off x="5474208" y="934974"/>
                <a:ext cx="134112" cy="492252"/>
              </a:xfrm>
              <a:prstGeom prst="rect">
                <a:avLst/>
              </a:prstGeom>
              <a:solidFill>
                <a:schemeClr val="accent1"/>
              </a:solidFill>
              <a:ln w="12700" cap="sq" algn="ctr">
                <a:solidFill>
                  <a:schemeClr val="tx1"/>
                </a:solidFill>
                <a:round/>
                <a:headEnd type="none" w="sm" len="sm"/>
                <a:tailEnd type="none" w="sm" len="sm"/>
              </a:ln>
            </p:spPr>
            <p:txBody>
              <a:bodyPr/>
              <a:lstStyle/>
              <a:p>
                <a:endParaRPr lang="en-SG"/>
              </a:p>
            </p:txBody>
          </p:sp>
        </p:grpSp>
        <p:grpSp>
          <p:nvGrpSpPr>
            <p:cNvPr id="11" name="Group 21"/>
            <p:cNvGrpSpPr>
              <a:grpSpLocks/>
            </p:cNvGrpSpPr>
            <p:nvPr/>
          </p:nvGrpSpPr>
          <p:grpSpPr bwMode="auto">
            <a:xfrm>
              <a:off x="6763067" y="605028"/>
              <a:ext cx="1438656" cy="896112"/>
              <a:chOff x="6763067" y="605028"/>
              <a:chExt cx="1438656" cy="896112"/>
            </a:xfrm>
          </p:grpSpPr>
          <p:sp>
            <p:nvSpPr>
              <p:cNvPr id="14" name="Rectangle 11"/>
              <p:cNvSpPr>
                <a:spLocks noChangeArrowheads="1"/>
              </p:cNvSpPr>
              <p:nvPr/>
            </p:nvSpPr>
            <p:spPr bwMode="auto">
              <a:xfrm>
                <a:off x="7622603" y="892624"/>
                <a:ext cx="144498" cy="608516"/>
              </a:xfrm>
              <a:prstGeom prst="rect">
                <a:avLst/>
              </a:prstGeom>
              <a:solidFill>
                <a:schemeClr val="accent1"/>
              </a:solidFill>
              <a:ln w="12700" cap="sq" algn="ctr">
                <a:solidFill>
                  <a:schemeClr val="tx1"/>
                </a:solidFill>
                <a:round/>
                <a:headEnd type="none" w="sm" len="sm"/>
                <a:tailEnd type="none" w="sm" len="sm"/>
              </a:ln>
            </p:spPr>
            <p:txBody>
              <a:bodyPr/>
              <a:lstStyle/>
              <a:p>
                <a:endParaRPr lang="en-SG"/>
              </a:p>
            </p:txBody>
          </p:sp>
          <p:sp>
            <p:nvSpPr>
              <p:cNvPr id="15" name="Rectangle 12"/>
              <p:cNvSpPr>
                <a:spLocks noChangeArrowheads="1"/>
              </p:cNvSpPr>
              <p:nvPr/>
            </p:nvSpPr>
            <p:spPr bwMode="auto">
              <a:xfrm>
                <a:off x="6964235" y="1176528"/>
                <a:ext cx="134112" cy="324612"/>
              </a:xfrm>
              <a:prstGeom prst="rect">
                <a:avLst/>
              </a:prstGeom>
              <a:solidFill>
                <a:schemeClr val="accent1"/>
              </a:solidFill>
              <a:ln w="12700" cap="sq" algn="ctr">
                <a:solidFill>
                  <a:schemeClr val="tx1"/>
                </a:solidFill>
                <a:round/>
                <a:headEnd type="none" w="sm" len="sm"/>
                <a:tailEnd type="none" w="sm" len="sm"/>
              </a:ln>
            </p:spPr>
            <p:txBody>
              <a:bodyPr/>
              <a:lstStyle/>
              <a:p>
                <a:endParaRPr lang="en-SG"/>
              </a:p>
            </p:txBody>
          </p:sp>
          <p:sp>
            <p:nvSpPr>
              <p:cNvPr id="16" name="Rectangle 13"/>
              <p:cNvSpPr>
                <a:spLocks noChangeArrowheads="1"/>
              </p:cNvSpPr>
              <p:nvPr/>
            </p:nvSpPr>
            <p:spPr bwMode="auto">
              <a:xfrm>
                <a:off x="7834157" y="806196"/>
                <a:ext cx="134112" cy="694944"/>
              </a:xfrm>
              <a:prstGeom prst="rect">
                <a:avLst/>
              </a:prstGeom>
              <a:solidFill>
                <a:schemeClr val="accent1"/>
              </a:solidFill>
              <a:ln w="12700" cap="sq" algn="ctr">
                <a:solidFill>
                  <a:schemeClr val="tx1"/>
                </a:solidFill>
                <a:round/>
                <a:headEnd type="none" w="sm" len="sm"/>
                <a:tailEnd type="none" w="sm" len="sm"/>
              </a:ln>
            </p:spPr>
            <p:txBody>
              <a:bodyPr/>
              <a:lstStyle/>
              <a:p>
                <a:endParaRPr lang="en-SG"/>
              </a:p>
            </p:txBody>
          </p:sp>
          <p:sp>
            <p:nvSpPr>
              <p:cNvPr id="17" name="Rectangle 14"/>
              <p:cNvSpPr>
                <a:spLocks noChangeArrowheads="1"/>
              </p:cNvSpPr>
              <p:nvPr/>
            </p:nvSpPr>
            <p:spPr bwMode="auto">
              <a:xfrm>
                <a:off x="7189787" y="1008888"/>
                <a:ext cx="134112" cy="492252"/>
              </a:xfrm>
              <a:prstGeom prst="rect">
                <a:avLst/>
              </a:prstGeom>
              <a:solidFill>
                <a:schemeClr val="accent1"/>
              </a:solidFill>
              <a:ln w="12700" cap="sq" algn="ctr">
                <a:solidFill>
                  <a:schemeClr val="tx1"/>
                </a:solidFill>
                <a:round/>
                <a:headEnd type="none" w="sm" len="sm"/>
                <a:tailEnd type="none" w="sm" len="sm"/>
              </a:ln>
            </p:spPr>
            <p:txBody>
              <a:bodyPr/>
              <a:lstStyle/>
              <a:p>
                <a:endParaRPr lang="en-SG"/>
              </a:p>
            </p:txBody>
          </p:sp>
          <p:sp>
            <p:nvSpPr>
              <p:cNvPr id="18" name="Rectangle 15"/>
              <p:cNvSpPr>
                <a:spLocks noChangeArrowheads="1"/>
              </p:cNvSpPr>
              <p:nvPr/>
            </p:nvSpPr>
            <p:spPr bwMode="auto">
              <a:xfrm>
                <a:off x="8067611" y="605028"/>
                <a:ext cx="134112" cy="896112"/>
              </a:xfrm>
              <a:prstGeom prst="rect">
                <a:avLst/>
              </a:prstGeom>
              <a:solidFill>
                <a:schemeClr val="accent1"/>
              </a:solidFill>
              <a:ln w="12700" cap="sq" algn="ctr">
                <a:solidFill>
                  <a:schemeClr val="tx1"/>
                </a:solidFill>
                <a:round/>
                <a:headEnd type="none" w="sm" len="sm"/>
                <a:tailEnd type="none" w="sm" len="sm"/>
              </a:ln>
            </p:spPr>
            <p:txBody>
              <a:bodyPr/>
              <a:lstStyle/>
              <a:p>
                <a:endParaRPr lang="en-SG"/>
              </a:p>
            </p:txBody>
          </p:sp>
          <p:sp>
            <p:nvSpPr>
              <p:cNvPr id="19" name="Rectangle 16"/>
              <p:cNvSpPr>
                <a:spLocks noChangeArrowheads="1"/>
              </p:cNvSpPr>
              <p:nvPr/>
            </p:nvSpPr>
            <p:spPr bwMode="auto">
              <a:xfrm>
                <a:off x="6763067" y="1319022"/>
                <a:ext cx="134112" cy="182118"/>
              </a:xfrm>
              <a:prstGeom prst="rect">
                <a:avLst/>
              </a:prstGeom>
              <a:solidFill>
                <a:schemeClr val="accent1"/>
              </a:solidFill>
              <a:ln w="12700" cap="sq" algn="ctr">
                <a:solidFill>
                  <a:schemeClr val="tx1"/>
                </a:solidFill>
                <a:round/>
                <a:headEnd type="none" w="sm" len="sm"/>
                <a:tailEnd type="none" w="sm" len="sm"/>
              </a:ln>
            </p:spPr>
            <p:txBody>
              <a:bodyPr/>
              <a:lstStyle/>
              <a:p>
                <a:endParaRPr lang="en-SG"/>
              </a:p>
            </p:txBody>
          </p:sp>
          <p:sp>
            <p:nvSpPr>
              <p:cNvPr id="20" name="Rectangle 17"/>
              <p:cNvSpPr>
                <a:spLocks noChangeArrowheads="1"/>
              </p:cNvSpPr>
              <p:nvPr/>
            </p:nvSpPr>
            <p:spPr bwMode="auto">
              <a:xfrm>
                <a:off x="7411049" y="1008888"/>
                <a:ext cx="134112" cy="492252"/>
              </a:xfrm>
              <a:prstGeom prst="rect">
                <a:avLst/>
              </a:prstGeom>
              <a:solidFill>
                <a:schemeClr val="accent1"/>
              </a:solidFill>
              <a:ln w="12700" cap="sq" algn="ctr">
                <a:solidFill>
                  <a:schemeClr val="tx1"/>
                </a:solidFill>
                <a:round/>
                <a:headEnd type="none" w="sm" len="sm"/>
                <a:tailEnd type="none" w="sm" len="sm"/>
              </a:ln>
            </p:spPr>
            <p:txBody>
              <a:bodyPr/>
              <a:lstStyle/>
              <a:p>
                <a:endParaRPr lang="en-SG"/>
              </a:p>
            </p:txBody>
          </p:sp>
        </p:grpSp>
        <p:sp>
          <p:nvSpPr>
            <p:cNvPr id="13" name="Right Arrow 10"/>
            <p:cNvSpPr>
              <a:spLocks noChangeArrowheads="1"/>
            </p:cNvSpPr>
            <p:nvPr/>
          </p:nvSpPr>
          <p:spPr bwMode="auto">
            <a:xfrm>
              <a:off x="6164494" y="1028700"/>
              <a:ext cx="388706" cy="324612"/>
            </a:xfrm>
            <a:prstGeom prst="rightArrow">
              <a:avLst>
                <a:gd name="adj1" fmla="val 50000"/>
                <a:gd name="adj2" fmla="val 49999"/>
              </a:avLst>
            </a:prstGeom>
            <a:solidFill>
              <a:srgbClr val="C00000"/>
            </a:solidFill>
            <a:ln w="12700" cap="sq" algn="ctr">
              <a:solidFill>
                <a:schemeClr val="tx1"/>
              </a:solidFill>
              <a:round/>
              <a:headEnd type="none" w="sm" len="sm"/>
              <a:tailEnd type="none" w="sm" len="sm"/>
            </a:ln>
          </p:spPr>
          <p:txBody>
            <a:bodyPr/>
            <a:lstStyle/>
            <a:p>
              <a:endParaRPr lang="en-SG"/>
            </a:p>
          </p:txBody>
        </p:sp>
      </p:grpSp>
    </p:spTree>
    <p:extLst>
      <p:ext uri="{BB962C8B-B14F-4D97-AF65-F5344CB8AC3E}">
        <p14:creationId xmlns:p14="http://schemas.microsoft.com/office/powerpoint/2010/main" val="401769776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a:solidFill>
                  <a:srgbClr val="0000FF"/>
                </a:solidFill>
              </a:rPr>
              <a:t>5. Introduction to Sorting (2/2)</a:t>
            </a:r>
            <a:endParaRPr lang="en-GB" sz="3600" dirty="0">
              <a:solidFill>
                <a:srgbClr val="0000FF"/>
              </a:solidFill>
            </a:endParaRPr>
          </a:p>
        </p:txBody>
      </p:sp>
      <p:sp>
        <p:nvSpPr>
          <p:cNvPr id="14340" name="Footer Placeholder 5"/>
          <p:cNvSpPr>
            <a:spLocks noGrp="1"/>
          </p:cNvSpPr>
          <p:nvPr>
            <p:ph type="ftr" sz="quarter" idx="11"/>
          </p:nvPr>
        </p:nvSpPr>
        <p:spPr>
          <a:noFill/>
        </p:spPr>
        <p:txBody>
          <a:bodyPr/>
          <a:lstStyle/>
          <a:p>
            <a:pPr algn="l"/>
            <a:r>
              <a:rPr lang="en-US"/>
              <a:t>Searching and Sorting</a:t>
            </a:r>
            <a:endParaRPr lang="en-US" dirty="0"/>
          </a:p>
        </p:txBody>
      </p:sp>
      <p:sp>
        <p:nvSpPr>
          <p:cNvPr id="7" name="Slide Number Placeholder 6"/>
          <p:cNvSpPr>
            <a:spLocks noGrp="1"/>
          </p:cNvSpPr>
          <p:nvPr>
            <p:ph type="sldNum" sz="quarter" idx="12"/>
          </p:nvPr>
        </p:nvSpPr>
        <p:spPr/>
        <p:txBody>
          <a:bodyPr>
            <a:normAutofit/>
          </a:bodyPr>
          <a:lstStyle/>
          <a:p>
            <a:pPr>
              <a:defRPr/>
            </a:pPr>
            <a:r>
              <a:rPr lang="en-US" sz="1200" dirty="0"/>
              <a:t>Unit20</a:t>
            </a:r>
            <a:r>
              <a:rPr sz="1200" dirty="0"/>
              <a:t> </a:t>
            </a:r>
            <a:r>
              <a:rPr lang="en-US" sz="1200" dirty="0"/>
              <a:t>-</a:t>
            </a:r>
            <a:r>
              <a:rPr sz="1200" dirty="0"/>
              <a:t> </a:t>
            </a:r>
            <a:fld id="{F7EC234A-9094-4BB8-9EA4-75ECDA8A365B}" type="slidenum">
              <a:rPr sz="1200" smtClean="0"/>
              <a:pPr>
                <a:defRPr/>
              </a:pPr>
              <a:t>18</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a:t>Aaron Tan,  NUS</a:t>
            </a:r>
            <a:endParaRPr lang="en-US" dirty="0"/>
          </a:p>
        </p:txBody>
      </p:sp>
      <p:sp>
        <p:nvSpPr>
          <p:cNvPr id="8" name="Content Placeholder 5"/>
          <p:cNvSpPr>
            <a:spLocks noGrp="1"/>
          </p:cNvSpPr>
          <p:nvPr>
            <p:ph idx="1"/>
          </p:nvPr>
        </p:nvSpPr>
        <p:spPr>
          <a:xfrm>
            <a:off x="541867" y="1151467"/>
            <a:ext cx="8331200" cy="4985564"/>
          </a:xfrm>
        </p:spPr>
        <p:txBody>
          <a:bodyPr>
            <a:normAutofit/>
          </a:bodyPr>
          <a:lstStyle/>
          <a:p>
            <a:pPr marL="338138" indent="-338138">
              <a:spcBef>
                <a:spcPts val="1200"/>
              </a:spcBef>
              <a:buClr>
                <a:schemeClr val="tx1">
                  <a:lumMod val="90000"/>
                  <a:lumOff val="10000"/>
                </a:schemeClr>
              </a:buClr>
              <a:buSzPct val="100000"/>
              <a:buFont typeface="Wingdings" panose="05000000000000000000" pitchFamily="2" charset="2"/>
              <a:buChar char="§"/>
            </a:pPr>
            <a:r>
              <a:rPr lang="en-US" altLang="ja-JP">
                <a:ea typeface="ＭＳ Ｐゴシック" pitchFamily="34" charset="-128"/>
              </a:rPr>
              <a:t>Problem statement:</a:t>
            </a:r>
          </a:p>
          <a:p>
            <a:pPr marL="862013" lvl="1" indent="-588963">
              <a:spcBef>
                <a:spcPts val="600"/>
              </a:spcBef>
              <a:buClr>
                <a:schemeClr val="tx1">
                  <a:lumMod val="90000"/>
                  <a:lumOff val="10000"/>
                </a:schemeClr>
              </a:buClr>
              <a:buSzPct val="100000"/>
              <a:buNone/>
              <a:tabLst>
                <a:tab pos="862013" algn="l"/>
              </a:tabLst>
            </a:pPr>
            <a:r>
              <a:rPr lang="en-US" altLang="ja-JP">
                <a:solidFill>
                  <a:srgbClr val="C00000"/>
                </a:solidFill>
                <a:ea typeface="ＭＳ Ｐゴシック" pitchFamily="34" charset="-128"/>
              </a:rPr>
              <a:t>	</a:t>
            </a:r>
            <a:r>
              <a:rPr lang="en-US" altLang="ja-JP" sz="2400">
                <a:solidFill>
                  <a:srgbClr val="C00000"/>
                </a:solidFill>
                <a:ea typeface="ＭＳ Ｐゴシック" pitchFamily="34" charset="-128"/>
              </a:rPr>
              <a:t>Given a list of </a:t>
            </a:r>
            <a:r>
              <a:rPr lang="en-US" altLang="ja-JP" sz="2400" i="1">
                <a:solidFill>
                  <a:srgbClr val="C00000"/>
                </a:solidFill>
                <a:ea typeface="ＭＳ Ｐゴシック" pitchFamily="34" charset="-128"/>
              </a:rPr>
              <a:t>n</a:t>
            </a:r>
            <a:r>
              <a:rPr lang="en-US" altLang="ja-JP" sz="2400">
                <a:solidFill>
                  <a:srgbClr val="C00000"/>
                </a:solidFill>
                <a:ea typeface="ＭＳ Ｐゴシック" pitchFamily="34" charset="-128"/>
              </a:rPr>
              <a:t> items, arrange the items </a:t>
            </a:r>
            <a:br>
              <a:rPr lang="en-US" altLang="ja-JP" sz="2400">
                <a:solidFill>
                  <a:srgbClr val="C00000"/>
                </a:solidFill>
                <a:ea typeface="ＭＳ Ｐゴシック" pitchFamily="34" charset="-128"/>
              </a:rPr>
            </a:br>
            <a:r>
              <a:rPr lang="en-US" altLang="ja-JP" sz="2400">
                <a:solidFill>
                  <a:srgbClr val="C00000"/>
                </a:solidFill>
                <a:ea typeface="ＭＳ Ｐゴシック" pitchFamily="34" charset="-128"/>
              </a:rPr>
              <a:t>into ascending order.</a:t>
            </a:r>
          </a:p>
          <a:p>
            <a:pPr marL="338138" indent="-338138">
              <a:spcBef>
                <a:spcPts val="1200"/>
              </a:spcBef>
              <a:buClr>
                <a:schemeClr val="tx1">
                  <a:lumMod val="90000"/>
                  <a:lumOff val="10000"/>
                </a:schemeClr>
              </a:buClr>
              <a:buSzPct val="100000"/>
              <a:buFont typeface="Wingdings" panose="05000000000000000000" pitchFamily="2" charset="2"/>
              <a:buChar char="§"/>
            </a:pPr>
            <a:r>
              <a:rPr lang="en-US" altLang="ja-JP">
                <a:ea typeface="ＭＳ Ｐゴシック" pitchFamily="34" charset="-128"/>
              </a:rPr>
              <a:t>We will implement the list as an integer array.</a:t>
            </a:r>
          </a:p>
          <a:p>
            <a:pPr marL="338138" indent="-338138">
              <a:spcBef>
                <a:spcPts val="1200"/>
              </a:spcBef>
              <a:buClr>
                <a:schemeClr val="tx1">
                  <a:lumMod val="90000"/>
                  <a:lumOff val="10000"/>
                </a:schemeClr>
              </a:buClr>
              <a:buSzPct val="100000"/>
              <a:buFont typeface="Wingdings" panose="05000000000000000000" pitchFamily="2" charset="2"/>
              <a:buChar char="§"/>
            </a:pPr>
            <a:r>
              <a:rPr lang="en-US" altLang="ja-JP">
                <a:ea typeface="ＭＳ Ｐゴシック" pitchFamily="34" charset="-128"/>
              </a:rPr>
              <a:t>We will introduce two basic sort algorithms.</a:t>
            </a:r>
          </a:p>
          <a:p>
            <a:pPr marL="338138" indent="-338138">
              <a:spcBef>
                <a:spcPts val="1200"/>
              </a:spcBef>
              <a:buClr>
                <a:schemeClr val="tx1">
                  <a:lumMod val="90000"/>
                  <a:lumOff val="10000"/>
                </a:schemeClr>
              </a:buClr>
              <a:buSzPct val="100000"/>
              <a:buFont typeface="Wingdings" panose="05000000000000000000" pitchFamily="2" charset="2"/>
              <a:buChar char="§"/>
            </a:pPr>
            <a:r>
              <a:rPr lang="en-US" altLang="ja-JP">
                <a:ea typeface="ＭＳ Ｐゴシック" pitchFamily="34" charset="-128"/>
              </a:rPr>
              <a:t>We will count the </a:t>
            </a:r>
            <a:r>
              <a:rPr lang="en-US" altLang="ja-JP">
                <a:solidFill>
                  <a:srgbClr val="0000FF"/>
                </a:solidFill>
                <a:ea typeface="ＭＳ Ｐゴシック" pitchFamily="34" charset="-128"/>
              </a:rPr>
              <a:t>number of comparisons </a:t>
            </a:r>
            <a:r>
              <a:rPr lang="en-US" altLang="ja-JP">
                <a:ea typeface="ＭＳ Ｐゴシック" pitchFamily="34" charset="-128"/>
              </a:rPr>
              <a:t>the algorithms make to analyze their performance.</a:t>
            </a:r>
          </a:p>
          <a:p>
            <a:pPr marL="612458" lvl="1" indent="-338138">
              <a:spcBef>
                <a:spcPts val="1200"/>
              </a:spcBef>
              <a:buClr>
                <a:schemeClr val="tx1">
                  <a:lumMod val="90000"/>
                  <a:lumOff val="10000"/>
                </a:schemeClr>
              </a:buClr>
              <a:buSzPct val="100000"/>
              <a:buFont typeface="Wingdings" panose="05000000000000000000" pitchFamily="2" charset="2"/>
              <a:buChar char="§"/>
            </a:pPr>
            <a:r>
              <a:rPr lang="en-US" altLang="ja-JP">
                <a:ea typeface="ＭＳ Ｐゴシック" pitchFamily="34" charset="-128"/>
              </a:rPr>
              <a:t>The ideal sorting algorithm will make the least possible number of comparisons to arrange data in a designated order.</a:t>
            </a:r>
          </a:p>
          <a:p>
            <a:pPr marL="338138" indent="-338138">
              <a:spcBef>
                <a:spcPts val="1200"/>
              </a:spcBef>
              <a:buClr>
                <a:schemeClr val="tx1">
                  <a:lumMod val="90000"/>
                  <a:lumOff val="10000"/>
                </a:schemeClr>
              </a:buClr>
              <a:buSzPct val="100000"/>
              <a:buFont typeface="Wingdings" panose="05000000000000000000" pitchFamily="2" charset="2"/>
              <a:buChar char="§"/>
            </a:pPr>
            <a:r>
              <a:rPr lang="en-US" altLang="ja-JP">
                <a:ea typeface="ＭＳ Ｐゴシック" pitchFamily="34" charset="-128"/>
              </a:rPr>
              <a:t>We will compare the algorithms by analyzing their worst-case performance.</a:t>
            </a:r>
          </a:p>
          <a:p>
            <a:pPr marL="612458" lvl="1" indent="-338138">
              <a:spcBef>
                <a:spcPts val="1200"/>
              </a:spcBef>
              <a:buClr>
                <a:schemeClr val="tx1">
                  <a:lumMod val="90000"/>
                  <a:lumOff val="10000"/>
                </a:schemeClr>
              </a:buClr>
              <a:buSzPct val="100000"/>
              <a:buFont typeface="Wingdings" panose="05000000000000000000" pitchFamily="2" charset="2"/>
              <a:buChar char="§"/>
            </a:pPr>
            <a:endParaRPr lang="en-US" dirty="0"/>
          </a:p>
        </p:txBody>
      </p:sp>
    </p:spTree>
    <p:extLst>
      <p:ext uri="{BB962C8B-B14F-4D97-AF65-F5344CB8AC3E}">
        <p14:creationId xmlns:p14="http://schemas.microsoft.com/office/powerpoint/2010/main" val="2354049572"/>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a:solidFill>
                  <a:srgbClr val="0000FF"/>
                </a:solidFill>
              </a:rPr>
              <a:t>6. Selection Sort (1/6)</a:t>
            </a:r>
            <a:endParaRPr lang="en-GB" sz="3600" dirty="0">
              <a:solidFill>
                <a:srgbClr val="0000FF"/>
              </a:solidFill>
            </a:endParaRPr>
          </a:p>
        </p:txBody>
      </p:sp>
      <p:sp>
        <p:nvSpPr>
          <p:cNvPr id="14340" name="Footer Placeholder 5"/>
          <p:cNvSpPr>
            <a:spLocks noGrp="1"/>
          </p:cNvSpPr>
          <p:nvPr>
            <p:ph type="ftr" sz="quarter" idx="11"/>
          </p:nvPr>
        </p:nvSpPr>
        <p:spPr>
          <a:noFill/>
        </p:spPr>
        <p:txBody>
          <a:bodyPr/>
          <a:lstStyle/>
          <a:p>
            <a:pPr algn="l"/>
            <a:r>
              <a:rPr lang="en-US"/>
              <a:t>Searching and Sorting</a:t>
            </a:r>
            <a:endParaRPr lang="en-US" dirty="0"/>
          </a:p>
        </p:txBody>
      </p:sp>
      <p:sp>
        <p:nvSpPr>
          <p:cNvPr id="7" name="Slide Number Placeholder 6"/>
          <p:cNvSpPr>
            <a:spLocks noGrp="1"/>
          </p:cNvSpPr>
          <p:nvPr>
            <p:ph type="sldNum" sz="quarter" idx="12"/>
          </p:nvPr>
        </p:nvSpPr>
        <p:spPr/>
        <p:txBody>
          <a:bodyPr>
            <a:normAutofit/>
          </a:bodyPr>
          <a:lstStyle/>
          <a:p>
            <a:pPr>
              <a:defRPr/>
            </a:pPr>
            <a:r>
              <a:rPr lang="en-US" sz="1200" dirty="0"/>
              <a:t>Unit20</a:t>
            </a:r>
            <a:r>
              <a:rPr sz="1200" dirty="0"/>
              <a:t> </a:t>
            </a:r>
            <a:r>
              <a:rPr lang="en-US" sz="1200" dirty="0"/>
              <a:t>-</a:t>
            </a:r>
            <a:r>
              <a:rPr sz="1200" dirty="0"/>
              <a:t> </a:t>
            </a:r>
            <a:fld id="{F7EC234A-9094-4BB8-9EA4-75ECDA8A365B}" type="slidenum">
              <a:rPr sz="1200" smtClean="0"/>
              <a:pPr>
                <a:defRPr/>
              </a:pPr>
              <a:t>19</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a:t>Aaron Tan,  NUS</a:t>
            </a:r>
            <a:endParaRPr lang="en-US" dirty="0"/>
          </a:p>
        </p:txBody>
      </p:sp>
      <p:sp>
        <p:nvSpPr>
          <p:cNvPr id="8" name="Content Placeholder 5"/>
          <p:cNvSpPr>
            <a:spLocks noGrp="1"/>
          </p:cNvSpPr>
          <p:nvPr>
            <p:ph idx="1"/>
          </p:nvPr>
        </p:nvSpPr>
        <p:spPr>
          <a:xfrm>
            <a:off x="541867" y="1195753"/>
            <a:ext cx="8331200" cy="4941277"/>
          </a:xfrm>
        </p:spPr>
        <p:txBody>
          <a:bodyPr>
            <a:normAutofit/>
          </a:bodyPr>
          <a:lstStyle/>
          <a:p>
            <a:pPr marL="338138" indent="-338138">
              <a:spcBef>
                <a:spcPts val="1200"/>
              </a:spcBef>
              <a:buClr>
                <a:schemeClr val="tx1">
                  <a:lumMod val="90000"/>
                  <a:lumOff val="10000"/>
                </a:schemeClr>
              </a:buClr>
              <a:buSzPct val="100000"/>
              <a:buFont typeface="Wingdings" panose="05000000000000000000" pitchFamily="2" charset="2"/>
              <a:buChar char="§"/>
            </a:pPr>
            <a:r>
              <a:rPr lang="en-US" altLang="ja-JP" sz="2800">
                <a:solidFill>
                  <a:srgbClr val="C00000"/>
                </a:solidFill>
                <a:ea typeface="ＭＳ Ｐゴシック" pitchFamily="34" charset="-128"/>
              </a:rPr>
              <a:t>Selection Sort </a:t>
            </a:r>
            <a:r>
              <a:rPr lang="en-US" altLang="ja-JP" sz="2800">
                <a:ea typeface="ＭＳ Ｐゴシック" pitchFamily="34" charset="-128"/>
              </a:rPr>
              <a:t>algorithm</a:t>
            </a:r>
          </a:p>
          <a:p>
            <a:pPr marL="1724025" lvl="1" indent="-1150938">
              <a:spcBef>
                <a:spcPts val="1200"/>
              </a:spcBef>
              <a:buClr>
                <a:schemeClr val="tx1">
                  <a:lumMod val="90000"/>
                  <a:lumOff val="10000"/>
                </a:schemeClr>
              </a:buClr>
              <a:buSzPct val="100000"/>
              <a:buNone/>
            </a:pPr>
            <a:r>
              <a:rPr lang="en-US" altLang="ja-JP" sz="2400">
                <a:solidFill>
                  <a:srgbClr val="0000FF"/>
                </a:solidFill>
                <a:ea typeface="ＭＳ Ｐゴシック" pitchFamily="34" charset="-128"/>
              </a:rPr>
              <a:t>Step 1: 	</a:t>
            </a:r>
            <a:r>
              <a:rPr lang="en-US" altLang="ja-JP" sz="2400">
                <a:ea typeface="ＭＳ Ｐゴシック" pitchFamily="34" charset="-128"/>
              </a:rPr>
              <a:t>Find the smallest element in the list (find_min)</a:t>
            </a:r>
          </a:p>
          <a:p>
            <a:pPr marL="1724025" lvl="1" indent="-1150938">
              <a:spcBef>
                <a:spcPts val="1200"/>
              </a:spcBef>
              <a:buClr>
                <a:schemeClr val="tx1">
                  <a:lumMod val="90000"/>
                  <a:lumOff val="10000"/>
                </a:schemeClr>
              </a:buClr>
              <a:buSzPct val="100000"/>
              <a:buNone/>
            </a:pPr>
            <a:r>
              <a:rPr lang="en-US" altLang="ja-JP" sz="2400">
                <a:solidFill>
                  <a:srgbClr val="0000FF"/>
                </a:solidFill>
                <a:ea typeface="ＭＳ Ｐゴシック" pitchFamily="34" charset="-128"/>
              </a:rPr>
              <a:t>Step 2:</a:t>
            </a:r>
            <a:r>
              <a:rPr lang="en-US" altLang="ja-JP" sz="2400">
                <a:ea typeface="ＭＳ Ｐゴシック" pitchFamily="34" charset="-128"/>
              </a:rPr>
              <a:t>	Swap </a:t>
            </a:r>
            <a:r>
              <a:rPr lang="en-US" sz="2400" kern="0"/>
              <a:t>this smallest element with the element in the first position. (Now, the smallest element is in the right place.)</a:t>
            </a:r>
          </a:p>
          <a:p>
            <a:pPr marL="1724025" lvl="1" indent="-1150938">
              <a:spcBef>
                <a:spcPts val="1200"/>
              </a:spcBef>
              <a:buClr>
                <a:schemeClr val="tx1">
                  <a:lumMod val="90000"/>
                  <a:lumOff val="10000"/>
                </a:schemeClr>
              </a:buClr>
              <a:buSzPct val="100000"/>
              <a:buNone/>
            </a:pPr>
            <a:r>
              <a:rPr lang="en-US" altLang="ja-JP" sz="2400" kern="0">
                <a:solidFill>
                  <a:srgbClr val="0000FF"/>
                </a:solidFill>
                <a:ea typeface="ＭＳ Ｐゴシック" pitchFamily="34" charset="-128"/>
              </a:rPr>
              <a:t>Step 3: 	</a:t>
            </a:r>
            <a:r>
              <a:rPr lang="en-US" sz="2400" kern="0"/>
              <a:t>Repeat steps 1 and 2 with the list having one fewer element (i.e. the smallest element just found and its place is “discarded” from further processing).</a:t>
            </a:r>
            <a:endParaRPr lang="en-US" altLang="ja-JP" sz="2400">
              <a:ea typeface="ＭＳ Ｐゴシック" pitchFamily="34" charset="-128"/>
            </a:endParaRPr>
          </a:p>
          <a:p>
            <a:pPr marL="612458" lvl="1" indent="-338138">
              <a:spcBef>
                <a:spcPts val="1200"/>
              </a:spcBef>
              <a:buClr>
                <a:schemeClr val="tx1">
                  <a:lumMod val="90000"/>
                  <a:lumOff val="10000"/>
                </a:schemeClr>
              </a:buClr>
              <a:buSzPct val="100000"/>
              <a:buFont typeface="Wingdings" panose="05000000000000000000" pitchFamily="2" charset="2"/>
              <a:buChar char="§"/>
            </a:pPr>
            <a:endParaRPr lang="en-US" dirty="0"/>
          </a:p>
        </p:txBody>
      </p:sp>
    </p:spTree>
    <p:extLst>
      <p:ext uri="{BB962C8B-B14F-4D97-AF65-F5344CB8AC3E}">
        <p14:creationId xmlns:p14="http://schemas.microsoft.com/office/powerpoint/2010/main" val="1059822798"/>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name="PPTLabsHighlightBulletsSlide201407010954148589">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dirty="0">
                <a:solidFill>
                  <a:srgbClr val="0000FF"/>
                </a:solidFill>
              </a:rPr>
              <a:t>Unit 20: Searching and Sorting</a:t>
            </a:r>
          </a:p>
        </p:txBody>
      </p:sp>
      <p:sp>
        <p:nvSpPr>
          <p:cNvPr id="14340" name="Footer Placeholder 5"/>
          <p:cNvSpPr>
            <a:spLocks noGrp="1"/>
          </p:cNvSpPr>
          <p:nvPr>
            <p:ph type="ftr" sz="quarter" idx="11"/>
          </p:nvPr>
        </p:nvSpPr>
        <p:spPr>
          <a:noFill/>
        </p:spPr>
        <p:txBody>
          <a:bodyPr/>
          <a:lstStyle/>
          <a:p>
            <a:pPr algn="l"/>
            <a:r>
              <a:rPr lang="en-US"/>
              <a:t>Searching and Sorting</a:t>
            </a:r>
            <a:endParaRPr lang="en-US" dirty="0"/>
          </a:p>
        </p:txBody>
      </p:sp>
      <p:sp>
        <p:nvSpPr>
          <p:cNvPr id="7" name="Slide Number Placeholder 6"/>
          <p:cNvSpPr>
            <a:spLocks noGrp="1"/>
          </p:cNvSpPr>
          <p:nvPr>
            <p:ph type="sldNum" sz="quarter" idx="12"/>
          </p:nvPr>
        </p:nvSpPr>
        <p:spPr/>
        <p:txBody>
          <a:bodyPr>
            <a:normAutofit/>
          </a:bodyPr>
          <a:lstStyle/>
          <a:p>
            <a:pPr>
              <a:defRPr/>
            </a:pPr>
            <a:r>
              <a:rPr lang="en-US" sz="1200" dirty="0"/>
              <a:t>Unit20 </a:t>
            </a:r>
            <a:r>
              <a:rPr sz="1200" dirty="0"/>
              <a:t>- </a:t>
            </a:r>
            <a:fld id="{F7EC234A-9094-4BB8-9EA4-75ECDA8A365B}" type="slidenum">
              <a:rPr sz="1200" smtClean="0"/>
              <a:pPr>
                <a:defRPr/>
              </a:pPr>
              <a:t>2</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a:t>Aaron Tan,  NUS</a:t>
            </a:r>
            <a:endParaRPr lang="en-US" dirty="0"/>
          </a:p>
        </p:txBody>
      </p:sp>
      <p:sp>
        <p:nvSpPr>
          <p:cNvPr id="9" name="Rectangle 3"/>
          <p:cNvSpPr txBox="1">
            <a:spLocks noChangeArrowheads="1"/>
          </p:cNvSpPr>
          <p:nvPr/>
        </p:nvSpPr>
        <p:spPr>
          <a:xfrm>
            <a:off x="673100" y="1280212"/>
            <a:ext cx="8083442" cy="3143198"/>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fontAlgn="auto">
              <a:spcBef>
                <a:spcPts val="600"/>
              </a:spcBef>
              <a:spcAft>
                <a:spcPts val="0"/>
              </a:spcAft>
              <a:buSzPct val="120000"/>
              <a:buFont typeface="Wingdings" pitchFamily="2" charset="2"/>
              <a:buNone/>
            </a:pPr>
            <a:r>
              <a:rPr lang="en-GB" sz="2800" dirty="0">
                <a:solidFill>
                  <a:srgbClr val="C00000"/>
                </a:solidFill>
              </a:rPr>
              <a:t>Objectives:</a:t>
            </a:r>
          </a:p>
          <a:p>
            <a:pPr marL="685800" lvl="1" indent="-411163">
              <a:buClr>
                <a:schemeClr val="tx1">
                  <a:lumMod val="90000"/>
                  <a:lumOff val="10000"/>
                </a:schemeClr>
              </a:buClr>
              <a:buSzPct val="120000"/>
              <a:buFont typeface="Wingdings" pitchFamily="2" charset="2"/>
              <a:buChar char="§"/>
            </a:pPr>
            <a:r>
              <a:rPr lang="en-GB" sz="2400" dirty="0"/>
              <a:t>Understand the basic searching algorithms and sorting </a:t>
            </a:r>
            <a:r>
              <a:rPr lang="en-GB" sz="2400" dirty="0">
                <a:cs typeface="Arial" charset="0"/>
              </a:rPr>
              <a:t>algorithms</a:t>
            </a:r>
          </a:p>
          <a:p>
            <a:pPr marL="685800" lvl="1" indent="-411163">
              <a:buClr>
                <a:schemeClr val="tx1">
                  <a:lumMod val="90000"/>
                  <a:lumOff val="10000"/>
                </a:schemeClr>
              </a:buClr>
              <a:buSzPct val="120000"/>
              <a:buFont typeface="Wingdings" pitchFamily="2" charset="2"/>
              <a:buChar char="§"/>
            </a:pPr>
            <a:r>
              <a:rPr lang="en-GB" sz="2400" dirty="0"/>
              <a:t>Introduce the concept of complexity analysis (informally</a:t>
            </a:r>
            <a:r>
              <a:rPr lang="en-GB" sz="2400" dirty="0">
                <a:cs typeface="Arial" charset="0"/>
              </a:rPr>
              <a:t>)</a:t>
            </a:r>
          </a:p>
          <a:p>
            <a:pPr marL="685800" lvl="1" indent="-411163">
              <a:buClr>
                <a:schemeClr val="tx1">
                  <a:lumMod val="90000"/>
                  <a:lumOff val="10000"/>
                </a:schemeClr>
              </a:buClr>
              <a:buSzPct val="120000"/>
              <a:buFont typeface="Wingdings" pitchFamily="2" charset="2"/>
              <a:buChar char="§"/>
            </a:pPr>
            <a:r>
              <a:rPr lang="en-GB" sz="2400" dirty="0"/>
              <a:t>Implement the searching and sorting algorithms using arrays</a:t>
            </a:r>
            <a:endParaRPr lang="en-GB" sz="2400" dirty="0">
              <a:cs typeface="Arial" charset="0"/>
            </a:endParaRPr>
          </a:p>
        </p:txBody>
      </p:sp>
      <p:sp>
        <p:nvSpPr>
          <p:cNvPr id="10" name="Rectangle 3"/>
          <p:cNvSpPr txBox="1">
            <a:spLocks noChangeArrowheads="1"/>
          </p:cNvSpPr>
          <p:nvPr/>
        </p:nvSpPr>
        <p:spPr bwMode="auto">
          <a:xfrm>
            <a:off x="673100" y="4449076"/>
            <a:ext cx="7620000" cy="1334504"/>
          </a:xfrm>
          <a:prstGeom prst="rect">
            <a:avLst/>
          </a:prstGeom>
          <a:noFill/>
          <a:ln w="9525">
            <a:noFill/>
            <a:miter lim="800000"/>
            <a:headEnd/>
            <a:tailEnd/>
          </a:ln>
        </p:spPr>
        <p:txBody>
          <a:bodyPr/>
          <a:lstStyle/>
          <a:p>
            <a:pPr marL="342900" indent="-342900">
              <a:spcBef>
                <a:spcPct val="20000"/>
              </a:spcBef>
              <a:buClr>
                <a:schemeClr val="bg2"/>
              </a:buClr>
              <a:buSzPct val="120000"/>
              <a:defRPr/>
            </a:pPr>
            <a:r>
              <a:rPr lang="en-GB" sz="2800" kern="0" dirty="0">
                <a:solidFill>
                  <a:srgbClr val="C00000"/>
                </a:solidFill>
              </a:rPr>
              <a:t>Reference: </a:t>
            </a:r>
          </a:p>
          <a:p>
            <a:pPr marL="738188" lvl="1" indent="-457200" eaLnBrk="1" hangingPunct="1">
              <a:buClr>
                <a:schemeClr val="tx1">
                  <a:lumMod val="90000"/>
                  <a:lumOff val="10000"/>
                </a:schemeClr>
              </a:buClr>
              <a:buSzPct val="120000"/>
              <a:buFont typeface="Wingdings" pitchFamily="2" charset="2"/>
              <a:buChar char="§"/>
            </a:pPr>
            <a:r>
              <a:rPr lang="en-GB" sz="2400" dirty="0"/>
              <a:t>Chapter 7 Array Pointers</a:t>
            </a:r>
          </a:p>
          <a:p>
            <a:pPr marL="1195388" lvl="2" indent="-457200">
              <a:buClr>
                <a:schemeClr val="bg1">
                  <a:lumMod val="50000"/>
                </a:schemeClr>
              </a:buClr>
              <a:buSzPct val="120000"/>
              <a:buFont typeface="Wingdings" pitchFamily="2" charset="2"/>
              <a:buChar char="§"/>
            </a:pPr>
            <a:r>
              <a:rPr lang="en-GB" sz="2000" dirty="0"/>
              <a:t>Section 7.6 Searching and Sorting an Array</a:t>
            </a:r>
          </a:p>
        </p:txBody>
      </p:sp>
    </p:spTree>
    <p:extLst>
      <p:ext uri="{BB962C8B-B14F-4D97-AF65-F5344CB8AC3E}">
        <p14:creationId xmlns:p14="http://schemas.microsoft.com/office/powerpoint/2010/main" val="243860769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dissolve">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a:solidFill>
                  <a:srgbClr val="0000FF"/>
                </a:solidFill>
              </a:rPr>
              <a:t>6. Selection Sort (2/6)</a:t>
            </a:r>
            <a:endParaRPr lang="en-GB" sz="3600" dirty="0">
              <a:solidFill>
                <a:srgbClr val="0000FF"/>
              </a:solidFill>
            </a:endParaRPr>
          </a:p>
        </p:txBody>
      </p:sp>
      <p:sp>
        <p:nvSpPr>
          <p:cNvPr id="14340" name="Footer Placeholder 5"/>
          <p:cNvSpPr>
            <a:spLocks noGrp="1"/>
          </p:cNvSpPr>
          <p:nvPr>
            <p:ph type="ftr" sz="quarter" idx="11"/>
          </p:nvPr>
        </p:nvSpPr>
        <p:spPr>
          <a:noFill/>
        </p:spPr>
        <p:txBody>
          <a:bodyPr/>
          <a:lstStyle/>
          <a:p>
            <a:pPr algn="l"/>
            <a:r>
              <a:rPr lang="en-US"/>
              <a:t>Searching and Sorting</a:t>
            </a:r>
            <a:endParaRPr lang="en-US" dirty="0"/>
          </a:p>
        </p:txBody>
      </p:sp>
      <p:sp>
        <p:nvSpPr>
          <p:cNvPr id="7" name="Slide Number Placeholder 6"/>
          <p:cNvSpPr>
            <a:spLocks noGrp="1"/>
          </p:cNvSpPr>
          <p:nvPr>
            <p:ph type="sldNum" sz="quarter" idx="12"/>
          </p:nvPr>
        </p:nvSpPr>
        <p:spPr/>
        <p:txBody>
          <a:bodyPr>
            <a:normAutofit/>
          </a:bodyPr>
          <a:lstStyle/>
          <a:p>
            <a:pPr>
              <a:defRPr/>
            </a:pPr>
            <a:r>
              <a:rPr lang="en-US" sz="1200" dirty="0"/>
              <a:t>Unit20</a:t>
            </a:r>
            <a:r>
              <a:rPr sz="1200" dirty="0"/>
              <a:t> </a:t>
            </a:r>
            <a:r>
              <a:rPr lang="en-US" sz="1200" dirty="0"/>
              <a:t>-</a:t>
            </a:r>
            <a:r>
              <a:rPr sz="1200" dirty="0"/>
              <a:t> </a:t>
            </a:r>
            <a:fld id="{F7EC234A-9094-4BB8-9EA4-75ECDA8A365B}" type="slidenum">
              <a:rPr sz="1200" smtClean="0"/>
              <a:pPr>
                <a:defRPr/>
              </a:pPr>
              <a:t>20</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a:t>Aaron Tan,  NUS</a:t>
            </a:r>
            <a:endParaRPr lang="en-US" dirty="0"/>
          </a:p>
        </p:txBody>
      </p:sp>
      <p:sp>
        <p:nvSpPr>
          <p:cNvPr id="9" name="TextBox 84"/>
          <p:cNvSpPr txBox="1">
            <a:spLocks noChangeArrowheads="1"/>
          </p:cNvSpPr>
          <p:nvPr/>
        </p:nvSpPr>
        <p:spPr bwMode="auto">
          <a:xfrm>
            <a:off x="333375" y="1427163"/>
            <a:ext cx="127317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400" i="1"/>
              <a:t>n</a:t>
            </a:r>
            <a:r>
              <a:rPr lang="en-US" sz="2400"/>
              <a:t> = 9</a:t>
            </a:r>
            <a:endParaRPr lang="en-SG" sz="2400"/>
          </a:p>
        </p:txBody>
      </p:sp>
      <p:grpSp>
        <p:nvGrpSpPr>
          <p:cNvPr id="10" name="Group 114"/>
          <p:cNvGrpSpPr>
            <a:grpSpLocks/>
          </p:cNvGrpSpPr>
          <p:nvPr/>
        </p:nvGrpSpPr>
        <p:grpSpPr bwMode="auto">
          <a:xfrm>
            <a:off x="2092325" y="2136775"/>
            <a:ext cx="5416550" cy="711200"/>
            <a:chOff x="2091711" y="2136928"/>
            <a:chExt cx="5416835" cy="710464"/>
          </a:xfrm>
        </p:grpSpPr>
        <p:sp>
          <p:nvSpPr>
            <p:cNvPr id="11" name="TextBox 38"/>
            <p:cNvSpPr txBox="1">
              <a:spLocks noChangeArrowheads="1"/>
            </p:cNvSpPr>
            <p:nvPr/>
          </p:nvSpPr>
          <p:spPr bwMode="auto">
            <a:xfrm>
              <a:off x="2470802" y="2447282"/>
              <a:ext cx="558163"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23</a:t>
              </a:r>
              <a:endParaRPr lang="en-SG" sz="2000"/>
            </a:p>
          </p:txBody>
        </p:sp>
        <p:sp>
          <p:nvSpPr>
            <p:cNvPr id="13" name="TextBox 39"/>
            <p:cNvSpPr txBox="1">
              <a:spLocks noChangeArrowheads="1"/>
            </p:cNvSpPr>
            <p:nvPr/>
          </p:nvSpPr>
          <p:spPr bwMode="auto">
            <a:xfrm>
              <a:off x="3028965" y="2447282"/>
              <a:ext cx="558163"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17</a:t>
              </a:r>
              <a:endParaRPr lang="en-SG" sz="2000"/>
            </a:p>
          </p:txBody>
        </p:sp>
        <p:sp>
          <p:nvSpPr>
            <p:cNvPr id="14" name="TextBox 40"/>
            <p:cNvSpPr txBox="1">
              <a:spLocks noChangeArrowheads="1"/>
            </p:cNvSpPr>
            <p:nvPr/>
          </p:nvSpPr>
          <p:spPr bwMode="auto">
            <a:xfrm>
              <a:off x="3587128" y="2447282"/>
              <a:ext cx="568723"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5</a:t>
              </a:r>
              <a:endParaRPr lang="en-SG" sz="2000"/>
            </a:p>
          </p:txBody>
        </p:sp>
        <p:sp>
          <p:nvSpPr>
            <p:cNvPr id="15" name="TextBox 41"/>
            <p:cNvSpPr txBox="1">
              <a:spLocks noChangeArrowheads="1"/>
            </p:cNvSpPr>
            <p:nvPr/>
          </p:nvSpPr>
          <p:spPr bwMode="auto">
            <a:xfrm>
              <a:off x="4151977" y="2447282"/>
              <a:ext cx="562219"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90</a:t>
              </a:r>
              <a:endParaRPr lang="en-SG" sz="2000"/>
            </a:p>
          </p:txBody>
        </p:sp>
        <p:sp>
          <p:nvSpPr>
            <p:cNvPr id="16" name="TextBox 42"/>
            <p:cNvSpPr txBox="1">
              <a:spLocks noChangeArrowheads="1"/>
            </p:cNvSpPr>
            <p:nvPr/>
          </p:nvSpPr>
          <p:spPr bwMode="auto">
            <a:xfrm>
              <a:off x="4714196" y="2447282"/>
              <a:ext cx="567464"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12</a:t>
              </a:r>
              <a:endParaRPr lang="en-SG" sz="2000"/>
            </a:p>
          </p:txBody>
        </p:sp>
        <p:sp>
          <p:nvSpPr>
            <p:cNvPr id="17" name="TextBox 43"/>
            <p:cNvSpPr txBox="1">
              <a:spLocks noChangeArrowheads="1"/>
            </p:cNvSpPr>
            <p:nvPr/>
          </p:nvSpPr>
          <p:spPr bwMode="auto">
            <a:xfrm>
              <a:off x="5281661" y="2447282"/>
              <a:ext cx="568460"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44</a:t>
              </a:r>
              <a:endParaRPr lang="en-SG" sz="2000"/>
            </a:p>
          </p:txBody>
        </p:sp>
        <p:sp>
          <p:nvSpPr>
            <p:cNvPr id="18" name="TextBox 44"/>
            <p:cNvSpPr txBox="1">
              <a:spLocks noChangeArrowheads="1"/>
            </p:cNvSpPr>
            <p:nvPr/>
          </p:nvSpPr>
          <p:spPr bwMode="auto">
            <a:xfrm>
              <a:off x="5850120" y="2447282"/>
              <a:ext cx="554502"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38</a:t>
              </a:r>
              <a:endParaRPr lang="en-SG" sz="2000"/>
            </a:p>
          </p:txBody>
        </p:sp>
        <p:sp>
          <p:nvSpPr>
            <p:cNvPr id="19" name="TextBox 45"/>
            <p:cNvSpPr txBox="1">
              <a:spLocks noChangeArrowheads="1"/>
            </p:cNvSpPr>
            <p:nvPr/>
          </p:nvSpPr>
          <p:spPr bwMode="auto">
            <a:xfrm>
              <a:off x="6404622" y="2447282"/>
              <a:ext cx="554501"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84</a:t>
              </a:r>
              <a:endParaRPr lang="en-SG" sz="2000"/>
            </a:p>
          </p:txBody>
        </p:sp>
        <p:sp>
          <p:nvSpPr>
            <p:cNvPr id="20" name="TextBox 46"/>
            <p:cNvSpPr txBox="1">
              <a:spLocks noChangeArrowheads="1"/>
            </p:cNvSpPr>
            <p:nvPr/>
          </p:nvSpPr>
          <p:spPr bwMode="auto">
            <a:xfrm>
              <a:off x="6959123" y="2447282"/>
              <a:ext cx="549423"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77</a:t>
              </a:r>
              <a:endParaRPr lang="en-SG" sz="2000"/>
            </a:p>
          </p:txBody>
        </p:sp>
        <p:sp>
          <p:nvSpPr>
            <p:cNvPr id="21" name="TextBox 47"/>
            <p:cNvSpPr txBox="1">
              <a:spLocks noChangeArrowheads="1"/>
            </p:cNvSpPr>
            <p:nvPr/>
          </p:nvSpPr>
          <p:spPr bwMode="auto">
            <a:xfrm>
              <a:off x="2470802" y="2138415"/>
              <a:ext cx="558163" cy="307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400"/>
                <a:t>[0]</a:t>
              </a:r>
              <a:endParaRPr lang="en-SG" sz="1400"/>
            </a:p>
          </p:txBody>
        </p:sp>
        <p:sp>
          <p:nvSpPr>
            <p:cNvPr id="22" name="TextBox 48"/>
            <p:cNvSpPr txBox="1">
              <a:spLocks noChangeArrowheads="1"/>
            </p:cNvSpPr>
            <p:nvPr/>
          </p:nvSpPr>
          <p:spPr bwMode="auto">
            <a:xfrm>
              <a:off x="3039707" y="2136928"/>
              <a:ext cx="558163" cy="307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400"/>
                <a:t>[1]</a:t>
              </a:r>
              <a:endParaRPr lang="en-SG" sz="1400"/>
            </a:p>
          </p:txBody>
        </p:sp>
        <p:sp>
          <p:nvSpPr>
            <p:cNvPr id="23" name="TextBox 49"/>
            <p:cNvSpPr txBox="1">
              <a:spLocks noChangeArrowheads="1"/>
            </p:cNvSpPr>
            <p:nvPr/>
          </p:nvSpPr>
          <p:spPr bwMode="auto">
            <a:xfrm>
              <a:off x="3587128" y="2139902"/>
              <a:ext cx="568905" cy="307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400"/>
                <a:t>[2]</a:t>
              </a:r>
              <a:endParaRPr lang="en-SG" sz="1400"/>
            </a:p>
          </p:txBody>
        </p:sp>
        <p:sp>
          <p:nvSpPr>
            <p:cNvPr id="24" name="TextBox 50"/>
            <p:cNvSpPr txBox="1">
              <a:spLocks noChangeArrowheads="1"/>
            </p:cNvSpPr>
            <p:nvPr/>
          </p:nvSpPr>
          <p:spPr bwMode="auto">
            <a:xfrm>
              <a:off x="4156033" y="2136928"/>
              <a:ext cx="558163" cy="307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400"/>
                <a:t>[3]</a:t>
              </a:r>
              <a:endParaRPr lang="en-SG" sz="1400"/>
            </a:p>
          </p:txBody>
        </p:sp>
        <p:sp>
          <p:nvSpPr>
            <p:cNvPr id="25" name="TextBox 51"/>
            <p:cNvSpPr txBox="1">
              <a:spLocks noChangeArrowheads="1"/>
            </p:cNvSpPr>
            <p:nvPr/>
          </p:nvSpPr>
          <p:spPr bwMode="auto">
            <a:xfrm>
              <a:off x="4714196" y="2136928"/>
              <a:ext cx="567464" cy="307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400"/>
                <a:t>[4]</a:t>
              </a:r>
              <a:endParaRPr lang="en-SG" sz="1400"/>
            </a:p>
          </p:txBody>
        </p:sp>
        <p:sp>
          <p:nvSpPr>
            <p:cNvPr id="26" name="TextBox 52"/>
            <p:cNvSpPr txBox="1">
              <a:spLocks noChangeArrowheads="1"/>
            </p:cNvSpPr>
            <p:nvPr/>
          </p:nvSpPr>
          <p:spPr bwMode="auto">
            <a:xfrm>
              <a:off x="5281660" y="2139902"/>
              <a:ext cx="568461" cy="307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400"/>
                <a:t>[5]</a:t>
              </a:r>
              <a:endParaRPr lang="en-SG" sz="1400"/>
            </a:p>
          </p:txBody>
        </p:sp>
        <p:sp>
          <p:nvSpPr>
            <p:cNvPr id="27" name="TextBox 53"/>
            <p:cNvSpPr txBox="1">
              <a:spLocks noChangeArrowheads="1"/>
            </p:cNvSpPr>
            <p:nvPr/>
          </p:nvSpPr>
          <p:spPr bwMode="auto">
            <a:xfrm>
              <a:off x="5850121" y="2139902"/>
              <a:ext cx="554501" cy="307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400"/>
                <a:t>[6]</a:t>
              </a:r>
              <a:endParaRPr lang="en-SG" sz="1400"/>
            </a:p>
          </p:txBody>
        </p:sp>
        <p:sp>
          <p:nvSpPr>
            <p:cNvPr id="28" name="TextBox 54"/>
            <p:cNvSpPr txBox="1">
              <a:spLocks noChangeArrowheads="1"/>
            </p:cNvSpPr>
            <p:nvPr/>
          </p:nvSpPr>
          <p:spPr bwMode="auto">
            <a:xfrm>
              <a:off x="6394277" y="2138415"/>
              <a:ext cx="568508" cy="307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400"/>
                <a:t>[7]</a:t>
              </a:r>
              <a:endParaRPr lang="en-SG" sz="1400"/>
            </a:p>
          </p:txBody>
        </p:sp>
        <p:sp>
          <p:nvSpPr>
            <p:cNvPr id="29" name="TextBox 55"/>
            <p:cNvSpPr txBox="1">
              <a:spLocks noChangeArrowheads="1"/>
            </p:cNvSpPr>
            <p:nvPr/>
          </p:nvSpPr>
          <p:spPr bwMode="auto">
            <a:xfrm>
              <a:off x="6948340" y="2139902"/>
              <a:ext cx="549423" cy="307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400"/>
                <a:t>[8]</a:t>
              </a:r>
              <a:endParaRPr lang="en-SG" sz="1400"/>
            </a:p>
          </p:txBody>
        </p:sp>
        <p:sp>
          <p:nvSpPr>
            <p:cNvPr id="30" name="TextBox 56"/>
            <p:cNvSpPr txBox="1">
              <a:spLocks noChangeArrowheads="1"/>
            </p:cNvSpPr>
            <p:nvPr/>
          </p:nvSpPr>
          <p:spPr bwMode="auto">
            <a:xfrm>
              <a:off x="2091711" y="2136928"/>
              <a:ext cx="682100" cy="307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400"/>
                <a:t>array</a:t>
              </a:r>
              <a:endParaRPr lang="en-SG" sz="1400"/>
            </a:p>
          </p:txBody>
        </p:sp>
      </p:grpSp>
      <p:sp>
        <p:nvSpPr>
          <p:cNvPr id="31" name="TextBox 30"/>
          <p:cNvSpPr txBox="1">
            <a:spLocks noChangeArrowheads="1"/>
          </p:cNvSpPr>
          <p:nvPr/>
        </p:nvSpPr>
        <p:spPr bwMode="auto">
          <a:xfrm>
            <a:off x="333375" y="2360613"/>
            <a:ext cx="1273175"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000"/>
              <a:t>1</a:t>
            </a:r>
            <a:r>
              <a:rPr lang="en-US" sz="2000" baseline="30000"/>
              <a:t>st</a:t>
            </a:r>
            <a:r>
              <a:rPr lang="en-US" sz="2000"/>
              <a:t> pass:</a:t>
            </a:r>
            <a:endParaRPr lang="en-SG" sz="2000"/>
          </a:p>
        </p:txBody>
      </p:sp>
      <p:grpSp>
        <p:nvGrpSpPr>
          <p:cNvPr id="32" name="Group 164"/>
          <p:cNvGrpSpPr>
            <a:grpSpLocks/>
          </p:cNvGrpSpPr>
          <p:nvPr/>
        </p:nvGrpSpPr>
        <p:grpSpPr bwMode="auto">
          <a:xfrm>
            <a:off x="2489200" y="1552575"/>
            <a:ext cx="568325" cy="585788"/>
            <a:chOff x="2489358" y="1553340"/>
            <a:chExt cx="568905" cy="584382"/>
          </a:xfrm>
        </p:grpSpPr>
        <p:cxnSp>
          <p:nvCxnSpPr>
            <p:cNvPr id="33" name="Straight Arrow Connector 110"/>
            <p:cNvCxnSpPr>
              <a:cxnSpLocks noChangeShapeType="1"/>
            </p:cNvCxnSpPr>
            <p:nvPr/>
          </p:nvCxnSpPr>
          <p:spPr bwMode="auto">
            <a:xfrm rot="5400000">
              <a:off x="2623882" y="2028313"/>
              <a:ext cx="217230" cy="1588"/>
            </a:xfrm>
            <a:prstGeom prst="straightConnector1">
              <a:avLst/>
            </a:prstGeom>
            <a:noFill/>
            <a:ln w="19050" cap="sq"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4" name="TextBox 112"/>
            <p:cNvSpPr txBox="1">
              <a:spLocks noChangeArrowheads="1"/>
            </p:cNvSpPr>
            <p:nvPr/>
          </p:nvSpPr>
          <p:spPr bwMode="auto">
            <a:xfrm>
              <a:off x="2489358" y="1553340"/>
              <a:ext cx="56890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a:t>first</a:t>
              </a:r>
              <a:endParaRPr lang="en-SG" sz="1600"/>
            </a:p>
          </p:txBody>
        </p:sp>
      </p:grpSp>
      <p:grpSp>
        <p:nvGrpSpPr>
          <p:cNvPr id="35" name="Group 165"/>
          <p:cNvGrpSpPr>
            <a:grpSpLocks/>
          </p:cNvGrpSpPr>
          <p:nvPr/>
        </p:nvGrpSpPr>
        <p:grpSpPr bwMode="auto">
          <a:xfrm>
            <a:off x="3679825" y="1552575"/>
            <a:ext cx="515938" cy="587375"/>
            <a:chOff x="3680472" y="1553340"/>
            <a:chExt cx="514885" cy="586562"/>
          </a:xfrm>
        </p:grpSpPr>
        <p:cxnSp>
          <p:nvCxnSpPr>
            <p:cNvPr id="36" name="Straight Arrow Connector 111"/>
            <p:cNvCxnSpPr>
              <a:cxnSpLocks noChangeShapeType="1"/>
            </p:cNvCxnSpPr>
            <p:nvPr/>
          </p:nvCxnSpPr>
          <p:spPr bwMode="auto">
            <a:xfrm rot="5400000">
              <a:off x="3849345" y="2030493"/>
              <a:ext cx="217230" cy="1588"/>
            </a:xfrm>
            <a:prstGeom prst="straightConnector1">
              <a:avLst/>
            </a:prstGeom>
            <a:noFill/>
            <a:ln w="19050" cap="sq"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7" name="Rectangle 113"/>
            <p:cNvSpPr>
              <a:spLocks noChangeArrowheads="1"/>
            </p:cNvSpPr>
            <p:nvPr/>
          </p:nvSpPr>
          <p:spPr bwMode="auto">
            <a:xfrm>
              <a:off x="3680472" y="1553340"/>
              <a:ext cx="51488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1600"/>
                <a:t>min</a:t>
              </a:r>
              <a:endParaRPr lang="en-SG" sz="1600"/>
            </a:p>
          </p:txBody>
        </p:sp>
      </p:grpSp>
      <p:sp>
        <p:nvSpPr>
          <p:cNvPr id="38" name="Freeform 37"/>
          <p:cNvSpPr>
            <a:spLocks/>
          </p:cNvSpPr>
          <p:nvPr/>
        </p:nvSpPr>
        <p:spPr bwMode="auto">
          <a:xfrm>
            <a:off x="2951163" y="1887538"/>
            <a:ext cx="711200" cy="249237"/>
          </a:xfrm>
          <a:custGeom>
            <a:avLst/>
            <a:gdLst>
              <a:gd name="T0" fmla="*/ 0 w 646176"/>
              <a:gd name="T1" fmla="*/ 3495 h 331216"/>
              <a:gd name="T2" fmla="*/ 1412204 w 646176"/>
              <a:gd name="T3" fmla="*/ 22 h 331216"/>
              <a:gd name="T4" fmla="*/ 2993874 w 646176"/>
              <a:gd name="T5" fmla="*/ 3366 h 331216"/>
              <a:gd name="T6" fmla="*/ 0 60000 65536"/>
              <a:gd name="T7" fmla="*/ 0 60000 65536"/>
              <a:gd name="T8" fmla="*/ 0 60000 65536"/>
              <a:gd name="T9" fmla="*/ 0 w 646176"/>
              <a:gd name="T10" fmla="*/ 0 h 331216"/>
              <a:gd name="T11" fmla="*/ 646176 w 646176"/>
              <a:gd name="T12" fmla="*/ 331216 h 331216"/>
            </a:gdLst>
            <a:ahLst/>
            <a:cxnLst>
              <a:cxn ang="T6">
                <a:pos x="T0" y="T1"/>
              </a:cxn>
              <a:cxn ang="T7">
                <a:pos x="T2" y="T3"/>
              </a:cxn>
              <a:cxn ang="T8">
                <a:pos x="T4" y="T5"/>
              </a:cxn>
            </a:cxnLst>
            <a:rect l="T9" t="T10" r="T11" b="T12"/>
            <a:pathLst>
              <a:path w="646176" h="331216">
                <a:moveTo>
                  <a:pt x="0" y="331216"/>
                </a:moveTo>
                <a:cubicBezTo>
                  <a:pt x="98552" y="167640"/>
                  <a:pt x="197104" y="4064"/>
                  <a:pt x="304800" y="2032"/>
                </a:cubicBezTo>
                <a:cubicBezTo>
                  <a:pt x="412496" y="0"/>
                  <a:pt x="529336" y="159512"/>
                  <a:pt x="646176" y="319024"/>
                </a:cubicBezTo>
              </a:path>
            </a:pathLst>
          </a:custGeom>
          <a:noFill/>
          <a:ln w="19050" cap="sq" cmpd="sng" algn="ctr">
            <a:solidFill>
              <a:srgbClr val="FF0000"/>
            </a:solidFill>
            <a:prstDash val="solid"/>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en-SG"/>
          </a:p>
        </p:txBody>
      </p:sp>
      <p:grpSp>
        <p:nvGrpSpPr>
          <p:cNvPr id="39" name="Group 188"/>
          <p:cNvGrpSpPr>
            <a:grpSpLocks/>
          </p:cNvGrpSpPr>
          <p:nvPr/>
        </p:nvGrpSpPr>
        <p:grpSpPr bwMode="auto">
          <a:xfrm>
            <a:off x="322263" y="3522663"/>
            <a:ext cx="7175500" cy="485775"/>
            <a:chOff x="322462" y="3523028"/>
            <a:chExt cx="7175301" cy="486018"/>
          </a:xfrm>
        </p:grpSpPr>
        <p:grpSp>
          <p:nvGrpSpPr>
            <p:cNvPr id="40" name="Group 187"/>
            <p:cNvGrpSpPr>
              <a:grpSpLocks/>
            </p:cNvGrpSpPr>
            <p:nvPr/>
          </p:nvGrpSpPr>
          <p:grpSpPr bwMode="auto">
            <a:xfrm>
              <a:off x="2460019" y="3608936"/>
              <a:ext cx="5037744" cy="400110"/>
              <a:chOff x="2460019" y="3608936"/>
              <a:chExt cx="5037744" cy="400110"/>
            </a:xfrm>
          </p:grpSpPr>
          <p:sp>
            <p:nvSpPr>
              <p:cNvPr id="42" name="TextBox 38"/>
              <p:cNvSpPr txBox="1">
                <a:spLocks noChangeArrowheads="1"/>
              </p:cNvSpPr>
              <p:nvPr/>
            </p:nvSpPr>
            <p:spPr bwMode="auto">
              <a:xfrm>
                <a:off x="2460019" y="3608936"/>
                <a:ext cx="558163" cy="400110"/>
              </a:xfrm>
              <a:prstGeom prst="rect">
                <a:avLst/>
              </a:prstGeom>
              <a:solidFill>
                <a:srgbClr val="FFC000"/>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5</a:t>
                </a:r>
                <a:endParaRPr lang="en-SG" sz="2000"/>
              </a:p>
            </p:txBody>
          </p:sp>
          <p:sp>
            <p:nvSpPr>
              <p:cNvPr id="43" name="TextBox 39"/>
              <p:cNvSpPr txBox="1">
                <a:spLocks noChangeArrowheads="1"/>
              </p:cNvSpPr>
              <p:nvPr/>
            </p:nvSpPr>
            <p:spPr bwMode="auto">
              <a:xfrm>
                <a:off x="3018182" y="3608936"/>
                <a:ext cx="558163"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17</a:t>
                </a:r>
                <a:endParaRPr lang="en-SG" sz="2000"/>
              </a:p>
            </p:txBody>
          </p:sp>
          <p:sp>
            <p:nvSpPr>
              <p:cNvPr id="44" name="TextBox 40"/>
              <p:cNvSpPr txBox="1">
                <a:spLocks noChangeArrowheads="1"/>
              </p:cNvSpPr>
              <p:nvPr/>
            </p:nvSpPr>
            <p:spPr bwMode="auto">
              <a:xfrm>
                <a:off x="3576345" y="3608936"/>
                <a:ext cx="568723"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23</a:t>
                </a:r>
                <a:endParaRPr lang="en-SG" sz="2000"/>
              </a:p>
            </p:txBody>
          </p:sp>
          <p:sp>
            <p:nvSpPr>
              <p:cNvPr id="45" name="TextBox 41"/>
              <p:cNvSpPr txBox="1">
                <a:spLocks noChangeArrowheads="1"/>
              </p:cNvSpPr>
              <p:nvPr/>
            </p:nvSpPr>
            <p:spPr bwMode="auto">
              <a:xfrm>
                <a:off x="4141194" y="3608936"/>
                <a:ext cx="562219"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90</a:t>
                </a:r>
                <a:endParaRPr lang="en-SG" sz="2000"/>
              </a:p>
            </p:txBody>
          </p:sp>
          <p:sp>
            <p:nvSpPr>
              <p:cNvPr id="46" name="TextBox 42"/>
              <p:cNvSpPr txBox="1">
                <a:spLocks noChangeArrowheads="1"/>
              </p:cNvSpPr>
              <p:nvPr/>
            </p:nvSpPr>
            <p:spPr bwMode="auto">
              <a:xfrm>
                <a:off x="4703413" y="3608936"/>
                <a:ext cx="567464"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12</a:t>
                </a:r>
                <a:endParaRPr lang="en-SG" sz="2000"/>
              </a:p>
            </p:txBody>
          </p:sp>
          <p:sp>
            <p:nvSpPr>
              <p:cNvPr id="47" name="TextBox 43"/>
              <p:cNvSpPr txBox="1">
                <a:spLocks noChangeArrowheads="1"/>
              </p:cNvSpPr>
              <p:nvPr/>
            </p:nvSpPr>
            <p:spPr bwMode="auto">
              <a:xfrm>
                <a:off x="5270878" y="3608936"/>
                <a:ext cx="568460"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44</a:t>
                </a:r>
                <a:endParaRPr lang="en-SG" sz="2000"/>
              </a:p>
            </p:txBody>
          </p:sp>
          <p:sp>
            <p:nvSpPr>
              <p:cNvPr id="48" name="TextBox 44"/>
              <p:cNvSpPr txBox="1">
                <a:spLocks noChangeArrowheads="1"/>
              </p:cNvSpPr>
              <p:nvPr/>
            </p:nvSpPr>
            <p:spPr bwMode="auto">
              <a:xfrm>
                <a:off x="5839337" y="3608936"/>
                <a:ext cx="554502"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38</a:t>
                </a:r>
                <a:endParaRPr lang="en-SG" sz="2000"/>
              </a:p>
            </p:txBody>
          </p:sp>
          <p:sp>
            <p:nvSpPr>
              <p:cNvPr id="49" name="TextBox 45"/>
              <p:cNvSpPr txBox="1">
                <a:spLocks noChangeArrowheads="1"/>
              </p:cNvSpPr>
              <p:nvPr/>
            </p:nvSpPr>
            <p:spPr bwMode="auto">
              <a:xfrm>
                <a:off x="6393839" y="3608936"/>
                <a:ext cx="554501"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84</a:t>
                </a:r>
                <a:endParaRPr lang="en-SG" sz="2000"/>
              </a:p>
            </p:txBody>
          </p:sp>
          <p:sp>
            <p:nvSpPr>
              <p:cNvPr id="50" name="TextBox 46"/>
              <p:cNvSpPr txBox="1">
                <a:spLocks noChangeArrowheads="1"/>
              </p:cNvSpPr>
              <p:nvPr/>
            </p:nvSpPr>
            <p:spPr bwMode="auto">
              <a:xfrm>
                <a:off x="6948340" y="3608936"/>
                <a:ext cx="549423"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77</a:t>
                </a:r>
                <a:endParaRPr lang="en-SG" sz="2000"/>
              </a:p>
            </p:txBody>
          </p:sp>
        </p:grpSp>
        <p:sp>
          <p:nvSpPr>
            <p:cNvPr id="41" name="TextBox 186"/>
            <p:cNvSpPr txBox="1">
              <a:spLocks noChangeArrowheads="1"/>
            </p:cNvSpPr>
            <p:nvPr/>
          </p:nvSpPr>
          <p:spPr bwMode="auto">
            <a:xfrm>
              <a:off x="322462" y="3523028"/>
              <a:ext cx="127330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000"/>
                <a:t>2</a:t>
              </a:r>
              <a:r>
                <a:rPr lang="en-US" sz="2000" baseline="30000"/>
                <a:t>nd</a:t>
              </a:r>
              <a:r>
                <a:rPr lang="en-US" sz="2000"/>
                <a:t> pass:</a:t>
              </a:r>
              <a:endParaRPr lang="en-SG" sz="2000"/>
            </a:p>
          </p:txBody>
        </p:sp>
      </p:grpSp>
      <p:grpSp>
        <p:nvGrpSpPr>
          <p:cNvPr id="51" name="Group 199"/>
          <p:cNvGrpSpPr>
            <a:grpSpLocks/>
          </p:cNvGrpSpPr>
          <p:nvPr/>
        </p:nvGrpSpPr>
        <p:grpSpPr bwMode="auto">
          <a:xfrm>
            <a:off x="3028950" y="3024188"/>
            <a:ext cx="568325" cy="584200"/>
            <a:chOff x="2489358" y="1553340"/>
            <a:chExt cx="568905" cy="584382"/>
          </a:xfrm>
        </p:grpSpPr>
        <p:cxnSp>
          <p:nvCxnSpPr>
            <p:cNvPr id="52" name="Straight Arrow Connector 200"/>
            <p:cNvCxnSpPr>
              <a:cxnSpLocks noChangeShapeType="1"/>
            </p:cNvCxnSpPr>
            <p:nvPr/>
          </p:nvCxnSpPr>
          <p:spPr bwMode="auto">
            <a:xfrm rot="5400000">
              <a:off x="2623882" y="2028313"/>
              <a:ext cx="217230" cy="1588"/>
            </a:xfrm>
            <a:prstGeom prst="straightConnector1">
              <a:avLst/>
            </a:prstGeom>
            <a:noFill/>
            <a:ln w="19050" cap="sq"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53" name="TextBox 201"/>
            <p:cNvSpPr txBox="1">
              <a:spLocks noChangeArrowheads="1"/>
            </p:cNvSpPr>
            <p:nvPr/>
          </p:nvSpPr>
          <p:spPr bwMode="auto">
            <a:xfrm>
              <a:off x="2489358" y="1553340"/>
              <a:ext cx="56890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a:t>first</a:t>
              </a:r>
              <a:endParaRPr lang="en-SG" sz="1600"/>
            </a:p>
          </p:txBody>
        </p:sp>
      </p:grpSp>
      <p:grpSp>
        <p:nvGrpSpPr>
          <p:cNvPr id="54" name="Group 202"/>
          <p:cNvGrpSpPr>
            <a:grpSpLocks/>
          </p:cNvGrpSpPr>
          <p:nvPr/>
        </p:nvGrpSpPr>
        <p:grpSpPr bwMode="auto">
          <a:xfrm>
            <a:off x="4703763" y="3022600"/>
            <a:ext cx="514350" cy="585788"/>
            <a:chOff x="3680472" y="1553340"/>
            <a:chExt cx="514885" cy="586562"/>
          </a:xfrm>
        </p:grpSpPr>
        <p:cxnSp>
          <p:nvCxnSpPr>
            <p:cNvPr id="55" name="Straight Arrow Connector 203"/>
            <p:cNvCxnSpPr>
              <a:cxnSpLocks noChangeShapeType="1"/>
            </p:cNvCxnSpPr>
            <p:nvPr/>
          </p:nvCxnSpPr>
          <p:spPr bwMode="auto">
            <a:xfrm rot="5400000">
              <a:off x="3849345" y="2030493"/>
              <a:ext cx="217230" cy="1588"/>
            </a:xfrm>
            <a:prstGeom prst="straightConnector1">
              <a:avLst/>
            </a:prstGeom>
            <a:noFill/>
            <a:ln w="19050" cap="sq"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56" name="Rectangle 204"/>
            <p:cNvSpPr>
              <a:spLocks noChangeArrowheads="1"/>
            </p:cNvSpPr>
            <p:nvPr/>
          </p:nvSpPr>
          <p:spPr bwMode="auto">
            <a:xfrm>
              <a:off x="3680472" y="1553340"/>
              <a:ext cx="51488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1600"/>
                <a:t>min</a:t>
              </a:r>
              <a:endParaRPr lang="en-SG" sz="1600"/>
            </a:p>
          </p:txBody>
        </p:sp>
      </p:grpSp>
      <p:sp>
        <p:nvSpPr>
          <p:cNvPr id="57" name="Freeform 56"/>
          <p:cNvSpPr>
            <a:spLocks/>
          </p:cNvSpPr>
          <p:nvPr/>
        </p:nvSpPr>
        <p:spPr bwMode="auto">
          <a:xfrm>
            <a:off x="3352800" y="3224213"/>
            <a:ext cx="1533525" cy="334962"/>
          </a:xfrm>
          <a:custGeom>
            <a:avLst/>
            <a:gdLst>
              <a:gd name="T0" fmla="*/ 0 w 646176"/>
              <a:gd name="T1" fmla="*/ 396212 h 331216"/>
              <a:gd name="T2" fmla="*/ 2147483647 w 646176"/>
              <a:gd name="T3" fmla="*/ 2430 h 331216"/>
              <a:gd name="T4" fmla="*/ 2147483647 w 646176"/>
              <a:gd name="T5" fmla="*/ 381628 h 331216"/>
              <a:gd name="T6" fmla="*/ 0 60000 65536"/>
              <a:gd name="T7" fmla="*/ 0 60000 65536"/>
              <a:gd name="T8" fmla="*/ 0 60000 65536"/>
              <a:gd name="T9" fmla="*/ 0 w 646176"/>
              <a:gd name="T10" fmla="*/ 0 h 331216"/>
              <a:gd name="T11" fmla="*/ 646176 w 646176"/>
              <a:gd name="T12" fmla="*/ 331216 h 331216"/>
            </a:gdLst>
            <a:ahLst/>
            <a:cxnLst>
              <a:cxn ang="T6">
                <a:pos x="T0" y="T1"/>
              </a:cxn>
              <a:cxn ang="T7">
                <a:pos x="T2" y="T3"/>
              </a:cxn>
              <a:cxn ang="T8">
                <a:pos x="T4" y="T5"/>
              </a:cxn>
            </a:cxnLst>
            <a:rect l="T9" t="T10" r="T11" b="T12"/>
            <a:pathLst>
              <a:path w="646176" h="331216">
                <a:moveTo>
                  <a:pt x="0" y="331216"/>
                </a:moveTo>
                <a:cubicBezTo>
                  <a:pt x="98552" y="167640"/>
                  <a:pt x="197104" y="4064"/>
                  <a:pt x="304800" y="2032"/>
                </a:cubicBezTo>
                <a:cubicBezTo>
                  <a:pt x="412496" y="0"/>
                  <a:pt x="529336" y="159512"/>
                  <a:pt x="646176" y="319024"/>
                </a:cubicBezTo>
              </a:path>
            </a:pathLst>
          </a:custGeom>
          <a:noFill/>
          <a:ln w="19050" cap="sq" cmpd="sng" algn="ctr">
            <a:solidFill>
              <a:srgbClr val="FF0000"/>
            </a:solidFill>
            <a:prstDash val="solid"/>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en-SG"/>
          </a:p>
        </p:txBody>
      </p:sp>
      <p:grpSp>
        <p:nvGrpSpPr>
          <p:cNvPr id="58" name="Group 206"/>
          <p:cNvGrpSpPr>
            <a:grpSpLocks/>
          </p:cNvGrpSpPr>
          <p:nvPr/>
        </p:nvGrpSpPr>
        <p:grpSpPr bwMode="auto">
          <a:xfrm>
            <a:off x="322263" y="4632325"/>
            <a:ext cx="7175500" cy="485775"/>
            <a:chOff x="322462" y="3523028"/>
            <a:chExt cx="7175301" cy="486018"/>
          </a:xfrm>
        </p:grpSpPr>
        <p:grpSp>
          <p:nvGrpSpPr>
            <p:cNvPr id="59" name="Group 187"/>
            <p:cNvGrpSpPr>
              <a:grpSpLocks/>
            </p:cNvGrpSpPr>
            <p:nvPr/>
          </p:nvGrpSpPr>
          <p:grpSpPr bwMode="auto">
            <a:xfrm>
              <a:off x="2460019" y="3608936"/>
              <a:ext cx="5037744" cy="400110"/>
              <a:chOff x="2460019" y="3608936"/>
              <a:chExt cx="5037744" cy="400110"/>
            </a:xfrm>
          </p:grpSpPr>
          <p:sp>
            <p:nvSpPr>
              <p:cNvPr id="61" name="TextBox 38"/>
              <p:cNvSpPr txBox="1">
                <a:spLocks noChangeArrowheads="1"/>
              </p:cNvSpPr>
              <p:nvPr/>
            </p:nvSpPr>
            <p:spPr bwMode="auto">
              <a:xfrm>
                <a:off x="2460019" y="3608936"/>
                <a:ext cx="558163" cy="400110"/>
              </a:xfrm>
              <a:prstGeom prst="rect">
                <a:avLst/>
              </a:prstGeom>
              <a:solidFill>
                <a:srgbClr val="FFC000"/>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5</a:t>
                </a:r>
                <a:endParaRPr lang="en-SG" sz="2000"/>
              </a:p>
            </p:txBody>
          </p:sp>
          <p:sp>
            <p:nvSpPr>
              <p:cNvPr id="62" name="TextBox 39"/>
              <p:cNvSpPr txBox="1">
                <a:spLocks noChangeArrowheads="1"/>
              </p:cNvSpPr>
              <p:nvPr/>
            </p:nvSpPr>
            <p:spPr bwMode="auto">
              <a:xfrm>
                <a:off x="3018182" y="3608936"/>
                <a:ext cx="558163" cy="400110"/>
              </a:xfrm>
              <a:prstGeom prst="rect">
                <a:avLst/>
              </a:prstGeom>
              <a:solidFill>
                <a:srgbClr val="FFC000"/>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12</a:t>
                </a:r>
                <a:endParaRPr lang="en-SG" sz="2000"/>
              </a:p>
            </p:txBody>
          </p:sp>
          <p:sp>
            <p:nvSpPr>
              <p:cNvPr id="63" name="TextBox 40"/>
              <p:cNvSpPr txBox="1">
                <a:spLocks noChangeArrowheads="1"/>
              </p:cNvSpPr>
              <p:nvPr/>
            </p:nvSpPr>
            <p:spPr bwMode="auto">
              <a:xfrm>
                <a:off x="3576345" y="3608936"/>
                <a:ext cx="568723"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23</a:t>
                </a:r>
                <a:endParaRPr lang="en-SG" sz="2000"/>
              </a:p>
            </p:txBody>
          </p:sp>
          <p:sp>
            <p:nvSpPr>
              <p:cNvPr id="64" name="TextBox 41"/>
              <p:cNvSpPr txBox="1">
                <a:spLocks noChangeArrowheads="1"/>
              </p:cNvSpPr>
              <p:nvPr/>
            </p:nvSpPr>
            <p:spPr bwMode="auto">
              <a:xfrm>
                <a:off x="4141194" y="3608936"/>
                <a:ext cx="562219"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90</a:t>
                </a:r>
                <a:endParaRPr lang="en-SG" sz="2000"/>
              </a:p>
            </p:txBody>
          </p:sp>
          <p:sp>
            <p:nvSpPr>
              <p:cNvPr id="65" name="TextBox 42"/>
              <p:cNvSpPr txBox="1">
                <a:spLocks noChangeArrowheads="1"/>
              </p:cNvSpPr>
              <p:nvPr/>
            </p:nvSpPr>
            <p:spPr bwMode="auto">
              <a:xfrm>
                <a:off x="4703413" y="3608936"/>
                <a:ext cx="567464"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17</a:t>
                </a:r>
                <a:endParaRPr lang="en-SG" sz="2000"/>
              </a:p>
            </p:txBody>
          </p:sp>
          <p:sp>
            <p:nvSpPr>
              <p:cNvPr id="66" name="TextBox 43"/>
              <p:cNvSpPr txBox="1">
                <a:spLocks noChangeArrowheads="1"/>
              </p:cNvSpPr>
              <p:nvPr/>
            </p:nvSpPr>
            <p:spPr bwMode="auto">
              <a:xfrm>
                <a:off x="5270878" y="3608936"/>
                <a:ext cx="568460"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44</a:t>
                </a:r>
                <a:endParaRPr lang="en-SG" sz="2000"/>
              </a:p>
            </p:txBody>
          </p:sp>
          <p:sp>
            <p:nvSpPr>
              <p:cNvPr id="67" name="TextBox 44"/>
              <p:cNvSpPr txBox="1">
                <a:spLocks noChangeArrowheads="1"/>
              </p:cNvSpPr>
              <p:nvPr/>
            </p:nvSpPr>
            <p:spPr bwMode="auto">
              <a:xfrm>
                <a:off x="5839337" y="3608936"/>
                <a:ext cx="554502"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38</a:t>
                </a:r>
                <a:endParaRPr lang="en-SG" sz="2000"/>
              </a:p>
            </p:txBody>
          </p:sp>
          <p:sp>
            <p:nvSpPr>
              <p:cNvPr id="68" name="TextBox 45"/>
              <p:cNvSpPr txBox="1">
                <a:spLocks noChangeArrowheads="1"/>
              </p:cNvSpPr>
              <p:nvPr/>
            </p:nvSpPr>
            <p:spPr bwMode="auto">
              <a:xfrm>
                <a:off x="6393839" y="3608936"/>
                <a:ext cx="554501"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84</a:t>
                </a:r>
                <a:endParaRPr lang="en-SG" sz="2000"/>
              </a:p>
            </p:txBody>
          </p:sp>
          <p:sp>
            <p:nvSpPr>
              <p:cNvPr id="69" name="TextBox 46"/>
              <p:cNvSpPr txBox="1">
                <a:spLocks noChangeArrowheads="1"/>
              </p:cNvSpPr>
              <p:nvPr/>
            </p:nvSpPr>
            <p:spPr bwMode="auto">
              <a:xfrm>
                <a:off x="6948340" y="3608936"/>
                <a:ext cx="549423"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77</a:t>
                </a:r>
                <a:endParaRPr lang="en-SG" sz="2000"/>
              </a:p>
            </p:txBody>
          </p:sp>
        </p:grpSp>
        <p:sp>
          <p:nvSpPr>
            <p:cNvPr id="60" name="TextBox 208"/>
            <p:cNvSpPr txBox="1">
              <a:spLocks noChangeArrowheads="1"/>
            </p:cNvSpPr>
            <p:nvPr/>
          </p:nvSpPr>
          <p:spPr bwMode="auto">
            <a:xfrm>
              <a:off x="322462" y="3523028"/>
              <a:ext cx="127330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000"/>
                <a:t>3</a:t>
              </a:r>
              <a:r>
                <a:rPr lang="en-US" sz="2000" baseline="30000"/>
                <a:t>rd</a:t>
              </a:r>
              <a:r>
                <a:rPr lang="en-US" sz="2000"/>
                <a:t> pass:</a:t>
              </a:r>
              <a:endParaRPr lang="en-SG" sz="2000"/>
            </a:p>
          </p:txBody>
        </p:sp>
      </p:grpSp>
      <p:grpSp>
        <p:nvGrpSpPr>
          <p:cNvPr id="70" name="Group 218"/>
          <p:cNvGrpSpPr>
            <a:grpSpLocks/>
          </p:cNvGrpSpPr>
          <p:nvPr/>
        </p:nvGrpSpPr>
        <p:grpSpPr bwMode="auto">
          <a:xfrm>
            <a:off x="3649663" y="4133850"/>
            <a:ext cx="569912" cy="584200"/>
            <a:chOff x="2489358" y="1553340"/>
            <a:chExt cx="568905" cy="584382"/>
          </a:xfrm>
        </p:grpSpPr>
        <p:cxnSp>
          <p:nvCxnSpPr>
            <p:cNvPr id="71" name="Straight Arrow Connector 219"/>
            <p:cNvCxnSpPr>
              <a:cxnSpLocks noChangeShapeType="1"/>
            </p:cNvCxnSpPr>
            <p:nvPr/>
          </p:nvCxnSpPr>
          <p:spPr bwMode="auto">
            <a:xfrm rot="5400000">
              <a:off x="2623882" y="2028313"/>
              <a:ext cx="217230" cy="1588"/>
            </a:xfrm>
            <a:prstGeom prst="straightConnector1">
              <a:avLst/>
            </a:prstGeom>
            <a:noFill/>
            <a:ln w="19050" cap="sq"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72" name="TextBox 220"/>
            <p:cNvSpPr txBox="1">
              <a:spLocks noChangeArrowheads="1"/>
            </p:cNvSpPr>
            <p:nvPr/>
          </p:nvSpPr>
          <p:spPr bwMode="auto">
            <a:xfrm>
              <a:off x="2489358" y="1553340"/>
              <a:ext cx="56890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a:t>first</a:t>
              </a:r>
              <a:endParaRPr lang="en-SG" sz="1600"/>
            </a:p>
          </p:txBody>
        </p:sp>
      </p:grpSp>
      <p:grpSp>
        <p:nvGrpSpPr>
          <p:cNvPr id="73" name="Group 221"/>
          <p:cNvGrpSpPr>
            <a:grpSpLocks/>
          </p:cNvGrpSpPr>
          <p:nvPr/>
        </p:nvGrpSpPr>
        <p:grpSpPr bwMode="auto">
          <a:xfrm>
            <a:off x="4756150" y="4132263"/>
            <a:ext cx="514350" cy="585787"/>
            <a:chOff x="3680472" y="1553340"/>
            <a:chExt cx="514885" cy="586562"/>
          </a:xfrm>
        </p:grpSpPr>
        <p:cxnSp>
          <p:nvCxnSpPr>
            <p:cNvPr id="74" name="Straight Arrow Connector 222"/>
            <p:cNvCxnSpPr>
              <a:cxnSpLocks noChangeShapeType="1"/>
            </p:cNvCxnSpPr>
            <p:nvPr/>
          </p:nvCxnSpPr>
          <p:spPr bwMode="auto">
            <a:xfrm rot="5400000">
              <a:off x="3849345" y="2030493"/>
              <a:ext cx="217230" cy="1588"/>
            </a:xfrm>
            <a:prstGeom prst="straightConnector1">
              <a:avLst/>
            </a:prstGeom>
            <a:noFill/>
            <a:ln w="19050" cap="sq"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75" name="Rectangle 223"/>
            <p:cNvSpPr>
              <a:spLocks noChangeArrowheads="1"/>
            </p:cNvSpPr>
            <p:nvPr/>
          </p:nvSpPr>
          <p:spPr bwMode="auto">
            <a:xfrm>
              <a:off x="3680472" y="1553340"/>
              <a:ext cx="51488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1600"/>
                <a:t>min</a:t>
              </a:r>
              <a:endParaRPr lang="en-SG" sz="1600"/>
            </a:p>
          </p:txBody>
        </p:sp>
      </p:grpSp>
      <p:sp>
        <p:nvSpPr>
          <p:cNvPr id="76" name="Freeform 75"/>
          <p:cNvSpPr>
            <a:spLocks/>
          </p:cNvSpPr>
          <p:nvPr/>
        </p:nvSpPr>
        <p:spPr bwMode="auto">
          <a:xfrm>
            <a:off x="3957638" y="4333875"/>
            <a:ext cx="990600" cy="334963"/>
          </a:xfrm>
          <a:custGeom>
            <a:avLst/>
            <a:gdLst>
              <a:gd name="T0" fmla="*/ 0 w 646176"/>
              <a:gd name="T1" fmla="*/ 396230 h 331216"/>
              <a:gd name="T2" fmla="*/ 283825211 w 646176"/>
              <a:gd name="T3" fmla="*/ 2430 h 331216"/>
              <a:gd name="T4" fmla="*/ 601708643 w 646176"/>
              <a:gd name="T5" fmla="*/ 381645 h 331216"/>
              <a:gd name="T6" fmla="*/ 0 60000 65536"/>
              <a:gd name="T7" fmla="*/ 0 60000 65536"/>
              <a:gd name="T8" fmla="*/ 0 60000 65536"/>
              <a:gd name="T9" fmla="*/ 0 w 646176"/>
              <a:gd name="T10" fmla="*/ 0 h 331216"/>
              <a:gd name="T11" fmla="*/ 646176 w 646176"/>
              <a:gd name="T12" fmla="*/ 331216 h 331216"/>
            </a:gdLst>
            <a:ahLst/>
            <a:cxnLst>
              <a:cxn ang="T6">
                <a:pos x="T0" y="T1"/>
              </a:cxn>
              <a:cxn ang="T7">
                <a:pos x="T2" y="T3"/>
              </a:cxn>
              <a:cxn ang="T8">
                <a:pos x="T4" y="T5"/>
              </a:cxn>
            </a:cxnLst>
            <a:rect l="T9" t="T10" r="T11" b="T12"/>
            <a:pathLst>
              <a:path w="646176" h="331216">
                <a:moveTo>
                  <a:pt x="0" y="331216"/>
                </a:moveTo>
                <a:cubicBezTo>
                  <a:pt x="98552" y="167640"/>
                  <a:pt x="197104" y="4064"/>
                  <a:pt x="304800" y="2032"/>
                </a:cubicBezTo>
                <a:cubicBezTo>
                  <a:pt x="412496" y="0"/>
                  <a:pt x="529336" y="159512"/>
                  <a:pt x="646176" y="319024"/>
                </a:cubicBezTo>
              </a:path>
            </a:pathLst>
          </a:custGeom>
          <a:noFill/>
          <a:ln w="19050" cap="sq" cmpd="sng" algn="ctr">
            <a:solidFill>
              <a:srgbClr val="FF0000"/>
            </a:solidFill>
            <a:prstDash val="solid"/>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en-SG"/>
          </a:p>
        </p:txBody>
      </p:sp>
      <p:grpSp>
        <p:nvGrpSpPr>
          <p:cNvPr id="77" name="Group 225"/>
          <p:cNvGrpSpPr>
            <a:grpSpLocks/>
          </p:cNvGrpSpPr>
          <p:nvPr/>
        </p:nvGrpSpPr>
        <p:grpSpPr bwMode="auto">
          <a:xfrm>
            <a:off x="322263" y="5762625"/>
            <a:ext cx="7175500" cy="485775"/>
            <a:chOff x="322462" y="3523028"/>
            <a:chExt cx="7175301" cy="486018"/>
          </a:xfrm>
        </p:grpSpPr>
        <p:grpSp>
          <p:nvGrpSpPr>
            <p:cNvPr id="78" name="Group 187"/>
            <p:cNvGrpSpPr>
              <a:grpSpLocks/>
            </p:cNvGrpSpPr>
            <p:nvPr/>
          </p:nvGrpSpPr>
          <p:grpSpPr bwMode="auto">
            <a:xfrm>
              <a:off x="2460019" y="3608936"/>
              <a:ext cx="5037744" cy="400110"/>
              <a:chOff x="2460019" y="3608936"/>
              <a:chExt cx="5037744" cy="400110"/>
            </a:xfrm>
          </p:grpSpPr>
          <p:sp>
            <p:nvSpPr>
              <p:cNvPr id="80" name="TextBox 38"/>
              <p:cNvSpPr txBox="1">
                <a:spLocks noChangeArrowheads="1"/>
              </p:cNvSpPr>
              <p:nvPr/>
            </p:nvSpPr>
            <p:spPr bwMode="auto">
              <a:xfrm>
                <a:off x="2460019" y="3608936"/>
                <a:ext cx="558163" cy="400110"/>
              </a:xfrm>
              <a:prstGeom prst="rect">
                <a:avLst/>
              </a:prstGeom>
              <a:solidFill>
                <a:srgbClr val="FFC000"/>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5</a:t>
                </a:r>
                <a:endParaRPr lang="en-SG" sz="2000"/>
              </a:p>
            </p:txBody>
          </p:sp>
          <p:sp>
            <p:nvSpPr>
              <p:cNvPr id="81" name="TextBox 39"/>
              <p:cNvSpPr txBox="1">
                <a:spLocks noChangeArrowheads="1"/>
              </p:cNvSpPr>
              <p:nvPr/>
            </p:nvSpPr>
            <p:spPr bwMode="auto">
              <a:xfrm>
                <a:off x="3018182" y="3608936"/>
                <a:ext cx="558163" cy="400110"/>
              </a:xfrm>
              <a:prstGeom prst="rect">
                <a:avLst/>
              </a:prstGeom>
              <a:solidFill>
                <a:srgbClr val="FFC000"/>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12</a:t>
                </a:r>
                <a:endParaRPr lang="en-SG" sz="2000"/>
              </a:p>
            </p:txBody>
          </p:sp>
          <p:sp>
            <p:nvSpPr>
              <p:cNvPr id="82" name="TextBox 40"/>
              <p:cNvSpPr txBox="1">
                <a:spLocks noChangeArrowheads="1"/>
              </p:cNvSpPr>
              <p:nvPr/>
            </p:nvSpPr>
            <p:spPr bwMode="auto">
              <a:xfrm>
                <a:off x="3576345" y="3608936"/>
                <a:ext cx="568723" cy="400110"/>
              </a:xfrm>
              <a:prstGeom prst="rect">
                <a:avLst/>
              </a:prstGeom>
              <a:solidFill>
                <a:srgbClr val="FFC000"/>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17</a:t>
                </a:r>
                <a:endParaRPr lang="en-SG" sz="2000"/>
              </a:p>
            </p:txBody>
          </p:sp>
          <p:sp>
            <p:nvSpPr>
              <p:cNvPr id="83" name="TextBox 41"/>
              <p:cNvSpPr txBox="1">
                <a:spLocks noChangeArrowheads="1"/>
              </p:cNvSpPr>
              <p:nvPr/>
            </p:nvSpPr>
            <p:spPr bwMode="auto">
              <a:xfrm>
                <a:off x="4141194" y="3608936"/>
                <a:ext cx="562219"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90</a:t>
                </a:r>
                <a:endParaRPr lang="en-SG" sz="2000"/>
              </a:p>
            </p:txBody>
          </p:sp>
          <p:sp>
            <p:nvSpPr>
              <p:cNvPr id="84" name="TextBox 42"/>
              <p:cNvSpPr txBox="1">
                <a:spLocks noChangeArrowheads="1"/>
              </p:cNvSpPr>
              <p:nvPr/>
            </p:nvSpPr>
            <p:spPr bwMode="auto">
              <a:xfrm>
                <a:off x="4703413" y="3608936"/>
                <a:ext cx="567464"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23</a:t>
                </a:r>
                <a:endParaRPr lang="en-SG" sz="2000"/>
              </a:p>
            </p:txBody>
          </p:sp>
          <p:sp>
            <p:nvSpPr>
              <p:cNvPr id="85" name="TextBox 43"/>
              <p:cNvSpPr txBox="1">
                <a:spLocks noChangeArrowheads="1"/>
              </p:cNvSpPr>
              <p:nvPr/>
            </p:nvSpPr>
            <p:spPr bwMode="auto">
              <a:xfrm>
                <a:off x="5270878" y="3608936"/>
                <a:ext cx="568460"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44</a:t>
                </a:r>
                <a:endParaRPr lang="en-SG" sz="2000"/>
              </a:p>
            </p:txBody>
          </p:sp>
          <p:sp>
            <p:nvSpPr>
              <p:cNvPr id="86" name="TextBox 44"/>
              <p:cNvSpPr txBox="1">
                <a:spLocks noChangeArrowheads="1"/>
              </p:cNvSpPr>
              <p:nvPr/>
            </p:nvSpPr>
            <p:spPr bwMode="auto">
              <a:xfrm>
                <a:off x="5839337" y="3608936"/>
                <a:ext cx="554502"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38</a:t>
                </a:r>
                <a:endParaRPr lang="en-SG" sz="2000"/>
              </a:p>
            </p:txBody>
          </p:sp>
          <p:sp>
            <p:nvSpPr>
              <p:cNvPr id="87" name="TextBox 45"/>
              <p:cNvSpPr txBox="1">
                <a:spLocks noChangeArrowheads="1"/>
              </p:cNvSpPr>
              <p:nvPr/>
            </p:nvSpPr>
            <p:spPr bwMode="auto">
              <a:xfrm>
                <a:off x="6393839" y="3608936"/>
                <a:ext cx="554501"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84</a:t>
                </a:r>
                <a:endParaRPr lang="en-SG" sz="2000"/>
              </a:p>
            </p:txBody>
          </p:sp>
          <p:sp>
            <p:nvSpPr>
              <p:cNvPr id="88" name="TextBox 46"/>
              <p:cNvSpPr txBox="1">
                <a:spLocks noChangeArrowheads="1"/>
              </p:cNvSpPr>
              <p:nvPr/>
            </p:nvSpPr>
            <p:spPr bwMode="auto">
              <a:xfrm>
                <a:off x="6948340" y="3608936"/>
                <a:ext cx="549423"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77</a:t>
                </a:r>
                <a:endParaRPr lang="en-SG" sz="2000"/>
              </a:p>
            </p:txBody>
          </p:sp>
        </p:grpSp>
        <p:sp>
          <p:nvSpPr>
            <p:cNvPr id="79" name="TextBox 227"/>
            <p:cNvSpPr txBox="1">
              <a:spLocks noChangeArrowheads="1"/>
            </p:cNvSpPr>
            <p:nvPr/>
          </p:nvSpPr>
          <p:spPr bwMode="auto">
            <a:xfrm>
              <a:off x="322462" y="3523028"/>
              <a:ext cx="127330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000"/>
                <a:t>4</a:t>
              </a:r>
              <a:r>
                <a:rPr lang="en-US" sz="2000" baseline="30000"/>
                <a:t>th</a:t>
              </a:r>
              <a:r>
                <a:rPr lang="en-US" sz="2000"/>
                <a:t> pass:</a:t>
              </a:r>
              <a:endParaRPr lang="en-SG" sz="2000"/>
            </a:p>
          </p:txBody>
        </p:sp>
      </p:grpSp>
      <p:grpSp>
        <p:nvGrpSpPr>
          <p:cNvPr id="89" name="Group 237"/>
          <p:cNvGrpSpPr>
            <a:grpSpLocks/>
          </p:cNvGrpSpPr>
          <p:nvPr/>
        </p:nvGrpSpPr>
        <p:grpSpPr bwMode="auto">
          <a:xfrm>
            <a:off x="4219575" y="5264150"/>
            <a:ext cx="568325" cy="584200"/>
            <a:chOff x="2489358" y="1553340"/>
            <a:chExt cx="568905" cy="584382"/>
          </a:xfrm>
        </p:grpSpPr>
        <p:cxnSp>
          <p:nvCxnSpPr>
            <p:cNvPr id="90" name="Straight Arrow Connector 238"/>
            <p:cNvCxnSpPr>
              <a:cxnSpLocks noChangeShapeType="1"/>
            </p:cNvCxnSpPr>
            <p:nvPr/>
          </p:nvCxnSpPr>
          <p:spPr bwMode="auto">
            <a:xfrm rot="5400000">
              <a:off x="2623882" y="2028313"/>
              <a:ext cx="217230" cy="1588"/>
            </a:xfrm>
            <a:prstGeom prst="straightConnector1">
              <a:avLst/>
            </a:prstGeom>
            <a:noFill/>
            <a:ln w="19050" cap="sq"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91" name="TextBox 239"/>
            <p:cNvSpPr txBox="1">
              <a:spLocks noChangeArrowheads="1"/>
            </p:cNvSpPr>
            <p:nvPr/>
          </p:nvSpPr>
          <p:spPr bwMode="auto">
            <a:xfrm>
              <a:off x="2489358" y="1553340"/>
              <a:ext cx="56890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a:t>first</a:t>
              </a:r>
              <a:endParaRPr lang="en-SG" sz="1600"/>
            </a:p>
          </p:txBody>
        </p:sp>
      </p:grpSp>
      <p:grpSp>
        <p:nvGrpSpPr>
          <p:cNvPr id="92" name="Group 240"/>
          <p:cNvGrpSpPr>
            <a:grpSpLocks/>
          </p:cNvGrpSpPr>
          <p:nvPr/>
        </p:nvGrpSpPr>
        <p:grpSpPr bwMode="auto">
          <a:xfrm>
            <a:off x="4703763" y="5260975"/>
            <a:ext cx="514350" cy="587375"/>
            <a:chOff x="3680472" y="1553340"/>
            <a:chExt cx="514885" cy="586562"/>
          </a:xfrm>
        </p:grpSpPr>
        <p:cxnSp>
          <p:nvCxnSpPr>
            <p:cNvPr id="93" name="Straight Arrow Connector 241"/>
            <p:cNvCxnSpPr>
              <a:cxnSpLocks noChangeShapeType="1"/>
            </p:cNvCxnSpPr>
            <p:nvPr/>
          </p:nvCxnSpPr>
          <p:spPr bwMode="auto">
            <a:xfrm rot="5400000">
              <a:off x="3849345" y="2030493"/>
              <a:ext cx="217230" cy="1588"/>
            </a:xfrm>
            <a:prstGeom prst="straightConnector1">
              <a:avLst/>
            </a:prstGeom>
            <a:noFill/>
            <a:ln w="19050" cap="sq"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94" name="Rectangle 242"/>
            <p:cNvSpPr>
              <a:spLocks noChangeArrowheads="1"/>
            </p:cNvSpPr>
            <p:nvPr/>
          </p:nvSpPr>
          <p:spPr bwMode="auto">
            <a:xfrm>
              <a:off x="3680472" y="1553340"/>
              <a:ext cx="51488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1600"/>
                <a:t>min</a:t>
              </a:r>
              <a:endParaRPr lang="en-SG" sz="1600"/>
            </a:p>
          </p:txBody>
        </p:sp>
      </p:grpSp>
      <p:sp>
        <p:nvSpPr>
          <p:cNvPr id="95" name="Freeform 94"/>
          <p:cNvSpPr>
            <a:spLocks/>
          </p:cNvSpPr>
          <p:nvPr/>
        </p:nvSpPr>
        <p:spPr bwMode="auto">
          <a:xfrm>
            <a:off x="4486275" y="5630863"/>
            <a:ext cx="461963" cy="217487"/>
          </a:xfrm>
          <a:custGeom>
            <a:avLst/>
            <a:gdLst>
              <a:gd name="T0" fmla="*/ 0 w 646176"/>
              <a:gd name="T1" fmla="*/ 395 h 331216"/>
              <a:gd name="T2" fmla="*/ 1421 w 646176"/>
              <a:gd name="T3" fmla="*/ 3 h 331216"/>
              <a:gd name="T4" fmla="*/ 3011 w 646176"/>
              <a:gd name="T5" fmla="*/ 381 h 331216"/>
              <a:gd name="T6" fmla="*/ 0 60000 65536"/>
              <a:gd name="T7" fmla="*/ 0 60000 65536"/>
              <a:gd name="T8" fmla="*/ 0 60000 65536"/>
              <a:gd name="T9" fmla="*/ 0 w 646176"/>
              <a:gd name="T10" fmla="*/ 0 h 331216"/>
              <a:gd name="T11" fmla="*/ 646176 w 646176"/>
              <a:gd name="T12" fmla="*/ 331216 h 331216"/>
            </a:gdLst>
            <a:ahLst/>
            <a:cxnLst>
              <a:cxn ang="T6">
                <a:pos x="T0" y="T1"/>
              </a:cxn>
              <a:cxn ang="T7">
                <a:pos x="T2" y="T3"/>
              </a:cxn>
              <a:cxn ang="T8">
                <a:pos x="T4" y="T5"/>
              </a:cxn>
            </a:cxnLst>
            <a:rect l="T9" t="T10" r="T11" b="T12"/>
            <a:pathLst>
              <a:path w="646176" h="331216">
                <a:moveTo>
                  <a:pt x="0" y="331216"/>
                </a:moveTo>
                <a:cubicBezTo>
                  <a:pt x="98552" y="167640"/>
                  <a:pt x="197104" y="4064"/>
                  <a:pt x="304800" y="2032"/>
                </a:cubicBezTo>
                <a:cubicBezTo>
                  <a:pt x="412496" y="0"/>
                  <a:pt x="529336" y="159512"/>
                  <a:pt x="646176" y="319024"/>
                </a:cubicBezTo>
              </a:path>
            </a:pathLst>
          </a:custGeom>
          <a:noFill/>
          <a:ln w="19050" cap="sq" cmpd="sng" algn="ctr">
            <a:solidFill>
              <a:srgbClr val="FF0000"/>
            </a:solidFill>
            <a:prstDash val="solid"/>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en-SG"/>
          </a:p>
        </p:txBody>
      </p:sp>
    </p:spTree>
    <p:extLst>
      <p:ext uri="{BB962C8B-B14F-4D97-AF65-F5344CB8AC3E}">
        <p14:creationId xmlns:p14="http://schemas.microsoft.com/office/powerpoint/2010/main" val="146521152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dissolve">
                                      <p:cBhvr>
                                        <p:cTn id="7" dur="500"/>
                                        <p:tgtEl>
                                          <p:spTgt spid="31"/>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dissolve">
                                      <p:cBhvr>
                                        <p:cTn id="11" dur="500"/>
                                        <p:tgtEl>
                                          <p:spTgt spid="10"/>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nodeType="clickEffect">
                                  <p:stCondLst>
                                    <p:cond delay="0"/>
                                  </p:stCondLst>
                                  <p:childTnLst>
                                    <p:set>
                                      <p:cBhvr>
                                        <p:cTn id="15" dur="1" fill="hold">
                                          <p:stCondLst>
                                            <p:cond delay="0"/>
                                          </p:stCondLst>
                                        </p:cTn>
                                        <p:tgtEl>
                                          <p:spTgt spid="32"/>
                                        </p:tgtEl>
                                        <p:attrNameLst>
                                          <p:attrName>style.visibility</p:attrName>
                                        </p:attrNameLst>
                                      </p:cBhvr>
                                      <p:to>
                                        <p:strVal val="visible"/>
                                      </p:to>
                                    </p:set>
                                    <p:animEffect transition="in" filter="dissolve">
                                      <p:cBhvr>
                                        <p:cTn id="16" dur="500"/>
                                        <p:tgtEl>
                                          <p:spTgt spid="32"/>
                                        </p:tgtEl>
                                      </p:cBhvr>
                                    </p:animEffect>
                                  </p:childTnLst>
                                </p:cTn>
                              </p:par>
                              <p:par>
                                <p:cTn id="17" presetID="9" presetClass="entr" presetSubtype="0" fill="hold" nodeType="withEffect">
                                  <p:stCondLst>
                                    <p:cond delay="0"/>
                                  </p:stCondLst>
                                  <p:childTnLst>
                                    <p:set>
                                      <p:cBhvr>
                                        <p:cTn id="18" dur="1" fill="hold">
                                          <p:stCondLst>
                                            <p:cond delay="0"/>
                                          </p:stCondLst>
                                        </p:cTn>
                                        <p:tgtEl>
                                          <p:spTgt spid="35"/>
                                        </p:tgtEl>
                                        <p:attrNameLst>
                                          <p:attrName>style.visibility</p:attrName>
                                        </p:attrNameLst>
                                      </p:cBhvr>
                                      <p:to>
                                        <p:strVal val="visible"/>
                                      </p:to>
                                    </p:set>
                                    <p:animEffect transition="in" filter="dissolve">
                                      <p:cBhvr>
                                        <p:cTn id="19" dur="500"/>
                                        <p:tgtEl>
                                          <p:spTgt spid="35"/>
                                        </p:tgtEl>
                                      </p:cBhvr>
                                    </p:animEffect>
                                  </p:childTnLst>
                                </p:cTn>
                              </p:par>
                            </p:childTnLst>
                          </p:cTn>
                        </p:par>
                        <p:par>
                          <p:cTn id="20" fill="hold">
                            <p:stCondLst>
                              <p:cond delay="500"/>
                            </p:stCondLst>
                            <p:childTnLst>
                              <p:par>
                                <p:cTn id="21" presetID="9" presetClass="entr" presetSubtype="0" fill="hold" grpId="0" nodeType="afterEffect">
                                  <p:stCondLst>
                                    <p:cond delay="0"/>
                                  </p:stCondLst>
                                  <p:childTnLst>
                                    <p:set>
                                      <p:cBhvr>
                                        <p:cTn id="22" dur="1" fill="hold">
                                          <p:stCondLst>
                                            <p:cond delay="0"/>
                                          </p:stCondLst>
                                        </p:cTn>
                                        <p:tgtEl>
                                          <p:spTgt spid="38"/>
                                        </p:tgtEl>
                                        <p:attrNameLst>
                                          <p:attrName>style.visibility</p:attrName>
                                        </p:attrNameLst>
                                      </p:cBhvr>
                                      <p:to>
                                        <p:strVal val="visible"/>
                                      </p:to>
                                    </p:set>
                                    <p:animEffect transition="in" filter="dissolve">
                                      <p:cBhvr>
                                        <p:cTn id="23" dur="500"/>
                                        <p:tgtEl>
                                          <p:spTgt spid="38"/>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39"/>
                                        </p:tgtEl>
                                        <p:attrNameLst>
                                          <p:attrName>style.visibility</p:attrName>
                                        </p:attrNameLst>
                                      </p:cBhvr>
                                      <p:to>
                                        <p:strVal val="visible"/>
                                      </p:to>
                                    </p:set>
                                    <p:animEffect transition="in" filter="dissolve">
                                      <p:cBhvr>
                                        <p:cTn id="28" dur="500"/>
                                        <p:tgtEl>
                                          <p:spTgt spid="39"/>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nodeType="clickEffect">
                                  <p:stCondLst>
                                    <p:cond delay="0"/>
                                  </p:stCondLst>
                                  <p:childTnLst>
                                    <p:set>
                                      <p:cBhvr>
                                        <p:cTn id="32" dur="1" fill="hold">
                                          <p:stCondLst>
                                            <p:cond delay="0"/>
                                          </p:stCondLst>
                                        </p:cTn>
                                        <p:tgtEl>
                                          <p:spTgt spid="51"/>
                                        </p:tgtEl>
                                        <p:attrNameLst>
                                          <p:attrName>style.visibility</p:attrName>
                                        </p:attrNameLst>
                                      </p:cBhvr>
                                      <p:to>
                                        <p:strVal val="visible"/>
                                      </p:to>
                                    </p:set>
                                    <p:animEffect transition="in" filter="dissolve">
                                      <p:cBhvr>
                                        <p:cTn id="33" dur="500"/>
                                        <p:tgtEl>
                                          <p:spTgt spid="51"/>
                                        </p:tgtEl>
                                      </p:cBhvr>
                                    </p:animEffect>
                                  </p:childTnLst>
                                </p:cTn>
                              </p:par>
                              <p:par>
                                <p:cTn id="34" presetID="9" presetClass="entr" presetSubtype="0" fill="hold" nodeType="withEffect">
                                  <p:stCondLst>
                                    <p:cond delay="0"/>
                                  </p:stCondLst>
                                  <p:childTnLst>
                                    <p:set>
                                      <p:cBhvr>
                                        <p:cTn id="35" dur="1" fill="hold">
                                          <p:stCondLst>
                                            <p:cond delay="0"/>
                                          </p:stCondLst>
                                        </p:cTn>
                                        <p:tgtEl>
                                          <p:spTgt spid="54"/>
                                        </p:tgtEl>
                                        <p:attrNameLst>
                                          <p:attrName>style.visibility</p:attrName>
                                        </p:attrNameLst>
                                      </p:cBhvr>
                                      <p:to>
                                        <p:strVal val="visible"/>
                                      </p:to>
                                    </p:set>
                                    <p:animEffect transition="in" filter="dissolve">
                                      <p:cBhvr>
                                        <p:cTn id="36" dur="500"/>
                                        <p:tgtEl>
                                          <p:spTgt spid="54"/>
                                        </p:tgtEl>
                                      </p:cBhvr>
                                    </p:animEffect>
                                  </p:childTnLst>
                                </p:cTn>
                              </p:par>
                            </p:childTnLst>
                          </p:cTn>
                        </p:par>
                        <p:par>
                          <p:cTn id="37" fill="hold">
                            <p:stCondLst>
                              <p:cond delay="500"/>
                            </p:stCondLst>
                            <p:childTnLst>
                              <p:par>
                                <p:cTn id="38" presetID="9" presetClass="entr" presetSubtype="0" fill="hold" grpId="0" nodeType="afterEffect">
                                  <p:stCondLst>
                                    <p:cond delay="0"/>
                                  </p:stCondLst>
                                  <p:childTnLst>
                                    <p:set>
                                      <p:cBhvr>
                                        <p:cTn id="39" dur="1" fill="hold">
                                          <p:stCondLst>
                                            <p:cond delay="0"/>
                                          </p:stCondLst>
                                        </p:cTn>
                                        <p:tgtEl>
                                          <p:spTgt spid="57"/>
                                        </p:tgtEl>
                                        <p:attrNameLst>
                                          <p:attrName>style.visibility</p:attrName>
                                        </p:attrNameLst>
                                      </p:cBhvr>
                                      <p:to>
                                        <p:strVal val="visible"/>
                                      </p:to>
                                    </p:set>
                                    <p:animEffect transition="in" filter="dissolve">
                                      <p:cBhvr>
                                        <p:cTn id="40" dur="500"/>
                                        <p:tgtEl>
                                          <p:spTgt spid="57"/>
                                        </p:tgtEl>
                                      </p:cBhvr>
                                    </p:animEffect>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nodeType="clickEffect">
                                  <p:stCondLst>
                                    <p:cond delay="0"/>
                                  </p:stCondLst>
                                  <p:childTnLst>
                                    <p:set>
                                      <p:cBhvr>
                                        <p:cTn id="44" dur="1" fill="hold">
                                          <p:stCondLst>
                                            <p:cond delay="0"/>
                                          </p:stCondLst>
                                        </p:cTn>
                                        <p:tgtEl>
                                          <p:spTgt spid="58"/>
                                        </p:tgtEl>
                                        <p:attrNameLst>
                                          <p:attrName>style.visibility</p:attrName>
                                        </p:attrNameLst>
                                      </p:cBhvr>
                                      <p:to>
                                        <p:strVal val="visible"/>
                                      </p:to>
                                    </p:set>
                                    <p:animEffect transition="in" filter="dissolve">
                                      <p:cBhvr>
                                        <p:cTn id="45" dur="500"/>
                                        <p:tgtEl>
                                          <p:spTgt spid="58"/>
                                        </p:tgtEl>
                                      </p:cBhvr>
                                    </p:animEffect>
                                  </p:childTnLst>
                                </p:cTn>
                              </p:par>
                            </p:childTnLst>
                          </p:cTn>
                        </p:par>
                      </p:childTnLst>
                    </p:cTn>
                  </p:par>
                  <p:par>
                    <p:cTn id="46" fill="hold">
                      <p:stCondLst>
                        <p:cond delay="indefinite"/>
                      </p:stCondLst>
                      <p:childTnLst>
                        <p:par>
                          <p:cTn id="47" fill="hold">
                            <p:stCondLst>
                              <p:cond delay="0"/>
                            </p:stCondLst>
                            <p:childTnLst>
                              <p:par>
                                <p:cTn id="48" presetID="9" presetClass="entr" presetSubtype="0" fill="hold" nodeType="clickEffect">
                                  <p:stCondLst>
                                    <p:cond delay="0"/>
                                  </p:stCondLst>
                                  <p:childTnLst>
                                    <p:set>
                                      <p:cBhvr>
                                        <p:cTn id="49" dur="1" fill="hold">
                                          <p:stCondLst>
                                            <p:cond delay="0"/>
                                          </p:stCondLst>
                                        </p:cTn>
                                        <p:tgtEl>
                                          <p:spTgt spid="70"/>
                                        </p:tgtEl>
                                        <p:attrNameLst>
                                          <p:attrName>style.visibility</p:attrName>
                                        </p:attrNameLst>
                                      </p:cBhvr>
                                      <p:to>
                                        <p:strVal val="visible"/>
                                      </p:to>
                                    </p:set>
                                    <p:animEffect transition="in" filter="dissolve">
                                      <p:cBhvr>
                                        <p:cTn id="50" dur="500"/>
                                        <p:tgtEl>
                                          <p:spTgt spid="70"/>
                                        </p:tgtEl>
                                      </p:cBhvr>
                                    </p:animEffect>
                                  </p:childTnLst>
                                </p:cTn>
                              </p:par>
                              <p:par>
                                <p:cTn id="51" presetID="9" presetClass="entr" presetSubtype="0" fill="hold" nodeType="withEffect">
                                  <p:stCondLst>
                                    <p:cond delay="0"/>
                                  </p:stCondLst>
                                  <p:childTnLst>
                                    <p:set>
                                      <p:cBhvr>
                                        <p:cTn id="52" dur="1" fill="hold">
                                          <p:stCondLst>
                                            <p:cond delay="0"/>
                                          </p:stCondLst>
                                        </p:cTn>
                                        <p:tgtEl>
                                          <p:spTgt spid="73"/>
                                        </p:tgtEl>
                                        <p:attrNameLst>
                                          <p:attrName>style.visibility</p:attrName>
                                        </p:attrNameLst>
                                      </p:cBhvr>
                                      <p:to>
                                        <p:strVal val="visible"/>
                                      </p:to>
                                    </p:set>
                                    <p:animEffect transition="in" filter="dissolve">
                                      <p:cBhvr>
                                        <p:cTn id="53" dur="500"/>
                                        <p:tgtEl>
                                          <p:spTgt spid="73"/>
                                        </p:tgtEl>
                                      </p:cBhvr>
                                    </p:animEffect>
                                  </p:childTnLst>
                                </p:cTn>
                              </p:par>
                            </p:childTnLst>
                          </p:cTn>
                        </p:par>
                        <p:par>
                          <p:cTn id="54" fill="hold">
                            <p:stCondLst>
                              <p:cond delay="500"/>
                            </p:stCondLst>
                            <p:childTnLst>
                              <p:par>
                                <p:cTn id="55" presetID="9" presetClass="entr" presetSubtype="0" fill="hold" grpId="0" nodeType="afterEffect">
                                  <p:stCondLst>
                                    <p:cond delay="0"/>
                                  </p:stCondLst>
                                  <p:childTnLst>
                                    <p:set>
                                      <p:cBhvr>
                                        <p:cTn id="56" dur="1" fill="hold">
                                          <p:stCondLst>
                                            <p:cond delay="0"/>
                                          </p:stCondLst>
                                        </p:cTn>
                                        <p:tgtEl>
                                          <p:spTgt spid="76"/>
                                        </p:tgtEl>
                                        <p:attrNameLst>
                                          <p:attrName>style.visibility</p:attrName>
                                        </p:attrNameLst>
                                      </p:cBhvr>
                                      <p:to>
                                        <p:strVal val="visible"/>
                                      </p:to>
                                    </p:set>
                                    <p:animEffect transition="in" filter="dissolve">
                                      <p:cBhvr>
                                        <p:cTn id="57" dur="500"/>
                                        <p:tgtEl>
                                          <p:spTgt spid="76"/>
                                        </p:tgtEl>
                                      </p:cBhvr>
                                    </p:animEffect>
                                  </p:childTnLst>
                                </p:cTn>
                              </p:par>
                            </p:childTnLst>
                          </p:cTn>
                        </p:par>
                      </p:childTnLst>
                    </p:cTn>
                  </p:par>
                  <p:par>
                    <p:cTn id="58" fill="hold">
                      <p:stCondLst>
                        <p:cond delay="indefinite"/>
                      </p:stCondLst>
                      <p:childTnLst>
                        <p:par>
                          <p:cTn id="59" fill="hold">
                            <p:stCondLst>
                              <p:cond delay="0"/>
                            </p:stCondLst>
                            <p:childTnLst>
                              <p:par>
                                <p:cTn id="60" presetID="9" presetClass="entr" presetSubtype="0" fill="hold" nodeType="clickEffect">
                                  <p:stCondLst>
                                    <p:cond delay="0"/>
                                  </p:stCondLst>
                                  <p:childTnLst>
                                    <p:set>
                                      <p:cBhvr>
                                        <p:cTn id="61" dur="1" fill="hold">
                                          <p:stCondLst>
                                            <p:cond delay="0"/>
                                          </p:stCondLst>
                                        </p:cTn>
                                        <p:tgtEl>
                                          <p:spTgt spid="77"/>
                                        </p:tgtEl>
                                        <p:attrNameLst>
                                          <p:attrName>style.visibility</p:attrName>
                                        </p:attrNameLst>
                                      </p:cBhvr>
                                      <p:to>
                                        <p:strVal val="visible"/>
                                      </p:to>
                                    </p:set>
                                    <p:animEffect transition="in" filter="dissolve">
                                      <p:cBhvr>
                                        <p:cTn id="62" dur="500"/>
                                        <p:tgtEl>
                                          <p:spTgt spid="77"/>
                                        </p:tgtEl>
                                      </p:cBhvr>
                                    </p:animEffect>
                                  </p:childTnLst>
                                </p:cTn>
                              </p:par>
                            </p:childTnLst>
                          </p:cTn>
                        </p:par>
                      </p:childTnLst>
                    </p:cTn>
                  </p:par>
                  <p:par>
                    <p:cTn id="63" fill="hold">
                      <p:stCondLst>
                        <p:cond delay="indefinite"/>
                      </p:stCondLst>
                      <p:childTnLst>
                        <p:par>
                          <p:cTn id="64" fill="hold">
                            <p:stCondLst>
                              <p:cond delay="0"/>
                            </p:stCondLst>
                            <p:childTnLst>
                              <p:par>
                                <p:cTn id="65" presetID="9" presetClass="entr" presetSubtype="0" fill="hold" nodeType="clickEffect">
                                  <p:stCondLst>
                                    <p:cond delay="0"/>
                                  </p:stCondLst>
                                  <p:childTnLst>
                                    <p:set>
                                      <p:cBhvr>
                                        <p:cTn id="66" dur="1" fill="hold">
                                          <p:stCondLst>
                                            <p:cond delay="0"/>
                                          </p:stCondLst>
                                        </p:cTn>
                                        <p:tgtEl>
                                          <p:spTgt spid="89"/>
                                        </p:tgtEl>
                                        <p:attrNameLst>
                                          <p:attrName>style.visibility</p:attrName>
                                        </p:attrNameLst>
                                      </p:cBhvr>
                                      <p:to>
                                        <p:strVal val="visible"/>
                                      </p:to>
                                    </p:set>
                                    <p:animEffect transition="in" filter="dissolve">
                                      <p:cBhvr>
                                        <p:cTn id="67" dur="500"/>
                                        <p:tgtEl>
                                          <p:spTgt spid="89"/>
                                        </p:tgtEl>
                                      </p:cBhvr>
                                    </p:animEffect>
                                  </p:childTnLst>
                                </p:cTn>
                              </p:par>
                              <p:par>
                                <p:cTn id="68" presetID="9" presetClass="entr" presetSubtype="0" fill="hold" nodeType="withEffect">
                                  <p:stCondLst>
                                    <p:cond delay="0"/>
                                  </p:stCondLst>
                                  <p:childTnLst>
                                    <p:set>
                                      <p:cBhvr>
                                        <p:cTn id="69" dur="1" fill="hold">
                                          <p:stCondLst>
                                            <p:cond delay="0"/>
                                          </p:stCondLst>
                                        </p:cTn>
                                        <p:tgtEl>
                                          <p:spTgt spid="92"/>
                                        </p:tgtEl>
                                        <p:attrNameLst>
                                          <p:attrName>style.visibility</p:attrName>
                                        </p:attrNameLst>
                                      </p:cBhvr>
                                      <p:to>
                                        <p:strVal val="visible"/>
                                      </p:to>
                                    </p:set>
                                    <p:animEffect transition="in" filter="dissolve">
                                      <p:cBhvr>
                                        <p:cTn id="70" dur="500"/>
                                        <p:tgtEl>
                                          <p:spTgt spid="92"/>
                                        </p:tgtEl>
                                      </p:cBhvr>
                                    </p:animEffect>
                                  </p:childTnLst>
                                </p:cTn>
                              </p:par>
                            </p:childTnLst>
                          </p:cTn>
                        </p:par>
                        <p:par>
                          <p:cTn id="71" fill="hold">
                            <p:stCondLst>
                              <p:cond delay="500"/>
                            </p:stCondLst>
                            <p:childTnLst>
                              <p:par>
                                <p:cTn id="72" presetID="9" presetClass="entr" presetSubtype="0" fill="hold" grpId="0" nodeType="afterEffect">
                                  <p:stCondLst>
                                    <p:cond delay="0"/>
                                  </p:stCondLst>
                                  <p:childTnLst>
                                    <p:set>
                                      <p:cBhvr>
                                        <p:cTn id="73" dur="1" fill="hold">
                                          <p:stCondLst>
                                            <p:cond delay="0"/>
                                          </p:stCondLst>
                                        </p:cTn>
                                        <p:tgtEl>
                                          <p:spTgt spid="95"/>
                                        </p:tgtEl>
                                        <p:attrNameLst>
                                          <p:attrName>style.visibility</p:attrName>
                                        </p:attrNameLst>
                                      </p:cBhvr>
                                      <p:to>
                                        <p:strVal val="visible"/>
                                      </p:to>
                                    </p:set>
                                    <p:animEffect transition="in" filter="dissolve">
                                      <p:cBhvr>
                                        <p:cTn id="74" dur="500"/>
                                        <p:tgtEl>
                                          <p:spTgt spid="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8" grpId="0" animBg="1"/>
      <p:bldP spid="57" grpId="0" animBg="1"/>
      <p:bldP spid="76" grpId="0" animBg="1"/>
      <p:bldP spid="9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a:solidFill>
                  <a:srgbClr val="0000FF"/>
                </a:solidFill>
              </a:rPr>
              <a:t>6. Selection Sort (3/6)</a:t>
            </a:r>
            <a:endParaRPr lang="en-GB" sz="3600" dirty="0">
              <a:solidFill>
                <a:srgbClr val="0000FF"/>
              </a:solidFill>
            </a:endParaRPr>
          </a:p>
        </p:txBody>
      </p:sp>
      <p:sp>
        <p:nvSpPr>
          <p:cNvPr id="14340" name="Footer Placeholder 5"/>
          <p:cNvSpPr>
            <a:spLocks noGrp="1"/>
          </p:cNvSpPr>
          <p:nvPr>
            <p:ph type="ftr" sz="quarter" idx="11"/>
          </p:nvPr>
        </p:nvSpPr>
        <p:spPr>
          <a:noFill/>
        </p:spPr>
        <p:txBody>
          <a:bodyPr/>
          <a:lstStyle/>
          <a:p>
            <a:pPr algn="l"/>
            <a:r>
              <a:rPr lang="en-US"/>
              <a:t>Searching and Sorting</a:t>
            </a:r>
            <a:endParaRPr lang="en-US" dirty="0"/>
          </a:p>
        </p:txBody>
      </p:sp>
      <p:sp>
        <p:nvSpPr>
          <p:cNvPr id="7" name="Slide Number Placeholder 6"/>
          <p:cNvSpPr>
            <a:spLocks noGrp="1"/>
          </p:cNvSpPr>
          <p:nvPr>
            <p:ph type="sldNum" sz="quarter" idx="12"/>
          </p:nvPr>
        </p:nvSpPr>
        <p:spPr/>
        <p:txBody>
          <a:bodyPr>
            <a:normAutofit/>
          </a:bodyPr>
          <a:lstStyle/>
          <a:p>
            <a:pPr>
              <a:defRPr/>
            </a:pPr>
            <a:r>
              <a:rPr lang="en-US" sz="1200" dirty="0"/>
              <a:t>Unit20</a:t>
            </a:r>
            <a:r>
              <a:rPr sz="1200" dirty="0"/>
              <a:t> </a:t>
            </a:r>
            <a:r>
              <a:rPr lang="en-US" sz="1200" dirty="0"/>
              <a:t>-</a:t>
            </a:r>
            <a:r>
              <a:rPr sz="1200" dirty="0"/>
              <a:t> </a:t>
            </a:r>
            <a:fld id="{F7EC234A-9094-4BB8-9EA4-75ECDA8A365B}" type="slidenum">
              <a:rPr sz="1200" smtClean="0"/>
              <a:pPr>
                <a:defRPr/>
              </a:pPr>
              <a:t>21</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a:t>Aaron Tan,  NUS</a:t>
            </a:r>
            <a:endParaRPr lang="en-US" dirty="0"/>
          </a:p>
        </p:txBody>
      </p:sp>
      <p:sp>
        <p:nvSpPr>
          <p:cNvPr id="96" name="TextBox 84"/>
          <p:cNvSpPr txBox="1">
            <a:spLocks noChangeArrowheads="1"/>
          </p:cNvSpPr>
          <p:nvPr/>
        </p:nvSpPr>
        <p:spPr bwMode="auto">
          <a:xfrm>
            <a:off x="333375" y="1427163"/>
            <a:ext cx="127317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400" i="1"/>
              <a:t>n</a:t>
            </a:r>
            <a:r>
              <a:rPr lang="en-US" sz="2400"/>
              <a:t> = 9</a:t>
            </a:r>
            <a:endParaRPr lang="en-SG" sz="2400"/>
          </a:p>
        </p:txBody>
      </p:sp>
      <p:grpSp>
        <p:nvGrpSpPr>
          <p:cNvPr id="97" name="Group 225"/>
          <p:cNvGrpSpPr>
            <a:grpSpLocks/>
          </p:cNvGrpSpPr>
          <p:nvPr/>
        </p:nvGrpSpPr>
        <p:grpSpPr bwMode="auto">
          <a:xfrm>
            <a:off x="322263" y="2060575"/>
            <a:ext cx="7175500" cy="485775"/>
            <a:chOff x="322462" y="3523028"/>
            <a:chExt cx="7175301" cy="486018"/>
          </a:xfrm>
        </p:grpSpPr>
        <p:grpSp>
          <p:nvGrpSpPr>
            <p:cNvPr id="98" name="Group 187"/>
            <p:cNvGrpSpPr>
              <a:grpSpLocks/>
            </p:cNvGrpSpPr>
            <p:nvPr/>
          </p:nvGrpSpPr>
          <p:grpSpPr bwMode="auto">
            <a:xfrm>
              <a:off x="2460019" y="3608936"/>
              <a:ext cx="5037744" cy="400110"/>
              <a:chOff x="2460019" y="3608936"/>
              <a:chExt cx="5037744" cy="400110"/>
            </a:xfrm>
          </p:grpSpPr>
          <p:sp>
            <p:nvSpPr>
              <p:cNvPr id="100" name="TextBox 38"/>
              <p:cNvSpPr txBox="1">
                <a:spLocks noChangeArrowheads="1"/>
              </p:cNvSpPr>
              <p:nvPr/>
            </p:nvSpPr>
            <p:spPr bwMode="auto">
              <a:xfrm>
                <a:off x="2460019" y="3608936"/>
                <a:ext cx="558163" cy="400110"/>
              </a:xfrm>
              <a:prstGeom prst="rect">
                <a:avLst/>
              </a:prstGeom>
              <a:solidFill>
                <a:srgbClr val="FFC000"/>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5</a:t>
                </a:r>
                <a:endParaRPr lang="en-SG" sz="2000"/>
              </a:p>
            </p:txBody>
          </p:sp>
          <p:sp>
            <p:nvSpPr>
              <p:cNvPr id="101" name="TextBox 39"/>
              <p:cNvSpPr txBox="1">
                <a:spLocks noChangeArrowheads="1"/>
              </p:cNvSpPr>
              <p:nvPr/>
            </p:nvSpPr>
            <p:spPr bwMode="auto">
              <a:xfrm>
                <a:off x="3018182" y="3608936"/>
                <a:ext cx="558163" cy="400110"/>
              </a:xfrm>
              <a:prstGeom prst="rect">
                <a:avLst/>
              </a:prstGeom>
              <a:solidFill>
                <a:srgbClr val="FFC000"/>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12</a:t>
                </a:r>
                <a:endParaRPr lang="en-SG" sz="2000"/>
              </a:p>
            </p:txBody>
          </p:sp>
          <p:sp>
            <p:nvSpPr>
              <p:cNvPr id="102" name="TextBox 40"/>
              <p:cNvSpPr txBox="1">
                <a:spLocks noChangeArrowheads="1"/>
              </p:cNvSpPr>
              <p:nvPr/>
            </p:nvSpPr>
            <p:spPr bwMode="auto">
              <a:xfrm>
                <a:off x="3576345" y="3608936"/>
                <a:ext cx="568723" cy="400110"/>
              </a:xfrm>
              <a:prstGeom prst="rect">
                <a:avLst/>
              </a:prstGeom>
              <a:solidFill>
                <a:srgbClr val="FFC000"/>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17</a:t>
                </a:r>
                <a:endParaRPr lang="en-SG" sz="2000"/>
              </a:p>
            </p:txBody>
          </p:sp>
          <p:sp>
            <p:nvSpPr>
              <p:cNvPr id="103" name="TextBox 41"/>
              <p:cNvSpPr txBox="1">
                <a:spLocks noChangeArrowheads="1"/>
              </p:cNvSpPr>
              <p:nvPr/>
            </p:nvSpPr>
            <p:spPr bwMode="auto">
              <a:xfrm>
                <a:off x="4141194" y="3608936"/>
                <a:ext cx="562219" cy="400110"/>
              </a:xfrm>
              <a:prstGeom prst="rect">
                <a:avLst/>
              </a:prstGeom>
              <a:solidFill>
                <a:srgbClr val="FFC000"/>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23</a:t>
                </a:r>
                <a:endParaRPr lang="en-SG" sz="2000"/>
              </a:p>
            </p:txBody>
          </p:sp>
          <p:sp>
            <p:nvSpPr>
              <p:cNvPr id="104" name="TextBox 42"/>
              <p:cNvSpPr txBox="1">
                <a:spLocks noChangeArrowheads="1"/>
              </p:cNvSpPr>
              <p:nvPr/>
            </p:nvSpPr>
            <p:spPr bwMode="auto">
              <a:xfrm>
                <a:off x="4703413" y="3608936"/>
                <a:ext cx="567464"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90</a:t>
                </a:r>
                <a:endParaRPr lang="en-SG" sz="2000"/>
              </a:p>
            </p:txBody>
          </p:sp>
          <p:sp>
            <p:nvSpPr>
              <p:cNvPr id="105" name="TextBox 43"/>
              <p:cNvSpPr txBox="1">
                <a:spLocks noChangeArrowheads="1"/>
              </p:cNvSpPr>
              <p:nvPr/>
            </p:nvSpPr>
            <p:spPr bwMode="auto">
              <a:xfrm>
                <a:off x="5270878" y="3608936"/>
                <a:ext cx="568460"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44</a:t>
                </a:r>
                <a:endParaRPr lang="en-SG" sz="2000"/>
              </a:p>
            </p:txBody>
          </p:sp>
          <p:sp>
            <p:nvSpPr>
              <p:cNvPr id="106" name="TextBox 44"/>
              <p:cNvSpPr txBox="1">
                <a:spLocks noChangeArrowheads="1"/>
              </p:cNvSpPr>
              <p:nvPr/>
            </p:nvSpPr>
            <p:spPr bwMode="auto">
              <a:xfrm>
                <a:off x="5839337" y="3608936"/>
                <a:ext cx="554502"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38</a:t>
                </a:r>
                <a:endParaRPr lang="en-SG" sz="2000"/>
              </a:p>
            </p:txBody>
          </p:sp>
          <p:sp>
            <p:nvSpPr>
              <p:cNvPr id="107" name="TextBox 45"/>
              <p:cNvSpPr txBox="1">
                <a:spLocks noChangeArrowheads="1"/>
              </p:cNvSpPr>
              <p:nvPr/>
            </p:nvSpPr>
            <p:spPr bwMode="auto">
              <a:xfrm>
                <a:off x="6393839" y="3608936"/>
                <a:ext cx="554501"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84</a:t>
                </a:r>
                <a:endParaRPr lang="en-SG" sz="2000"/>
              </a:p>
            </p:txBody>
          </p:sp>
          <p:sp>
            <p:nvSpPr>
              <p:cNvPr id="108" name="TextBox 46"/>
              <p:cNvSpPr txBox="1">
                <a:spLocks noChangeArrowheads="1"/>
              </p:cNvSpPr>
              <p:nvPr/>
            </p:nvSpPr>
            <p:spPr bwMode="auto">
              <a:xfrm>
                <a:off x="6948340" y="3608936"/>
                <a:ext cx="549423"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77</a:t>
                </a:r>
                <a:endParaRPr lang="en-SG" sz="2000"/>
              </a:p>
            </p:txBody>
          </p:sp>
        </p:grpSp>
        <p:sp>
          <p:nvSpPr>
            <p:cNvPr id="99" name="TextBox 227"/>
            <p:cNvSpPr txBox="1">
              <a:spLocks noChangeArrowheads="1"/>
            </p:cNvSpPr>
            <p:nvPr/>
          </p:nvSpPr>
          <p:spPr bwMode="auto">
            <a:xfrm>
              <a:off x="322462" y="3523028"/>
              <a:ext cx="127330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000"/>
                <a:t>5</a:t>
              </a:r>
              <a:r>
                <a:rPr lang="en-US" sz="2000" baseline="30000"/>
                <a:t>th</a:t>
              </a:r>
              <a:r>
                <a:rPr lang="en-US" sz="2000"/>
                <a:t> pass:</a:t>
              </a:r>
              <a:endParaRPr lang="en-SG" sz="2000"/>
            </a:p>
          </p:txBody>
        </p:sp>
      </p:grpSp>
      <p:grpSp>
        <p:nvGrpSpPr>
          <p:cNvPr id="109" name="Group 237"/>
          <p:cNvGrpSpPr>
            <a:grpSpLocks/>
          </p:cNvGrpSpPr>
          <p:nvPr/>
        </p:nvGrpSpPr>
        <p:grpSpPr bwMode="auto">
          <a:xfrm>
            <a:off x="4733925" y="1562100"/>
            <a:ext cx="568325" cy="584200"/>
            <a:chOff x="2489358" y="1553340"/>
            <a:chExt cx="568905" cy="584382"/>
          </a:xfrm>
        </p:grpSpPr>
        <p:cxnSp>
          <p:nvCxnSpPr>
            <p:cNvPr id="110" name="Straight Arrow Connector 238"/>
            <p:cNvCxnSpPr>
              <a:cxnSpLocks noChangeShapeType="1"/>
            </p:cNvCxnSpPr>
            <p:nvPr/>
          </p:nvCxnSpPr>
          <p:spPr bwMode="auto">
            <a:xfrm rot="5400000">
              <a:off x="2623882" y="2028313"/>
              <a:ext cx="217230" cy="1588"/>
            </a:xfrm>
            <a:prstGeom prst="straightConnector1">
              <a:avLst/>
            </a:prstGeom>
            <a:noFill/>
            <a:ln w="19050" cap="sq"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11" name="TextBox 239"/>
            <p:cNvSpPr txBox="1">
              <a:spLocks noChangeArrowheads="1"/>
            </p:cNvSpPr>
            <p:nvPr/>
          </p:nvSpPr>
          <p:spPr bwMode="auto">
            <a:xfrm>
              <a:off x="2489358" y="1553340"/>
              <a:ext cx="56890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a:t>first</a:t>
              </a:r>
              <a:endParaRPr lang="en-SG" sz="1600"/>
            </a:p>
          </p:txBody>
        </p:sp>
      </p:grpSp>
      <p:grpSp>
        <p:nvGrpSpPr>
          <p:cNvPr id="112" name="Group 240"/>
          <p:cNvGrpSpPr>
            <a:grpSpLocks/>
          </p:cNvGrpSpPr>
          <p:nvPr/>
        </p:nvGrpSpPr>
        <p:grpSpPr bwMode="auto">
          <a:xfrm>
            <a:off x="5878513" y="1558925"/>
            <a:ext cx="515937" cy="587375"/>
            <a:chOff x="3680472" y="1553340"/>
            <a:chExt cx="514885" cy="586562"/>
          </a:xfrm>
        </p:grpSpPr>
        <p:cxnSp>
          <p:nvCxnSpPr>
            <p:cNvPr id="113" name="Straight Arrow Connector 241"/>
            <p:cNvCxnSpPr>
              <a:cxnSpLocks noChangeShapeType="1"/>
            </p:cNvCxnSpPr>
            <p:nvPr/>
          </p:nvCxnSpPr>
          <p:spPr bwMode="auto">
            <a:xfrm rot="5400000">
              <a:off x="3849345" y="2030493"/>
              <a:ext cx="217230" cy="1588"/>
            </a:xfrm>
            <a:prstGeom prst="straightConnector1">
              <a:avLst/>
            </a:prstGeom>
            <a:noFill/>
            <a:ln w="19050" cap="sq"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14" name="Rectangle 242"/>
            <p:cNvSpPr>
              <a:spLocks noChangeArrowheads="1"/>
            </p:cNvSpPr>
            <p:nvPr/>
          </p:nvSpPr>
          <p:spPr bwMode="auto">
            <a:xfrm>
              <a:off x="3680472" y="1553340"/>
              <a:ext cx="51488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1600"/>
                <a:t>min</a:t>
              </a:r>
              <a:endParaRPr lang="en-SG" sz="1600"/>
            </a:p>
          </p:txBody>
        </p:sp>
      </p:grpSp>
      <p:sp>
        <p:nvSpPr>
          <p:cNvPr id="115" name="Freeform 114"/>
          <p:cNvSpPr>
            <a:spLocks/>
          </p:cNvSpPr>
          <p:nvPr/>
        </p:nvSpPr>
        <p:spPr bwMode="auto">
          <a:xfrm>
            <a:off x="5072063" y="1801813"/>
            <a:ext cx="1030287" cy="312737"/>
          </a:xfrm>
          <a:custGeom>
            <a:avLst/>
            <a:gdLst>
              <a:gd name="T0" fmla="*/ 0 w 646176"/>
              <a:gd name="T1" fmla="*/ 132207 h 331216"/>
              <a:gd name="T2" fmla="*/ 531957692 w 646176"/>
              <a:gd name="T3" fmla="*/ 811 h 331216"/>
              <a:gd name="T4" fmla="*/ 1127748357 w 646176"/>
              <a:gd name="T5" fmla="*/ 127339 h 331216"/>
              <a:gd name="T6" fmla="*/ 0 60000 65536"/>
              <a:gd name="T7" fmla="*/ 0 60000 65536"/>
              <a:gd name="T8" fmla="*/ 0 60000 65536"/>
              <a:gd name="T9" fmla="*/ 0 w 646176"/>
              <a:gd name="T10" fmla="*/ 0 h 331216"/>
              <a:gd name="T11" fmla="*/ 646176 w 646176"/>
              <a:gd name="T12" fmla="*/ 331216 h 331216"/>
            </a:gdLst>
            <a:ahLst/>
            <a:cxnLst>
              <a:cxn ang="T6">
                <a:pos x="T0" y="T1"/>
              </a:cxn>
              <a:cxn ang="T7">
                <a:pos x="T2" y="T3"/>
              </a:cxn>
              <a:cxn ang="T8">
                <a:pos x="T4" y="T5"/>
              </a:cxn>
            </a:cxnLst>
            <a:rect l="T9" t="T10" r="T11" b="T12"/>
            <a:pathLst>
              <a:path w="646176" h="331216">
                <a:moveTo>
                  <a:pt x="0" y="331216"/>
                </a:moveTo>
                <a:cubicBezTo>
                  <a:pt x="98552" y="167640"/>
                  <a:pt x="197104" y="4064"/>
                  <a:pt x="304800" y="2032"/>
                </a:cubicBezTo>
                <a:cubicBezTo>
                  <a:pt x="412496" y="0"/>
                  <a:pt x="529336" y="159512"/>
                  <a:pt x="646176" y="319024"/>
                </a:cubicBezTo>
              </a:path>
            </a:pathLst>
          </a:custGeom>
          <a:noFill/>
          <a:ln w="19050" cap="sq" cmpd="sng" algn="ctr">
            <a:solidFill>
              <a:srgbClr val="FF0000"/>
            </a:solidFill>
            <a:prstDash val="solid"/>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en-SG"/>
          </a:p>
        </p:txBody>
      </p:sp>
      <p:grpSp>
        <p:nvGrpSpPr>
          <p:cNvPr id="116" name="Group 225"/>
          <p:cNvGrpSpPr>
            <a:grpSpLocks/>
          </p:cNvGrpSpPr>
          <p:nvPr/>
        </p:nvGrpSpPr>
        <p:grpSpPr bwMode="auto">
          <a:xfrm>
            <a:off x="322263" y="3062288"/>
            <a:ext cx="7175500" cy="485775"/>
            <a:chOff x="322462" y="3523028"/>
            <a:chExt cx="7175301" cy="486018"/>
          </a:xfrm>
        </p:grpSpPr>
        <p:grpSp>
          <p:nvGrpSpPr>
            <p:cNvPr id="117" name="Group 187"/>
            <p:cNvGrpSpPr>
              <a:grpSpLocks/>
            </p:cNvGrpSpPr>
            <p:nvPr/>
          </p:nvGrpSpPr>
          <p:grpSpPr bwMode="auto">
            <a:xfrm>
              <a:off x="2460019" y="3608936"/>
              <a:ext cx="5037744" cy="400110"/>
              <a:chOff x="2460019" y="3608936"/>
              <a:chExt cx="5037744" cy="400110"/>
            </a:xfrm>
          </p:grpSpPr>
          <p:sp>
            <p:nvSpPr>
              <p:cNvPr id="119" name="TextBox 38"/>
              <p:cNvSpPr txBox="1">
                <a:spLocks noChangeArrowheads="1"/>
              </p:cNvSpPr>
              <p:nvPr/>
            </p:nvSpPr>
            <p:spPr bwMode="auto">
              <a:xfrm>
                <a:off x="2460019" y="3608936"/>
                <a:ext cx="558163" cy="400110"/>
              </a:xfrm>
              <a:prstGeom prst="rect">
                <a:avLst/>
              </a:prstGeom>
              <a:solidFill>
                <a:srgbClr val="FFC000"/>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5</a:t>
                </a:r>
                <a:endParaRPr lang="en-SG" sz="2000"/>
              </a:p>
            </p:txBody>
          </p:sp>
          <p:sp>
            <p:nvSpPr>
              <p:cNvPr id="120" name="TextBox 39"/>
              <p:cNvSpPr txBox="1">
                <a:spLocks noChangeArrowheads="1"/>
              </p:cNvSpPr>
              <p:nvPr/>
            </p:nvSpPr>
            <p:spPr bwMode="auto">
              <a:xfrm>
                <a:off x="3018182" y="3608936"/>
                <a:ext cx="558163" cy="400110"/>
              </a:xfrm>
              <a:prstGeom prst="rect">
                <a:avLst/>
              </a:prstGeom>
              <a:solidFill>
                <a:srgbClr val="FFC000"/>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12</a:t>
                </a:r>
                <a:endParaRPr lang="en-SG" sz="2000"/>
              </a:p>
            </p:txBody>
          </p:sp>
          <p:sp>
            <p:nvSpPr>
              <p:cNvPr id="121" name="TextBox 40"/>
              <p:cNvSpPr txBox="1">
                <a:spLocks noChangeArrowheads="1"/>
              </p:cNvSpPr>
              <p:nvPr/>
            </p:nvSpPr>
            <p:spPr bwMode="auto">
              <a:xfrm>
                <a:off x="3576345" y="3608936"/>
                <a:ext cx="568723" cy="400110"/>
              </a:xfrm>
              <a:prstGeom prst="rect">
                <a:avLst/>
              </a:prstGeom>
              <a:solidFill>
                <a:srgbClr val="FFC000"/>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17</a:t>
                </a:r>
                <a:endParaRPr lang="en-SG" sz="2000"/>
              </a:p>
            </p:txBody>
          </p:sp>
          <p:sp>
            <p:nvSpPr>
              <p:cNvPr id="122" name="TextBox 41"/>
              <p:cNvSpPr txBox="1">
                <a:spLocks noChangeArrowheads="1"/>
              </p:cNvSpPr>
              <p:nvPr/>
            </p:nvSpPr>
            <p:spPr bwMode="auto">
              <a:xfrm>
                <a:off x="4141194" y="3608936"/>
                <a:ext cx="562219" cy="400110"/>
              </a:xfrm>
              <a:prstGeom prst="rect">
                <a:avLst/>
              </a:prstGeom>
              <a:solidFill>
                <a:srgbClr val="FFC000"/>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23</a:t>
                </a:r>
                <a:endParaRPr lang="en-SG" sz="2000"/>
              </a:p>
            </p:txBody>
          </p:sp>
          <p:sp>
            <p:nvSpPr>
              <p:cNvPr id="123" name="TextBox 42"/>
              <p:cNvSpPr txBox="1">
                <a:spLocks noChangeArrowheads="1"/>
              </p:cNvSpPr>
              <p:nvPr/>
            </p:nvSpPr>
            <p:spPr bwMode="auto">
              <a:xfrm>
                <a:off x="4703413" y="3608936"/>
                <a:ext cx="567464" cy="400110"/>
              </a:xfrm>
              <a:prstGeom prst="rect">
                <a:avLst/>
              </a:prstGeom>
              <a:solidFill>
                <a:srgbClr val="FFC000"/>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38</a:t>
                </a:r>
                <a:endParaRPr lang="en-SG" sz="2000"/>
              </a:p>
            </p:txBody>
          </p:sp>
          <p:sp>
            <p:nvSpPr>
              <p:cNvPr id="124" name="TextBox 43"/>
              <p:cNvSpPr txBox="1">
                <a:spLocks noChangeArrowheads="1"/>
              </p:cNvSpPr>
              <p:nvPr/>
            </p:nvSpPr>
            <p:spPr bwMode="auto">
              <a:xfrm>
                <a:off x="5270878" y="3608936"/>
                <a:ext cx="568460"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44</a:t>
                </a:r>
                <a:endParaRPr lang="en-SG" sz="2000"/>
              </a:p>
            </p:txBody>
          </p:sp>
          <p:sp>
            <p:nvSpPr>
              <p:cNvPr id="125" name="TextBox 44"/>
              <p:cNvSpPr txBox="1">
                <a:spLocks noChangeArrowheads="1"/>
              </p:cNvSpPr>
              <p:nvPr/>
            </p:nvSpPr>
            <p:spPr bwMode="auto">
              <a:xfrm>
                <a:off x="5839337" y="3608936"/>
                <a:ext cx="554502"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90</a:t>
                </a:r>
                <a:endParaRPr lang="en-SG" sz="2000"/>
              </a:p>
            </p:txBody>
          </p:sp>
          <p:sp>
            <p:nvSpPr>
              <p:cNvPr id="126" name="TextBox 45"/>
              <p:cNvSpPr txBox="1">
                <a:spLocks noChangeArrowheads="1"/>
              </p:cNvSpPr>
              <p:nvPr/>
            </p:nvSpPr>
            <p:spPr bwMode="auto">
              <a:xfrm>
                <a:off x="6393839" y="3608936"/>
                <a:ext cx="554501"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84</a:t>
                </a:r>
                <a:endParaRPr lang="en-SG" sz="2000"/>
              </a:p>
            </p:txBody>
          </p:sp>
          <p:sp>
            <p:nvSpPr>
              <p:cNvPr id="127" name="TextBox 46"/>
              <p:cNvSpPr txBox="1">
                <a:spLocks noChangeArrowheads="1"/>
              </p:cNvSpPr>
              <p:nvPr/>
            </p:nvSpPr>
            <p:spPr bwMode="auto">
              <a:xfrm>
                <a:off x="6948340" y="3608936"/>
                <a:ext cx="549423"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77</a:t>
                </a:r>
                <a:endParaRPr lang="en-SG" sz="2000"/>
              </a:p>
            </p:txBody>
          </p:sp>
        </p:grpSp>
        <p:sp>
          <p:nvSpPr>
            <p:cNvPr id="118" name="TextBox 108"/>
            <p:cNvSpPr txBox="1">
              <a:spLocks noChangeArrowheads="1"/>
            </p:cNvSpPr>
            <p:nvPr/>
          </p:nvSpPr>
          <p:spPr bwMode="auto">
            <a:xfrm>
              <a:off x="322462" y="3523028"/>
              <a:ext cx="127330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000"/>
                <a:t>6</a:t>
              </a:r>
              <a:r>
                <a:rPr lang="en-US" sz="2000" baseline="30000"/>
                <a:t>th</a:t>
              </a:r>
              <a:r>
                <a:rPr lang="en-US" sz="2000"/>
                <a:t> pass:</a:t>
              </a:r>
              <a:endParaRPr lang="en-SG" sz="2000"/>
            </a:p>
          </p:txBody>
        </p:sp>
      </p:grpSp>
      <p:grpSp>
        <p:nvGrpSpPr>
          <p:cNvPr id="128" name="Group 133"/>
          <p:cNvGrpSpPr>
            <a:grpSpLocks/>
          </p:cNvGrpSpPr>
          <p:nvPr/>
        </p:nvGrpSpPr>
        <p:grpSpPr bwMode="auto">
          <a:xfrm>
            <a:off x="5018088" y="2562225"/>
            <a:ext cx="1139825" cy="585788"/>
            <a:chOff x="5018246" y="2733283"/>
            <a:chExt cx="1138990" cy="586565"/>
          </a:xfrm>
        </p:grpSpPr>
        <p:cxnSp>
          <p:nvCxnSpPr>
            <p:cNvPr id="129" name="Straight Arrow Connector 123"/>
            <p:cNvCxnSpPr>
              <a:cxnSpLocks noChangeShapeType="1"/>
              <a:stCxn id="130" idx="2"/>
              <a:endCxn id="124" idx="0"/>
            </p:cNvCxnSpPr>
            <p:nvPr/>
          </p:nvCxnSpPr>
          <p:spPr bwMode="auto">
            <a:xfrm rot="16200000" flipH="1">
              <a:off x="5305991" y="3070727"/>
              <a:ext cx="245825" cy="252409"/>
            </a:xfrm>
            <a:prstGeom prst="straightConnector1">
              <a:avLst/>
            </a:prstGeom>
            <a:noFill/>
            <a:ln w="19050" cap="sq"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30" name="TextBox 124"/>
            <p:cNvSpPr txBox="1">
              <a:spLocks noChangeArrowheads="1"/>
            </p:cNvSpPr>
            <p:nvPr/>
          </p:nvSpPr>
          <p:spPr bwMode="auto">
            <a:xfrm>
              <a:off x="5018246" y="2735466"/>
              <a:ext cx="56890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a:t>first</a:t>
              </a:r>
              <a:endParaRPr lang="en-SG" sz="1600"/>
            </a:p>
          </p:txBody>
        </p:sp>
        <p:cxnSp>
          <p:nvCxnSpPr>
            <p:cNvPr id="131" name="Straight Arrow Connector 126"/>
            <p:cNvCxnSpPr>
              <a:cxnSpLocks noChangeShapeType="1"/>
              <a:stCxn id="132" idx="2"/>
            </p:cNvCxnSpPr>
            <p:nvPr/>
          </p:nvCxnSpPr>
          <p:spPr bwMode="auto">
            <a:xfrm rot="5400000">
              <a:off x="5647069" y="3067122"/>
              <a:ext cx="248010" cy="257441"/>
            </a:xfrm>
            <a:prstGeom prst="straightConnector1">
              <a:avLst/>
            </a:prstGeom>
            <a:noFill/>
            <a:ln w="19050" cap="sq"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32" name="Rectangle 127"/>
            <p:cNvSpPr>
              <a:spLocks noChangeArrowheads="1"/>
            </p:cNvSpPr>
            <p:nvPr/>
          </p:nvSpPr>
          <p:spPr bwMode="auto">
            <a:xfrm>
              <a:off x="5642351" y="2733283"/>
              <a:ext cx="51488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1600"/>
                <a:t>min</a:t>
              </a:r>
              <a:endParaRPr lang="en-SG" sz="1600"/>
            </a:p>
          </p:txBody>
        </p:sp>
      </p:grpSp>
      <p:sp>
        <p:nvSpPr>
          <p:cNvPr id="133" name="Freeform 132"/>
          <p:cNvSpPr>
            <a:spLocks/>
          </p:cNvSpPr>
          <p:nvPr/>
        </p:nvSpPr>
        <p:spPr bwMode="auto">
          <a:xfrm>
            <a:off x="5522913" y="2900363"/>
            <a:ext cx="119062" cy="161925"/>
          </a:xfrm>
          <a:custGeom>
            <a:avLst/>
            <a:gdLst>
              <a:gd name="T0" fmla="*/ 0 w 646176"/>
              <a:gd name="T1" fmla="*/ 3 h 331216"/>
              <a:gd name="T2" fmla="*/ 0 w 646176"/>
              <a:gd name="T3" fmla="*/ 0 h 331216"/>
              <a:gd name="T4" fmla="*/ 0 w 646176"/>
              <a:gd name="T5" fmla="*/ 3 h 331216"/>
              <a:gd name="T6" fmla="*/ 0 60000 65536"/>
              <a:gd name="T7" fmla="*/ 0 60000 65536"/>
              <a:gd name="T8" fmla="*/ 0 60000 65536"/>
              <a:gd name="T9" fmla="*/ 0 w 646176"/>
              <a:gd name="T10" fmla="*/ 0 h 331216"/>
              <a:gd name="T11" fmla="*/ 646176 w 646176"/>
              <a:gd name="T12" fmla="*/ 331216 h 331216"/>
            </a:gdLst>
            <a:ahLst/>
            <a:cxnLst>
              <a:cxn ang="T6">
                <a:pos x="T0" y="T1"/>
              </a:cxn>
              <a:cxn ang="T7">
                <a:pos x="T2" y="T3"/>
              </a:cxn>
              <a:cxn ang="T8">
                <a:pos x="T4" y="T5"/>
              </a:cxn>
            </a:cxnLst>
            <a:rect l="T9" t="T10" r="T11" b="T12"/>
            <a:pathLst>
              <a:path w="646176" h="331216">
                <a:moveTo>
                  <a:pt x="0" y="331216"/>
                </a:moveTo>
                <a:cubicBezTo>
                  <a:pt x="98552" y="167640"/>
                  <a:pt x="197104" y="4064"/>
                  <a:pt x="304800" y="2032"/>
                </a:cubicBezTo>
                <a:cubicBezTo>
                  <a:pt x="412496" y="0"/>
                  <a:pt x="529336" y="159512"/>
                  <a:pt x="646176" y="319024"/>
                </a:cubicBezTo>
              </a:path>
            </a:pathLst>
          </a:custGeom>
          <a:noFill/>
          <a:ln w="19050" cap="sq" cmpd="sng" algn="ctr">
            <a:solidFill>
              <a:srgbClr val="FF0000"/>
            </a:solidFill>
            <a:prstDash val="solid"/>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en-SG"/>
          </a:p>
        </p:txBody>
      </p:sp>
      <p:grpSp>
        <p:nvGrpSpPr>
          <p:cNvPr id="134" name="Group 225"/>
          <p:cNvGrpSpPr>
            <a:grpSpLocks/>
          </p:cNvGrpSpPr>
          <p:nvPr/>
        </p:nvGrpSpPr>
        <p:grpSpPr bwMode="auto">
          <a:xfrm>
            <a:off x="322263" y="4073525"/>
            <a:ext cx="7175500" cy="485775"/>
            <a:chOff x="322462" y="3523028"/>
            <a:chExt cx="7175301" cy="486018"/>
          </a:xfrm>
        </p:grpSpPr>
        <p:grpSp>
          <p:nvGrpSpPr>
            <p:cNvPr id="135" name="Group 187"/>
            <p:cNvGrpSpPr>
              <a:grpSpLocks/>
            </p:cNvGrpSpPr>
            <p:nvPr/>
          </p:nvGrpSpPr>
          <p:grpSpPr bwMode="auto">
            <a:xfrm>
              <a:off x="2460019" y="3608936"/>
              <a:ext cx="5037744" cy="400110"/>
              <a:chOff x="2460019" y="3608936"/>
              <a:chExt cx="5037744" cy="400110"/>
            </a:xfrm>
          </p:grpSpPr>
          <p:sp>
            <p:nvSpPr>
              <p:cNvPr id="137" name="TextBox 38"/>
              <p:cNvSpPr txBox="1">
                <a:spLocks noChangeArrowheads="1"/>
              </p:cNvSpPr>
              <p:nvPr/>
            </p:nvSpPr>
            <p:spPr bwMode="auto">
              <a:xfrm>
                <a:off x="2460019" y="3608936"/>
                <a:ext cx="558163" cy="400110"/>
              </a:xfrm>
              <a:prstGeom prst="rect">
                <a:avLst/>
              </a:prstGeom>
              <a:solidFill>
                <a:srgbClr val="FFC000"/>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5</a:t>
                </a:r>
                <a:endParaRPr lang="en-SG" sz="2000"/>
              </a:p>
            </p:txBody>
          </p:sp>
          <p:sp>
            <p:nvSpPr>
              <p:cNvPr id="138" name="TextBox 39"/>
              <p:cNvSpPr txBox="1">
                <a:spLocks noChangeArrowheads="1"/>
              </p:cNvSpPr>
              <p:nvPr/>
            </p:nvSpPr>
            <p:spPr bwMode="auto">
              <a:xfrm>
                <a:off x="3018182" y="3608936"/>
                <a:ext cx="558163" cy="400110"/>
              </a:xfrm>
              <a:prstGeom prst="rect">
                <a:avLst/>
              </a:prstGeom>
              <a:solidFill>
                <a:srgbClr val="FFC000"/>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12</a:t>
                </a:r>
                <a:endParaRPr lang="en-SG" sz="2000"/>
              </a:p>
            </p:txBody>
          </p:sp>
          <p:sp>
            <p:nvSpPr>
              <p:cNvPr id="139" name="TextBox 40"/>
              <p:cNvSpPr txBox="1">
                <a:spLocks noChangeArrowheads="1"/>
              </p:cNvSpPr>
              <p:nvPr/>
            </p:nvSpPr>
            <p:spPr bwMode="auto">
              <a:xfrm>
                <a:off x="3576345" y="3608936"/>
                <a:ext cx="568723" cy="400110"/>
              </a:xfrm>
              <a:prstGeom prst="rect">
                <a:avLst/>
              </a:prstGeom>
              <a:solidFill>
                <a:srgbClr val="FFC000"/>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17</a:t>
                </a:r>
                <a:endParaRPr lang="en-SG" sz="2000"/>
              </a:p>
            </p:txBody>
          </p:sp>
          <p:sp>
            <p:nvSpPr>
              <p:cNvPr id="140" name="TextBox 41"/>
              <p:cNvSpPr txBox="1">
                <a:spLocks noChangeArrowheads="1"/>
              </p:cNvSpPr>
              <p:nvPr/>
            </p:nvSpPr>
            <p:spPr bwMode="auto">
              <a:xfrm>
                <a:off x="4141194" y="3608936"/>
                <a:ext cx="562219" cy="400110"/>
              </a:xfrm>
              <a:prstGeom prst="rect">
                <a:avLst/>
              </a:prstGeom>
              <a:solidFill>
                <a:srgbClr val="FFC000"/>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23</a:t>
                </a:r>
                <a:endParaRPr lang="en-SG" sz="2000"/>
              </a:p>
            </p:txBody>
          </p:sp>
          <p:sp>
            <p:nvSpPr>
              <p:cNvPr id="141" name="TextBox 42"/>
              <p:cNvSpPr txBox="1">
                <a:spLocks noChangeArrowheads="1"/>
              </p:cNvSpPr>
              <p:nvPr/>
            </p:nvSpPr>
            <p:spPr bwMode="auto">
              <a:xfrm>
                <a:off x="4703413" y="3608936"/>
                <a:ext cx="567464" cy="400110"/>
              </a:xfrm>
              <a:prstGeom prst="rect">
                <a:avLst/>
              </a:prstGeom>
              <a:solidFill>
                <a:srgbClr val="FFC000"/>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38</a:t>
                </a:r>
                <a:endParaRPr lang="en-SG" sz="2000"/>
              </a:p>
            </p:txBody>
          </p:sp>
          <p:sp>
            <p:nvSpPr>
              <p:cNvPr id="142" name="TextBox 43"/>
              <p:cNvSpPr txBox="1">
                <a:spLocks noChangeArrowheads="1"/>
              </p:cNvSpPr>
              <p:nvPr/>
            </p:nvSpPr>
            <p:spPr bwMode="auto">
              <a:xfrm>
                <a:off x="5270878" y="3608936"/>
                <a:ext cx="568460" cy="400110"/>
              </a:xfrm>
              <a:prstGeom prst="rect">
                <a:avLst/>
              </a:prstGeom>
              <a:solidFill>
                <a:srgbClr val="FFC000"/>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44</a:t>
                </a:r>
                <a:endParaRPr lang="en-SG" sz="2000"/>
              </a:p>
            </p:txBody>
          </p:sp>
          <p:sp>
            <p:nvSpPr>
              <p:cNvPr id="143" name="TextBox 44"/>
              <p:cNvSpPr txBox="1">
                <a:spLocks noChangeArrowheads="1"/>
              </p:cNvSpPr>
              <p:nvPr/>
            </p:nvSpPr>
            <p:spPr bwMode="auto">
              <a:xfrm>
                <a:off x="5839337" y="3608936"/>
                <a:ext cx="554502"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90</a:t>
                </a:r>
                <a:endParaRPr lang="en-SG" sz="2000"/>
              </a:p>
            </p:txBody>
          </p:sp>
          <p:sp>
            <p:nvSpPr>
              <p:cNvPr id="144" name="TextBox 45"/>
              <p:cNvSpPr txBox="1">
                <a:spLocks noChangeArrowheads="1"/>
              </p:cNvSpPr>
              <p:nvPr/>
            </p:nvSpPr>
            <p:spPr bwMode="auto">
              <a:xfrm>
                <a:off x="6393839" y="3608936"/>
                <a:ext cx="554501"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84</a:t>
                </a:r>
                <a:endParaRPr lang="en-SG" sz="2000"/>
              </a:p>
            </p:txBody>
          </p:sp>
          <p:sp>
            <p:nvSpPr>
              <p:cNvPr id="145" name="TextBox 46"/>
              <p:cNvSpPr txBox="1">
                <a:spLocks noChangeArrowheads="1"/>
              </p:cNvSpPr>
              <p:nvPr/>
            </p:nvSpPr>
            <p:spPr bwMode="auto">
              <a:xfrm>
                <a:off x="6948340" y="3608936"/>
                <a:ext cx="549423"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77</a:t>
                </a:r>
                <a:endParaRPr lang="en-SG" sz="2000"/>
              </a:p>
            </p:txBody>
          </p:sp>
        </p:grpSp>
        <p:sp>
          <p:nvSpPr>
            <p:cNvPr id="136" name="TextBox 137"/>
            <p:cNvSpPr txBox="1">
              <a:spLocks noChangeArrowheads="1"/>
            </p:cNvSpPr>
            <p:nvPr/>
          </p:nvSpPr>
          <p:spPr bwMode="auto">
            <a:xfrm>
              <a:off x="322462" y="3523028"/>
              <a:ext cx="127330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000"/>
                <a:t>7</a:t>
              </a:r>
              <a:r>
                <a:rPr lang="en-US" sz="2000" baseline="30000"/>
                <a:t>th</a:t>
              </a:r>
              <a:r>
                <a:rPr lang="en-US" sz="2000"/>
                <a:t> pass:</a:t>
              </a:r>
              <a:endParaRPr lang="en-SG" sz="2000"/>
            </a:p>
          </p:txBody>
        </p:sp>
      </p:grpSp>
      <p:grpSp>
        <p:nvGrpSpPr>
          <p:cNvPr id="146" name="Group 237"/>
          <p:cNvGrpSpPr>
            <a:grpSpLocks/>
          </p:cNvGrpSpPr>
          <p:nvPr/>
        </p:nvGrpSpPr>
        <p:grpSpPr bwMode="auto">
          <a:xfrm>
            <a:off x="5899150" y="3575050"/>
            <a:ext cx="569913" cy="584200"/>
            <a:chOff x="2489358" y="1553340"/>
            <a:chExt cx="568905" cy="584382"/>
          </a:xfrm>
        </p:grpSpPr>
        <p:cxnSp>
          <p:nvCxnSpPr>
            <p:cNvPr id="147" name="Straight Arrow Connector 148"/>
            <p:cNvCxnSpPr>
              <a:cxnSpLocks noChangeShapeType="1"/>
            </p:cNvCxnSpPr>
            <p:nvPr/>
          </p:nvCxnSpPr>
          <p:spPr bwMode="auto">
            <a:xfrm rot="5400000">
              <a:off x="2623882" y="2028313"/>
              <a:ext cx="217230" cy="1588"/>
            </a:xfrm>
            <a:prstGeom prst="straightConnector1">
              <a:avLst/>
            </a:prstGeom>
            <a:noFill/>
            <a:ln w="19050" cap="sq"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48" name="TextBox 149"/>
            <p:cNvSpPr txBox="1">
              <a:spLocks noChangeArrowheads="1"/>
            </p:cNvSpPr>
            <p:nvPr/>
          </p:nvSpPr>
          <p:spPr bwMode="auto">
            <a:xfrm>
              <a:off x="2489358" y="1553340"/>
              <a:ext cx="56890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a:t>first</a:t>
              </a:r>
              <a:endParaRPr lang="en-SG" sz="1600"/>
            </a:p>
          </p:txBody>
        </p:sp>
      </p:grpSp>
      <p:grpSp>
        <p:nvGrpSpPr>
          <p:cNvPr id="149" name="Group 240"/>
          <p:cNvGrpSpPr>
            <a:grpSpLocks/>
          </p:cNvGrpSpPr>
          <p:nvPr/>
        </p:nvGrpSpPr>
        <p:grpSpPr bwMode="auto">
          <a:xfrm>
            <a:off x="6935788" y="3573463"/>
            <a:ext cx="514350" cy="585787"/>
            <a:chOff x="3680472" y="1553340"/>
            <a:chExt cx="514885" cy="586562"/>
          </a:xfrm>
        </p:grpSpPr>
        <p:cxnSp>
          <p:nvCxnSpPr>
            <p:cNvPr id="150" name="Straight Arrow Connector 151"/>
            <p:cNvCxnSpPr>
              <a:cxnSpLocks noChangeShapeType="1"/>
            </p:cNvCxnSpPr>
            <p:nvPr/>
          </p:nvCxnSpPr>
          <p:spPr bwMode="auto">
            <a:xfrm rot="5400000">
              <a:off x="3849345" y="2030493"/>
              <a:ext cx="217230" cy="1588"/>
            </a:xfrm>
            <a:prstGeom prst="straightConnector1">
              <a:avLst/>
            </a:prstGeom>
            <a:noFill/>
            <a:ln w="19050" cap="sq"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51" name="Rectangle 152"/>
            <p:cNvSpPr>
              <a:spLocks noChangeArrowheads="1"/>
            </p:cNvSpPr>
            <p:nvPr/>
          </p:nvSpPr>
          <p:spPr bwMode="auto">
            <a:xfrm>
              <a:off x="3680472" y="1553340"/>
              <a:ext cx="51488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1600"/>
                <a:t>min</a:t>
              </a:r>
              <a:endParaRPr lang="en-SG" sz="1600"/>
            </a:p>
          </p:txBody>
        </p:sp>
      </p:grpSp>
      <p:sp>
        <p:nvSpPr>
          <p:cNvPr id="152" name="Freeform 151"/>
          <p:cNvSpPr>
            <a:spLocks/>
          </p:cNvSpPr>
          <p:nvPr/>
        </p:nvSpPr>
        <p:spPr bwMode="auto">
          <a:xfrm>
            <a:off x="6254750" y="3786188"/>
            <a:ext cx="882650" cy="312737"/>
          </a:xfrm>
          <a:custGeom>
            <a:avLst/>
            <a:gdLst>
              <a:gd name="T0" fmla="*/ 0 w 646176"/>
              <a:gd name="T1" fmla="*/ 132207 h 331216"/>
              <a:gd name="T2" fmla="*/ 44776396 w 646176"/>
              <a:gd name="T3" fmla="*/ 811 h 331216"/>
              <a:gd name="T4" fmla="*/ 94925555 w 646176"/>
              <a:gd name="T5" fmla="*/ 127339 h 331216"/>
              <a:gd name="T6" fmla="*/ 0 60000 65536"/>
              <a:gd name="T7" fmla="*/ 0 60000 65536"/>
              <a:gd name="T8" fmla="*/ 0 60000 65536"/>
              <a:gd name="T9" fmla="*/ 0 w 646176"/>
              <a:gd name="T10" fmla="*/ 0 h 331216"/>
              <a:gd name="T11" fmla="*/ 646176 w 646176"/>
              <a:gd name="T12" fmla="*/ 331216 h 331216"/>
            </a:gdLst>
            <a:ahLst/>
            <a:cxnLst>
              <a:cxn ang="T6">
                <a:pos x="T0" y="T1"/>
              </a:cxn>
              <a:cxn ang="T7">
                <a:pos x="T2" y="T3"/>
              </a:cxn>
              <a:cxn ang="T8">
                <a:pos x="T4" y="T5"/>
              </a:cxn>
            </a:cxnLst>
            <a:rect l="T9" t="T10" r="T11" b="T12"/>
            <a:pathLst>
              <a:path w="646176" h="331216">
                <a:moveTo>
                  <a:pt x="0" y="331216"/>
                </a:moveTo>
                <a:cubicBezTo>
                  <a:pt x="98552" y="167640"/>
                  <a:pt x="197104" y="4064"/>
                  <a:pt x="304800" y="2032"/>
                </a:cubicBezTo>
                <a:cubicBezTo>
                  <a:pt x="412496" y="0"/>
                  <a:pt x="529336" y="159512"/>
                  <a:pt x="646176" y="319024"/>
                </a:cubicBezTo>
              </a:path>
            </a:pathLst>
          </a:custGeom>
          <a:noFill/>
          <a:ln w="19050" cap="sq" cmpd="sng" algn="ctr">
            <a:solidFill>
              <a:srgbClr val="FF0000"/>
            </a:solidFill>
            <a:prstDash val="solid"/>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en-SG"/>
          </a:p>
        </p:txBody>
      </p:sp>
      <p:grpSp>
        <p:nvGrpSpPr>
          <p:cNvPr id="153" name="Group 225"/>
          <p:cNvGrpSpPr>
            <a:grpSpLocks/>
          </p:cNvGrpSpPr>
          <p:nvPr/>
        </p:nvGrpSpPr>
        <p:grpSpPr bwMode="auto">
          <a:xfrm>
            <a:off x="322263" y="5048250"/>
            <a:ext cx="7175500" cy="485775"/>
            <a:chOff x="322462" y="3523028"/>
            <a:chExt cx="7175301" cy="486018"/>
          </a:xfrm>
        </p:grpSpPr>
        <p:grpSp>
          <p:nvGrpSpPr>
            <p:cNvPr id="154" name="Group 187"/>
            <p:cNvGrpSpPr>
              <a:grpSpLocks/>
            </p:cNvGrpSpPr>
            <p:nvPr/>
          </p:nvGrpSpPr>
          <p:grpSpPr bwMode="auto">
            <a:xfrm>
              <a:off x="2460019" y="3608936"/>
              <a:ext cx="5037744" cy="400110"/>
              <a:chOff x="2460019" y="3608936"/>
              <a:chExt cx="5037744" cy="400110"/>
            </a:xfrm>
          </p:grpSpPr>
          <p:sp>
            <p:nvSpPr>
              <p:cNvPr id="156" name="TextBox 38"/>
              <p:cNvSpPr txBox="1">
                <a:spLocks noChangeArrowheads="1"/>
              </p:cNvSpPr>
              <p:nvPr/>
            </p:nvSpPr>
            <p:spPr bwMode="auto">
              <a:xfrm>
                <a:off x="2460019" y="3608936"/>
                <a:ext cx="558163" cy="400110"/>
              </a:xfrm>
              <a:prstGeom prst="rect">
                <a:avLst/>
              </a:prstGeom>
              <a:solidFill>
                <a:srgbClr val="FFC000"/>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5</a:t>
                </a:r>
                <a:endParaRPr lang="en-SG" sz="2000"/>
              </a:p>
            </p:txBody>
          </p:sp>
          <p:sp>
            <p:nvSpPr>
              <p:cNvPr id="157" name="TextBox 39"/>
              <p:cNvSpPr txBox="1">
                <a:spLocks noChangeArrowheads="1"/>
              </p:cNvSpPr>
              <p:nvPr/>
            </p:nvSpPr>
            <p:spPr bwMode="auto">
              <a:xfrm>
                <a:off x="3018182" y="3608936"/>
                <a:ext cx="558163" cy="400110"/>
              </a:xfrm>
              <a:prstGeom prst="rect">
                <a:avLst/>
              </a:prstGeom>
              <a:solidFill>
                <a:srgbClr val="FFC000"/>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12</a:t>
                </a:r>
                <a:endParaRPr lang="en-SG" sz="2000"/>
              </a:p>
            </p:txBody>
          </p:sp>
          <p:sp>
            <p:nvSpPr>
              <p:cNvPr id="158" name="TextBox 40"/>
              <p:cNvSpPr txBox="1">
                <a:spLocks noChangeArrowheads="1"/>
              </p:cNvSpPr>
              <p:nvPr/>
            </p:nvSpPr>
            <p:spPr bwMode="auto">
              <a:xfrm>
                <a:off x="3576345" y="3608936"/>
                <a:ext cx="568723" cy="400110"/>
              </a:xfrm>
              <a:prstGeom prst="rect">
                <a:avLst/>
              </a:prstGeom>
              <a:solidFill>
                <a:srgbClr val="FFC000"/>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17</a:t>
                </a:r>
                <a:endParaRPr lang="en-SG" sz="2000"/>
              </a:p>
            </p:txBody>
          </p:sp>
          <p:sp>
            <p:nvSpPr>
              <p:cNvPr id="159" name="TextBox 41"/>
              <p:cNvSpPr txBox="1">
                <a:spLocks noChangeArrowheads="1"/>
              </p:cNvSpPr>
              <p:nvPr/>
            </p:nvSpPr>
            <p:spPr bwMode="auto">
              <a:xfrm>
                <a:off x="4141194" y="3608936"/>
                <a:ext cx="562219" cy="400110"/>
              </a:xfrm>
              <a:prstGeom prst="rect">
                <a:avLst/>
              </a:prstGeom>
              <a:solidFill>
                <a:srgbClr val="FFC000"/>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23</a:t>
                </a:r>
                <a:endParaRPr lang="en-SG" sz="2000"/>
              </a:p>
            </p:txBody>
          </p:sp>
          <p:sp>
            <p:nvSpPr>
              <p:cNvPr id="160" name="TextBox 42"/>
              <p:cNvSpPr txBox="1">
                <a:spLocks noChangeArrowheads="1"/>
              </p:cNvSpPr>
              <p:nvPr/>
            </p:nvSpPr>
            <p:spPr bwMode="auto">
              <a:xfrm>
                <a:off x="4703413" y="3608936"/>
                <a:ext cx="567464" cy="400110"/>
              </a:xfrm>
              <a:prstGeom prst="rect">
                <a:avLst/>
              </a:prstGeom>
              <a:solidFill>
                <a:srgbClr val="FFC000"/>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38</a:t>
                </a:r>
                <a:endParaRPr lang="en-SG" sz="2000"/>
              </a:p>
            </p:txBody>
          </p:sp>
          <p:sp>
            <p:nvSpPr>
              <p:cNvPr id="161" name="TextBox 43"/>
              <p:cNvSpPr txBox="1">
                <a:spLocks noChangeArrowheads="1"/>
              </p:cNvSpPr>
              <p:nvPr/>
            </p:nvSpPr>
            <p:spPr bwMode="auto">
              <a:xfrm>
                <a:off x="5270878" y="3608936"/>
                <a:ext cx="568460" cy="400110"/>
              </a:xfrm>
              <a:prstGeom prst="rect">
                <a:avLst/>
              </a:prstGeom>
              <a:solidFill>
                <a:srgbClr val="FFC000"/>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44</a:t>
                </a:r>
                <a:endParaRPr lang="en-SG" sz="2000"/>
              </a:p>
            </p:txBody>
          </p:sp>
          <p:sp>
            <p:nvSpPr>
              <p:cNvPr id="162" name="TextBox 44"/>
              <p:cNvSpPr txBox="1">
                <a:spLocks noChangeArrowheads="1"/>
              </p:cNvSpPr>
              <p:nvPr/>
            </p:nvSpPr>
            <p:spPr bwMode="auto">
              <a:xfrm>
                <a:off x="5839337" y="3608936"/>
                <a:ext cx="554502" cy="400110"/>
              </a:xfrm>
              <a:prstGeom prst="rect">
                <a:avLst/>
              </a:prstGeom>
              <a:solidFill>
                <a:srgbClr val="FFC000"/>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77</a:t>
                </a:r>
                <a:endParaRPr lang="en-SG" sz="2000"/>
              </a:p>
            </p:txBody>
          </p:sp>
          <p:sp>
            <p:nvSpPr>
              <p:cNvPr id="163" name="TextBox 45"/>
              <p:cNvSpPr txBox="1">
                <a:spLocks noChangeArrowheads="1"/>
              </p:cNvSpPr>
              <p:nvPr/>
            </p:nvSpPr>
            <p:spPr bwMode="auto">
              <a:xfrm>
                <a:off x="6393839" y="3608936"/>
                <a:ext cx="554501"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84</a:t>
                </a:r>
                <a:endParaRPr lang="en-SG" sz="2000"/>
              </a:p>
            </p:txBody>
          </p:sp>
          <p:sp>
            <p:nvSpPr>
              <p:cNvPr id="164" name="TextBox 46"/>
              <p:cNvSpPr txBox="1">
                <a:spLocks noChangeArrowheads="1"/>
              </p:cNvSpPr>
              <p:nvPr/>
            </p:nvSpPr>
            <p:spPr bwMode="auto">
              <a:xfrm>
                <a:off x="6948340" y="3608936"/>
                <a:ext cx="549423"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90</a:t>
                </a:r>
                <a:endParaRPr lang="en-SG" sz="2000"/>
              </a:p>
            </p:txBody>
          </p:sp>
        </p:grpSp>
        <p:sp>
          <p:nvSpPr>
            <p:cNvPr id="155" name="TextBox 156"/>
            <p:cNvSpPr txBox="1">
              <a:spLocks noChangeArrowheads="1"/>
            </p:cNvSpPr>
            <p:nvPr/>
          </p:nvSpPr>
          <p:spPr bwMode="auto">
            <a:xfrm>
              <a:off x="322462" y="3523028"/>
              <a:ext cx="127330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000"/>
                <a:t>8</a:t>
              </a:r>
              <a:r>
                <a:rPr lang="en-US" sz="2000" baseline="30000"/>
                <a:t>th</a:t>
              </a:r>
              <a:r>
                <a:rPr lang="en-US" sz="2000"/>
                <a:t> pass:</a:t>
              </a:r>
              <a:endParaRPr lang="en-SG" sz="2000"/>
            </a:p>
          </p:txBody>
        </p:sp>
      </p:grpSp>
      <p:grpSp>
        <p:nvGrpSpPr>
          <p:cNvPr id="165" name="Group 188"/>
          <p:cNvGrpSpPr>
            <a:grpSpLocks/>
          </p:cNvGrpSpPr>
          <p:nvPr/>
        </p:nvGrpSpPr>
        <p:grpSpPr bwMode="auto">
          <a:xfrm>
            <a:off x="6142038" y="4559300"/>
            <a:ext cx="1139825" cy="587375"/>
            <a:chOff x="5018246" y="2733283"/>
            <a:chExt cx="1138990" cy="586565"/>
          </a:xfrm>
        </p:grpSpPr>
        <p:cxnSp>
          <p:nvCxnSpPr>
            <p:cNvPr id="166" name="Straight Arrow Connector 189"/>
            <p:cNvCxnSpPr>
              <a:cxnSpLocks noChangeShapeType="1"/>
              <a:stCxn id="167" idx="2"/>
              <a:endCxn id="163" idx="0"/>
            </p:cNvCxnSpPr>
            <p:nvPr/>
          </p:nvCxnSpPr>
          <p:spPr bwMode="auto">
            <a:xfrm rot="16200000" flipH="1">
              <a:off x="5308150" y="3068568"/>
              <a:ext cx="233285" cy="244188"/>
            </a:xfrm>
            <a:prstGeom prst="straightConnector1">
              <a:avLst/>
            </a:prstGeom>
            <a:noFill/>
            <a:ln w="19050" cap="sq"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67" name="TextBox 190"/>
            <p:cNvSpPr txBox="1">
              <a:spLocks noChangeArrowheads="1"/>
            </p:cNvSpPr>
            <p:nvPr/>
          </p:nvSpPr>
          <p:spPr bwMode="auto">
            <a:xfrm>
              <a:off x="5018246" y="2735466"/>
              <a:ext cx="56890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a:t>first</a:t>
              </a:r>
              <a:endParaRPr lang="en-SG" sz="1600"/>
            </a:p>
          </p:txBody>
        </p:sp>
        <p:cxnSp>
          <p:nvCxnSpPr>
            <p:cNvPr id="168" name="Straight Arrow Connector 191"/>
            <p:cNvCxnSpPr>
              <a:cxnSpLocks noChangeShapeType="1"/>
              <a:stCxn id="169" idx="2"/>
            </p:cNvCxnSpPr>
            <p:nvPr/>
          </p:nvCxnSpPr>
          <p:spPr bwMode="auto">
            <a:xfrm rot="5400000">
              <a:off x="5647069" y="3067122"/>
              <a:ext cx="248010" cy="257441"/>
            </a:xfrm>
            <a:prstGeom prst="straightConnector1">
              <a:avLst/>
            </a:prstGeom>
            <a:noFill/>
            <a:ln w="19050" cap="sq"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69" name="Rectangle 192"/>
            <p:cNvSpPr>
              <a:spLocks noChangeArrowheads="1"/>
            </p:cNvSpPr>
            <p:nvPr/>
          </p:nvSpPr>
          <p:spPr bwMode="auto">
            <a:xfrm>
              <a:off x="5642351" y="2733283"/>
              <a:ext cx="51488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1600"/>
                <a:t>min</a:t>
              </a:r>
              <a:endParaRPr lang="en-SG" sz="1600"/>
            </a:p>
          </p:txBody>
        </p:sp>
      </p:grpSp>
      <p:sp>
        <p:nvSpPr>
          <p:cNvPr id="170" name="Freeform 169"/>
          <p:cNvSpPr>
            <a:spLocks/>
          </p:cNvSpPr>
          <p:nvPr/>
        </p:nvSpPr>
        <p:spPr bwMode="auto">
          <a:xfrm>
            <a:off x="6646863" y="4886325"/>
            <a:ext cx="119062" cy="161925"/>
          </a:xfrm>
          <a:custGeom>
            <a:avLst/>
            <a:gdLst>
              <a:gd name="T0" fmla="*/ 0 w 646176"/>
              <a:gd name="T1" fmla="*/ 3 h 331216"/>
              <a:gd name="T2" fmla="*/ 0 w 646176"/>
              <a:gd name="T3" fmla="*/ 0 h 331216"/>
              <a:gd name="T4" fmla="*/ 0 w 646176"/>
              <a:gd name="T5" fmla="*/ 3 h 331216"/>
              <a:gd name="T6" fmla="*/ 0 60000 65536"/>
              <a:gd name="T7" fmla="*/ 0 60000 65536"/>
              <a:gd name="T8" fmla="*/ 0 60000 65536"/>
              <a:gd name="T9" fmla="*/ 0 w 646176"/>
              <a:gd name="T10" fmla="*/ 0 h 331216"/>
              <a:gd name="T11" fmla="*/ 646176 w 646176"/>
              <a:gd name="T12" fmla="*/ 331216 h 331216"/>
            </a:gdLst>
            <a:ahLst/>
            <a:cxnLst>
              <a:cxn ang="T6">
                <a:pos x="T0" y="T1"/>
              </a:cxn>
              <a:cxn ang="T7">
                <a:pos x="T2" y="T3"/>
              </a:cxn>
              <a:cxn ang="T8">
                <a:pos x="T4" y="T5"/>
              </a:cxn>
            </a:cxnLst>
            <a:rect l="T9" t="T10" r="T11" b="T12"/>
            <a:pathLst>
              <a:path w="646176" h="331216">
                <a:moveTo>
                  <a:pt x="0" y="331216"/>
                </a:moveTo>
                <a:cubicBezTo>
                  <a:pt x="98552" y="167640"/>
                  <a:pt x="197104" y="4064"/>
                  <a:pt x="304800" y="2032"/>
                </a:cubicBezTo>
                <a:cubicBezTo>
                  <a:pt x="412496" y="0"/>
                  <a:pt x="529336" y="159512"/>
                  <a:pt x="646176" y="319024"/>
                </a:cubicBezTo>
              </a:path>
            </a:pathLst>
          </a:custGeom>
          <a:noFill/>
          <a:ln w="19050" cap="sq" cmpd="sng" algn="ctr">
            <a:solidFill>
              <a:srgbClr val="FF0000"/>
            </a:solidFill>
            <a:prstDash val="solid"/>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en-SG"/>
          </a:p>
        </p:txBody>
      </p:sp>
      <p:grpSp>
        <p:nvGrpSpPr>
          <p:cNvPr id="171" name="Group 225"/>
          <p:cNvGrpSpPr>
            <a:grpSpLocks/>
          </p:cNvGrpSpPr>
          <p:nvPr/>
        </p:nvGrpSpPr>
        <p:grpSpPr bwMode="auto">
          <a:xfrm>
            <a:off x="333375" y="5762625"/>
            <a:ext cx="7175500" cy="485775"/>
            <a:chOff x="322462" y="3523028"/>
            <a:chExt cx="7175301" cy="486018"/>
          </a:xfrm>
        </p:grpSpPr>
        <p:grpSp>
          <p:nvGrpSpPr>
            <p:cNvPr id="172" name="Group 187"/>
            <p:cNvGrpSpPr>
              <a:grpSpLocks/>
            </p:cNvGrpSpPr>
            <p:nvPr/>
          </p:nvGrpSpPr>
          <p:grpSpPr bwMode="auto">
            <a:xfrm>
              <a:off x="2460019" y="3608936"/>
              <a:ext cx="5037744" cy="400110"/>
              <a:chOff x="2460019" y="3608936"/>
              <a:chExt cx="5037744" cy="400110"/>
            </a:xfrm>
          </p:grpSpPr>
          <p:sp>
            <p:nvSpPr>
              <p:cNvPr id="174" name="TextBox 38"/>
              <p:cNvSpPr txBox="1">
                <a:spLocks noChangeArrowheads="1"/>
              </p:cNvSpPr>
              <p:nvPr/>
            </p:nvSpPr>
            <p:spPr bwMode="auto">
              <a:xfrm>
                <a:off x="2460019" y="3608936"/>
                <a:ext cx="558163" cy="400110"/>
              </a:xfrm>
              <a:prstGeom prst="rect">
                <a:avLst/>
              </a:prstGeom>
              <a:solidFill>
                <a:srgbClr val="FFC000"/>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5</a:t>
                </a:r>
                <a:endParaRPr lang="en-SG" sz="2000"/>
              </a:p>
            </p:txBody>
          </p:sp>
          <p:sp>
            <p:nvSpPr>
              <p:cNvPr id="175" name="TextBox 39"/>
              <p:cNvSpPr txBox="1">
                <a:spLocks noChangeArrowheads="1"/>
              </p:cNvSpPr>
              <p:nvPr/>
            </p:nvSpPr>
            <p:spPr bwMode="auto">
              <a:xfrm>
                <a:off x="3018182" y="3608936"/>
                <a:ext cx="558163" cy="400110"/>
              </a:xfrm>
              <a:prstGeom prst="rect">
                <a:avLst/>
              </a:prstGeom>
              <a:solidFill>
                <a:srgbClr val="FFC000"/>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12</a:t>
                </a:r>
                <a:endParaRPr lang="en-SG" sz="2000"/>
              </a:p>
            </p:txBody>
          </p:sp>
          <p:sp>
            <p:nvSpPr>
              <p:cNvPr id="176" name="TextBox 40"/>
              <p:cNvSpPr txBox="1">
                <a:spLocks noChangeArrowheads="1"/>
              </p:cNvSpPr>
              <p:nvPr/>
            </p:nvSpPr>
            <p:spPr bwMode="auto">
              <a:xfrm>
                <a:off x="3576345" y="3608936"/>
                <a:ext cx="568723" cy="400110"/>
              </a:xfrm>
              <a:prstGeom prst="rect">
                <a:avLst/>
              </a:prstGeom>
              <a:solidFill>
                <a:srgbClr val="FFC000"/>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17</a:t>
                </a:r>
                <a:endParaRPr lang="en-SG" sz="2000"/>
              </a:p>
            </p:txBody>
          </p:sp>
          <p:sp>
            <p:nvSpPr>
              <p:cNvPr id="177" name="TextBox 41"/>
              <p:cNvSpPr txBox="1">
                <a:spLocks noChangeArrowheads="1"/>
              </p:cNvSpPr>
              <p:nvPr/>
            </p:nvSpPr>
            <p:spPr bwMode="auto">
              <a:xfrm>
                <a:off x="4141194" y="3608936"/>
                <a:ext cx="562219" cy="400110"/>
              </a:xfrm>
              <a:prstGeom prst="rect">
                <a:avLst/>
              </a:prstGeom>
              <a:solidFill>
                <a:srgbClr val="FFC000"/>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23</a:t>
                </a:r>
                <a:endParaRPr lang="en-SG" sz="2000"/>
              </a:p>
            </p:txBody>
          </p:sp>
          <p:sp>
            <p:nvSpPr>
              <p:cNvPr id="178" name="TextBox 42"/>
              <p:cNvSpPr txBox="1">
                <a:spLocks noChangeArrowheads="1"/>
              </p:cNvSpPr>
              <p:nvPr/>
            </p:nvSpPr>
            <p:spPr bwMode="auto">
              <a:xfrm>
                <a:off x="4703413" y="3608936"/>
                <a:ext cx="567464" cy="400110"/>
              </a:xfrm>
              <a:prstGeom prst="rect">
                <a:avLst/>
              </a:prstGeom>
              <a:solidFill>
                <a:srgbClr val="FFC000"/>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38</a:t>
                </a:r>
                <a:endParaRPr lang="en-SG" sz="2000"/>
              </a:p>
            </p:txBody>
          </p:sp>
          <p:sp>
            <p:nvSpPr>
              <p:cNvPr id="179" name="TextBox 43"/>
              <p:cNvSpPr txBox="1">
                <a:spLocks noChangeArrowheads="1"/>
              </p:cNvSpPr>
              <p:nvPr/>
            </p:nvSpPr>
            <p:spPr bwMode="auto">
              <a:xfrm>
                <a:off x="5270878" y="3608936"/>
                <a:ext cx="568460" cy="400110"/>
              </a:xfrm>
              <a:prstGeom prst="rect">
                <a:avLst/>
              </a:prstGeom>
              <a:solidFill>
                <a:srgbClr val="FFC000"/>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44</a:t>
                </a:r>
                <a:endParaRPr lang="en-SG" sz="2000"/>
              </a:p>
            </p:txBody>
          </p:sp>
          <p:sp>
            <p:nvSpPr>
              <p:cNvPr id="180" name="TextBox 44"/>
              <p:cNvSpPr txBox="1">
                <a:spLocks noChangeArrowheads="1"/>
              </p:cNvSpPr>
              <p:nvPr/>
            </p:nvSpPr>
            <p:spPr bwMode="auto">
              <a:xfrm>
                <a:off x="5839337" y="3608936"/>
                <a:ext cx="554502" cy="400110"/>
              </a:xfrm>
              <a:prstGeom prst="rect">
                <a:avLst/>
              </a:prstGeom>
              <a:solidFill>
                <a:srgbClr val="FFC000"/>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77</a:t>
                </a:r>
                <a:endParaRPr lang="en-SG" sz="2000"/>
              </a:p>
            </p:txBody>
          </p:sp>
          <p:sp>
            <p:nvSpPr>
              <p:cNvPr id="181" name="TextBox 45"/>
              <p:cNvSpPr txBox="1">
                <a:spLocks noChangeArrowheads="1"/>
              </p:cNvSpPr>
              <p:nvPr/>
            </p:nvSpPr>
            <p:spPr bwMode="auto">
              <a:xfrm>
                <a:off x="6393839" y="3608936"/>
                <a:ext cx="554501" cy="400110"/>
              </a:xfrm>
              <a:prstGeom prst="rect">
                <a:avLst/>
              </a:prstGeom>
              <a:solidFill>
                <a:srgbClr val="FFC000"/>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84</a:t>
                </a:r>
                <a:endParaRPr lang="en-SG" sz="2000"/>
              </a:p>
            </p:txBody>
          </p:sp>
          <p:sp>
            <p:nvSpPr>
              <p:cNvPr id="182" name="TextBox 46"/>
              <p:cNvSpPr txBox="1">
                <a:spLocks noChangeArrowheads="1"/>
              </p:cNvSpPr>
              <p:nvPr/>
            </p:nvSpPr>
            <p:spPr bwMode="auto">
              <a:xfrm>
                <a:off x="6948340" y="3608936"/>
                <a:ext cx="549423"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90</a:t>
                </a:r>
                <a:endParaRPr lang="en-SG" sz="2000"/>
              </a:p>
            </p:txBody>
          </p:sp>
        </p:grpSp>
        <p:sp>
          <p:nvSpPr>
            <p:cNvPr id="173" name="TextBox 198"/>
            <p:cNvSpPr txBox="1">
              <a:spLocks noChangeArrowheads="1"/>
            </p:cNvSpPr>
            <p:nvPr/>
          </p:nvSpPr>
          <p:spPr bwMode="auto">
            <a:xfrm>
              <a:off x="322462" y="3523028"/>
              <a:ext cx="160528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000"/>
                <a:t>Final array:</a:t>
              </a:r>
              <a:endParaRPr lang="en-SG" sz="2000"/>
            </a:p>
          </p:txBody>
        </p:sp>
      </p:grpSp>
      <p:sp>
        <p:nvSpPr>
          <p:cNvPr id="183" name="TextBox 182"/>
          <p:cNvSpPr txBox="1">
            <a:spLocks noChangeArrowheads="1"/>
          </p:cNvSpPr>
          <p:nvPr/>
        </p:nvSpPr>
        <p:spPr bwMode="auto">
          <a:xfrm>
            <a:off x="5522913" y="704850"/>
            <a:ext cx="3163887" cy="708025"/>
          </a:xfrm>
          <a:prstGeom prst="rect">
            <a:avLst/>
          </a:prstGeom>
          <a:ln>
            <a:headEnd/>
            <a:tailEnd/>
          </a:ln>
        </p:spPr>
        <p:style>
          <a:lnRef idx="2">
            <a:schemeClr val="accent6"/>
          </a:lnRef>
          <a:fillRef idx="1">
            <a:schemeClr val="lt1"/>
          </a:fillRef>
          <a:effectRef idx="0">
            <a:schemeClr val="accent6"/>
          </a:effectRef>
          <a:fontRef idx="minor">
            <a:schemeClr val="dk1"/>
          </a:fontRef>
        </p:style>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000">
                <a:solidFill>
                  <a:srgbClr val="0000FF"/>
                </a:solidFill>
              </a:rPr>
              <a:t>Q: How many passes for an array with </a:t>
            </a:r>
            <a:r>
              <a:rPr lang="en-US" sz="2000" i="1">
                <a:solidFill>
                  <a:srgbClr val="0000FF"/>
                </a:solidFill>
              </a:rPr>
              <a:t>n</a:t>
            </a:r>
            <a:r>
              <a:rPr lang="en-US" sz="2000">
                <a:solidFill>
                  <a:srgbClr val="0000FF"/>
                </a:solidFill>
              </a:rPr>
              <a:t> elements?</a:t>
            </a:r>
            <a:endParaRPr lang="en-SG" sz="2000">
              <a:solidFill>
                <a:srgbClr val="0000FF"/>
              </a:solidFill>
            </a:endParaRPr>
          </a:p>
        </p:txBody>
      </p:sp>
      <p:sp>
        <p:nvSpPr>
          <p:cNvPr id="184" name="TextBox 183"/>
          <p:cNvSpPr txBox="1">
            <a:spLocks noChangeArrowheads="1"/>
          </p:cNvSpPr>
          <p:nvPr/>
        </p:nvSpPr>
        <p:spPr bwMode="auto">
          <a:xfrm>
            <a:off x="7137400" y="1533525"/>
            <a:ext cx="1756229" cy="400110"/>
          </a:xfrm>
          <a:prstGeom prst="rect">
            <a:avLst/>
          </a:prstGeom>
          <a:solidFill>
            <a:srgbClr val="99FFCC"/>
          </a:solidFill>
          <a:ln>
            <a:headEnd/>
            <a:tailEnd/>
          </a:ln>
        </p:spPr>
        <p:style>
          <a:lnRef idx="2">
            <a:schemeClr val="accent6"/>
          </a:lnRef>
          <a:fillRef idx="1">
            <a:schemeClr val="lt1"/>
          </a:fillRef>
          <a:effectRef idx="0">
            <a:schemeClr val="accent6"/>
          </a:effectRef>
          <a:fontRef idx="minor">
            <a:schemeClr val="dk1"/>
          </a:fontRef>
        </p:style>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000" i="1" dirty="0">
                <a:solidFill>
                  <a:srgbClr val="0000FF"/>
                </a:solidFill>
              </a:rPr>
              <a:t>n </a:t>
            </a:r>
            <a:r>
              <a:rPr lang="en-US" sz="2000" dirty="0">
                <a:solidFill>
                  <a:srgbClr val="0000FF"/>
                </a:solidFill>
              </a:rPr>
              <a:t>– 1 passes</a:t>
            </a:r>
            <a:endParaRPr lang="en-SG" sz="2000" dirty="0">
              <a:solidFill>
                <a:srgbClr val="0000FF"/>
              </a:solidFill>
            </a:endParaRPr>
          </a:p>
        </p:txBody>
      </p:sp>
    </p:spTree>
    <p:extLst>
      <p:ext uri="{BB962C8B-B14F-4D97-AF65-F5344CB8AC3E}">
        <p14:creationId xmlns:p14="http://schemas.microsoft.com/office/powerpoint/2010/main" val="298746725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dissolve">
                                      <p:cBhvr>
                                        <p:cTn id="7" dur="500"/>
                                        <p:tgtEl>
                                          <p:spTgt spid="9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09"/>
                                        </p:tgtEl>
                                        <p:attrNameLst>
                                          <p:attrName>style.visibility</p:attrName>
                                        </p:attrNameLst>
                                      </p:cBhvr>
                                      <p:to>
                                        <p:strVal val="visible"/>
                                      </p:to>
                                    </p:set>
                                    <p:animEffect transition="in" filter="dissolve">
                                      <p:cBhvr>
                                        <p:cTn id="12" dur="500"/>
                                        <p:tgtEl>
                                          <p:spTgt spid="109"/>
                                        </p:tgtEl>
                                      </p:cBhvr>
                                    </p:animEffect>
                                  </p:childTnLst>
                                </p:cTn>
                              </p:par>
                              <p:par>
                                <p:cTn id="13" presetID="9" presetClass="entr" presetSubtype="0" fill="hold" nodeType="withEffect">
                                  <p:stCondLst>
                                    <p:cond delay="0"/>
                                  </p:stCondLst>
                                  <p:childTnLst>
                                    <p:set>
                                      <p:cBhvr>
                                        <p:cTn id="14" dur="1" fill="hold">
                                          <p:stCondLst>
                                            <p:cond delay="0"/>
                                          </p:stCondLst>
                                        </p:cTn>
                                        <p:tgtEl>
                                          <p:spTgt spid="112"/>
                                        </p:tgtEl>
                                        <p:attrNameLst>
                                          <p:attrName>style.visibility</p:attrName>
                                        </p:attrNameLst>
                                      </p:cBhvr>
                                      <p:to>
                                        <p:strVal val="visible"/>
                                      </p:to>
                                    </p:set>
                                    <p:animEffect transition="in" filter="dissolve">
                                      <p:cBhvr>
                                        <p:cTn id="15" dur="500"/>
                                        <p:tgtEl>
                                          <p:spTgt spid="112"/>
                                        </p:tgtEl>
                                      </p:cBhvr>
                                    </p:animEffect>
                                  </p:childTnLst>
                                </p:cTn>
                              </p:par>
                            </p:childTnLst>
                          </p:cTn>
                        </p:par>
                        <p:par>
                          <p:cTn id="16" fill="hold">
                            <p:stCondLst>
                              <p:cond delay="500"/>
                            </p:stCondLst>
                            <p:childTnLst>
                              <p:par>
                                <p:cTn id="17" presetID="9" presetClass="entr" presetSubtype="0" fill="hold" grpId="0" nodeType="afterEffect">
                                  <p:stCondLst>
                                    <p:cond delay="0"/>
                                  </p:stCondLst>
                                  <p:childTnLst>
                                    <p:set>
                                      <p:cBhvr>
                                        <p:cTn id="18" dur="1" fill="hold">
                                          <p:stCondLst>
                                            <p:cond delay="0"/>
                                          </p:stCondLst>
                                        </p:cTn>
                                        <p:tgtEl>
                                          <p:spTgt spid="115"/>
                                        </p:tgtEl>
                                        <p:attrNameLst>
                                          <p:attrName>style.visibility</p:attrName>
                                        </p:attrNameLst>
                                      </p:cBhvr>
                                      <p:to>
                                        <p:strVal val="visible"/>
                                      </p:to>
                                    </p:set>
                                    <p:animEffect transition="in" filter="dissolve">
                                      <p:cBhvr>
                                        <p:cTn id="19" dur="500"/>
                                        <p:tgtEl>
                                          <p:spTgt spid="115"/>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nodeType="clickEffect">
                                  <p:stCondLst>
                                    <p:cond delay="0"/>
                                  </p:stCondLst>
                                  <p:childTnLst>
                                    <p:set>
                                      <p:cBhvr>
                                        <p:cTn id="23" dur="1" fill="hold">
                                          <p:stCondLst>
                                            <p:cond delay="0"/>
                                          </p:stCondLst>
                                        </p:cTn>
                                        <p:tgtEl>
                                          <p:spTgt spid="116"/>
                                        </p:tgtEl>
                                        <p:attrNameLst>
                                          <p:attrName>style.visibility</p:attrName>
                                        </p:attrNameLst>
                                      </p:cBhvr>
                                      <p:to>
                                        <p:strVal val="visible"/>
                                      </p:to>
                                    </p:set>
                                    <p:animEffect transition="in" filter="dissolve">
                                      <p:cBhvr>
                                        <p:cTn id="24" dur="500"/>
                                        <p:tgtEl>
                                          <p:spTgt spid="116"/>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nodeType="clickEffect">
                                  <p:stCondLst>
                                    <p:cond delay="0"/>
                                  </p:stCondLst>
                                  <p:childTnLst>
                                    <p:set>
                                      <p:cBhvr>
                                        <p:cTn id="28" dur="1" fill="hold">
                                          <p:stCondLst>
                                            <p:cond delay="0"/>
                                          </p:stCondLst>
                                        </p:cTn>
                                        <p:tgtEl>
                                          <p:spTgt spid="128"/>
                                        </p:tgtEl>
                                        <p:attrNameLst>
                                          <p:attrName>style.visibility</p:attrName>
                                        </p:attrNameLst>
                                      </p:cBhvr>
                                      <p:to>
                                        <p:strVal val="visible"/>
                                      </p:to>
                                    </p:set>
                                    <p:animEffect transition="in" filter="dissolve">
                                      <p:cBhvr>
                                        <p:cTn id="29" dur="500"/>
                                        <p:tgtEl>
                                          <p:spTgt spid="128"/>
                                        </p:tgtEl>
                                      </p:cBhvr>
                                    </p:animEffect>
                                  </p:childTnLst>
                                </p:cTn>
                              </p:par>
                            </p:childTnLst>
                          </p:cTn>
                        </p:par>
                        <p:par>
                          <p:cTn id="30" fill="hold">
                            <p:stCondLst>
                              <p:cond delay="500"/>
                            </p:stCondLst>
                            <p:childTnLst>
                              <p:par>
                                <p:cTn id="31" presetID="9" presetClass="entr" presetSubtype="0" fill="hold" grpId="0" nodeType="afterEffect">
                                  <p:stCondLst>
                                    <p:cond delay="0"/>
                                  </p:stCondLst>
                                  <p:childTnLst>
                                    <p:set>
                                      <p:cBhvr>
                                        <p:cTn id="32" dur="1" fill="hold">
                                          <p:stCondLst>
                                            <p:cond delay="0"/>
                                          </p:stCondLst>
                                        </p:cTn>
                                        <p:tgtEl>
                                          <p:spTgt spid="133"/>
                                        </p:tgtEl>
                                        <p:attrNameLst>
                                          <p:attrName>style.visibility</p:attrName>
                                        </p:attrNameLst>
                                      </p:cBhvr>
                                      <p:to>
                                        <p:strVal val="visible"/>
                                      </p:to>
                                    </p:set>
                                    <p:animEffect transition="in" filter="dissolve">
                                      <p:cBhvr>
                                        <p:cTn id="33" dur="500"/>
                                        <p:tgtEl>
                                          <p:spTgt spid="133"/>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nodeType="clickEffect">
                                  <p:stCondLst>
                                    <p:cond delay="0"/>
                                  </p:stCondLst>
                                  <p:childTnLst>
                                    <p:set>
                                      <p:cBhvr>
                                        <p:cTn id="37" dur="1" fill="hold">
                                          <p:stCondLst>
                                            <p:cond delay="0"/>
                                          </p:stCondLst>
                                        </p:cTn>
                                        <p:tgtEl>
                                          <p:spTgt spid="134"/>
                                        </p:tgtEl>
                                        <p:attrNameLst>
                                          <p:attrName>style.visibility</p:attrName>
                                        </p:attrNameLst>
                                      </p:cBhvr>
                                      <p:to>
                                        <p:strVal val="visible"/>
                                      </p:to>
                                    </p:set>
                                    <p:animEffect transition="in" filter="dissolve">
                                      <p:cBhvr>
                                        <p:cTn id="38" dur="500"/>
                                        <p:tgtEl>
                                          <p:spTgt spid="134"/>
                                        </p:tgtEl>
                                      </p:cBhvr>
                                    </p:animEffect>
                                  </p:childTnLst>
                                </p:cTn>
                              </p:par>
                            </p:childTnLst>
                          </p:cTn>
                        </p:par>
                      </p:childTnLst>
                    </p:cTn>
                  </p:par>
                  <p:par>
                    <p:cTn id="39" fill="hold">
                      <p:stCondLst>
                        <p:cond delay="indefinite"/>
                      </p:stCondLst>
                      <p:childTnLst>
                        <p:par>
                          <p:cTn id="40" fill="hold">
                            <p:stCondLst>
                              <p:cond delay="0"/>
                            </p:stCondLst>
                            <p:childTnLst>
                              <p:par>
                                <p:cTn id="41" presetID="9" presetClass="entr" presetSubtype="0" fill="hold" nodeType="clickEffect">
                                  <p:stCondLst>
                                    <p:cond delay="0"/>
                                  </p:stCondLst>
                                  <p:childTnLst>
                                    <p:set>
                                      <p:cBhvr>
                                        <p:cTn id="42" dur="1" fill="hold">
                                          <p:stCondLst>
                                            <p:cond delay="0"/>
                                          </p:stCondLst>
                                        </p:cTn>
                                        <p:tgtEl>
                                          <p:spTgt spid="146"/>
                                        </p:tgtEl>
                                        <p:attrNameLst>
                                          <p:attrName>style.visibility</p:attrName>
                                        </p:attrNameLst>
                                      </p:cBhvr>
                                      <p:to>
                                        <p:strVal val="visible"/>
                                      </p:to>
                                    </p:set>
                                    <p:animEffect transition="in" filter="dissolve">
                                      <p:cBhvr>
                                        <p:cTn id="43" dur="500"/>
                                        <p:tgtEl>
                                          <p:spTgt spid="146"/>
                                        </p:tgtEl>
                                      </p:cBhvr>
                                    </p:animEffect>
                                  </p:childTnLst>
                                </p:cTn>
                              </p:par>
                              <p:par>
                                <p:cTn id="44" presetID="9" presetClass="entr" presetSubtype="0" fill="hold" nodeType="withEffect">
                                  <p:stCondLst>
                                    <p:cond delay="0"/>
                                  </p:stCondLst>
                                  <p:childTnLst>
                                    <p:set>
                                      <p:cBhvr>
                                        <p:cTn id="45" dur="1" fill="hold">
                                          <p:stCondLst>
                                            <p:cond delay="0"/>
                                          </p:stCondLst>
                                        </p:cTn>
                                        <p:tgtEl>
                                          <p:spTgt spid="149"/>
                                        </p:tgtEl>
                                        <p:attrNameLst>
                                          <p:attrName>style.visibility</p:attrName>
                                        </p:attrNameLst>
                                      </p:cBhvr>
                                      <p:to>
                                        <p:strVal val="visible"/>
                                      </p:to>
                                    </p:set>
                                    <p:animEffect transition="in" filter="dissolve">
                                      <p:cBhvr>
                                        <p:cTn id="46" dur="500"/>
                                        <p:tgtEl>
                                          <p:spTgt spid="149"/>
                                        </p:tgtEl>
                                      </p:cBhvr>
                                    </p:animEffect>
                                  </p:childTnLst>
                                </p:cTn>
                              </p:par>
                            </p:childTnLst>
                          </p:cTn>
                        </p:par>
                        <p:par>
                          <p:cTn id="47" fill="hold">
                            <p:stCondLst>
                              <p:cond delay="500"/>
                            </p:stCondLst>
                            <p:childTnLst>
                              <p:par>
                                <p:cTn id="48" presetID="9" presetClass="entr" presetSubtype="0" fill="hold" grpId="0" nodeType="afterEffect">
                                  <p:stCondLst>
                                    <p:cond delay="0"/>
                                  </p:stCondLst>
                                  <p:childTnLst>
                                    <p:set>
                                      <p:cBhvr>
                                        <p:cTn id="49" dur="1" fill="hold">
                                          <p:stCondLst>
                                            <p:cond delay="0"/>
                                          </p:stCondLst>
                                        </p:cTn>
                                        <p:tgtEl>
                                          <p:spTgt spid="152"/>
                                        </p:tgtEl>
                                        <p:attrNameLst>
                                          <p:attrName>style.visibility</p:attrName>
                                        </p:attrNameLst>
                                      </p:cBhvr>
                                      <p:to>
                                        <p:strVal val="visible"/>
                                      </p:to>
                                    </p:set>
                                    <p:animEffect transition="in" filter="dissolve">
                                      <p:cBhvr>
                                        <p:cTn id="50" dur="500"/>
                                        <p:tgtEl>
                                          <p:spTgt spid="152"/>
                                        </p:tgtEl>
                                      </p:cBhvr>
                                    </p:animEffect>
                                  </p:childTnLst>
                                </p:cTn>
                              </p:par>
                            </p:childTnLst>
                          </p:cTn>
                        </p:par>
                      </p:childTnLst>
                    </p:cTn>
                  </p:par>
                  <p:par>
                    <p:cTn id="51" fill="hold">
                      <p:stCondLst>
                        <p:cond delay="indefinite"/>
                      </p:stCondLst>
                      <p:childTnLst>
                        <p:par>
                          <p:cTn id="52" fill="hold">
                            <p:stCondLst>
                              <p:cond delay="0"/>
                            </p:stCondLst>
                            <p:childTnLst>
                              <p:par>
                                <p:cTn id="53" presetID="9" presetClass="entr" presetSubtype="0" fill="hold" nodeType="clickEffect">
                                  <p:stCondLst>
                                    <p:cond delay="0"/>
                                  </p:stCondLst>
                                  <p:childTnLst>
                                    <p:set>
                                      <p:cBhvr>
                                        <p:cTn id="54" dur="1" fill="hold">
                                          <p:stCondLst>
                                            <p:cond delay="0"/>
                                          </p:stCondLst>
                                        </p:cTn>
                                        <p:tgtEl>
                                          <p:spTgt spid="153"/>
                                        </p:tgtEl>
                                        <p:attrNameLst>
                                          <p:attrName>style.visibility</p:attrName>
                                        </p:attrNameLst>
                                      </p:cBhvr>
                                      <p:to>
                                        <p:strVal val="visible"/>
                                      </p:to>
                                    </p:set>
                                    <p:animEffect transition="in" filter="dissolve">
                                      <p:cBhvr>
                                        <p:cTn id="55" dur="500"/>
                                        <p:tgtEl>
                                          <p:spTgt spid="153"/>
                                        </p:tgtEl>
                                      </p:cBhvr>
                                    </p:animEffect>
                                  </p:childTnLst>
                                </p:cTn>
                              </p:par>
                            </p:childTnLst>
                          </p:cTn>
                        </p:par>
                      </p:childTnLst>
                    </p:cTn>
                  </p:par>
                  <p:par>
                    <p:cTn id="56" fill="hold">
                      <p:stCondLst>
                        <p:cond delay="indefinite"/>
                      </p:stCondLst>
                      <p:childTnLst>
                        <p:par>
                          <p:cTn id="57" fill="hold">
                            <p:stCondLst>
                              <p:cond delay="0"/>
                            </p:stCondLst>
                            <p:childTnLst>
                              <p:par>
                                <p:cTn id="58" presetID="9" presetClass="entr" presetSubtype="0" fill="hold" nodeType="clickEffect">
                                  <p:stCondLst>
                                    <p:cond delay="0"/>
                                  </p:stCondLst>
                                  <p:childTnLst>
                                    <p:set>
                                      <p:cBhvr>
                                        <p:cTn id="59" dur="1" fill="hold">
                                          <p:stCondLst>
                                            <p:cond delay="0"/>
                                          </p:stCondLst>
                                        </p:cTn>
                                        <p:tgtEl>
                                          <p:spTgt spid="165"/>
                                        </p:tgtEl>
                                        <p:attrNameLst>
                                          <p:attrName>style.visibility</p:attrName>
                                        </p:attrNameLst>
                                      </p:cBhvr>
                                      <p:to>
                                        <p:strVal val="visible"/>
                                      </p:to>
                                    </p:set>
                                    <p:animEffect transition="in" filter="dissolve">
                                      <p:cBhvr>
                                        <p:cTn id="60" dur="500"/>
                                        <p:tgtEl>
                                          <p:spTgt spid="165"/>
                                        </p:tgtEl>
                                      </p:cBhvr>
                                    </p:animEffect>
                                  </p:childTnLst>
                                </p:cTn>
                              </p:par>
                            </p:childTnLst>
                          </p:cTn>
                        </p:par>
                        <p:par>
                          <p:cTn id="61" fill="hold">
                            <p:stCondLst>
                              <p:cond delay="500"/>
                            </p:stCondLst>
                            <p:childTnLst>
                              <p:par>
                                <p:cTn id="62" presetID="9" presetClass="entr" presetSubtype="0" fill="hold" grpId="0" nodeType="afterEffect">
                                  <p:stCondLst>
                                    <p:cond delay="0"/>
                                  </p:stCondLst>
                                  <p:childTnLst>
                                    <p:set>
                                      <p:cBhvr>
                                        <p:cTn id="63" dur="1" fill="hold">
                                          <p:stCondLst>
                                            <p:cond delay="0"/>
                                          </p:stCondLst>
                                        </p:cTn>
                                        <p:tgtEl>
                                          <p:spTgt spid="170"/>
                                        </p:tgtEl>
                                        <p:attrNameLst>
                                          <p:attrName>style.visibility</p:attrName>
                                        </p:attrNameLst>
                                      </p:cBhvr>
                                      <p:to>
                                        <p:strVal val="visible"/>
                                      </p:to>
                                    </p:set>
                                    <p:animEffect transition="in" filter="dissolve">
                                      <p:cBhvr>
                                        <p:cTn id="64" dur="500"/>
                                        <p:tgtEl>
                                          <p:spTgt spid="170"/>
                                        </p:tgtEl>
                                      </p:cBhvr>
                                    </p:animEffect>
                                  </p:childTnLst>
                                </p:cTn>
                              </p:par>
                            </p:childTnLst>
                          </p:cTn>
                        </p:par>
                      </p:childTnLst>
                    </p:cTn>
                  </p:par>
                  <p:par>
                    <p:cTn id="65" fill="hold">
                      <p:stCondLst>
                        <p:cond delay="indefinite"/>
                      </p:stCondLst>
                      <p:childTnLst>
                        <p:par>
                          <p:cTn id="66" fill="hold">
                            <p:stCondLst>
                              <p:cond delay="0"/>
                            </p:stCondLst>
                            <p:childTnLst>
                              <p:par>
                                <p:cTn id="67" presetID="9" presetClass="entr" presetSubtype="0" fill="hold" nodeType="clickEffect">
                                  <p:stCondLst>
                                    <p:cond delay="0"/>
                                  </p:stCondLst>
                                  <p:childTnLst>
                                    <p:set>
                                      <p:cBhvr>
                                        <p:cTn id="68" dur="1" fill="hold">
                                          <p:stCondLst>
                                            <p:cond delay="0"/>
                                          </p:stCondLst>
                                        </p:cTn>
                                        <p:tgtEl>
                                          <p:spTgt spid="171"/>
                                        </p:tgtEl>
                                        <p:attrNameLst>
                                          <p:attrName>style.visibility</p:attrName>
                                        </p:attrNameLst>
                                      </p:cBhvr>
                                      <p:to>
                                        <p:strVal val="visible"/>
                                      </p:to>
                                    </p:set>
                                    <p:animEffect transition="in" filter="dissolve">
                                      <p:cBhvr>
                                        <p:cTn id="69" dur="500"/>
                                        <p:tgtEl>
                                          <p:spTgt spid="171"/>
                                        </p:tgtEl>
                                      </p:cBhvr>
                                    </p:animEffect>
                                  </p:childTnLst>
                                </p:cTn>
                              </p:par>
                            </p:childTnLst>
                          </p:cTn>
                        </p:par>
                      </p:childTnLst>
                    </p:cTn>
                  </p:par>
                  <p:par>
                    <p:cTn id="70" fill="hold">
                      <p:stCondLst>
                        <p:cond delay="indefinite"/>
                      </p:stCondLst>
                      <p:childTnLst>
                        <p:par>
                          <p:cTn id="71" fill="hold">
                            <p:stCondLst>
                              <p:cond delay="0"/>
                            </p:stCondLst>
                            <p:childTnLst>
                              <p:par>
                                <p:cTn id="72" presetID="9" presetClass="entr" presetSubtype="0" fill="hold" grpId="0" nodeType="clickEffect">
                                  <p:stCondLst>
                                    <p:cond delay="0"/>
                                  </p:stCondLst>
                                  <p:childTnLst>
                                    <p:set>
                                      <p:cBhvr>
                                        <p:cTn id="73" dur="1" fill="hold">
                                          <p:stCondLst>
                                            <p:cond delay="0"/>
                                          </p:stCondLst>
                                        </p:cTn>
                                        <p:tgtEl>
                                          <p:spTgt spid="183"/>
                                        </p:tgtEl>
                                        <p:attrNameLst>
                                          <p:attrName>style.visibility</p:attrName>
                                        </p:attrNameLst>
                                      </p:cBhvr>
                                      <p:to>
                                        <p:strVal val="visible"/>
                                      </p:to>
                                    </p:set>
                                    <p:animEffect transition="in" filter="dissolve">
                                      <p:cBhvr>
                                        <p:cTn id="74" dur="500"/>
                                        <p:tgtEl>
                                          <p:spTgt spid="183"/>
                                        </p:tgtEl>
                                      </p:cBhvr>
                                    </p:animEffect>
                                  </p:childTnLst>
                                </p:cTn>
                              </p:par>
                            </p:childTnLst>
                          </p:cTn>
                        </p:par>
                      </p:childTnLst>
                    </p:cTn>
                  </p:par>
                  <p:par>
                    <p:cTn id="75" fill="hold">
                      <p:stCondLst>
                        <p:cond delay="indefinite"/>
                      </p:stCondLst>
                      <p:childTnLst>
                        <p:par>
                          <p:cTn id="76" fill="hold">
                            <p:stCondLst>
                              <p:cond delay="0"/>
                            </p:stCondLst>
                            <p:childTnLst>
                              <p:par>
                                <p:cTn id="77" presetID="9" presetClass="entr" presetSubtype="0" fill="hold" grpId="0" nodeType="clickEffect">
                                  <p:stCondLst>
                                    <p:cond delay="0"/>
                                  </p:stCondLst>
                                  <p:childTnLst>
                                    <p:set>
                                      <p:cBhvr>
                                        <p:cTn id="78" dur="1" fill="hold">
                                          <p:stCondLst>
                                            <p:cond delay="0"/>
                                          </p:stCondLst>
                                        </p:cTn>
                                        <p:tgtEl>
                                          <p:spTgt spid="184"/>
                                        </p:tgtEl>
                                        <p:attrNameLst>
                                          <p:attrName>style.visibility</p:attrName>
                                        </p:attrNameLst>
                                      </p:cBhvr>
                                      <p:to>
                                        <p:strVal val="visible"/>
                                      </p:to>
                                    </p:set>
                                    <p:animEffect transition="in" filter="dissolve">
                                      <p:cBhvr>
                                        <p:cTn id="79" dur="500"/>
                                        <p:tgtEl>
                                          <p:spTgt spid="1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 grpId="0" animBg="1"/>
      <p:bldP spid="133" grpId="0" animBg="1"/>
      <p:bldP spid="152" grpId="0" animBg="1"/>
      <p:bldP spid="170" grpId="0" animBg="1"/>
      <p:bldP spid="183" grpId="0" animBg="1"/>
      <p:bldP spid="18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a:solidFill>
                  <a:srgbClr val="0000FF"/>
                </a:solidFill>
              </a:rPr>
              <a:t>6. Selection Sort: Demo #2 (4/6)</a:t>
            </a:r>
            <a:endParaRPr lang="en-GB" sz="3600" dirty="0">
              <a:solidFill>
                <a:srgbClr val="0000FF"/>
              </a:solidFill>
            </a:endParaRPr>
          </a:p>
        </p:txBody>
      </p:sp>
      <p:sp>
        <p:nvSpPr>
          <p:cNvPr id="14340" name="Footer Placeholder 5"/>
          <p:cNvSpPr>
            <a:spLocks noGrp="1"/>
          </p:cNvSpPr>
          <p:nvPr>
            <p:ph type="ftr" sz="quarter" idx="11"/>
          </p:nvPr>
        </p:nvSpPr>
        <p:spPr>
          <a:noFill/>
        </p:spPr>
        <p:txBody>
          <a:bodyPr/>
          <a:lstStyle/>
          <a:p>
            <a:pPr algn="l"/>
            <a:r>
              <a:rPr lang="en-US"/>
              <a:t>Searching and Sorting</a:t>
            </a:r>
            <a:endParaRPr lang="en-US" dirty="0"/>
          </a:p>
        </p:txBody>
      </p:sp>
      <p:sp>
        <p:nvSpPr>
          <p:cNvPr id="7" name="Slide Number Placeholder 6"/>
          <p:cNvSpPr>
            <a:spLocks noGrp="1"/>
          </p:cNvSpPr>
          <p:nvPr>
            <p:ph type="sldNum" sz="quarter" idx="12"/>
          </p:nvPr>
        </p:nvSpPr>
        <p:spPr/>
        <p:txBody>
          <a:bodyPr>
            <a:normAutofit/>
          </a:bodyPr>
          <a:lstStyle/>
          <a:p>
            <a:pPr>
              <a:defRPr/>
            </a:pPr>
            <a:r>
              <a:rPr lang="en-US" sz="1200" dirty="0"/>
              <a:t>Unit20</a:t>
            </a:r>
            <a:r>
              <a:rPr sz="1200" dirty="0"/>
              <a:t> </a:t>
            </a:r>
            <a:r>
              <a:rPr lang="en-US" sz="1200" dirty="0"/>
              <a:t>-</a:t>
            </a:r>
            <a:r>
              <a:rPr sz="1200" dirty="0"/>
              <a:t> </a:t>
            </a:r>
            <a:fld id="{F7EC234A-9094-4BB8-9EA4-75ECDA8A365B}" type="slidenum">
              <a:rPr sz="1200" smtClean="0"/>
              <a:pPr>
                <a:defRPr/>
              </a:pPr>
              <a:t>22</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a:t>Aaron Tan,  NUS</a:t>
            </a:r>
            <a:endParaRPr lang="en-US" dirty="0"/>
          </a:p>
        </p:txBody>
      </p:sp>
      <p:grpSp>
        <p:nvGrpSpPr>
          <p:cNvPr id="95" name="Group 15"/>
          <p:cNvGrpSpPr>
            <a:grpSpLocks/>
          </p:cNvGrpSpPr>
          <p:nvPr/>
        </p:nvGrpSpPr>
        <p:grpSpPr bwMode="auto">
          <a:xfrm>
            <a:off x="457200" y="1133475"/>
            <a:ext cx="8469313" cy="4865787"/>
            <a:chOff x="463017" y="2320820"/>
            <a:chExt cx="8226515" cy="4867015"/>
          </a:xfrm>
        </p:grpSpPr>
        <p:sp>
          <p:nvSpPr>
            <p:cNvPr id="185" name="TextBox 184"/>
            <p:cNvSpPr txBox="1"/>
            <p:nvPr/>
          </p:nvSpPr>
          <p:spPr>
            <a:xfrm>
              <a:off x="463017" y="2416094"/>
              <a:ext cx="8223431" cy="4771741"/>
            </a:xfrm>
            <a:prstGeom prst="rect">
              <a:avLst/>
            </a:prstGeom>
          </p:spPr>
          <p:style>
            <a:lnRef idx="2">
              <a:schemeClr val="accent6"/>
            </a:lnRef>
            <a:fillRef idx="1">
              <a:schemeClr val="lt1"/>
            </a:fillRef>
            <a:effectRef idx="0">
              <a:schemeClr val="accent6"/>
            </a:effectRef>
            <a:fontRef idx="minor">
              <a:schemeClr val="dk1"/>
            </a:fontRef>
          </p:style>
          <p:txBody>
            <a:bodyPr>
              <a:spAutoFit/>
            </a:bodyPr>
            <a:lstStyle>
              <a:lvl1pPr eaLnBrk="0" hangingPunct="0">
                <a:tabLst>
                  <a:tab pos="541338" algn="l"/>
                  <a:tab pos="1073150" algn="l"/>
                  <a:tab pos="1614488" algn="l"/>
                  <a:tab pos="1974850" algn="l"/>
                </a:tabLst>
                <a:defRPr>
                  <a:solidFill>
                    <a:schemeClr val="tx1"/>
                  </a:solidFill>
                  <a:latin typeface="Arial" charset="0"/>
                  <a:cs typeface="Arial" charset="0"/>
                </a:defRPr>
              </a:lvl1pPr>
              <a:lvl2pPr marL="742950" indent="-285750" eaLnBrk="0" hangingPunct="0">
                <a:tabLst>
                  <a:tab pos="541338" algn="l"/>
                  <a:tab pos="1073150" algn="l"/>
                  <a:tab pos="1614488" algn="l"/>
                  <a:tab pos="1974850" algn="l"/>
                </a:tabLst>
                <a:defRPr>
                  <a:solidFill>
                    <a:schemeClr val="tx1"/>
                  </a:solidFill>
                  <a:latin typeface="Arial" charset="0"/>
                  <a:cs typeface="Arial" charset="0"/>
                </a:defRPr>
              </a:lvl2pPr>
              <a:lvl3pPr marL="1143000" indent="-228600" eaLnBrk="0" hangingPunct="0">
                <a:tabLst>
                  <a:tab pos="541338" algn="l"/>
                  <a:tab pos="1073150" algn="l"/>
                  <a:tab pos="1614488" algn="l"/>
                  <a:tab pos="1974850" algn="l"/>
                </a:tabLst>
                <a:defRPr>
                  <a:solidFill>
                    <a:schemeClr val="tx1"/>
                  </a:solidFill>
                  <a:latin typeface="Arial" charset="0"/>
                  <a:cs typeface="Arial" charset="0"/>
                </a:defRPr>
              </a:lvl3pPr>
              <a:lvl4pPr marL="1600200" indent="-228600" eaLnBrk="0" hangingPunct="0">
                <a:tabLst>
                  <a:tab pos="541338" algn="l"/>
                  <a:tab pos="1073150" algn="l"/>
                  <a:tab pos="1614488" algn="l"/>
                  <a:tab pos="1974850" algn="l"/>
                </a:tabLst>
                <a:defRPr>
                  <a:solidFill>
                    <a:schemeClr val="tx1"/>
                  </a:solidFill>
                  <a:latin typeface="Arial" charset="0"/>
                  <a:cs typeface="Arial" charset="0"/>
                </a:defRPr>
              </a:lvl4pPr>
              <a:lvl5pPr marL="2057400" indent="-228600" eaLnBrk="0" hangingPunct="0">
                <a:tabLst>
                  <a:tab pos="541338" algn="l"/>
                  <a:tab pos="1073150" algn="l"/>
                  <a:tab pos="1614488" algn="l"/>
                  <a:tab pos="1974850" algn="l"/>
                </a:tabLst>
                <a:defRPr>
                  <a:solidFill>
                    <a:schemeClr val="tx1"/>
                  </a:solidFill>
                  <a:latin typeface="Arial" charset="0"/>
                  <a:cs typeface="Arial" charset="0"/>
                </a:defRPr>
              </a:lvl5pPr>
              <a:lvl6pPr marL="2514600" indent="-228600" eaLnBrk="0" fontAlgn="base" hangingPunct="0">
                <a:spcBef>
                  <a:spcPct val="0"/>
                </a:spcBef>
                <a:spcAft>
                  <a:spcPct val="0"/>
                </a:spcAft>
                <a:tabLst>
                  <a:tab pos="541338" algn="l"/>
                  <a:tab pos="1073150" algn="l"/>
                  <a:tab pos="1614488" algn="l"/>
                  <a:tab pos="1974850" algn="l"/>
                </a:tabLst>
                <a:defRPr>
                  <a:solidFill>
                    <a:schemeClr val="tx1"/>
                  </a:solidFill>
                  <a:latin typeface="Arial" charset="0"/>
                  <a:cs typeface="Arial" charset="0"/>
                </a:defRPr>
              </a:lvl6pPr>
              <a:lvl7pPr marL="2971800" indent="-228600" eaLnBrk="0" fontAlgn="base" hangingPunct="0">
                <a:spcBef>
                  <a:spcPct val="0"/>
                </a:spcBef>
                <a:spcAft>
                  <a:spcPct val="0"/>
                </a:spcAft>
                <a:tabLst>
                  <a:tab pos="541338" algn="l"/>
                  <a:tab pos="1073150" algn="l"/>
                  <a:tab pos="1614488" algn="l"/>
                  <a:tab pos="1974850" algn="l"/>
                </a:tabLst>
                <a:defRPr>
                  <a:solidFill>
                    <a:schemeClr val="tx1"/>
                  </a:solidFill>
                  <a:latin typeface="Arial" charset="0"/>
                  <a:cs typeface="Arial" charset="0"/>
                </a:defRPr>
              </a:lvl7pPr>
              <a:lvl8pPr marL="3429000" indent="-228600" eaLnBrk="0" fontAlgn="base" hangingPunct="0">
                <a:spcBef>
                  <a:spcPct val="0"/>
                </a:spcBef>
                <a:spcAft>
                  <a:spcPct val="0"/>
                </a:spcAft>
                <a:tabLst>
                  <a:tab pos="541338" algn="l"/>
                  <a:tab pos="1073150" algn="l"/>
                  <a:tab pos="1614488" algn="l"/>
                  <a:tab pos="1974850" algn="l"/>
                </a:tabLst>
                <a:defRPr>
                  <a:solidFill>
                    <a:schemeClr val="tx1"/>
                  </a:solidFill>
                  <a:latin typeface="Arial" charset="0"/>
                  <a:cs typeface="Arial" charset="0"/>
                </a:defRPr>
              </a:lvl8pPr>
              <a:lvl9pPr marL="3886200" indent="-228600" eaLnBrk="0" fontAlgn="base" hangingPunct="0">
                <a:spcBef>
                  <a:spcPct val="0"/>
                </a:spcBef>
                <a:spcAft>
                  <a:spcPct val="0"/>
                </a:spcAft>
                <a:tabLst>
                  <a:tab pos="541338" algn="l"/>
                  <a:tab pos="1073150" algn="l"/>
                  <a:tab pos="1614488" algn="l"/>
                  <a:tab pos="1974850" algn="l"/>
                </a:tabLst>
                <a:defRPr>
                  <a:solidFill>
                    <a:schemeClr val="tx1"/>
                  </a:solidFill>
                  <a:latin typeface="Arial" charset="0"/>
                  <a:cs typeface="Arial" charset="0"/>
                </a:defRPr>
              </a:lvl9pPr>
            </a:lstStyle>
            <a:p>
              <a:pPr eaLnBrk="1" hangingPunct="1">
                <a:tabLst>
                  <a:tab pos="465138" algn="l"/>
                  <a:tab pos="862013" algn="l"/>
                  <a:tab pos="1379538" algn="l"/>
                  <a:tab pos="1776413" algn="l"/>
                </a:tabLst>
              </a:pPr>
              <a:r>
                <a:rPr lang="en-SG" sz="1600" b="1" dirty="0">
                  <a:solidFill>
                    <a:srgbClr val="800000"/>
                  </a:solidFill>
                  <a:latin typeface="Courier New" pitchFamily="49" charset="0"/>
                  <a:cs typeface="Courier New" pitchFamily="49" charset="0"/>
                </a:rPr>
                <a:t>// To sort </a:t>
              </a:r>
              <a:r>
                <a:rPr lang="en-SG" sz="1600" b="1" dirty="0" err="1">
                  <a:solidFill>
                    <a:srgbClr val="800000"/>
                  </a:solidFill>
                  <a:latin typeface="Courier New" pitchFamily="49" charset="0"/>
                  <a:cs typeface="Courier New" pitchFamily="49" charset="0"/>
                </a:rPr>
                <a:t>arr</a:t>
              </a:r>
              <a:r>
                <a:rPr lang="en-SG" sz="1600" b="1" dirty="0">
                  <a:solidFill>
                    <a:srgbClr val="800000"/>
                  </a:solidFill>
                  <a:latin typeface="Courier New" pitchFamily="49" charset="0"/>
                  <a:cs typeface="Courier New" pitchFamily="49" charset="0"/>
                </a:rPr>
                <a:t> in increasing order</a:t>
              </a:r>
            </a:p>
            <a:p>
              <a:pPr eaLnBrk="1" hangingPunct="1">
                <a:tabLst>
                  <a:tab pos="465138" algn="l"/>
                  <a:tab pos="862013" algn="l"/>
                  <a:tab pos="1379538" algn="l"/>
                  <a:tab pos="1776413" algn="l"/>
                </a:tabLst>
              </a:pPr>
              <a:r>
                <a:rPr lang="en-SG" sz="1600" b="1" dirty="0">
                  <a:solidFill>
                    <a:srgbClr val="0000FF"/>
                  </a:solidFill>
                  <a:latin typeface="Courier New" pitchFamily="49" charset="0"/>
                  <a:cs typeface="Courier New" pitchFamily="49" charset="0"/>
                </a:rPr>
                <a:t>void</a:t>
              </a:r>
              <a:r>
                <a:rPr lang="en-SG" sz="1600" b="1" dirty="0">
                  <a:solidFill>
                    <a:srgbClr val="000000"/>
                  </a:solidFill>
                  <a:latin typeface="Courier New" pitchFamily="49" charset="0"/>
                  <a:cs typeface="Courier New" pitchFamily="49" charset="0"/>
                </a:rPr>
                <a:t> </a:t>
              </a:r>
              <a:r>
                <a:rPr lang="en-SG" sz="1600" b="1" dirty="0" err="1">
                  <a:solidFill>
                    <a:srgbClr val="000000"/>
                  </a:solidFill>
                  <a:latin typeface="Courier New" pitchFamily="49" charset="0"/>
                  <a:cs typeface="Courier New" pitchFamily="49" charset="0"/>
                </a:rPr>
                <a:t>selectionSort</a:t>
              </a:r>
              <a:r>
                <a:rPr lang="en-SG" sz="1600" b="1" dirty="0">
                  <a:solidFill>
                    <a:srgbClr val="000000"/>
                  </a:solidFill>
                  <a:latin typeface="Courier New" pitchFamily="49" charset="0"/>
                  <a:cs typeface="Courier New" pitchFamily="49" charset="0"/>
                </a:rPr>
                <a:t>(</a:t>
              </a:r>
              <a:r>
                <a:rPr lang="en-SG" sz="1600" b="1" dirty="0" err="1">
                  <a:solidFill>
                    <a:srgbClr val="0000FF"/>
                  </a:solidFill>
                  <a:latin typeface="Courier New" pitchFamily="49" charset="0"/>
                  <a:cs typeface="Courier New" pitchFamily="49" charset="0"/>
                </a:rPr>
                <a:t>int</a:t>
              </a:r>
              <a:r>
                <a:rPr lang="en-SG" sz="1600" b="1" dirty="0">
                  <a:solidFill>
                    <a:srgbClr val="000000"/>
                  </a:solidFill>
                  <a:latin typeface="Courier New" pitchFamily="49" charset="0"/>
                  <a:cs typeface="Courier New" pitchFamily="49" charset="0"/>
                </a:rPr>
                <a:t> </a:t>
              </a:r>
              <a:r>
                <a:rPr lang="en-SG" sz="1600" b="1" dirty="0" err="1">
                  <a:solidFill>
                    <a:srgbClr val="000000"/>
                  </a:solidFill>
                  <a:latin typeface="Courier New" pitchFamily="49" charset="0"/>
                  <a:cs typeface="Courier New" pitchFamily="49" charset="0"/>
                </a:rPr>
                <a:t>arr</a:t>
              </a:r>
              <a:r>
                <a:rPr lang="en-SG" sz="1600" b="1" dirty="0">
                  <a:solidFill>
                    <a:srgbClr val="000000"/>
                  </a:solidFill>
                  <a:latin typeface="Courier New" pitchFamily="49" charset="0"/>
                  <a:cs typeface="Courier New" pitchFamily="49" charset="0"/>
                </a:rPr>
                <a:t>[], </a:t>
              </a:r>
              <a:r>
                <a:rPr lang="en-SG" sz="1600" b="1" dirty="0" err="1">
                  <a:solidFill>
                    <a:srgbClr val="0000FF"/>
                  </a:solidFill>
                  <a:latin typeface="Courier New" pitchFamily="49" charset="0"/>
                  <a:cs typeface="Courier New" pitchFamily="49" charset="0"/>
                </a:rPr>
                <a:t>int</a:t>
              </a:r>
              <a:r>
                <a:rPr lang="en-SG" sz="1600" b="1" dirty="0">
                  <a:solidFill>
                    <a:srgbClr val="000000"/>
                  </a:solidFill>
                  <a:latin typeface="Courier New" pitchFamily="49" charset="0"/>
                  <a:cs typeface="Courier New" pitchFamily="49" charset="0"/>
                </a:rPr>
                <a:t> size) {</a:t>
              </a:r>
            </a:p>
            <a:p>
              <a:pPr eaLnBrk="1" hangingPunct="1">
                <a:tabLst>
                  <a:tab pos="465138" algn="l"/>
                  <a:tab pos="862013" algn="l"/>
                  <a:tab pos="1379538" algn="l"/>
                  <a:tab pos="1776413" algn="l"/>
                </a:tabLst>
              </a:pPr>
              <a:r>
                <a:rPr lang="en-SG" sz="1600" b="1" dirty="0">
                  <a:solidFill>
                    <a:srgbClr val="000000"/>
                  </a:solidFill>
                  <a:latin typeface="Courier New" pitchFamily="49" charset="0"/>
                  <a:cs typeface="Courier New" pitchFamily="49" charset="0"/>
                </a:rPr>
                <a:t>	</a:t>
              </a:r>
              <a:r>
                <a:rPr lang="en-SG" sz="1600" b="1" dirty="0" err="1">
                  <a:solidFill>
                    <a:srgbClr val="0000FF"/>
                  </a:solidFill>
                  <a:latin typeface="Courier New" pitchFamily="49" charset="0"/>
                  <a:cs typeface="Courier New" pitchFamily="49" charset="0"/>
                </a:rPr>
                <a:t>int</a:t>
              </a:r>
              <a:r>
                <a:rPr lang="en-SG" sz="1600" b="1" dirty="0">
                  <a:solidFill>
                    <a:srgbClr val="000000"/>
                  </a:solidFill>
                  <a:latin typeface="Courier New" pitchFamily="49" charset="0"/>
                  <a:cs typeface="Courier New" pitchFamily="49" charset="0"/>
                </a:rPr>
                <a:t> </a:t>
              </a:r>
              <a:r>
                <a:rPr lang="en-SG" sz="1600" b="1" dirty="0" err="1">
                  <a:solidFill>
                    <a:srgbClr val="000000"/>
                  </a:solidFill>
                  <a:latin typeface="Courier New" pitchFamily="49" charset="0"/>
                  <a:cs typeface="Courier New" pitchFamily="49" charset="0"/>
                </a:rPr>
                <a:t>i</a:t>
              </a:r>
              <a:r>
                <a:rPr lang="en-SG" sz="1600" b="1" dirty="0">
                  <a:solidFill>
                    <a:srgbClr val="000000"/>
                  </a:solidFill>
                  <a:latin typeface="Courier New" pitchFamily="49" charset="0"/>
                  <a:cs typeface="Courier New" pitchFamily="49" charset="0"/>
                </a:rPr>
                <a:t>, start, </a:t>
              </a:r>
              <a:r>
                <a:rPr lang="en-SG" sz="1600" b="1" dirty="0" err="1">
                  <a:solidFill>
                    <a:srgbClr val="000000"/>
                  </a:solidFill>
                  <a:latin typeface="Courier New" pitchFamily="49" charset="0"/>
                  <a:cs typeface="Courier New" pitchFamily="49" charset="0"/>
                </a:rPr>
                <a:t>min_index</a:t>
              </a:r>
              <a:r>
                <a:rPr lang="en-SG" sz="1600" b="1" dirty="0">
                  <a:solidFill>
                    <a:srgbClr val="000000"/>
                  </a:solidFill>
                  <a:latin typeface="Courier New" pitchFamily="49" charset="0"/>
                  <a:cs typeface="Courier New" pitchFamily="49" charset="0"/>
                </a:rPr>
                <a:t>, temp;</a:t>
              </a:r>
            </a:p>
            <a:p>
              <a:pPr eaLnBrk="1" hangingPunct="1">
                <a:tabLst>
                  <a:tab pos="465138" algn="l"/>
                  <a:tab pos="862013" algn="l"/>
                  <a:tab pos="1379538" algn="l"/>
                  <a:tab pos="1776413" algn="l"/>
                </a:tabLst>
              </a:pPr>
              <a:endParaRPr lang="en-SG" sz="1600" b="1" dirty="0">
                <a:solidFill>
                  <a:srgbClr val="000000"/>
                </a:solidFill>
                <a:latin typeface="Courier New" pitchFamily="49" charset="0"/>
                <a:cs typeface="Courier New" pitchFamily="49" charset="0"/>
              </a:endParaRPr>
            </a:p>
            <a:p>
              <a:pPr eaLnBrk="1" hangingPunct="1">
                <a:tabLst>
                  <a:tab pos="465138" algn="l"/>
                  <a:tab pos="862013" algn="l"/>
                  <a:tab pos="1379538" algn="l"/>
                  <a:tab pos="1776413" algn="l"/>
                </a:tabLst>
              </a:pPr>
              <a:r>
                <a:rPr lang="en-SG" sz="1600" b="1" dirty="0">
                  <a:solidFill>
                    <a:srgbClr val="000000"/>
                  </a:solidFill>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for</a:t>
              </a:r>
              <a:r>
                <a:rPr lang="en-SG" sz="1600" b="1" dirty="0">
                  <a:solidFill>
                    <a:srgbClr val="000000"/>
                  </a:solidFill>
                  <a:latin typeface="Courier New" pitchFamily="49" charset="0"/>
                  <a:cs typeface="Courier New" pitchFamily="49" charset="0"/>
                </a:rPr>
                <a:t> (start = </a:t>
              </a:r>
              <a:r>
                <a:rPr lang="en-SG" sz="1600" b="1" dirty="0">
                  <a:solidFill>
                    <a:srgbClr val="006600"/>
                  </a:solidFill>
                  <a:latin typeface="Courier New" pitchFamily="49" charset="0"/>
                  <a:cs typeface="Courier New" pitchFamily="49" charset="0"/>
                </a:rPr>
                <a:t>0</a:t>
              </a:r>
              <a:r>
                <a:rPr lang="en-SG" sz="1600" b="1" dirty="0">
                  <a:solidFill>
                    <a:srgbClr val="000000"/>
                  </a:solidFill>
                  <a:latin typeface="Courier New" pitchFamily="49" charset="0"/>
                  <a:cs typeface="Courier New" pitchFamily="49" charset="0"/>
                </a:rPr>
                <a:t>; start &lt; size-</a:t>
              </a:r>
              <a:r>
                <a:rPr lang="en-SG" sz="1600" b="1" dirty="0">
                  <a:solidFill>
                    <a:srgbClr val="006600"/>
                  </a:solidFill>
                  <a:latin typeface="Courier New" pitchFamily="49" charset="0"/>
                  <a:cs typeface="Courier New" pitchFamily="49" charset="0"/>
                </a:rPr>
                <a:t>1</a:t>
              </a:r>
              <a:r>
                <a:rPr lang="en-SG" sz="1600" b="1" dirty="0">
                  <a:solidFill>
                    <a:srgbClr val="000000"/>
                  </a:solidFill>
                  <a:latin typeface="Courier New" pitchFamily="49" charset="0"/>
                  <a:cs typeface="Courier New" pitchFamily="49" charset="0"/>
                </a:rPr>
                <a:t>; start++) {</a:t>
              </a:r>
            </a:p>
            <a:p>
              <a:pPr eaLnBrk="1" hangingPunct="1">
                <a:tabLst>
                  <a:tab pos="465138" algn="l"/>
                  <a:tab pos="862013" algn="l"/>
                  <a:tab pos="1379538" algn="l"/>
                  <a:tab pos="1776413" algn="l"/>
                </a:tabLst>
              </a:pPr>
              <a:r>
                <a:rPr lang="en-SG" sz="1600" b="1" dirty="0">
                  <a:solidFill>
                    <a:srgbClr val="000000"/>
                  </a:solidFill>
                  <a:latin typeface="Courier New" pitchFamily="49" charset="0"/>
                  <a:cs typeface="Courier New" pitchFamily="49" charset="0"/>
                </a:rPr>
                <a:t>		</a:t>
              </a:r>
              <a:r>
                <a:rPr lang="en-SG" sz="1600" b="1" dirty="0">
                  <a:solidFill>
                    <a:srgbClr val="800000"/>
                  </a:solidFill>
                  <a:latin typeface="Courier New" pitchFamily="49" charset="0"/>
                  <a:cs typeface="Courier New" pitchFamily="49" charset="0"/>
                </a:rPr>
                <a:t>// each iteration of the for loop is one pass</a:t>
              </a:r>
            </a:p>
            <a:p>
              <a:pPr eaLnBrk="1" hangingPunct="1">
                <a:tabLst>
                  <a:tab pos="465138" algn="l"/>
                  <a:tab pos="862013" algn="l"/>
                  <a:tab pos="1379538" algn="l"/>
                  <a:tab pos="1776413" algn="l"/>
                </a:tabLst>
              </a:pPr>
              <a:endParaRPr lang="en-SG" sz="1600" b="1" dirty="0">
                <a:solidFill>
                  <a:srgbClr val="000000"/>
                </a:solidFill>
                <a:latin typeface="Courier New" pitchFamily="49" charset="0"/>
                <a:cs typeface="Courier New" pitchFamily="49" charset="0"/>
              </a:endParaRPr>
            </a:p>
            <a:p>
              <a:pPr eaLnBrk="1" hangingPunct="1">
                <a:tabLst>
                  <a:tab pos="465138" algn="l"/>
                  <a:tab pos="862013" algn="l"/>
                  <a:tab pos="1379538" algn="l"/>
                  <a:tab pos="1776413" algn="l"/>
                </a:tabLst>
              </a:pPr>
              <a:r>
                <a:rPr lang="en-SG" sz="1600" b="1" dirty="0">
                  <a:solidFill>
                    <a:srgbClr val="000000"/>
                  </a:solidFill>
                  <a:latin typeface="Courier New" pitchFamily="49" charset="0"/>
                  <a:cs typeface="Courier New" pitchFamily="49" charset="0"/>
                </a:rPr>
                <a:t>		</a:t>
              </a:r>
              <a:r>
                <a:rPr lang="en-SG" sz="1600" b="1" dirty="0">
                  <a:solidFill>
                    <a:srgbClr val="800000"/>
                  </a:solidFill>
                  <a:latin typeface="Courier New" pitchFamily="49" charset="0"/>
                  <a:cs typeface="Courier New" pitchFamily="49" charset="0"/>
                </a:rPr>
                <a:t>// find the index of minimum element </a:t>
              </a:r>
            </a:p>
            <a:p>
              <a:pPr eaLnBrk="1" hangingPunct="1">
                <a:tabLst>
                  <a:tab pos="465138" algn="l"/>
                  <a:tab pos="862013" algn="l"/>
                  <a:tab pos="1379538" algn="l"/>
                  <a:tab pos="1776413" algn="l"/>
                </a:tabLst>
              </a:pPr>
              <a:r>
                <a:rPr lang="en-SG" sz="1600" b="1" dirty="0">
                  <a:solidFill>
                    <a:srgbClr val="000000"/>
                  </a:solidFill>
                  <a:latin typeface="Courier New" pitchFamily="49" charset="0"/>
                  <a:cs typeface="Courier New" pitchFamily="49" charset="0"/>
                </a:rPr>
                <a:t>		</a:t>
              </a:r>
              <a:r>
                <a:rPr lang="en-SG" sz="1600" b="1" dirty="0" err="1">
                  <a:solidFill>
                    <a:srgbClr val="000000"/>
                  </a:solidFill>
                  <a:latin typeface="Courier New" pitchFamily="49" charset="0"/>
                  <a:cs typeface="Courier New" pitchFamily="49" charset="0"/>
                </a:rPr>
                <a:t>min_index</a:t>
              </a:r>
              <a:r>
                <a:rPr lang="en-SG" sz="1600" b="1" dirty="0">
                  <a:solidFill>
                    <a:srgbClr val="000000"/>
                  </a:solidFill>
                  <a:latin typeface="Courier New" pitchFamily="49" charset="0"/>
                  <a:cs typeface="Courier New" pitchFamily="49" charset="0"/>
                </a:rPr>
                <a:t> = start;</a:t>
              </a:r>
            </a:p>
            <a:p>
              <a:pPr eaLnBrk="1" hangingPunct="1">
                <a:tabLst>
                  <a:tab pos="465138" algn="l"/>
                  <a:tab pos="862013" algn="l"/>
                  <a:tab pos="1379538" algn="l"/>
                  <a:tab pos="1776413" algn="l"/>
                </a:tabLst>
              </a:pPr>
              <a:r>
                <a:rPr lang="en-SG" sz="1600" b="1" dirty="0">
                  <a:solidFill>
                    <a:srgbClr val="000000"/>
                  </a:solidFill>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for</a:t>
              </a:r>
              <a:r>
                <a:rPr lang="en-SG" sz="1600" b="1" dirty="0">
                  <a:solidFill>
                    <a:srgbClr val="000000"/>
                  </a:solidFill>
                  <a:latin typeface="Courier New" pitchFamily="49" charset="0"/>
                  <a:cs typeface="Courier New" pitchFamily="49" charset="0"/>
                </a:rPr>
                <a:t> (</a:t>
              </a:r>
              <a:r>
                <a:rPr lang="en-SG" sz="1600" b="1" dirty="0" err="1">
                  <a:solidFill>
                    <a:srgbClr val="000000"/>
                  </a:solidFill>
                  <a:latin typeface="Courier New" pitchFamily="49" charset="0"/>
                  <a:cs typeface="Courier New" pitchFamily="49" charset="0"/>
                </a:rPr>
                <a:t>i</a:t>
              </a:r>
              <a:r>
                <a:rPr lang="en-SG" sz="1600" b="1" dirty="0">
                  <a:solidFill>
                    <a:srgbClr val="000000"/>
                  </a:solidFill>
                  <a:latin typeface="Courier New" pitchFamily="49" charset="0"/>
                  <a:cs typeface="Courier New" pitchFamily="49" charset="0"/>
                </a:rPr>
                <a:t> = start+</a:t>
              </a:r>
              <a:r>
                <a:rPr lang="en-SG" sz="1600" b="1" dirty="0">
                  <a:solidFill>
                    <a:srgbClr val="006600"/>
                  </a:solidFill>
                  <a:latin typeface="Courier New" pitchFamily="49" charset="0"/>
                  <a:cs typeface="Courier New" pitchFamily="49" charset="0"/>
                </a:rPr>
                <a:t>1</a:t>
              </a:r>
              <a:r>
                <a:rPr lang="en-SG" sz="1600" b="1" dirty="0">
                  <a:solidFill>
                    <a:srgbClr val="000000"/>
                  </a:solidFill>
                  <a:latin typeface="Courier New" pitchFamily="49" charset="0"/>
                  <a:cs typeface="Courier New" pitchFamily="49" charset="0"/>
                </a:rPr>
                <a:t>; </a:t>
              </a:r>
              <a:r>
                <a:rPr lang="en-SG" sz="1600" b="1" dirty="0" err="1">
                  <a:solidFill>
                    <a:srgbClr val="000000"/>
                  </a:solidFill>
                  <a:latin typeface="Courier New" pitchFamily="49" charset="0"/>
                  <a:cs typeface="Courier New" pitchFamily="49" charset="0"/>
                </a:rPr>
                <a:t>i</a:t>
              </a:r>
              <a:r>
                <a:rPr lang="en-SG" sz="1600" b="1" dirty="0">
                  <a:solidFill>
                    <a:srgbClr val="000000"/>
                  </a:solidFill>
                  <a:latin typeface="Courier New" pitchFamily="49" charset="0"/>
                  <a:cs typeface="Courier New" pitchFamily="49" charset="0"/>
                </a:rPr>
                <a:t> &lt; size; </a:t>
              </a:r>
              <a:r>
                <a:rPr lang="en-SG" sz="1600" b="1" dirty="0" err="1">
                  <a:solidFill>
                    <a:srgbClr val="000000"/>
                  </a:solidFill>
                  <a:latin typeface="Courier New" pitchFamily="49" charset="0"/>
                  <a:cs typeface="Courier New" pitchFamily="49" charset="0"/>
                </a:rPr>
                <a:t>i</a:t>
              </a:r>
              <a:r>
                <a:rPr lang="en-SG" sz="1600" b="1" dirty="0">
                  <a:solidFill>
                    <a:srgbClr val="000000"/>
                  </a:solidFill>
                  <a:latin typeface="Courier New" pitchFamily="49" charset="0"/>
                  <a:cs typeface="Courier New" pitchFamily="49" charset="0"/>
                </a:rPr>
                <a:t>++)</a:t>
              </a:r>
            </a:p>
            <a:p>
              <a:pPr eaLnBrk="1" hangingPunct="1">
                <a:tabLst>
                  <a:tab pos="465138" algn="l"/>
                  <a:tab pos="862013" algn="l"/>
                  <a:tab pos="1379538" algn="l"/>
                  <a:tab pos="1776413" algn="l"/>
                </a:tabLst>
              </a:pPr>
              <a:r>
                <a:rPr lang="en-SG" sz="1600" b="1" dirty="0">
                  <a:solidFill>
                    <a:srgbClr val="000000"/>
                  </a:solidFill>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if</a:t>
              </a:r>
              <a:r>
                <a:rPr lang="en-SG" sz="1600" b="1" dirty="0">
                  <a:solidFill>
                    <a:srgbClr val="000000"/>
                  </a:solidFill>
                  <a:latin typeface="Courier New" pitchFamily="49" charset="0"/>
                  <a:cs typeface="Courier New" pitchFamily="49" charset="0"/>
                </a:rPr>
                <a:t> (</a:t>
              </a:r>
              <a:r>
                <a:rPr lang="en-SG" sz="1600" b="1" dirty="0" err="1">
                  <a:solidFill>
                    <a:srgbClr val="000000"/>
                  </a:solidFill>
                  <a:latin typeface="Courier New" pitchFamily="49" charset="0"/>
                  <a:cs typeface="Courier New" pitchFamily="49" charset="0"/>
                </a:rPr>
                <a:t>arr</a:t>
              </a:r>
              <a:r>
                <a:rPr lang="en-SG" sz="1600" b="1" dirty="0">
                  <a:solidFill>
                    <a:srgbClr val="000000"/>
                  </a:solidFill>
                  <a:latin typeface="Courier New" pitchFamily="49" charset="0"/>
                  <a:cs typeface="Courier New" pitchFamily="49" charset="0"/>
                </a:rPr>
                <a:t>[</a:t>
              </a:r>
              <a:r>
                <a:rPr lang="en-SG" sz="1600" b="1" dirty="0" err="1">
                  <a:solidFill>
                    <a:srgbClr val="000000"/>
                  </a:solidFill>
                  <a:latin typeface="Courier New" pitchFamily="49" charset="0"/>
                  <a:cs typeface="Courier New" pitchFamily="49" charset="0"/>
                </a:rPr>
                <a:t>i</a:t>
              </a:r>
              <a:r>
                <a:rPr lang="en-SG" sz="1600" b="1" dirty="0">
                  <a:solidFill>
                    <a:srgbClr val="000000"/>
                  </a:solidFill>
                  <a:latin typeface="Courier New" pitchFamily="49" charset="0"/>
                  <a:cs typeface="Courier New" pitchFamily="49" charset="0"/>
                </a:rPr>
                <a:t>] &lt; </a:t>
              </a:r>
              <a:r>
                <a:rPr lang="en-SG" sz="1600" b="1" dirty="0" err="1">
                  <a:solidFill>
                    <a:srgbClr val="000000"/>
                  </a:solidFill>
                  <a:latin typeface="Courier New" pitchFamily="49" charset="0"/>
                  <a:cs typeface="Courier New" pitchFamily="49" charset="0"/>
                </a:rPr>
                <a:t>arr</a:t>
              </a:r>
              <a:r>
                <a:rPr lang="en-SG" sz="1600" b="1" dirty="0">
                  <a:solidFill>
                    <a:srgbClr val="000000"/>
                  </a:solidFill>
                  <a:latin typeface="Courier New" pitchFamily="49" charset="0"/>
                  <a:cs typeface="Courier New" pitchFamily="49" charset="0"/>
                </a:rPr>
                <a:t>[</a:t>
              </a:r>
              <a:r>
                <a:rPr lang="en-SG" sz="1600" b="1" dirty="0" err="1">
                  <a:solidFill>
                    <a:srgbClr val="000000"/>
                  </a:solidFill>
                  <a:latin typeface="Courier New" pitchFamily="49" charset="0"/>
                  <a:cs typeface="Courier New" pitchFamily="49" charset="0"/>
                </a:rPr>
                <a:t>min_index</a:t>
              </a:r>
              <a:r>
                <a:rPr lang="en-SG" sz="1600" b="1" dirty="0">
                  <a:solidFill>
                    <a:srgbClr val="000000"/>
                  </a:solidFill>
                  <a:latin typeface="Courier New" pitchFamily="49" charset="0"/>
                  <a:cs typeface="Courier New" pitchFamily="49" charset="0"/>
                </a:rPr>
                <a:t>]) </a:t>
              </a:r>
            </a:p>
            <a:p>
              <a:pPr eaLnBrk="1" hangingPunct="1">
                <a:tabLst>
                  <a:tab pos="465138" algn="l"/>
                  <a:tab pos="862013" algn="l"/>
                  <a:tab pos="1379538" algn="l"/>
                  <a:tab pos="1776413" algn="l"/>
                </a:tabLst>
              </a:pPr>
              <a:r>
                <a:rPr lang="en-SG" sz="1600" b="1" dirty="0">
                  <a:solidFill>
                    <a:srgbClr val="000000"/>
                  </a:solidFill>
                  <a:latin typeface="Courier New" pitchFamily="49" charset="0"/>
                  <a:cs typeface="Courier New" pitchFamily="49" charset="0"/>
                </a:rPr>
                <a:t>				</a:t>
              </a:r>
              <a:r>
                <a:rPr lang="en-SG" sz="1600" b="1" dirty="0" err="1">
                  <a:solidFill>
                    <a:srgbClr val="000000"/>
                  </a:solidFill>
                  <a:latin typeface="Courier New" pitchFamily="49" charset="0"/>
                  <a:cs typeface="Courier New" pitchFamily="49" charset="0"/>
                </a:rPr>
                <a:t>min_index</a:t>
              </a:r>
              <a:r>
                <a:rPr lang="en-SG" sz="1600" b="1" dirty="0">
                  <a:solidFill>
                    <a:srgbClr val="000000"/>
                  </a:solidFill>
                  <a:latin typeface="Courier New" pitchFamily="49" charset="0"/>
                  <a:cs typeface="Courier New" pitchFamily="49" charset="0"/>
                </a:rPr>
                <a:t> = </a:t>
              </a:r>
              <a:r>
                <a:rPr lang="en-SG" sz="1600" b="1" dirty="0" err="1">
                  <a:solidFill>
                    <a:srgbClr val="000000"/>
                  </a:solidFill>
                  <a:latin typeface="Courier New" pitchFamily="49" charset="0"/>
                  <a:cs typeface="Courier New" pitchFamily="49" charset="0"/>
                </a:rPr>
                <a:t>i</a:t>
              </a:r>
              <a:r>
                <a:rPr lang="en-SG" sz="1600" b="1" dirty="0">
                  <a:solidFill>
                    <a:srgbClr val="000000"/>
                  </a:solidFill>
                  <a:latin typeface="Courier New" pitchFamily="49" charset="0"/>
                  <a:cs typeface="Courier New" pitchFamily="49" charset="0"/>
                </a:rPr>
                <a:t>;</a:t>
              </a:r>
            </a:p>
            <a:p>
              <a:pPr eaLnBrk="1" hangingPunct="1">
                <a:tabLst>
                  <a:tab pos="465138" algn="l"/>
                  <a:tab pos="862013" algn="l"/>
                  <a:tab pos="1379538" algn="l"/>
                  <a:tab pos="1776413" algn="l"/>
                </a:tabLst>
              </a:pPr>
              <a:endParaRPr lang="en-SG" sz="1600" b="1" dirty="0">
                <a:solidFill>
                  <a:srgbClr val="000000"/>
                </a:solidFill>
                <a:latin typeface="Courier New" pitchFamily="49" charset="0"/>
                <a:cs typeface="Courier New" pitchFamily="49" charset="0"/>
              </a:endParaRPr>
            </a:p>
            <a:p>
              <a:pPr eaLnBrk="1" hangingPunct="1">
                <a:tabLst>
                  <a:tab pos="465138" algn="l"/>
                  <a:tab pos="862013" algn="l"/>
                  <a:tab pos="1379538" algn="l"/>
                  <a:tab pos="1776413" algn="l"/>
                </a:tabLst>
              </a:pPr>
              <a:r>
                <a:rPr lang="en-SG" sz="1600" b="1" dirty="0">
                  <a:solidFill>
                    <a:srgbClr val="000000"/>
                  </a:solidFill>
                  <a:latin typeface="Courier New" pitchFamily="49" charset="0"/>
                  <a:cs typeface="Courier New" pitchFamily="49" charset="0"/>
                </a:rPr>
                <a:t>		</a:t>
              </a:r>
              <a:r>
                <a:rPr lang="en-SG" sz="1600" b="1" dirty="0">
                  <a:solidFill>
                    <a:srgbClr val="800000"/>
                  </a:solidFill>
                  <a:latin typeface="Courier New" pitchFamily="49" charset="0"/>
                  <a:cs typeface="Courier New" pitchFamily="49" charset="0"/>
                </a:rPr>
                <a:t>// swap minimum element with element at start index</a:t>
              </a:r>
            </a:p>
            <a:p>
              <a:pPr eaLnBrk="1" hangingPunct="1">
                <a:tabLst>
                  <a:tab pos="465138" algn="l"/>
                  <a:tab pos="862013" algn="l"/>
                  <a:tab pos="1379538" algn="l"/>
                  <a:tab pos="1776413" algn="l"/>
                </a:tabLst>
              </a:pPr>
              <a:r>
                <a:rPr lang="en-SG" sz="1600" b="1" dirty="0">
                  <a:solidFill>
                    <a:srgbClr val="000000"/>
                  </a:solidFill>
                  <a:latin typeface="Courier New" pitchFamily="49" charset="0"/>
                  <a:cs typeface="Courier New" pitchFamily="49" charset="0"/>
                </a:rPr>
                <a:t>		temp = arr[start];</a:t>
              </a:r>
            </a:p>
            <a:p>
              <a:pPr eaLnBrk="1" hangingPunct="1">
                <a:tabLst>
                  <a:tab pos="465138" algn="l"/>
                  <a:tab pos="862013" algn="l"/>
                  <a:tab pos="1379538" algn="l"/>
                  <a:tab pos="1776413" algn="l"/>
                </a:tabLst>
              </a:pPr>
              <a:r>
                <a:rPr lang="en-SG" sz="1600" b="1" dirty="0">
                  <a:solidFill>
                    <a:srgbClr val="000000"/>
                  </a:solidFill>
                  <a:latin typeface="Courier New" pitchFamily="49" charset="0"/>
                  <a:cs typeface="Courier New" pitchFamily="49" charset="0"/>
                </a:rPr>
                <a:t>		arr[start] = arr[</a:t>
              </a:r>
              <a:r>
                <a:rPr lang="en-SG" sz="1600" b="1" dirty="0" err="1">
                  <a:solidFill>
                    <a:srgbClr val="000000"/>
                  </a:solidFill>
                  <a:latin typeface="Courier New" pitchFamily="49" charset="0"/>
                  <a:cs typeface="Courier New" pitchFamily="49" charset="0"/>
                </a:rPr>
                <a:t>min_index</a:t>
              </a:r>
              <a:r>
                <a:rPr lang="en-SG" sz="1600" b="1" dirty="0">
                  <a:solidFill>
                    <a:srgbClr val="000000"/>
                  </a:solidFill>
                  <a:latin typeface="Courier New" pitchFamily="49" charset="0"/>
                  <a:cs typeface="Courier New" pitchFamily="49" charset="0"/>
                </a:rPr>
                <a:t>];</a:t>
              </a:r>
            </a:p>
            <a:p>
              <a:pPr eaLnBrk="1" hangingPunct="1">
                <a:tabLst>
                  <a:tab pos="465138" algn="l"/>
                  <a:tab pos="862013" algn="l"/>
                  <a:tab pos="1379538" algn="l"/>
                  <a:tab pos="1776413" algn="l"/>
                </a:tabLst>
              </a:pPr>
              <a:r>
                <a:rPr lang="en-SG" sz="1600" b="1" dirty="0">
                  <a:solidFill>
                    <a:srgbClr val="000000"/>
                  </a:solidFill>
                  <a:latin typeface="Courier New" pitchFamily="49" charset="0"/>
                  <a:cs typeface="Courier New" pitchFamily="49" charset="0"/>
                </a:rPr>
                <a:t>		</a:t>
              </a:r>
              <a:r>
                <a:rPr lang="en-SG" sz="1600" b="1" dirty="0" err="1">
                  <a:solidFill>
                    <a:srgbClr val="000000"/>
                  </a:solidFill>
                  <a:latin typeface="Courier New" pitchFamily="49" charset="0"/>
                  <a:cs typeface="Courier New" pitchFamily="49" charset="0"/>
                </a:rPr>
                <a:t>arr</a:t>
              </a:r>
              <a:r>
                <a:rPr lang="en-SG" sz="1600" b="1" dirty="0">
                  <a:solidFill>
                    <a:srgbClr val="000000"/>
                  </a:solidFill>
                  <a:latin typeface="Courier New" pitchFamily="49" charset="0"/>
                  <a:cs typeface="Courier New" pitchFamily="49" charset="0"/>
                </a:rPr>
                <a:t>[</a:t>
              </a:r>
              <a:r>
                <a:rPr lang="en-SG" sz="1600" b="1" dirty="0" err="1">
                  <a:solidFill>
                    <a:srgbClr val="000000"/>
                  </a:solidFill>
                  <a:latin typeface="Courier New" pitchFamily="49" charset="0"/>
                  <a:cs typeface="Courier New" pitchFamily="49" charset="0"/>
                </a:rPr>
                <a:t>min_index</a:t>
              </a:r>
              <a:r>
                <a:rPr lang="en-SG" sz="1600" b="1" dirty="0">
                  <a:solidFill>
                    <a:srgbClr val="000000"/>
                  </a:solidFill>
                  <a:latin typeface="Courier New" pitchFamily="49" charset="0"/>
                  <a:cs typeface="Courier New" pitchFamily="49" charset="0"/>
                </a:rPr>
                <a:t>] = temp;</a:t>
              </a:r>
            </a:p>
            <a:p>
              <a:pPr eaLnBrk="1" hangingPunct="1">
                <a:tabLst>
                  <a:tab pos="465138" algn="l"/>
                  <a:tab pos="862013" algn="l"/>
                  <a:tab pos="1379538" algn="l"/>
                  <a:tab pos="1776413" algn="l"/>
                </a:tabLst>
              </a:pPr>
              <a:r>
                <a:rPr lang="en-SG" sz="1600" b="1" dirty="0">
                  <a:solidFill>
                    <a:srgbClr val="000000"/>
                  </a:solidFill>
                  <a:latin typeface="Courier New" pitchFamily="49" charset="0"/>
                  <a:cs typeface="Courier New" pitchFamily="49" charset="0"/>
                </a:rPr>
                <a:t>	}</a:t>
              </a:r>
            </a:p>
            <a:p>
              <a:pPr eaLnBrk="1" hangingPunct="1">
                <a:tabLst>
                  <a:tab pos="465138" algn="l"/>
                  <a:tab pos="862013" algn="l"/>
                  <a:tab pos="1379538" algn="l"/>
                  <a:tab pos="1776413" algn="l"/>
                </a:tabLst>
              </a:pPr>
              <a:r>
                <a:rPr lang="en-SG" sz="1600" b="1" dirty="0">
                  <a:solidFill>
                    <a:srgbClr val="000000"/>
                  </a:solidFill>
                  <a:latin typeface="Courier New" pitchFamily="49" charset="0"/>
                  <a:cs typeface="Courier New" pitchFamily="49" charset="0"/>
                </a:rPr>
                <a:t>}</a:t>
              </a:r>
            </a:p>
          </p:txBody>
        </p:sp>
        <p:sp>
          <p:nvSpPr>
            <p:cNvPr id="186" name="TextBox 185"/>
            <p:cNvSpPr txBox="1"/>
            <p:nvPr/>
          </p:nvSpPr>
          <p:spPr>
            <a:xfrm>
              <a:off x="4853062" y="2320820"/>
              <a:ext cx="3836470" cy="369981"/>
            </a:xfrm>
            <a:prstGeom prst="rect">
              <a:avLst/>
            </a:prstGeom>
            <a:solidFill>
              <a:srgbClr val="FFFFCC"/>
            </a:solidFill>
          </p:spPr>
          <p:style>
            <a:lnRef idx="2">
              <a:schemeClr val="accent5"/>
            </a:lnRef>
            <a:fillRef idx="1">
              <a:schemeClr val="lt1"/>
            </a:fillRef>
            <a:effectRef idx="0">
              <a:schemeClr val="accent5"/>
            </a:effectRef>
            <a:fontRef idx="minor">
              <a:schemeClr val="dk1"/>
            </a:fontRef>
          </p:style>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solidFill>
                    <a:srgbClr val="000000"/>
                  </a:solidFill>
                </a:rPr>
                <a:t>See </a:t>
              </a:r>
              <a:r>
                <a:rPr lang="en-US">
                  <a:solidFill>
                    <a:srgbClr val="0000FF"/>
                  </a:solidFill>
                </a:rPr>
                <a:t>selection_sort.c</a:t>
              </a:r>
              <a:r>
                <a:rPr lang="en-US">
                  <a:solidFill>
                    <a:srgbClr val="000000"/>
                  </a:solidFill>
                </a:rPr>
                <a:t> for full program</a:t>
              </a:r>
              <a:endParaRPr lang="en-SG">
                <a:solidFill>
                  <a:srgbClr val="000000"/>
                </a:solidFill>
              </a:endParaRPr>
            </a:p>
          </p:txBody>
        </p:sp>
      </p:grpSp>
      <p:sp>
        <p:nvSpPr>
          <p:cNvPr id="187" name="Rectangle 186"/>
          <p:cNvSpPr>
            <a:spLocks noChangeArrowheads="1"/>
          </p:cNvSpPr>
          <p:nvPr/>
        </p:nvSpPr>
        <p:spPr bwMode="auto">
          <a:xfrm>
            <a:off x="1208897" y="2903459"/>
            <a:ext cx="6692900" cy="1383728"/>
          </a:xfrm>
          <a:prstGeom prst="rect">
            <a:avLst/>
          </a:prstGeom>
          <a:noFill/>
          <a:ln w="19050" cap="sq" algn="ctr">
            <a:solidFill>
              <a:srgbClr val="0000FF"/>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SG"/>
          </a:p>
        </p:txBody>
      </p:sp>
      <p:sp>
        <p:nvSpPr>
          <p:cNvPr id="188" name="Rectangle 187"/>
          <p:cNvSpPr>
            <a:spLocks noChangeArrowheads="1"/>
          </p:cNvSpPr>
          <p:nvPr/>
        </p:nvSpPr>
        <p:spPr bwMode="auto">
          <a:xfrm>
            <a:off x="1208897" y="4392118"/>
            <a:ext cx="6692900" cy="1094281"/>
          </a:xfrm>
          <a:prstGeom prst="rect">
            <a:avLst/>
          </a:prstGeom>
          <a:noFill/>
          <a:ln w="19050" cap="sq" algn="ctr">
            <a:solidFill>
              <a:srgbClr val="0066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SG"/>
          </a:p>
        </p:txBody>
      </p:sp>
    </p:spTree>
    <p:extLst>
      <p:ext uri="{BB962C8B-B14F-4D97-AF65-F5344CB8AC3E}">
        <p14:creationId xmlns:p14="http://schemas.microsoft.com/office/powerpoint/2010/main" val="279563924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87"/>
                                        </p:tgtEl>
                                        <p:attrNameLst>
                                          <p:attrName>style.visibility</p:attrName>
                                        </p:attrNameLst>
                                      </p:cBhvr>
                                      <p:to>
                                        <p:strVal val="visible"/>
                                      </p:to>
                                    </p:set>
                                    <p:animEffect transition="in" filter="dissolve">
                                      <p:cBhvr>
                                        <p:cTn id="7" dur="500"/>
                                        <p:tgtEl>
                                          <p:spTgt spid="187"/>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188"/>
                                        </p:tgtEl>
                                        <p:attrNameLst>
                                          <p:attrName>style.visibility</p:attrName>
                                        </p:attrNameLst>
                                      </p:cBhvr>
                                      <p:to>
                                        <p:strVal val="visible"/>
                                      </p:to>
                                    </p:set>
                                    <p:animEffect transition="in" filter="dissolve">
                                      <p:cBhvr>
                                        <p:cTn id="11" dur="500"/>
                                        <p:tgtEl>
                                          <p:spTgt spid="1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7" grpId="0" animBg="1"/>
      <p:bldP spid="18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a:solidFill>
                  <a:srgbClr val="0000FF"/>
                </a:solidFill>
              </a:rPr>
              <a:t>6. Selection Sort: Performance (5/6)</a:t>
            </a:r>
            <a:endParaRPr lang="en-GB" sz="3600" dirty="0">
              <a:solidFill>
                <a:srgbClr val="0000FF"/>
              </a:solidFill>
            </a:endParaRPr>
          </a:p>
        </p:txBody>
      </p:sp>
      <p:sp>
        <p:nvSpPr>
          <p:cNvPr id="14340" name="Footer Placeholder 5"/>
          <p:cNvSpPr>
            <a:spLocks noGrp="1"/>
          </p:cNvSpPr>
          <p:nvPr>
            <p:ph type="ftr" sz="quarter" idx="11"/>
          </p:nvPr>
        </p:nvSpPr>
        <p:spPr>
          <a:noFill/>
        </p:spPr>
        <p:txBody>
          <a:bodyPr/>
          <a:lstStyle/>
          <a:p>
            <a:pPr algn="l"/>
            <a:r>
              <a:rPr lang="en-US"/>
              <a:t>Searching and Sorting</a:t>
            </a:r>
            <a:endParaRPr lang="en-US" dirty="0"/>
          </a:p>
        </p:txBody>
      </p:sp>
      <p:sp>
        <p:nvSpPr>
          <p:cNvPr id="7" name="Slide Number Placeholder 6"/>
          <p:cNvSpPr>
            <a:spLocks noGrp="1"/>
          </p:cNvSpPr>
          <p:nvPr>
            <p:ph type="sldNum" sz="quarter" idx="12"/>
          </p:nvPr>
        </p:nvSpPr>
        <p:spPr/>
        <p:txBody>
          <a:bodyPr>
            <a:normAutofit/>
          </a:bodyPr>
          <a:lstStyle/>
          <a:p>
            <a:pPr>
              <a:defRPr/>
            </a:pPr>
            <a:r>
              <a:rPr lang="en-US" sz="1200" dirty="0"/>
              <a:t>Unit20</a:t>
            </a:r>
            <a:r>
              <a:rPr sz="1200" dirty="0"/>
              <a:t> </a:t>
            </a:r>
            <a:r>
              <a:rPr lang="en-US" sz="1200" dirty="0"/>
              <a:t>-</a:t>
            </a:r>
            <a:r>
              <a:rPr sz="1200" dirty="0"/>
              <a:t> </a:t>
            </a:r>
            <a:fld id="{F7EC234A-9094-4BB8-9EA4-75ECDA8A365B}" type="slidenum">
              <a:rPr sz="1200" smtClean="0"/>
              <a:pPr>
                <a:defRPr/>
              </a:pPr>
              <a:t>23</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a:t>Aaron Tan,  NUS</a:t>
            </a:r>
            <a:endParaRPr lang="en-US" dirty="0"/>
          </a:p>
        </p:txBody>
      </p:sp>
      <p:sp>
        <p:nvSpPr>
          <p:cNvPr id="9" name="Rectangle 3"/>
          <p:cNvSpPr>
            <a:spLocks noGrp="1" noChangeArrowheads="1"/>
          </p:cNvSpPr>
          <p:nvPr>
            <p:ph idx="1"/>
          </p:nvPr>
        </p:nvSpPr>
        <p:spPr>
          <a:xfrm>
            <a:off x="334963" y="1314450"/>
            <a:ext cx="8351837" cy="2616200"/>
          </a:xfrm>
        </p:spPr>
        <p:txBody>
          <a:bodyPr/>
          <a:lstStyle/>
          <a:p>
            <a:pPr marL="352425" indent="-352425" eaLnBrk="1" hangingPunct="1">
              <a:lnSpc>
                <a:spcPct val="90000"/>
              </a:lnSpc>
              <a:spcBef>
                <a:spcPts val="600"/>
              </a:spcBef>
              <a:buClr>
                <a:schemeClr val="tx1">
                  <a:lumMod val="90000"/>
                  <a:lumOff val="10000"/>
                </a:schemeClr>
              </a:buClr>
              <a:buSzPct val="100000"/>
              <a:buFont typeface="Wingdings" panose="05000000000000000000" pitchFamily="2" charset="2"/>
              <a:buChar char="§"/>
            </a:pPr>
            <a:r>
              <a:rPr lang="en-US" sz="2000" dirty="0">
                <a:solidFill>
                  <a:schemeClr val="tx1"/>
                </a:solidFill>
              </a:rPr>
              <a:t>We choose the </a:t>
            </a:r>
            <a:r>
              <a:rPr lang="en-US" sz="2000" dirty="0">
                <a:solidFill>
                  <a:srgbClr val="0000FF"/>
                </a:solidFill>
              </a:rPr>
              <a:t>number of comparisons </a:t>
            </a:r>
            <a:r>
              <a:rPr lang="en-US" sz="2000" dirty="0">
                <a:solidFill>
                  <a:schemeClr val="tx1"/>
                </a:solidFill>
              </a:rPr>
              <a:t>as our basis of analysis</a:t>
            </a:r>
            <a:r>
              <a:rPr lang="en-US" sz="2000" dirty="0"/>
              <a:t>.</a:t>
            </a:r>
          </a:p>
          <a:p>
            <a:pPr marL="352425" indent="-352425" eaLnBrk="1" hangingPunct="1">
              <a:lnSpc>
                <a:spcPct val="90000"/>
              </a:lnSpc>
              <a:spcBef>
                <a:spcPts val="600"/>
              </a:spcBef>
              <a:buClr>
                <a:schemeClr val="tx1">
                  <a:lumMod val="90000"/>
                  <a:lumOff val="10000"/>
                </a:schemeClr>
              </a:buClr>
              <a:buSzPct val="100000"/>
              <a:buFont typeface="Wingdings" panose="05000000000000000000" pitchFamily="2" charset="2"/>
              <a:buChar char="§"/>
            </a:pPr>
            <a:r>
              <a:rPr lang="en-US" sz="2000" dirty="0">
                <a:solidFill>
                  <a:schemeClr val="tx1"/>
                </a:solidFill>
              </a:rPr>
              <a:t>Comparisons of array elements occur in the inner loop, where the minimum element is determined.</a:t>
            </a:r>
          </a:p>
          <a:p>
            <a:pPr marL="352425" indent="-352425" eaLnBrk="1" hangingPunct="1">
              <a:lnSpc>
                <a:spcPct val="90000"/>
              </a:lnSpc>
              <a:spcBef>
                <a:spcPts val="600"/>
              </a:spcBef>
              <a:buClr>
                <a:schemeClr val="tx1">
                  <a:lumMod val="90000"/>
                  <a:lumOff val="10000"/>
                </a:schemeClr>
              </a:buClr>
              <a:buSzPct val="100000"/>
              <a:buFont typeface="Wingdings" panose="05000000000000000000" pitchFamily="2" charset="2"/>
              <a:buChar char="§"/>
            </a:pPr>
            <a:r>
              <a:rPr lang="en-US" sz="2000" dirty="0">
                <a:solidFill>
                  <a:schemeClr val="tx1"/>
                </a:solidFill>
              </a:rPr>
              <a:t>Assuming an array with </a:t>
            </a:r>
            <a:r>
              <a:rPr lang="en-US" sz="2000" i="1" dirty="0">
                <a:solidFill>
                  <a:schemeClr val="tx1"/>
                </a:solidFill>
              </a:rPr>
              <a:t>n</a:t>
            </a:r>
            <a:r>
              <a:rPr lang="en-US" sz="2000" dirty="0">
                <a:solidFill>
                  <a:schemeClr val="tx1"/>
                </a:solidFill>
              </a:rPr>
              <a:t> elements. Table below shows the number of comparisons for each pass.</a:t>
            </a:r>
          </a:p>
          <a:p>
            <a:pPr marL="352425" indent="-352425" eaLnBrk="1" hangingPunct="1">
              <a:lnSpc>
                <a:spcPct val="90000"/>
              </a:lnSpc>
              <a:spcBef>
                <a:spcPts val="600"/>
              </a:spcBef>
              <a:buClr>
                <a:schemeClr val="tx1">
                  <a:lumMod val="90000"/>
                  <a:lumOff val="10000"/>
                </a:schemeClr>
              </a:buClr>
              <a:buSzPct val="100000"/>
              <a:buFont typeface="Wingdings" panose="05000000000000000000" pitchFamily="2" charset="2"/>
              <a:buChar char="§"/>
            </a:pPr>
            <a:r>
              <a:rPr lang="en-US" sz="2000" dirty="0">
                <a:solidFill>
                  <a:schemeClr val="tx1"/>
                </a:solidFill>
              </a:rPr>
              <a:t>The total number of comparisons is calculated in the formula below.</a:t>
            </a:r>
          </a:p>
          <a:p>
            <a:pPr marL="352425" indent="-352425" eaLnBrk="1" hangingPunct="1">
              <a:lnSpc>
                <a:spcPct val="90000"/>
              </a:lnSpc>
              <a:spcBef>
                <a:spcPts val="600"/>
              </a:spcBef>
              <a:buClr>
                <a:schemeClr val="tx1">
                  <a:lumMod val="90000"/>
                  <a:lumOff val="10000"/>
                </a:schemeClr>
              </a:buClr>
              <a:buSzPct val="100000"/>
              <a:buFont typeface="Wingdings" panose="05000000000000000000" pitchFamily="2" charset="2"/>
              <a:buChar char="§"/>
            </a:pPr>
            <a:r>
              <a:rPr lang="en-US" sz="2000" dirty="0">
                <a:solidFill>
                  <a:schemeClr val="tx1"/>
                </a:solidFill>
              </a:rPr>
              <a:t>Such an algorithm </a:t>
            </a:r>
            <a:r>
              <a:rPr lang="en-US" sz="2000">
                <a:solidFill>
                  <a:schemeClr val="tx1"/>
                </a:solidFill>
              </a:rPr>
              <a:t>is called an </a:t>
            </a:r>
            <a:r>
              <a:rPr lang="en-US" sz="2000" b="1">
                <a:solidFill>
                  <a:schemeClr val="tx1"/>
                </a:solidFill>
              </a:rPr>
              <a:t>O(</a:t>
            </a:r>
            <a:r>
              <a:rPr lang="en-US" sz="2000" b="1" i="1"/>
              <a:t>n</a:t>
            </a:r>
            <a:r>
              <a:rPr lang="en-US" sz="2000" b="1" baseline="30000"/>
              <a:t>2</a:t>
            </a:r>
            <a:r>
              <a:rPr lang="en-US" sz="2000" b="1"/>
              <a:t>)</a:t>
            </a:r>
            <a:r>
              <a:rPr lang="en-US" sz="2000"/>
              <a:t> algorithm</a:t>
            </a:r>
            <a:r>
              <a:rPr lang="en-US" sz="2000" dirty="0">
                <a:solidFill>
                  <a:schemeClr val="tx1"/>
                </a:solidFill>
              </a:rPr>
              <a:t>, or </a:t>
            </a:r>
            <a:r>
              <a:rPr lang="en-US" sz="2000" dirty="0">
                <a:solidFill>
                  <a:srgbClr val="0000FF"/>
                </a:solidFill>
              </a:rPr>
              <a:t>quadratic algorithm</a:t>
            </a:r>
            <a:r>
              <a:rPr lang="en-US" sz="2000" dirty="0">
                <a:solidFill>
                  <a:schemeClr val="tx1"/>
                </a:solidFill>
              </a:rPr>
              <a:t>, in terms of running time complexity.</a:t>
            </a:r>
          </a:p>
          <a:p>
            <a:pPr eaLnBrk="1" hangingPunct="1">
              <a:lnSpc>
                <a:spcPct val="90000"/>
              </a:lnSpc>
            </a:pPr>
            <a:endParaRPr lang="en-US" sz="2200" dirty="0"/>
          </a:p>
        </p:txBody>
      </p:sp>
      <p:graphicFrame>
        <p:nvGraphicFramePr>
          <p:cNvPr id="10" name="Table 9"/>
          <p:cNvGraphicFramePr>
            <a:graphicFrameLocks noGrp="1"/>
          </p:cNvGraphicFramePr>
          <p:nvPr/>
        </p:nvGraphicFramePr>
        <p:xfrm>
          <a:off x="676275" y="4022725"/>
          <a:ext cx="3121025" cy="2228850"/>
        </p:xfrm>
        <a:graphic>
          <a:graphicData uri="http://schemas.openxmlformats.org/drawingml/2006/table">
            <a:tbl>
              <a:tblPr/>
              <a:tblGrid>
                <a:gridCol w="1147763">
                  <a:extLst>
                    <a:ext uri="{9D8B030D-6E8A-4147-A177-3AD203B41FA5}">
                      <a16:colId xmlns:a16="http://schemas.microsoft.com/office/drawing/2014/main" val="20000"/>
                    </a:ext>
                  </a:extLst>
                </a:gridCol>
                <a:gridCol w="1973262">
                  <a:extLst>
                    <a:ext uri="{9D8B030D-6E8A-4147-A177-3AD203B41FA5}">
                      <a16:colId xmlns:a16="http://schemas.microsoft.com/office/drawing/2014/main" val="20001"/>
                    </a:ext>
                  </a:extLst>
                </a:gridCol>
              </a:tblGrid>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FFFFFF"/>
                          </a:solidFill>
                          <a:effectLst/>
                          <a:latin typeface="Arial" charset="0"/>
                          <a:cs typeface="Arial" charset="0"/>
                        </a:rPr>
                        <a:t>Pass</a:t>
                      </a:r>
                      <a:endParaRPr kumimoji="0" lang="en-SG" sz="1800" b="1" i="0" u="none" strike="noStrike" cap="none" normalizeH="0" baseline="0">
                        <a:ln>
                          <a:noFill/>
                        </a:ln>
                        <a:solidFill>
                          <a:srgbClr val="FFFFFF"/>
                        </a:solidFill>
                        <a:effectLst/>
                        <a:latin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FFFFFF"/>
                          </a:solidFill>
                          <a:effectLst/>
                          <a:latin typeface="Arial" charset="0"/>
                          <a:cs typeface="Arial" charset="0"/>
                        </a:rPr>
                        <a:t>#comparisons</a:t>
                      </a:r>
                      <a:endParaRPr kumimoji="0" lang="en-SG" sz="1800" b="1" i="0" u="none" strike="noStrike" cap="none" normalizeH="0" baseline="0">
                        <a:ln>
                          <a:noFill/>
                        </a:ln>
                        <a:solidFill>
                          <a:srgbClr val="FFFFFF"/>
                        </a:solidFill>
                        <a:effectLst/>
                        <a:latin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cs typeface="Arial" charset="0"/>
                        </a:rPr>
                        <a:t>1</a:t>
                      </a:r>
                      <a:endParaRPr kumimoji="0" lang="en-SG" sz="1800" b="0" i="0" u="none" strike="noStrike" cap="none" normalizeH="0" baseline="0">
                        <a:ln>
                          <a:noFill/>
                        </a:ln>
                        <a:solidFill>
                          <a:srgbClr val="000000"/>
                        </a:solidFill>
                        <a:effectLst/>
                        <a:latin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DE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1" u="none" strike="noStrike" cap="none" normalizeH="0" baseline="0">
                          <a:ln>
                            <a:noFill/>
                          </a:ln>
                          <a:solidFill>
                            <a:srgbClr val="000000"/>
                          </a:solidFill>
                          <a:effectLst/>
                          <a:latin typeface="Arial" charset="0"/>
                          <a:cs typeface="Arial" charset="0"/>
                        </a:rPr>
                        <a:t>n </a:t>
                      </a:r>
                      <a:r>
                        <a:rPr kumimoji="0" lang="en-US" sz="1800" b="0" i="0" u="none" strike="noStrike" cap="none" normalizeH="0" baseline="0">
                          <a:ln>
                            <a:noFill/>
                          </a:ln>
                          <a:solidFill>
                            <a:srgbClr val="000000"/>
                          </a:solidFill>
                          <a:effectLst/>
                          <a:latin typeface="Arial" charset="0"/>
                          <a:cs typeface="Arial" charset="0"/>
                        </a:rPr>
                        <a:t>– 1</a:t>
                      </a:r>
                      <a:endParaRPr kumimoji="0" lang="en-SG" sz="1800" b="0" i="1" u="none" strike="noStrike" cap="none" normalizeH="0" baseline="0">
                        <a:ln>
                          <a:noFill/>
                        </a:ln>
                        <a:solidFill>
                          <a:srgbClr val="000000"/>
                        </a:solidFill>
                        <a:effectLst/>
                        <a:latin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DEFF"/>
                    </a:solidFill>
                  </a:tcPr>
                </a:tc>
                <a:extLst>
                  <a:ext uri="{0D108BD9-81ED-4DB2-BD59-A6C34878D82A}">
                    <a16:rowId xmlns:a16="http://schemas.microsoft.com/office/drawing/2014/main" val="10001"/>
                  </a:ext>
                </a:extLst>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cs typeface="Arial" charset="0"/>
                        </a:rPr>
                        <a:t>2</a:t>
                      </a:r>
                      <a:endParaRPr kumimoji="0" lang="en-SG" sz="1800" b="0" i="0" u="none" strike="noStrike" cap="none" normalizeH="0" baseline="0">
                        <a:ln>
                          <a:noFill/>
                        </a:ln>
                        <a:solidFill>
                          <a:srgbClr val="000000"/>
                        </a:solidFill>
                        <a:effectLst/>
                        <a:latin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E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1" u="none" strike="noStrike" cap="none" normalizeH="0" baseline="0">
                          <a:ln>
                            <a:noFill/>
                          </a:ln>
                          <a:solidFill>
                            <a:srgbClr val="000000"/>
                          </a:solidFill>
                          <a:effectLst/>
                          <a:latin typeface="Arial" charset="0"/>
                          <a:cs typeface="Arial" charset="0"/>
                        </a:rPr>
                        <a:t>n</a:t>
                      </a:r>
                      <a:r>
                        <a:rPr kumimoji="0" lang="en-US" sz="1800" b="0" i="0" u="none" strike="noStrike" cap="none" normalizeH="0" baseline="0">
                          <a:ln>
                            <a:noFill/>
                          </a:ln>
                          <a:solidFill>
                            <a:srgbClr val="000000"/>
                          </a:solidFill>
                          <a:effectLst/>
                          <a:latin typeface="Arial" charset="0"/>
                          <a:cs typeface="Arial" charset="0"/>
                        </a:rPr>
                        <a:t> – 2 </a:t>
                      </a:r>
                      <a:endParaRPr kumimoji="0" lang="en-SG" sz="1800" b="0" i="0" u="none" strike="noStrike" cap="none" normalizeH="0" baseline="0">
                        <a:ln>
                          <a:noFill/>
                        </a:ln>
                        <a:solidFill>
                          <a:srgbClr val="000000"/>
                        </a:solidFill>
                        <a:effectLst/>
                        <a:latin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EFFF"/>
                    </a:solidFill>
                  </a:tcPr>
                </a:tc>
                <a:extLst>
                  <a:ext uri="{0D108BD9-81ED-4DB2-BD59-A6C34878D82A}">
                    <a16:rowId xmlns:a16="http://schemas.microsoft.com/office/drawing/2014/main" val="10002"/>
                  </a:ext>
                </a:extLst>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cs typeface="Arial" charset="0"/>
                        </a:rPr>
                        <a:t>3</a:t>
                      </a:r>
                      <a:endParaRPr kumimoji="0" lang="en-SG" sz="1800" b="0" i="0" u="none" strike="noStrike" cap="none" normalizeH="0" baseline="0">
                        <a:ln>
                          <a:noFill/>
                        </a:ln>
                        <a:solidFill>
                          <a:srgbClr val="000000"/>
                        </a:solidFill>
                        <a:effectLst/>
                        <a:latin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DE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1" u="none" strike="noStrike" cap="none" normalizeH="0" baseline="0">
                          <a:ln>
                            <a:noFill/>
                          </a:ln>
                          <a:solidFill>
                            <a:srgbClr val="000000"/>
                          </a:solidFill>
                          <a:effectLst/>
                          <a:latin typeface="Arial" charset="0"/>
                          <a:cs typeface="Arial" charset="0"/>
                        </a:rPr>
                        <a:t>n</a:t>
                      </a:r>
                      <a:r>
                        <a:rPr kumimoji="0" lang="en-US" sz="1800" b="0" i="0" u="none" strike="noStrike" cap="none" normalizeH="0" baseline="0">
                          <a:ln>
                            <a:noFill/>
                          </a:ln>
                          <a:solidFill>
                            <a:srgbClr val="000000"/>
                          </a:solidFill>
                          <a:effectLst/>
                          <a:latin typeface="Arial" charset="0"/>
                          <a:cs typeface="Arial" charset="0"/>
                        </a:rPr>
                        <a:t> – 3 </a:t>
                      </a:r>
                      <a:endParaRPr kumimoji="0" lang="en-SG" sz="1800" b="0" i="0" u="none" strike="noStrike" cap="none" normalizeH="0" baseline="0">
                        <a:ln>
                          <a:noFill/>
                        </a:ln>
                        <a:solidFill>
                          <a:srgbClr val="000000"/>
                        </a:solidFill>
                        <a:effectLst/>
                        <a:latin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DEFF"/>
                    </a:solidFill>
                  </a:tcPr>
                </a:tc>
                <a:extLst>
                  <a:ext uri="{0D108BD9-81ED-4DB2-BD59-A6C34878D82A}">
                    <a16:rowId xmlns:a16="http://schemas.microsoft.com/office/drawing/2014/main" val="10003"/>
                  </a:ext>
                </a:extLst>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cs typeface="Arial" charset="0"/>
                        </a:rPr>
                        <a:t>…</a:t>
                      </a:r>
                      <a:endParaRPr kumimoji="0" lang="en-SG" sz="1800" b="0" i="0" u="none" strike="noStrike" cap="none" normalizeH="0" baseline="0">
                        <a:ln>
                          <a:noFill/>
                        </a:ln>
                        <a:solidFill>
                          <a:srgbClr val="000000"/>
                        </a:solidFill>
                        <a:effectLst/>
                        <a:latin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E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cs typeface="Arial" charset="0"/>
                        </a:rPr>
                        <a:t>…</a:t>
                      </a:r>
                      <a:endParaRPr kumimoji="0" lang="en-SG" sz="1800" b="0" i="0" u="none" strike="noStrike" cap="none" normalizeH="0" baseline="0">
                        <a:ln>
                          <a:noFill/>
                        </a:ln>
                        <a:solidFill>
                          <a:srgbClr val="000000"/>
                        </a:solidFill>
                        <a:effectLst/>
                        <a:latin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EFFF"/>
                    </a:solidFill>
                  </a:tcPr>
                </a:tc>
                <a:extLst>
                  <a:ext uri="{0D108BD9-81ED-4DB2-BD59-A6C34878D82A}">
                    <a16:rowId xmlns:a16="http://schemas.microsoft.com/office/drawing/2014/main" val="10004"/>
                  </a:ext>
                </a:extLst>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1" u="none" strike="noStrike" cap="none" normalizeH="0" baseline="0">
                          <a:ln>
                            <a:noFill/>
                          </a:ln>
                          <a:solidFill>
                            <a:srgbClr val="000000"/>
                          </a:solidFill>
                          <a:effectLst/>
                          <a:latin typeface="Arial" charset="0"/>
                          <a:cs typeface="Arial" charset="0"/>
                        </a:rPr>
                        <a:t>n</a:t>
                      </a:r>
                      <a:r>
                        <a:rPr kumimoji="0" lang="en-US" sz="1800" b="0" i="0" u="none" strike="noStrike" cap="none" normalizeH="0" baseline="0">
                          <a:ln>
                            <a:noFill/>
                          </a:ln>
                          <a:solidFill>
                            <a:srgbClr val="000000"/>
                          </a:solidFill>
                          <a:effectLst/>
                          <a:latin typeface="Arial" charset="0"/>
                          <a:cs typeface="Arial" charset="0"/>
                        </a:rPr>
                        <a:t> – 1 </a:t>
                      </a:r>
                      <a:endParaRPr kumimoji="0" lang="en-SG" sz="1800" b="0" i="0" u="none" strike="noStrike" cap="none" normalizeH="0" baseline="0">
                        <a:ln>
                          <a:noFill/>
                        </a:ln>
                        <a:solidFill>
                          <a:srgbClr val="000000"/>
                        </a:solidFill>
                        <a:effectLst/>
                        <a:latin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DE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000000"/>
                          </a:solidFill>
                          <a:effectLst/>
                          <a:latin typeface="Arial" charset="0"/>
                          <a:cs typeface="Arial" charset="0"/>
                        </a:rPr>
                        <a:t>1</a:t>
                      </a:r>
                      <a:endParaRPr kumimoji="0" lang="en-SG" sz="1800" b="0" i="0" u="none" strike="noStrike" cap="none" normalizeH="0" baseline="0" dirty="0">
                        <a:ln>
                          <a:noFill/>
                        </a:ln>
                        <a:solidFill>
                          <a:srgbClr val="000000"/>
                        </a:solidFill>
                        <a:effectLst/>
                        <a:latin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DEFF"/>
                    </a:solidFill>
                  </a:tcPr>
                </a:tc>
                <a:extLst>
                  <a:ext uri="{0D108BD9-81ED-4DB2-BD59-A6C34878D82A}">
                    <a16:rowId xmlns:a16="http://schemas.microsoft.com/office/drawing/2014/main" val="10005"/>
                  </a:ext>
                </a:extLst>
              </a:tr>
            </a:tbl>
          </a:graphicData>
        </a:graphic>
      </p:graphicFrame>
      <p:pic>
        <p:nvPicPr>
          <p:cNvPr id="11" name="Picture 10" descr="week9_formula_bubble_sort.gif"/>
          <p:cNvPicPr>
            <a:picLocks noChangeAspect="1"/>
          </p:cNvPicPr>
          <p:nvPr/>
        </p:nvPicPr>
        <p:blipFill>
          <a:blip r:embed="rId3" cstate="print"/>
          <a:stretch>
            <a:fillRect/>
          </a:stretch>
        </p:blipFill>
        <p:spPr>
          <a:xfrm>
            <a:off x="4571999" y="4433887"/>
            <a:ext cx="3393831" cy="954515"/>
          </a:xfrm>
          <a:prstGeom prst="rect">
            <a:avLst/>
          </a:prstGeom>
          <a:ln>
            <a:solidFill>
              <a:srgbClr val="0000FF"/>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972154240"/>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a:solidFill>
                  <a:srgbClr val="0000FF"/>
                </a:solidFill>
              </a:rPr>
              <a:t>6. Selection Sort (6/6)</a:t>
            </a:r>
            <a:endParaRPr lang="en-GB" sz="3600" dirty="0">
              <a:solidFill>
                <a:srgbClr val="0000FF"/>
              </a:solidFill>
            </a:endParaRPr>
          </a:p>
        </p:txBody>
      </p:sp>
      <p:sp>
        <p:nvSpPr>
          <p:cNvPr id="14340" name="Footer Placeholder 5"/>
          <p:cNvSpPr>
            <a:spLocks noGrp="1"/>
          </p:cNvSpPr>
          <p:nvPr>
            <p:ph type="ftr" sz="quarter" idx="11"/>
          </p:nvPr>
        </p:nvSpPr>
        <p:spPr>
          <a:noFill/>
        </p:spPr>
        <p:txBody>
          <a:bodyPr/>
          <a:lstStyle/>
          <a:p>
            <a:pPr algn="l"/>
            <a:r>
              <a:rPr lang="en-US"/>
              <a:t>Searching and Sorting</a:t>
            </a:r>
            <a:endParaRPr lang="en-US" dirty="0"/>
          </a:p>
        </p:txBody>
      </p:sp>
      <p:sp>
        <p:nvSpPr>
          <p:cNvPr id="7" name="Slide Number Placeholder 6"/>
          <p:cNvSpPr>
            <a:spLocks noGrp="1"/>
          </p:cNvSpPr>
          <p:nvPr>
            <p:ph type="sldNum" sz="quarter" idx="12"/>
          </p:nvPr>
        </p:nvSpPr>
        <p:spPr/>
        <p:txBody>
          <a:bodyPr>
            <a:normAutofit/>
          </a:bodyPr>
          <a:lstStyle/>
          <a:p>
            <a:pPr>
              <a:defRPr/>
            </a:pPr>
            <a:r>
              <a:rPr lang="en-US" sz="1200" dirty="0"/>
              <a:t>Unit20</a:t>
            </a:r>
            <a:r>
              <a:rPr sz="1200" dirty="0"/>
              <a:t> </a:t>
            </a:r>
            <a:r>
              <a:rPr lang="en-US" sz="1200" dirty="0"/>
              <a:t>-</a:t>
            </a:r>
            <a:r>
              <a:rPr sz="1200" dirty="0"/>
              <a:t> </a:t>
            </a:r>
            <a:fld id="{F7EC234A-9094-4BB8-9EA4-75ECDA8A365B}" type="slidenum">
              <a:rPr sz="1200" smtClean="0"/>
              <a:pPr>
                <a:defRPr/>
              </a:pPr>
              <a:t>24</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a:t>Aaron Tan,  NUS</a:t>
            </a:r>
            <a:endParaRPr lang="en-US" dirty="0"/>
          </a:p>
        </p:txBody>
      </p:sp>
      <p:sp>
        <p:nvSpPr>
          <p:cNvPr id="9" name="Rectangle 3"/>
          <p:cNvSpPr>
            <a:spLocks noGrp="1" noChangeArrowheads="1"/>
          </p:cNvSpPr>
          <p:nvPr>
            <p:ph idx="1"/>
          </p:nvPr>
        </p:nvSpPr>
        <p:spPr>
          <a:xfrm>
            <a:off x="334963" y="1314450"/>
            <a:ext cx="8351837" cy="5033596"/>
          </a:xfrm>
        </p:spPr>
        <p:txBody>
          <a:bodyPr>
            <a:normAutofit/>
          </a:bodyPr>
          <a:lstStyle/>
          <a:p>
            <a:pPr marL="352425" indent="-352425">
              <a:spcBef>
                <a:spcPts val="1200"/>
              </a:spcBef>
              <a:buClr>
                <a:schemeClr val="tx1">
                  <a:lumMod val="90000"/>
                  <a:lumOff val="10000"/>
                </a:schemeClr>
              </a:buClr>
              <a:buSzPct val="100000"/>
              <a:buFont typeface="Wingdings" panose="05000000000000000000" pitchFamily="2" charset="2"/>
              <a:buChar char="§"/>
            </a:pPr>
            <a:r>
              <a:rPr lang="en-US" dirty="0"/>
              <a:t>Selection sort is classified under </a:t>
            </a:r>
            <a:r>
              <a:rPr lang="en-US" dirty="0">
                <a:solidFill>
                  <a:srgbClr val="C00000"/>
                </a:solidFill>
              </a:rPr>
              <a:t>exchange sort</a:t>
            </a:r>
            <a:r>
              <a:rPr lang="en-US" dirty="0"/>
              <a:t>, where elements are exchanged in the process.</a:t>
            </a:r>
          </a:p>
          <a:p>
            <a:pPr marL="352425" indent="-352425">
              <a:spcBef>
                <a:spcPts val="1200"/>
              </a:spcBef>
              <a:buClr>
                <a:schemeClr val="tx1">
                  <a:lumMod val="90000"/>
                  <a:lumOff val="10000"/>
                </a:schemeClr>
              </a:buClr>
              <a:buSzPct val="100000"/>
              <a:buFont typeface="Wingdings" panose="05000000000000000000" pitchFamily="2" charset="2"/>
              <a:buChar char="§"/>
            </a:pPr>
            <a:r>
              <a:rPr lang="en-US" dirty="0"/>
              <a:t>We could search for the minimum element as described earlier, or search for the maximum element and exchange it with the last element of the working array (assuming we sort in ascending order).</a:t>
            </a:r>
          </a:p>
        </p:txBody>
      </p:sp>
    </p:spTree>
    <p:extLst>
      <p:ext uri="{BB962C8B-B14F-4D97-AF65-F5344CB8AC3E}">
        <p14:creationId xmlns:p14="http://schemas.microsoft.com/office/powerpoint/2010/main" val="1157352865"/>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a:solidFill>
                  <a:srgbClr val="0000FF"/>
                </a:solidFill>
              </a:rPr>
              <a:t>7. Bubble Sort (1/5)</a:t>
            </a:r>
            <a:endParaRPr lang="en-GB" sz="3600" dirty="0">
              <a:solidFill>
                <a:srgbClr val="0000FF"/>
              </a:solidFill>
            </a:endParaRPr>
          </a:p>
        </p:txBody>
      </p:sp>
      <p:sp>
        <p:nvSpPr>
          <p:cNvPr id="14340" name="Footer Placeholder 5"/>
          <p:cNvSpPr>
            <a:spLocks noGrp="1"/>
          </p:cNvSpPr>
          <p:nvPr>
            <p:ph type="ftr" sz="quarter" idx="11"/>
          </p:nvPr>
        </p:nvSpPr>
        <p:spPr>
          <a:noFill/>
        </p:spPr>
        <p:txBody>
          <a:bodyPr/>
          <a:lstStyle/>
          <a:p>
            <a:pPr algn="l"/>
            <a:r>
              <a:rPr lang="en-US"/>
              <a:t>Searching and Sorting</a:t>
            </a:r>
            <a:endParaRPr lang="en-US" dirty="0"/>
          </a:p>
        </p:txBody>
      </p:sp>
      <p:sp>
        <p:nvSpPr>
          <p:cNvPr id="7" name="Slide Number Placeholder 6"/>
          <p:cNvSpPr>
            <a:spLocks noGrp="1"/>
          </p:cNvSpPr>
          <p:nvPr>
            <p:ph type="sldNum" sz="quarter" idx="12"/>
          </p:nvPr>
        </p:nvSpPr>
        <p:spPr/>
        <p:txBody>
          <a:bodyPr>
            <a:normAutofit/>
          </a:bodyPr>
          <a:lstStyle/>
          <a:p>
            <a:pPr>
              <a:defRPr/>
            </a:pPr>
            <a:r>
              <a:rPr lang="en-US" sz="1200" dirty="0"/>
              <a:t>Unit20</a:t>
            </a:r>
            <a:r>
              <a:rPr sz="1200" dirty="0"/>
              <a:t> </a:t>
            </a:r>
            <a:r>
              <a:rPr lang="en-US" sz="1200" dirty="0"/>
              <a:t>-</a:t>
            </a:r>
            <a:r>
              <a:rPr sz="1200" dirty="0"/>
              <a:t> </a:t>
            </a:r>
            <a:fld id="{F7EC234A-9094-4BB8-9EA4-75ECDA8A365B}" type="slidenum">
              <a:rPr sz="1200" smtClean="0"/>
              <a:pPr>
                <a:defRPr/>
              </a:pPr>
              <a:t>25</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a:t>Aaron Tan,  NUS</a:t>
            </a:r>
            <a:endParaRPr lang="en-US" dirty="0"/>
          </a:p>
        </p:txBody>
      </p:sp>
      <p:sp>
        <p:nvSpPr>
          <p:cNvPr id="9" name="Rectangle 3"/>
          <p:cNvSpPr>
            <a:spLocks noGrp="1" noChangeArrowheads="1"/>
          </p:cNvSpPr>
          <p:nvPr>
            <p:ph idx="1"/>
          </p:nvPr>
        </p:nvSpPr>
        <p:spPr>
          <a:xfrm>
            <a:off x="334963" y="1314450"/>
            <a:ext cx="8351837" cy="5033596"/>
          </a:xfrm>
        </p:spPr>
        <p:txBody>
          <a:bodyPr>
            <a:normAutofit/>
          </a:bodyPr>
          <a:lstStyle/>
          <a:p>
            <a:pPr marL="352425" indent="-352425">
              <a:spcBef>
                <a:spcPts val="1200"/>
              </a:spcBef>
              <a:buClr>
                <a:schemeClr val="tx1">
                  <a:lumMod val="90000"/>
                  <a:lumOff val="10000"/>
                </a:schemeClr>
              </a:buClr>
              <a:buSzPct val="100000"/>
              <a:buFont typeface="Wingdings" panose="05000000000000000000" pitchFamily="2" charset="2"/>
              <a:buChar char="§"/>
            </a:pPr>
            <a:r>
              <a:rPr lang="en-US">
                <a:solidFill>
                  <a:srgbClr val="C00000"/>
                </a:solidFill>
              </a:rPr>
              <a:t>Selection sort </a:t>
            </a:r>
            <a:r>
              <a:rPr lang="en-US"/>
              <a:t>makes one exchange at the end of each pass.</a:t>
            </a:r>
            <a:endParaRPr lang="en-US" dirty="0"/>
          </a:p>
          <a:p>
            <a:pPr marL="352425" indent="-352425">
              <a:spcBef>
                <a:spcPts val="1200"/>
              </a:spcBef>
              <a:buClr>
                <a:schemeClr val="tx1">
                  <a:lumMod val="90000"/>
                  <a:lumOff val="10000"/>
                </a:schemeClr>
              </a:buClr>
              <a:buSzPct val="100000"/>
              <a:buFont typeface="Wingdings" panose="05000000000000000000" pitchFamily="2" charset="2"/>
              <a:buChar char="§"/>
            </a:pPr>
            <a:r>
              <a:rPr lang="en-US"/>
              <a:t>What if we make more than one exchange during each pass?</a:t>
            </a:r>
            <a:endParaRPr lang="en-US" dirty="0"/>
          </a:p>
          <a:p>
            <a:pPr marL="352425" indent="-352425">
              <a:spcBef>
                <a:spcPts val="1200"/>
              </a:spcBef>
              <a:buClr>
                <a:schemeClr val="tx1">
                  <a:lumMod val="90000"/>
                  <a:lumOff val="10000"/>
                </a:schemeClr>
              </a:buClr>
              <a:buSzPct val="100000"/>
              <a:buFont typeface="Wingdings" panose="05000000000000000000" pitchFamily="2" charset="2"/>
              <a:buChar char="§"/>
            </a:pPr>
            <a:r>
              <a:rPr lang="en-US"/>
              <a:t>The key idea </a:t>
            </a:r>
            <a:r>
              <a:rPr lang="en-US">
                <a:solidFill>
                  <a:srgbClr val="C00000"/>
                </a:solidFill>
              </a:rPr>
              <a:t>Bubble sort </a:t>
            </a:r>
            <a:r>
              <a:rPr lang="en-US"/>
              <a:t>is to make </a:t>
            </a:r>
            <a:r>
              <a:rPr lang="en-US" u="sng">
                <a:solidFill>
                  <a:srgbClr val="0000FF"/>
                </a:solidFill>
              </a:rPr>
              <a:t>pairwise comparisons</a:t>
            </a:r>
            <a:r>
              <a:rPr lang="en-US"/>
              <a:t> and exchange the positions of the pair if they are in the wrong order.</a:t>
            </a:r>
            <a:endParaRPr lang="en-US">
              <a:solidFill>
                <a:srgbClr val="0000FF"/>
              </a:solidFill>
            </a:endParaRPr>
          </a:p>
        </p:txBody>
      </p:sp>
    </p:spTree>
    <p:extLst>
      <p:ext uri="{BB962C8B-B14F-4D97-AF65-F5344CB8AC3E}">
        <p14:creationId xmlns:p14="http://schemas.microsoft.com/office/powerpoint/2010/main" val="4048933606"/>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fontScale="90000"/>
          </a:bodyPr>
          <a:lstStyle/>
          <a:p>
            <a:pPr eaLnBrk="1" hangingPunct="1"/>
            <a:r>
              <a:rPr lang="en-GB" sz="3600">
                <a:solidFill>
                  <a:srgbClr val="0000FF"/>
                </a:solidFill>
              </a:rPr>
              <a:t>7. Bubble Sort: One Pass of Bubble Sort (2/5)</a:t>
            </a:r>
            <a:endParaRPr lang="en-GB" sz="3600" dirty="0">
              <a:solidFill>
                <a:srgbClr val="0000FF"/>
              </a:solidFill>
            </a:endParaRPr>
          </a:p>
        </p:txBody>
      </p:sp>
      <p:sp>
        <p:nvSpPr>
          <p:cNvPr id="14340" name="Footer Placeholder 5"/>
          <p:cNvSpPr>
            <a:spLocks noGrp="1"/>
          </p:cNvSpPr>
          <p:nvPr>
            <p:ph type="ftr" sz="quarter" idx="11"/>
          </p:nvPr>
        </p:nvSpPr>
        <p:spPr>
          <a:noFill/>
        </p:spPr>
        <p:txBody>
          <a:bodyPr/>
          <a:lstStyle/>
          <a:p>
            <a:pPr algn="l"/>
            <a:r>
              <a:rPr lang="en-US"/>
              <a:t>Searching and Sorting</a:t>
            </a:r>
            <a:endParaRPr lang="en-US" dirty="0"/>
          </a:p>
        </p:txBody>
      </p:sp>
      <p:sp>
        <p:nvSpPr>
          <p:cNvPr id="7" name="Slide Number Placeholder 6"/>
          <p:cNvSpPr>
            <a:spLocks noGrp="1"/>
          </p:cNvSpPr>
          <p:nvPr>
            <p:ph type="sldNum" sz="quarter" idx="12"/>
          </p:nvPr>
        </p:nvSpPr>
        <p:spPr/>
        <p:txBody>
          <a:bodyPr>
            <a:normAutofit/>
          </a:bodyPr>
          <a:lstStyle/>
          <a:p>
            <a:pPr>
              <a:defRPr/>
            </a:pPr>
            <a:r>
              <a:rPr lang="en-US" sz="1200" dirty="0"/>
              <a:t>Unit20</a:t>
            </a:r>
            <a:r>
              <a:rPr sz="1200" dirty="0"/>
              <a:t> </a:t>
            </a:r>
            <a:r>
              <a:rPr lang="en-US" sz="1200" dirty="0"/>
              <a:t>-</a:t>
            </a:r>
            <a:r>
              <a:rPr sz="1200" dirty="0"/>
              <a:t> </a:t>
            </a:r>
            <a:fld id="{F7EC234A-9094-4BB8-9EA4-75ECDA8A365B}" type="slidenum">
              <a:rPr sz="1200" smtClean="0"/>
              <a:pPr>
                <a:defRPr/>
              </a:pPr>
              <a:t>26</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a:t>Aaron Tan,  NUS</a:t>
            </a:r>
            <a:endParaRPr lang="en-US" dirty="0"/>
          </a:p>
        </p:txBody>
      </p:sp>
      <p:sp>
        <p:nvSpPr>
          <p:cNvPr id="8" name="Freeform 2"/>
          <p:cNvSpPr>
            <a:spLocks/>
          </p:cNvSpPr>
          <p:nvPr/>
        </p:nvSpPr>
        <p:spPr bwMode="auto">
          <a:xfrm>
            <a:off x="584200" y="1965325"/>
            <a:ext cx="374650" cy="250825"/>
          </a:xfrm>
          <a:custGeom>
            <a:avLst/>
            <a:gdLst>
              <a:gd name="T0" fmla="*/ 0 w 583"/>
              <a:gd name="T1" fmla="*/ 0 h 231"/>
              <a:gd name="T2" fmla="*/ 0 w 583"/>
              <a:gd name="T3" fmla="*/ 2147483647 h 231"/>
              <a:gd name="T4" fmla="*/ 2147483647 w 583"/>
              <a:gd name="T5" fmla="*/ 2147483647 h 231"/>
              <a:gd name="T6" fmla="*/ 2147483647 w 583"/>
              <a:gd name="T7" fmla="*/ 0 h 231"/>
              <a:gd name="T8" fmla="*/ 0 60000 65536"/>
              <a:gd name="T9" fmla="*/ 0 60000 65536"/>
              <a:gd name="T10" fmla="*/ 0 60000 65536"/>
              <a:gd name="T11" fmla="*/ 0 60000 65536"/>
              <a:gd name="T12" fmla="*/ 0 w 583"/>
              <a:gd name="T13" fmla="*/ 0 h 231"/>
              <a:gd name="T14" fmla="*/ 583 w 583"/>
              <a:gd name="T15" fmla="*/ 231 h 231"/>
            </a:gdLst>
            <a:ahLst/>
            <a:cxnLst>
              <a:cxn ang="T8">
                <a:pos x="T0" y="T1"/>
              </a:cxn>
              <a:cxn ang="T9">
                <a:pos x="T2" y="T3"/>
              </a:cxn>
              <a:cxn ang="T10">
                <a:pos x="T4" y="T5"/>
              </a:cxn>
              <a:cxn ang="T11">
                <a:pos x="T6" y="T7"/>
              </a:cxn>
            </a:cxnLst>
            <a:rect l="T12" t="T13" r="T14" b="T15"/>
            <a:pathLst>
              <a:path w="583" h="231">
                <a:moveTo>
                  <a:pt x="0" y="0"/>
                </a:moveTo>
                <a:lnTo>
                  <a:pt x="0" y="231"/>
                </a:lnTo>
                <a:lnTo>
                  <a:pt x="583" y="231"/>
                </a:lnTo>
                <a:lnTo>
                  <a:pt x="583" y="0"/>
                </a:lnTo>
              </a:path>
            </a:pathLst>
          </a:custGeom>
          <a:noFill/>
          <a:ln w="19050">
            <a:solidFill>
              <a:schemeClr val="tx2"/>
            </a:solidFill>
            <a:miter lim="800000"/>
            <a:headEnd type="arrow" w="med" len="med"/>
            <a:tailEnd type="arrow" w="med" len="med"/>
          </a:ln>
          <a:extLst>
            <a:ext uri="{909E8E84-426E-40DD-AFC4-6F175D3DCCD1}">
              <a14:hiddenFill xmlns:a14="http://schemas.microsoft.com/office/drawing/2010/main">
                <a:solidFill>
                  <a:srgbClr val="FFFFFF"/>
                </a:solidFill>
              </a14:hiddenFill>
            </a:ext>
          </a:extLst>
        </p:spPr>
        <p:txBody>
          <a:bodyPr anchor="ctr"/>
          <a:lstStyle/>
          <a:p>
            <a:endParaRPr lang="en-SG"/>
          </a:p>
        </p:txBody>
      </p:sp>
      <p:grpSp>
        <p:nvGrpSpPr>
          <p:cNvPr id="10" name="Group 6"/>
          <p:cNvGrpSpPr>
            <a:grpSpLocks/>
          </p:cNvGrpSpPr>
          <p:nvPr/>
        </p:nvGrpSpPr>
        <p:grpSpPr bwMode="auto">
          <a:xfrm>
            <a:off x="309563" y="1114425"/>
            <a:ext cx="3900487" cy="741363"/>
            <a:chOff x="171" y="702"/>
            <a:chExt cx="2457" cy="467"/>
          </a:xfrm>
        </p:grpSpPr>
        <p:grpSp>
          <p:nvGrpSpPr>
            <p:cNvPr id="11" name="Group 7"/>
            <p:cNvGrpSpPr>
              <a:grpSpLocks/>
            </p:cNvGrpSpPr>
            <p:nvPr/>
          </p:nvGrpSpPr>
          <p:grpSpPr bwMode="auto">
            <a:xfrm>
              <a:off x="226" y="702"/>
              <a:ext cx="2338" cy="212"/>
              <a:chOff x="1042" y="1464"/>
              <a:chExt cx="4415" cy="371"/>
            </a:xfrm>
          </p:grpSpPr>
          <p:sp>
            <p:nvSpPr>
              <p:cNvPr id="33" name="Text Box 8"/>
              <p:cNvSpPr txBox="1">
                <a:spLocks noChangeArrowheads="1"/>
              </p:cNvSpPr>
              <p:nvPr/>
            </p:nvSpPr>
            <p:spPr bwMode="auto">
              <a:xfrm>
                <a:off x="1042" y="1464"/>
                <a:ext cx="353" cy="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a:solidFill>
                      <a:schemeClr val="tx2"/>
                    </a:solidFill>
                    <a:ea typeface="ＭＳ Ｐゴシック" pitchFamily="34" charset="-128"/>
                  </a:rPr>
                  <a:t>0</a:t>
                </a:r>
              </a:p>
            </p:txBody>
          </p:sp>
          <p:sp>
            <p:nvSpPr>
              <p:cNvPr id="34" name="Text Box 9"/>
              <p:cNvSpPr txBox="1">
                <a:spLocks noChangeArrowheads="1"/>
              </p:cNvSpPr>
              <p:nvPr/>
            </p:nvSpPr>
            <p:spPr bwMode="auto">
              <a:xfrm>
                <a:off x="1548" y="1464"/>
                <a:ext cx="353" cy="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a:solidFill>
                      <a:schemeClr val="tx2"/>
                    </a:solidFill>
                    <a:ea typeface="ＭＳ Ｐゴシック" pitchFamily="34" charset="-128"/>
                  </a:rPr>
                  <a:t>1</a:t>
                </a:r>
              </a:p>
            </p:txBody>
          </p:sp>
          <p:sp>
            <p:nvSpPr>
              <p:cNvPr id="35" name="Text Box 10"/>
              <p:cNvSpPr txBox="1">
                <a:spLocks noChangeArrowheads="1"/>
              </p:cNvSpPr>
              <p:nvPr/>
            </p:nvSpPr>
            <p:spPr bwMode="auto">
              <a:xfrm>
                <a:off x="2058" y="1464"/>
                <a:ext cx="353" cy="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a:solidFill>
                      <a:schemeClr val="tx2"/>
                    </a:solidFill>
                    <a:ea typeface="ＭＳ Ｐゴシック" pitchFamily="34" charset="-128"/>
                  </a:rPr>
                  <a:t>2</a:t>
                </a:r>
              </a:p>
            </p:txBody>
          </p:sp>
          <p:sp>
            <p:nvSpPr>
              <p:cNvPr id="36" name="Text Box 11"/>
              <p:cNvSpPr txBox="1">
                <a:spLocks noChangeArrowheads="1"/>
              </p:cNvSpPr>
              <p:nvPr/>
            </p:nvSpPr>
            <p:spPr bwMode="auto">
              <a:xfrm>
                <a:off x="2566" y="1464"/>
                <a:ext cx="353" cy="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a:solidFill>
                      <a:schemeClr val="tx2"/>
                    </a:solidFill>
                    <a:ea typeface="ＭＳ Ｐゴシック" pitchFamily="34" charset="-128"/>
                  </a:rPr>
                  <a:t>3</a:t>
                </a:r>
              </a:p>
            </p:txBody>
          </p:sp>
          <p:sp>
            <p:nvSpPr>
              <p:cNvPr id="37" name="Text Box 12"/>
              <p:cNvSpPr txBox="1">
                <a:spLocks noChangeArrowheads="1"/>
              </p:cNvSpPr>
              <p:nvPr/>
            </p:nvSpPr>
            <p:spPr bwMode="auto">
              <a:xfrm>
                <a:off x="3070" y="1464"/>
                <a:ext cx="353" cy="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a:solidFill>
                      <a:schemeClr val="tx2"/>
                    </a:solidFill>
                    <a:ea typeface="ＭＳ Ｐゴシック" pitchFamily="34" charset="-128"/>
                  </a:rPr>
                  <a:t>4</a:t>
                </a:r>
              </a:p>
            </p:txBody>
          </p:sp>
          <p:sp>
            <p:nvSpPr>
              <p:cNvPr id="38" name="Text Box 13"/>
              <p:cNvSpPr txBox="1">
                <a:spLocks noChangeArrowheads="1"/>
              </p:cNvSpPr>
              <p:nvPr/>
            </p:nvSpPr>
            <p:spPr bwMode="auto">
              <a:xfrm>
                <a:off x="3582" y="1464"/>
                <a:ext cx="353" cy="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a:solidFill>
                      <a:schemeClr val="tx2"/>
                    </a:solidFill>
                    <a:ea typeface="ＭＳ Ｐゴシック" pitchFamily="34" charset="-128"/>
                  </a:rPr>
                  <a:t>5</a:t>
                </a:r>
              </a:p>
            </p:txBody>
          </p:sp>
          <p:sp>
            <p:nvSpPr>
              <p:cNvPr id="39" name="Text Box 14"/>
              <p:cNvSpPr txBox="1">
                <a:spLocks noChangeArrowheads="1"/>
              </p:cNvSpPr>
              <p:nvPr/>
            </p:nvSpPr>
            <p:spPr bwMode="auto">
              <a:xfrm>
                <a:off x="4088" y="1464"/>
                <a:ext cx="353" cy="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a:solidFill>
                      <a:schemeClr val="tx2"/>
                    </a:solidFill>
                    <a:ea typeface="ＭＳ Ｐゴシック" pitchFamily="34" charset="-128"/>
                  </a:rPr>
                  <a:t>6</a:t>
                </a:r>
              </a:p>
            </p:txBody>
          </p:sp>
          <p:sp>
            <p:nvSpPr>
              <p:cNvPr id="40" name="Text Box 15"/>
              <p:cNvSpPr txBox="1">
                <a:spLocks noChangeArrowheads="1"/>
              </p:cNvSpPr>
              <p:nvPr/>
            </p:nvSpPr>
            <p:spPr bwMode="auto">
              <a:xfrm>
                <a:off x="4597" y="1464"/>
                <a:ext cx="353" cy="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a:solidFill>
                      <a:schemeClr val="tx2"/>
                    </a:solidFill>
                    <a:ea typeface="ＭＳ Ｐゴシック" pitchFamily="34" charset="-128"/>
                  </a:rPr>
                  <a:t>7</a:t>
                </a:r>
              </a:p>
            </p:txBody>
          </p:sp>
          <p:sp>
            <p:nvSpPr>
              <p:cNvPr id="41" name="Text Box 16"/>
              <p:cNvSpPr txBox="1">
                <a:spLocks noChangeArrowheads="1"/>
              </p:cNvSpPr>
              <p:nvPr/>
            </p:nvSpPr>
            <p:spPr bwMode="auto">
              <a:xfrm>
                <a:off x="5104" y="1464"/>
                <a:ext cx="353" cy="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a:solidFill>
                      <a:schemeClr val="tx2"/>
                    </a:solidFill>
                    <a:ea typeface="ＭＳ Ｐゴシック" pitchFamily="34" charset="-128"/>
                  </a:rPr>
                  <a:t>8</a:t>
                </a:r>
              </a:p>
            </p:txBody>
          </p:sp>
        </p:grpSp>
        <p:grpSp>
          <p:nvGrpSpPr>
            <p:cNvPr id="13" name="Group 17"/>
            <p:cNvGrpSpPr>
              <a:grpSpLocks/>
            </p:cNvGrpSpPr>
            <p:nvPr/>
          </p:nvGrpSpPr>
          <p:grpSpPr bwMode="auto">
            <a:xfrm>
              <a:off x="171" y="916"/>
              <a:ext cx="2457" cy="253"/>
              <a:chOff x="135" y="916"/>
              <a:chExt cx="2457" cy="253"/>
            </a:xfrm>
          </p:grpSpPr>
          <p:sp>
            <p:nvSpPr>
              <p:cNvPr id="14" name="Rectangle 18"/>
              <p:cNvSpPr>
                <a:spLocks noChangeArrowheads="1"/>
              </p:cNvSpPr>
              <p:nvPr/>
            </p:nvSpPr>
            <p:spPr bwMode="auto">
              <a:xfrm>
                <a:off x="135" y="917"/>
                <a:ext cx="2433" cy="252"/>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p>
                <a:endParaRPr lang="en-SG" sz="2400">
                  <a:latin typeface="Times New Roman" pitchFamily="18" charset="0"/>
                </a:endParaRPr>
              </a:p>
            </p:txBody>
          </p:sp>
          <p:sp>
            <p:nvSpPr>
              <p:cNvPr id="15" name="Line 19"/>
              <p:cNvSpPr>
                <a:spLocks noChangeShapeType="1"/>
              </p:cNvSpPr>
              <p:nvPr/>
            </p:nvSpPr>
            <p:spPr bwMode="auto">
              <a:xfrm>
                <a:off x="404" y="916"/>
                <a:ext cx="0" cy="251"/>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16" name="Line 20"/>
              <p:cNvSpPr>
                <a:spLocks noChangeShapeType="1"/>
              </p:cNvSpPr>
              <p:nvPr/>
            </p:nvSpPr>
            <p:spPr bwMode="auto">
              <a:xfrm>
                <a:off x="677" y="917"/>
                <a:ext cx="0" cy="251"/>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17" name="Line 21"/>
              <p:cNvSpPr>
                <a:spLocks noChangeShapeType="1"/>
              </p:cNvSpPr>
              <p:nvPr/>
            </p:nvSpPr>
            <p:spPr bwMode="auto">
              <a:xfrm>
                <a:off x="950" y="917"/>
                <a:ext cx="0" cy="251"/>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18" name="Line 22"/>
              <p:cNvSpPr>
                <a:spLocks noChangeShapeType="1"/>
              </p:cNvSpPr>
              <p:nvPr/>
            </p:nvSpPr>
            <p:spPr bwMode="auto">
              <a:xfrm>
                <a:off x="1223" y="917"/>
                <a:ext cx="0" cy="251"/>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19" name="Line 23"/>
              <p:cNvSpPr>
                <a:spLocks noChangeShapeType="1"/>
              </p:cNvSpPr>
              <p:nvPr/>
            </p:nvSpPr>
            <p:spPr bwMode="auto">
              <a:xfrm>
                <a:off x="1496" y="917"/>
                <a:ext cx="0" cy="251"/>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20" name="Line 24"/>
              <p:cNvSpPr>
                <a:spLocks noChangeShapeType="1"/>
              </p:cNvSpPr>
              <p:nvPr/>
            </p:nvSpPr>
            <p:spPr bwMode="auto">
              <a:xfrm>
                <a:off x="1769" y="917"/>
                <a:ext cx="0" cy="251"/>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21" name="Line 25"/>
              <p:cNvSpPr>
                <a:spLocks noChangeShapeType="1"/>
              </p:cNvSpPr>
              <p:nvPr/>
            </p:nvSpPr>
            <p:spPr bwMode="auto">
              <a:xfrm>
                <a:off x="2042" y="918"/>
                <a:ext cx="0" cy="25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22" name="Line 26"/>
              <p:cNvSpPr>
                <a:spLocks noChangeShapeType="1"/>
              </p:cNvSpPr>
              <p:nvPr/>
            </p:nvSpPr>
            <p:spPr bwMode="auto">
              <a:xfrm>
                <a:off x="2314" y="918"/>
                <a:ext cx="0" cy="25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grpSp>
            <p:nvGrpSpPr>
              <p:cNvPr id="23" name="Group 27"/>
              <p:cNvGrpSpPr>
                <a:grpSpLocks/>
              </p:cNvGrpSpPr>
              <p:nvPr/>
            </p:nvGrpSpPr>
            <p:grpSpPr bwMode="auto">
              <a:xfrm>
                <a:off x="142" y="947"/>
                <a:ext cx="2450" cy="213"/>
                <a:chOff x="142" y="947"/>
                <a:chExt cx="2450" cy="213"/>
              </a:xfrm>
            </p:grpSpPr>
            <p:sp>
              <p:nvSpPr>
                <p:cNvPr id="24" name="Text Box 28"/>
                <p:cNvSpPr txBox="1">
                  <a:spLocks noChangeArrowheads="1"/>
                </p:cNvSpPr>
                <p:nvPr/>
              </p:nvSpPr>
              <p:spPr bwMode="auto">
                <a:xfrm>
                  <a:off x="142" y="947"/>
                  <a:ext cx="270"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23</a:t>
                  </a:r>
                </a:p>
              </p:txBody>
            </p:sp>
            <p:sp>
              <p:nvSpPr>
                <p:cNvPr id="25" name="Text Box 29"/>
                <p:cNvSpPr txBox="1">
                  <a:spLocks noChangeArrowheads="1"/>
                </p:cNvSpPr>
                <p:nvPr/>
              </p:nvSpPr>
              <p:spPr bwMode="auto">
                <a:xfrm>
                  <a:off x="417" y="947"/>
                  <a:ext cx="26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17</a:t>
                  </a:r>
                </a:p>
              </p:txBody>
            </p:sp>
            <p:sp>
              <p:nvSpPr>
                <p:cNvPr id="26" name="Text Box 30"/>
                <p:cNvSpPr txBox="1">
                  <a:spLocks noChangeArrowheads="1"/>
                </p:cNvSpPr>
                <p:nvPr/>
              </p:nvSpPr>
              <p:spPr bwMode="auto">
                <a:xfrm>
                  <a:off x="745" y="947"/>
                  <a:ext cx="193"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5</a:t>
                  </a:r>
                </a:p>
              </p:txBody>
            </p:sp>
            <p:sp>
              <p:nvSpPr>
                <p:cNvPr id="27" name="Text Box 31"/>
                <p:cNvSpPr txBox="1">
                  <a:spLocks noChangeArrowheads="1"/>
                </p:cNvSpPr>
                <p:nvPr/>
              </p:nvSpPr>
              <p:spPr bwMode="auto">
                <a:xfrm>
                  <a:off x="955" y="947"/>
                  <a:ext cx="270"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90</a:t>
                  </a:r>
                </a:p>
              </p:txBody>
            </p:sp>
            <p:sp>
              <p:nvSpPr>
                <p:cNvPr id="28" name="Text Box 32"/>
                <p:cNvSpPr txBox="1">
                  <a:spLocks noChangeArrowheads="1"/>
                </p:cNvSpPr>
                <p:nvPr/>
              </p:nvSpPr>
              <p:spPr bwMode="auto">
                <a:xfrm>
                  <a:off x="1229" y="947"/>
                  <a:ext cx="270"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12</a:t>
                  </a:r>
                </a:p>
              </p:txBody>
            </p:sp>
            <p:sp>
              <p:nvSpPr>
                <p:cNvPr id="29" name="Text Box 33"/>
                <p:cNvSpPr txBox="1">
                  <a:spLocks noChangeArrowheads="1"/>
                </p:cNvSpPr>
                <p:nvPr/>
              </p:nvSpPr>
              <p:spPr bwMode="auto">
                <a:xfrm>
                  <a:off x="1502" y="947"/>
                  <a:ext cx="270"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44</a:t>
                  </a:r>
                </a:p>
              </p:txBody>
            </p:sp>
            <p:sp>
              <p:nvSpPr>
                <p:cNvPr id="30" name="Text Box 34"/>
                <p:cNvSpPr txBox="1">
                  <a:spLocks noChangeArrowheads="1"/>
                </p:cNvSpPr>
                <p:nvPr/>
              </p:nvSpPr>
              <p:spPr bwMode="auto">
                <a:xfrm>
                  <a:off x="1778" y="947"/>
                  <a:ext cx="26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38</a:t>
                  </a:r>
                </a:p>
              </p:txBody>
            </p:sp>
            <p:sp>
              <p:nvSpPr>
                <p:cNvPr id="31" name="Text Box 35"/>
                <p:cNvSpPr txBox="1">
                  <a:spLocks noChangeArrowheads="1"/>
                </p:cNvSpPr>
                <p:nvPr/>
              </p:nvSpPr>
              <p:spPr bwMode="auto">
                <a:xfrm>
                  <a:off x="2049" y="947"/>
                  <a:ext cx="270"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84</a:t>
                  </a:r>
                </a:p>
              </p:txBody>
            </p:sp>
            <p:sp>
              <p:nvSpPr>
                <p:cNvPr id="32" name="Text Box 36"/>
                <p:cNvSpPr txBox="1">
                  <a:spLocks noChangeArrowheads="1"/>
                </p:cNvSpPr>
                <p:nvPr/>
              </p:nvSpPr>
              <p:spPr bwMode="auto">
                <a:xfrm>
                  <a:off x="2323" y="947"/>
                  <a:ext cx="26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77</a:t>
                  </a:r>
                </a:p>
              </p:txBody>
            </p:sp>
          </p:grpSp>
        </p:grpSp>
      </p:grpSp>
      <p:grpSp>
        <p:nvGrpSpPr>
          <p:cNvPr id="42" name="Group 37"/>
          <p:cNvGrpSpPr>
            <a:grpSpLocks/>
          </p:cNvGrpSpPr>
          <p:nvPr/>
        </p:nvGrpSpPr>
        <p:grpSpPr bwMode="auto">
          <a:xfrm>
            <a:off x="309563" y="2593975"/>
            <a:ext cx="3900487" cy="401638"/>
            <a:chOff x="135" y="916"/>
            <a:chExt cx="2457" cy="253"/>
          </a:xfrm>
        </p:grpSpPr>
        <p:sp>
          <p:nvSpPr>
            <p:cNvPr id="43" name="Rectangle 38"/>
            <p:cNvSpPr>
              <a:spLocks noChangeArrowheads="1"/>
            </p:cNvSpPr>
            <p:nvPr/>
          </p:nvSpPr>
          <p:spPr bwMode="auto">
            <a:xfrm>
              <a:off x="135" y="917"/>
              <a:ext cx="2433" cy="252"/>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p>
              <a:endParaRPr lang="en-SG" sz="2400">
                <a:latin typeface="Times New Roman" pitchFamily="18" charset="0"/>
              </a:endParaRPr>
            </a:p>
          </p:txBody>
        </p:sp>
        <p:sp>
          <p:nvSpPr>
            <p:cNvPr id="44" name="Line 39"/>
            <p:cNvSpPr>
              <a:spLocks noChangeShapeType="1"/>
            </p:cNvSpPr>
            <p:nvPr/>
          </p:nvSpPr>
          <p:spPr bwMode="auto">
            <a:xfrm>
              <a:off x="404" y="916"/>
              <a:ext cx="0" cy="251"/>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45" name="Line 40"/>
            <p:cNvSpPr>
              <a:spLocks noChangeShapeType="1"/>
            </p:cNvSpPr>
            <p:nvPr/>
          </p:nvSpPr>
          <p:spPr bwMode="auto">
            <a:xfrm>
              <a:off x="677" y="917"/>
              <a:ext cx="0" cy="251"/>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46" name="Line 41"/>
            <p:cNvSpPr>
              <a:spLocks noChangeShapeType="1"/>
            </p:cNvSpPr>
            <p:nvPr/>
          </p:nvSpPr>
          <p:spPr bwMode="auto">
            <a:xfrm>
              <a:off x="950" y="917"/>
              <a:ext cx="0" cy="251"/>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47" name="Line 42"/>
            <p:cNvSpPr>
              <a:spLocks noChangeShapeType="1"/>
            </p:cNvSpPr>
            <p:nvPr/>
          </p:nvSpPr>
          <p:spPr bwMode="auto">
            <a:xfrm>
              <a:off x="1223" y="917"/>
              <a:ext cx="0" cy="251"/>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48" name="Line 43"/>
            <p:cNvSpPr>
              <a:spLocks noChangeShapeType="1"/>
            </p:cNvSpPr>
            <p:nvPr/>
          </p:nvSpPr>
          <p:spPr bwMode="auto">
            <a:xfrm>
              <a:off x="1496" y="917"/>
              <a:ext cx="0" cy="251"/>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49" name="Line 44"/>
            <p:cNvSpPr>
              <a:spLocks noChangeShapeType="1"/>
            </p:cNvSpPr>
            <p:nvPr/>
          </p:nvSpPr>
          <p:spPr bwMode="auto">
            <a:xfrm>
              <a:off x="1769" y="917"/>
              <a:ext cx="0" cy="251"/>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50" name="Line 45"/>
            <p:cNvSpPr>
              <a:spLocks noChangeShapeType="1"/>
            </p:cNvSpPr>
            <p:nvPr/>
          </p:nvSpPr>
          <p:spPr bwMode="auto">
            <a:xfrm>
              <a:off x="2042" y="918"/>
              <a:ext cx="0" cy="25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51" name="Line 46"/>
            <p:cNvSpPr>
              <a:spLocks noChangeShapeType="1"/>
            </p:cNvSpPr>
            <p:nvPr/>
          </p:nvSpPr>
          <p:spPr bwMode="auto">
            <a:xfrm>
              <a:off x="2314" y="918"/>
              <a:ext cx="0" cy="25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grpSp>
          <p:nvGrpSpPr>
            <p:cNvPr id="52" name="Group 47"/>
            <p:cNvGrpSpPr>
              <a:grpSpLocks/>
            </p:cNvGrpSpPr>
            <p:nvPr/>
          </p:nvGrpSpPr>
          <p:grpSpPr bwMode="auto">
            <a:xfrm>
              <a:off x="142" y="947"/>
              <a:ext cx="2450" cy="213"/>
              <a:chOff x="142" y="947"/>
              <a:chExt cx="2450" cy="213"/>
            </a:xfrm>
          </p:grpSpPr>
          <p:sp>
            <p:nvSpPr>
              <p:cNvPr id="53" name="Text Box 48"/>
              <p:cNvSpPr txBox="1">
                <a:spLocks noChangeArrowheads="1"/>
              </p:cNvSpPr>
              <p:nvPr/>
            </p:nvSpPr>
            <p:spPr bwMode="auto">
              <a:xfrm>
                <a:off x="142" y="947"/>
                <a:ext cx="27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17</a:t>
                </a:r>
              </a:p>
            </p:txBody>
          </p:sp>
          <p:sp>
            <p:nvSpPr>
              <p:cNvPr id="54" name="Text Box 49"/>
              <p:cNvSpPr txBox="1">
                <a:spLocks noChangeArrowheads="1"/>
              </p:cNvSpPr>
              <p:nvPr/>
            </p:nvSpPr>
            <p:spPr bwMode="auto">
              <a:xfrm>
                <a:off x="417" y="947"/>
                <a:ext cx="27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23</a:t>
                </a:r>
              </a:p>
            </p:txBody>
          </p:sp>
          <p:sp>
            <p:nvSpPr>
              <p:cNvPr id="55" name="Text Box 50"/>
              <p:cNvSpPr txBox="1">
                <a:spLocks noChangeArrowheads="1"/>
              </p:cNvSpPr>
              <p:nvPr/>
            </p:nvSpPr>
            <p:spPr bwMode="auto">
              <a:xfrm>
                <a:off x="745" y="947"/>
                <a:ext cx="193"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5</a:t>
                </a:r>
              </a:p>
            </p:txBody>
          </p:sp>
          <p:sp>
            <p:nvSpPr>
              <p:cNvPr id="56" name="Text Box 51"/>
              <p:cNvSpPr txBox="1">
                <a:spLocks noChangeArrowheads="1"/>
              </p:cNvSpPr>
              <p:nvPr/>
            </p:nvSpPr>
            <p:spPr bwMode="auto">
              <a:xfrm>
                <a:off x="955" y="947"/>
                <a:ext cx="270"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90</a:t>
                </a:r>
              </a:p>
            </p:txBody>
          </p:sp>
          <p:sp>
            <p:nvSpPr>
              <p:cNvPr id="57" name="Text Box 52"/>
              <p:cNvSpPr txBox="1">
                <a:spLocks noChangeArrowheads="1"/>
              </p:cNvSpPr>
              <p:nvPr/>
            </p:nvSpPr>
            <p:spPr bwMode="auto">
              <a:xfrm>
                <a:off x="1229" y="947"/>
                <a:ext cx="270"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12</a:t>
                </a:r>
              </a:p>
            </p:txBody>
          </p:sp>
          <p:sp>
            <p:nvSpPr>
              <p:cNvPr id="58" name="Text Box 53"/>
              <p:cNvSpPr txBox="1">
                <a:spLocks noChangeArrowheads="1"/>
              </p:cNvSpPr>
              <p:nvPr/>
            </p:nvSpPr>
            <p:spPr bwMode="auto">
              <a:xfrm>
                <a:off x="1502" y="947"/>
                <a:ext cx="270"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44</a:t>
                </a:r>
              </a:p>
            </p:txBody>
          </p:sp>
          <p:sp>
            <p:nvSpPr>
              <p:cNvPr id="59" name="Text Box 54"/>
              <p:cNvSpPr txBox="1">
                <a:spLocks noChangeArrowheads="1"/>
              </p:cNvSpPr>
              <p:nvPr/>
            </p:nvSpPr>
            <p:spPr bwMode="auto">
              <a:xfrm>
                <a:off x="1778" y="947"/>
                <a:ext cx="26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38</a:t>
                </a:r>
              </a:p>
            </p:txBody>
          </p:sp>
          <p:sp>
            <p:nvSpPr>
              <p:cNvPr id="60" name="Text Box 55"/>
              <p:cNvSpPr txBox="1">
                <a:spLocks noChangeArrowheads="1"/>
              </p:cNvSpPr>
              <p:nvPr/>
            </p:nvSpPr>
            <p:spPr bwMode="auto">
              <a:xfrm>
                <a:off x="2049" y="947"/>
                <a:ext cx="270"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84</a:t>
                </a:r>
              </a:p>
            </p:txBody>
          </p:sp>
          <p:sp>
            <p:nvSpPr>
              <p:cNvPr id="61" name="Text Box 56"/>
              <p:cNvSpPr txBox="1">
                <a:spLocks noChangeArrowheads="1"/>
              </p:cNvSpPr>
              <p:nvPr/>
            </p:nvSpPr>
            <p:spPr bwMode="auto">
              <a:xfrm>
                <a:off x="2323" y="947"/>
                <a:ext cx="26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77</a:t>
                </a:r>
              </a:p>
            </p:txBody>
          </p:sp>
        </p:grpSp>
      </p:grpSp>
      <p:grpSp>
        <p:nvGrpSpPr>
          <p:cNvPr id="62" name="Group 57"/>
          <p:cNvGrpSpPr>
            <a:grpSpLocks/>
          </p:cNvGrpSpPr>
          <p:nvPr/>
        </p:nvGrpSpPr>
        <p:grpSpPr bwMode="auto">
          <a:xfrm>
            <a:off x="309563" y="3700463"/>
            <a:ext cx="3900487" cy="401637"/>
            <a:chOff x="219" y="2024"/>
            <a:chExt cx="2457" cy="253"/>
          </a:xfrm>
        </p:grpSpPr>
        <p:sp>
          <p:nvSpPr>
            <p:cNvPr id="63" name="Rectangle 58"/>
            <p:cNvSpPr>
              <a:spLocks noChangeArrowheads="1"/>
            </p:cNvSpPr>
            <p:nvPr/>
          </p:nvSpPr>
          <p:spPr bwMode="auto">
            <a:xfrm>
              <a:off x="219" y="2025"/>
              <a:ext cx="2433" cy="252"/>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p>
              <a:endParaRPr lang="en-SG" sz="2400">
                <a:latin typeface="Times New Roman" pitchFamily="18" charset="0"/>
              </a:endParaRPr>
            </a:p>
          </p:txBody>
        </p:sp>
        <p:sp>
          <p:nvSpPr>
            <p:cNvPr id="64" name="Line 59"/>
            <p:cNvSpPr>
              <a:spLocks noChangeShapeType="1"/>
            </p:cNvSpPr>
            <p:nvPr/>
          </p:nvSpPr>
          <p:spPr bwMode="auto">
            <a:xfrm>
              <a:off x="488" y="2024"/>
              <a:ext cx="0" cy="251"/>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65" name="Line 60"/>
            <p:cNvSpPr>
              <a:spLocks noChangeShapeType="1"/>
            </p:cNvSpPr>
            <p:nvPr/>
          </p:nvSpPr>
          <p:spPr bwMode="auto">
            <a:xfrm>
              <a:off x="761" y="2025"/>
              <a:ext cx="0" cy="251"/>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66" name="Line 61"/>
            <p:cNvSpPr>
              <a:spLocks noChangeShapeType="1"/>
            </p:cNvSpPr>
            <p:nvPr/>
          </p:nvSpPr>
          <p:spPr bwMode="auto">
            <a:xfrm>
              <a:off x="1034" y="2025"/>
              <a:ext cx="0" cy="251"/>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67" name="Line 62"/>
            <p:cNvSpPr>
              <a:spLocks noChangeShapeType="1"/>
            </p:cNvSpPr>
            <p:nvPr/>
          </p:nvSpPr>
          <p:spPr bwMode="auto">
            <a:xfrm>
              <a:off x="1307" y="2025"/>
              <a:ext cx="0" cy="251"/>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68" name="Line 63"/>
            <p:cNvSpPr>
              <a:spLocks noChangeShapeType="1"/>
            </p:cNvSpPr>
            <p:nvPr/>
          </p:nvSpPr>
          <p:spPr bwMode="auto">
            <a:xfrm>
              <a:off x="1580" y="2025"/>
              <a:ext cx="0" cy="251"/>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69" name="Line 64"/>
            <p:cNvSpPr>
              <a:spLocks noChangeShapeType="1"/>
            </p:cNvSpPr>
            <p:nvPr/>
          </p:nvSpPr>
          <p:spPr bwMode="auto">
            <a:xfrm>
              <a:off x="1853" y="2025"/>
              <a:ext cx="0" cy="251"/>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70" name="Line 65"/>
            <p:cNvSpPr>
              <a:spLocks noChangeShapeType="1"/>
            </p:cNvSpPr>
            <p:nvPr/>
          </p:nvSpPr>
          <p:spPr bwMode="auto">
            <a:xfrm>
              <a:off x="2126" y="2026"/>
              <a:ext cx="0" cy="25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71" name="Line 66"/>
            <p:cNvSpPr>
              <a:spLocks noChangeShapeType="1"/>
            </p:cNvSpPr>
            <p:nvPr/>
          </p:nvSpPr>
          <p:spPr bwMode="auto">
            <a:xfrm>
              <a:off x="2398" y="2026"/>
              <a:ext cx="0" cy="25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72" name="Text Box 67"/>
            <p:cNvSpPr txBox="1">
              <a:spLocks noChangeArrowheads="1"/>
            </p:cNvSpPr>
            <p:nvPr/>
          </p:nvSpPr>
          <p:spPr bwMode="auto">
            <a:xfrm>
              <a:off x="226" y="2055"/>
              <a:ext cx="27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17</a:t>
              </a:r>
            </a:p>
          </p:txBody>
        </p:sp>
        <p:sp>
          <p:nvSpPr>
            <p:cNvPr id="73" name="Text Box 68"/>
            <p:cNvSpPr txBox="1">
              <a:spLocks noChangeArrowheads="1"/>
            </p:cNvSpPr>
            <p:nvPr/>
          </p:nvSpPr>
          <p:spPr bwMode="auto">
            <a:xfrm>
              <a:off x="501" y="2055"/>
              <a:ext cx="19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5</a:t>
              </a:r>
            </a:p>
          </p:txBody>
        </p:sp>
        <p:sp>
          <p:nvSpPr>
            <p:cNvPr id="74" name="Text Box 69"/>
            <p:cNvSpPr txBox="1">
              <a:spLocks noChangeArrowheads="1"/>
            </p:cNvSpPr>
            <p:nvPr/>
          </p:nvSpPr>
          <p:spPr bwMode="auto">
            <a:xfrm>
              <a:off x="781" y="2055"/>
              <a:ext cx="27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23</a:t>
              </a:r>
            </a:p>
          </p:txBody>
        </p:sp>
        <p:sp>
          <p:nvSpPr>
            <p:cNvPr id="75" name="Text Box 70"/>
            <p:cNvSpPr txBox="1">
              <a:spLocks noChangeArrowheads="1"/>
            </p:cNvSpPr>
            <p:nvPr/>
          </p:nvSpPr>
          <p:spPr bwMode="auto">
            <a:xfrm>
              <a:off x="1039" y="2055"/>
              <a:ext cx="270"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90</a:t>
              </a:r>
            </a:p>
          </p:txBody>
        </p:sp>
        <p:sp>
          <p:nvSpPr>
            <p:cNvPr id="76" name="Text Box 71"/>
            <p:cNvSpPr txBox="1">
              <a:spLocks noChangeArrowheads="1"/>
            </p:cNvSpPr>
            <p:nvPr/>
          </p:nvSpPr>
          <p:spPr bwMode="auto">
            <a:xfrm>
              <a:off x="1313" y="2055"/>
              <a:ext cx="270"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12</a:t>
              </a:r>
            </a:p>
          </p:txBody>
        </p:sp>
        <p:sp>
          <p:nvSpPr>
            <p:cNvPr id="77" name="Text Box 72"/>
            <p:cNvSpPr txBox="1">
              <a:spLocks noChangeArrowheads="1"/>
            </p:cNvSpPr>
            <p:nvPr/>
          </p:nvSpPr>
          <p:spPr bwMode="auto">
            <a:xfrm>
              <a:off x="1586" y="2055"/>
              <a:ext cx="270"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44</a:t>
              </a:r>
            </a:p>
          </p:txBody>
        </p:sp>
        <p:sp>
          <p:nvSpPr>
            <p:cNvPr id="78" name="Text Box 73"/>
            <p:cNvSpPr txBox="1">
              <a:spLocks noChangeArrowheads="1"/>
            </p:cNvSpPr>
            <p:nvPr/>
          </p:nvSpPr>
          <p:spPr bwMode="auto">
            <a:xfrm>
              <a:off x="1862" y="2055"/>
              <a:ext cx="26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38</a:t>
              </a:r>
            </a:p>
          </p:txBody>
        </p:sp>
        <p:sp>
          <p:nvSpPr>
            <p:cNvPr id="79" name="Text Box 74"/>
            <p:cNvSpPr txBox="1">
              <a:spLocks noChangeArrowheads="1"/>
            </p:cNvSpPr>
            <p:nvPr/>
          </p:nvSpPr>
          <p:spPr bwMode="auto">
            <a:xfrm>
              <a:off x="2133" y="2055"/>
              <a:ext cx="270"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84</a:t>
              </a:r>
            </a:p>
          </p:txBody>
        </p:sp>
        <p:sp>
          <p:nvSpPr>
            <p:cNvPr id="80" name="Text Box 75"/>
            <p:cNvSpPr txBox="1">
              <a:spLocks noChangeArrowheads="1"/>
            </p:cNvSpPr>
            <p:nvPr/>
          </p:nvSpPr>
          <p:spPr bwMode="auto">
            <a:xfrm>
              <a:off x="2407" y="2055"/>
              <a:ext cx="26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77</a:t>
              </a:r>
            </a:p>
          </p:txBody>
        </p:sp>
      </p:grpSp>
      <p:grpSp>
        <p:nvGrpSpPr>
          <p:cNvPr id="81" name="Group 76"/>
          <p:cNvGrpSpPr>
            <a:grpSpLocks/>
          </p:cNvGrpSpPr>
          <p:nvPr/>
        </p:nvGrpSpPr>
        <p:grpSpPr bwMode="auto">
          <a:xfrm>
            <a:off x="309563" y="4908550"/>
            <a:ext cx="3900487" cy="401638"/>
            <a:chOff x="219" y="2024"/>
            <a:chExt cx="2457" cy="253"/>
          </a:xfrm>
        </p:grpSpPr>
        <p:sp>
          <p:nvSpPr>
            <p:cNvPr id="82" name="Rectangle 77"/>
            <p:cNvSpPr>
              <a:spLocks noChangeArrowheads="1"/>
            </p:cNvSpPr>
            <p:nvPr/>
          </p:nvSpPr>
          <p:spPr bwMode="auto">
            <a:xfrm>
              <a:off x="219" y="2025"/>
              <a:ext cx="2433" cy="252"/>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p>
              <a:endParaRPr lang="en-SG" sz="2400">
                <a:latin typeface="Times New Roman" pitchFamily="18" charset="0"/>
              </a:endParaRPr>
            </a:p>
          </p:txBody>
        </p:sp>
        <p:sp>
          <p:nvSpPr>
            <p:cNvPr id="83" name="Line 78"/>
            <p:cNvSpPr>
              <a:spLocks noChangeShapeType="1"/>
            </p:cNvSpPr>
            <p:nvPr/>
          </p:nvSpPr>
          <p:spPr bwMode="auto">
            <a:xfrm>
              <a:off x="488" y="2024"/>
              <a:ext cx="0" cy="251"/>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84" name="Line 79"/>
            <p:cNvSpPr>
              <a:spLocks noChangeShapeType="1"/>
            </p:cNvSpPr>
            <p:nvPr/>
          </p:nvSpPr>
          <p:spPr bwMode="auto">
            <a:xfrm>
              <a:off x="761" y="2025"/>
              <a:ext cx="0" cy="251"/>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85" name="Line 80"/>
            <p:cNvSpPr>
              <a:spLocks noChangeShapeType="1"/>
            </p:cNvSpPr>
            <p:nvPr/>
          </p:nvSpPr>
          <p:spPr bwMode="auto">
            <a:xfrm>
              <a:off x="1034" y="2025"/>
              <a:ext cx="0" cy="251"/>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86" name="Line 81"/>
            <p:cNvSpPr>
              <a:spLocks noChangeShapeType="1"/>
            </p:cNvSpPr>
            <p:nvPr/>
          </p:nvSpPr>
          <p:spPr bwMode="auto">
            <a:xfrm>
              <a:off x="1307" y="2025"/>
              <a:ext cx="0" cy="251"/>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87" name="Line 82"/>
            <p:cNvSpPr>
              <a:spLocks noChangeShapeType="1"/>
            </p:cNvSpPr>
            <p:nvPr/>
          </p:nvSpPr>
          <p:spPr bwMode="auto">
            <a:xfrm>
              <a:off x="1580" y="2025"/>
              <a:ext cx="0" cy="251"/>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88" name="Line 83"/>
            <p:cNvSpPr>
              <a:spLocks noChangeShapeType="1"/>
            </p:cNvSpPr>
            <p:nvPr/>
          </p:nvSpPr>
          <p:spPr bwMode="auto">
            <a:xfrm>
              <a:off x="1853" y="2025"/>
              <a:ext cx="0" cy="251"/>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89" name="Line 84"/>
            <p:cNvSpPr>
              <a:spLocks noChangeShapeType="1"/>
            </p:cNvSpPr>
            <p:nvPr/>
          </p:nvSpPr>
          <p:spPr bwMode="auto">
            <a:xfrm>
              <a:off x="2126" y="2026"/>
              <a:ext cx="0" cy="25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90" name="Line 85"/>
            <p:cNvSpPr>
              <a:spLocks noChangeShapeType="1"/>
            </p:cNvSpPr>
            <p:nvPr/>
          </p:nvSpPr>
          <p:spPr bwMode="auto">
            <a:xfrm>
              <a:off x="2398" y="2026"/>
              <a:ext cx="0" cy="25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91" name="Text Box 86"/>
            <p:cNvSpPr txBox="1">
              <a:spLocks noChangeArrowheads="1"/>
            </p:cNvSpPr>
            <p:nvPr/>
          </p:nvSpPr>
          <p:spPr bwMode="auto">
            <a:xfrm>
              <a:off x="226" y="2055"/>
              <a:ext cx="27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17</a:t>
              </a:r>
            </a:p>
          </p:txBody>
        </p:sp>
        <p:sp>
          <p:nvSpPr>
            <p:cNvPr id="92" name="Text Box 87"/>
            <p:cNvSpPr txBox="1">
              <a:spLocks noChangeArrowheads="1"/>
            </p:cNvSpPr>
            <p:nvPr/>
          </p:nvSpPr>
          <p:spPr bwMode="auto">
            <a:xfrm>
              <a:off x="501" y="2055"/>
              <a:ext cx="19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5</a:t>
              </a:r>
            </a:p>
          </p:txBody>
        </p:sp>
        <p:sp>
          <p:nvSpPr>
            <p:cNvPr id="93" name="Text Box 88"/>
            <p:cNvSpPr txBox="1">
              <a:spLocks noChangeArrowheads="1"/>
            </p:cNvSpPr>
            <p:nvPr/>
          </p:nvSpPr>
          <p:spPr bwMode="auto">
            <a:xfrm>
              <a:off x="781" y="2055"/>
              <a:ext cx="27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23</a:t>
              </a:r>
            </a:p>
          </p:txBody>
        </p:sp>
        <p:sp>
          <p:nvSpPr>
            <p:cNvPr id="94" name="Text Box 89"/>
            <p:cNvSpPr txBox="1">
              <a:spLocks noChangeArrowheads="1"/>
            </p:cNvSpPr>
            <p:nvPr/>
          </p:nvSpPr>
          <p:spPr bwMode="auto">
            <a:xfrm>
              <a:off x="1039" y="2055"/>
              <a:ext cx="27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12</a:t>
              </a:r>
            </a:p>
          </p:txBody>
        </p:sp>
        <p:sp>
          <p:nvSpPr>
            <p:cNvPr id="95" name="Text Box 90"/>
            <p:cNvSpPr txBox="1">
              <a:spLocks noChangeArrowheads="1"/>
            </p:cNvSpPr>
            <p:nvPr/>
          </p:nvSpPr>
          <p:spPr bwMode="auto">
            <a:xfrm>
              <a:off x="1313" y="2055"/>
              <a:ext cx="27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90</a:t>
              </a:r>
            </a:p>
          </p:txBody>
        </p:sp>
        <p:sp>
          <p:nvSpPr>
            <p:cNvPr id="96" name="Text Box 91"/>
            <p:cNvSpPr txBox="1">
              <a:spLocks noChangeArrowheads="1"/>
            </p:cNvSpPr>
            <p:nvPr/>
          </p:nvSpPr>
          <p:spPr bwMode="auto">
            <a:xfrm>
              <a:off x="1586" y="2055"/>
              <a:ext cx="270"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44</a:t>
              </a:r>
            </a:p>
          </p:txBody>
        </p:sp>
        <p:sp>
          <p:nvSpPr>
            <p:cNvPr id="97" name="Text Box 92"/>
            <p:cNvSpPr txBox="1">
              <a:spLocks noChangeArrowheads="1"/>
            </p:cNvSpPr>
            <p:nvPr/>
          </p:nvSpPr>
          <p:spPr bwMode="auto">
            <a:xfrm>
              <a:off x="1862" y="2055"/>
              <a:ext cx="26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38</a:t>
              </a:r>
            </a:p>
          </p:txBody>
        </p:sp>
        <p:sp>
          <p:nvSpPr>
            <p:cNvPr id="98" name="Text Box 93"/>
            <p:cNvSpPr txBox="1">
              <a:spLocks noChangeArrowheads="1"/>
            </p:cNvSpPr>
            <p:nvPr/>
          </p:nvSpPr>
          <p:spPr bwMode="auto">
            <a:xfrm>
              <a:off x="2133" y="2055"/>
              <a:ext cx="270"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84</a:t>
              </a:r>
            </a:p>
          </p:txBody>
        </p:sp>
        <p:sp>
          <p:nvSpPr>
            <p:cNvPr id="99" name="Text Box 94"/>
            <p:cNvSpPr txBox="1">
              <a:spLocks noChangeArrowheads="1"/>
            </p:cNvSpPr>
            <p:nvPr/>
          </p:nvSpPr>
          <p:spPr bwMode="auto">
            <a:xfrm>
              <a:off x="2407" y="2055"/>
              <a:ext cx="26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77</a:t>
              </a:r>
            </a:p>
          </p:txBody>
        </p:sp>
      </p:grpSp>
      <p:grpSp>
        <p:nvGrpSpPr>
          <p:cNvPr id="100" name="Group 95"/>
          <p:cNvGrpSpPr>
            <a:grpSpLocks/>
          </p:cNvGrpSpPr>
          <p:nvPr/>
        </p:nvGrpSpPr>
        <p:grpSpPr bwMode="auto">
          <a:xfrm>
            <a:off x="4929188" y="1485900"/>
            <a:ext cx="3900487" cy="401638"/>
            <a:chOff x="219" y="2024"/>
            <a:chExt cx="2457" cy="253"/>
          </a:xfrm>
        </p:grpSpPr>
        <p:sp>
          <p:nvSpPr>
            <p:cNvPr id="101" name="Rectangle 96"/>
            <p:cNvSpPr>
              <a:spLocks noChangeArrowheads="1"/>
            </p:cNvSpPr>
            <p:nvPr/>
          </p:nvSpPr>
          <p:spPr bwMode="auto">
            <a:xfrm>
              <a:off x="219" y="2025"/>
              <a:ext cx="2433" cy="252"/>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p>
              <a:endParaRPr lang="en-SG" sz="2400">
                <a:latin typeface="Times New Roman" pitchFamily="18" charset="0"/>
              </a:endParaRPr>
            </a:p>
          </p:txBody>
        </p:sp>
        <p:sp>
          <p:nvSpPr>
            <p:cNvPr id="102" name="Line 97"/>
            <p:cNvSpPr>
              <a:spLocks noChangeShapeType="1"/>
            </p:cNvSpPr>
            <p:nvPr/>
          </p:nvSpPr>
          <p:spPr bwMode="auto">
            <a:xfrm>
              <a:off x="488" y="2024"/>
              <a:ext cx="0" cy="251"/>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103" name="Line 98"/>
            <p:cNvSpPr>
              <a:spLocks noChangeShapeType="1"/>
            </p:cNvSpPr>
            <p:nvPr/>
          </p:nvSpPr>
          <p:spPr bwMode="auto">
            <a:xfrm>
              <a:off x="761" y="2025"/>
              <a:ext cx="0" cy="251"/>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104" name="Line 99"/>
            <p:cNvSpPr>
              <a:spLocks noChangeShapeType="1"/>
            </p:cNvSpPr>
            <p:nvPr/>
          </p:nvSpPr>
          <p:spPr bwMode="auto">
            <a:xfrm>
              <a:off x="1034" y="2025"/>
              <a:ext cx="0" cy="251"/>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105" name="Line 100"/>
            <p:cNvSpPr>
              <a:spLocks noChangeShapeType="1"/>
            </p:cNvSpPr>
            <p:nvPr/>
          </p:nvSpPr>
          <p:spPr bwMode="auto">
            <a:xfrm>
              <a:off x="1307" y="2025"/>
              <a:ext cx="0" cy="251"/>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106" name="Line 101"/>
            <p:cNvSpPr>
              <a:spLocks noChangeShapeType="1"/>
            </p:cNvSpPr>
            <p:nvPr/>
          </p:nvSpPr>
          <p:spPr bwMode="auto">
            <a:xfrm>
              <a:off x="1580" y="2025"/>
              <a:ext cx="0" cy="251"/>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107" name="Line 102"/>
            <p:cNvSpPr>
              <a:spLocks noChangeShapeType="1"/>
            </p:cNvSpPr>
            <p:nvPr/>
          </p:nvSpPr>
          <p:spPr bwMode="auto">
            <a:xfrm>
              <a:off x="1853" y="2025"/>
              <a:ext cx="0" cy="251"/>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108" name="Line 103"/>
            <p:cNvSpPr>
              <a:spLocks noChangeShapeType="1"/>
            </p:cNvSpPr>
            <p:nvPr/>
          </p:nvSpPr>
          <p:spPr bwMode="auto">
            <a:xfrm>
              <a:off x="2126" y="2026"/>
              <a:ext cx="0" cy="25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109" name="Line 104"/>
            <p:cNvSpPr>
              <a:spLocks noChangeShapeType="1"/>
            </p:cNvSpPr>
            <p:nvPr/>
          </p:nvSpPr>
          <p:spPr bwMode="auto">
            <a:xfrm>
              <a:off x="2398" y="2026"/>
              <a:ext cx="0" cy="25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110" name="Text Box 105"/>
            <p:cNvSpPr txBox="1">
              <a:spLocks noChangeArrowheads="1"/>
            </p:cNvSpPr>
            <p:nvPr/>
          </p:nvSpPr>
          <p:spPr bwMode="auto">
            <a:xfrm>
              <a:off x="226" y="2055"/>
              <a:ext cx="27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17</a:t>
              </a:r>
            </a:p>
          </p:txBody>
        </p:sp>
        <p:sp>
          <p:nvSpPr>
            <p:cNvPr id="111" name="Text Box 106"/>
            <p:cNvSpPr txBox="1">
              <a:spLocks noChangeArrowheads="1"/>
            </p:cNvSpPr>
            <p:nvPr/>
          </p:nvSpPr>
          <p:spPr bwMode="auto">
            <a:xfrm>
              <a:off x="501" y="2055"/>
              <a:ext cx="19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5</a:t>
              </a:r>
            </a:p>
          </p:txBody>
        </p:sp>
        <p:sp>
          <p:nvSpPr>
            <p:cNvPr id="112" name="Text Box 107"/>
            <p:cNvSpPr txBox="1">
              <a:spLocks noChangeArrowheads="1"/>
            </p:cNvSpPr>
            <p:nvPr/>
          </p:nvSpPr>
          <p:spPr bwMode="auto">
            <a:xfrm>
              <a:off x="781" y="2055"/>
              <a:ext cx="27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23</a:t>
              </a:r>
            </a:p>
          </p:txBody>
        </p:sp>
        <p:sp>
          <p:nvSpPr>
            <p:cNvPr id="113" name="Text Box 108"/>
            <p:cNvSpPr txBox="1">
              <a:spLocks noChangeArrowheads="1"/>
            </p:cNvSpPr>
            <p:nvPr/>
          </p:nvSpPr>
          <p:spPr bwMode="auto">
            <a:xfrm>
              <a:off x="1039" y="2055"/>
              <a:ext cx="27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12</a:t>
              </a:r>
            </a:p>
          </p:txBody>
        </p:sp>
        <p:sp>
          <p:nvSpPr>
            <p:cNvPr id="114" name="Text Box 109"/>
            <p:cNvSpPr txBox="1">
              <a:spLocks noChangeArrowheads="1"/>
            </p:cNvSpPr>
            <p:nvPr/>
          </p:nvSpPr>
          <p:spPr bwMode="auto">
            <a:xfrm>
              <a:off x="1313" y="2055"/>
              <a:ext cx="27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44</a:t>
              </a:r>
            </a:p>
          </p:txBody>
        </p:sp>
        <p:sp>
          <p:nvSpPr>
            <p:cNvPr id="115" name="Text Box 110"/>
            <p:cNvSpPr txBox="1">
              <a:spLocks noChangeArrowheads="1"/>
            </p:cNvSpPr>
            <p:nvPr/>
          </p:nvSpPr>
          <p:spPr bwMode="auto">
            <a:xfrm>
              <a:off x="1586" y="2055"/>
              <a:ext cx="27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90</a:t>
              </a:r>
            </a:p>
          </p:txBody>
        </p:sp>
        <p:sp>
          <p:nvSpPr>
            <p:cNvPr id="116" name="Text Box 111"/>
            <p:cNvSpPr txBox="1">
              <a:spLocks noChangeArrowheads="1"/>
            </p:cNvSpPr>
            <p:nvPr/>
          </p:nvSpPr>
          <p:spPr bwMode="auto">
            <a:xfrm>
              <a:off x="1862" y="2055"/>
              <a:ext cx="26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38</a:t>
              </a:r>
            </a:p>
          </p:txBody>
        </p:sp>
        <p:sp>
          <p:nvSpPr>
            <p:cNvPr id="117" name="Text Box 112"/>
            <p:cNvSpPr txBox="1">
              <a:spLocks noChangeArrowheads="1"/>
            </p:cNvSpPr>
            <p:nvPr/>
          </p:nvSpPr>
          <p:spPr bwMode="auto">
            <a:xfrm>
              <a:off x="2133" y="2055"/>
              <a:ext cx="270"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84</a:t>
              </a:r>
            </a:p>
          </p:txBody>
        </p:sp>
        <p:sp>
          <p:nvSpPr>
            <p:cNvPr id="118" name="Text Box 113"/>
            <p:cNvSpPr txBox="1">
              <a:spLocks noChangeArrowheads="1"/>
            </p:cNvSpPr>
            <p:nvPr/>
          </p:nvSpPr>
          <p:spPr bwMode="auto">
            <a:xfrm>
              <a:off x="2407" y="2055"/>
              <a:ext cx="26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77</a:t>
              </a:r>
            </a:p>
          </p:txBody>
        </p:sp>
      </p:grpSp>
      <p:grpSp>
        <p:nvGrpSpPr>
          <p:cNvPr id="119" name="Group 114"/>
          <p:cNvGrpSpPr>
            <a:grpSpLocks/>
          </p:cNvGrpSpPr>
          <p:nvPr/>
        </p:nvGrpSpPr>
        <p:grpSpPr bwMode="auto">
          <a:xfrm>
            <a:off x="4960938" y="2614613"/>
            <a:ext cx="3900487" cy="401637"/>
            <a:chOff x="219" y="2024"/>
            <a:chExt cx="2457" cy="253"/>
          </a:xfrm>
        </p:grpSpPr>
        <p:sp>
          <p:nvSpPr>
            <p:cNvPr id="120" name="Rectangle 115"/>
            <p:cNvSpPr>
              <a:spLocks noChangeArrowheads="1"/>
            </p:cNvSpPr>
            <p:nvPr/>
          </p:nvSpPr>
          <p:spPr bwMode="auto">
            <a:xfrm>
              <a:off x="219" y="2025"/>
              <a:ext cx="2433" cy="252"/>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p>
              <a:endParaRPr lang="en-SG" sz="2400">
                <a:latin typeface="Times New Roman" pitchFamily="18" charset="0"/>
              </a:endParaRPr>
            </a:p>
          </p:txBody>
        </p:sp>
        <p:sp>
          <p:nvSpPr>
            <p:cNvPr id="121" name="Line 116"/>
            <p:cNvSpPr>
              <a:spLocks noChangeShapeType="1"/>
            </p:cNvSpPr>
            <p:nvPr/>
          </p:nvSpPr>
          <p:spPr bwMode="auto">
            <a:xfrm>
              <a:off x="488" y="2024"/>
              <a:ext cx="0" cy="251"/>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122" name="Line 117"/>
            <p:cNvSpPr>
              <a:spLocks noChangeShapeType="1"/>
            </p:cNvSpPr>
            <p:nvPr/>
          </p:nvSpPr>
          <p:spPr bwMode="auto">
            <a:xfrm>
              <a:off x="761" y="2025"/>
              <a:ext cx="0" cy="251"/>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123" name="Line 118"/>
            <p:cNvSpPr>
              <a:spLocks noChangeShapeType="1"/>
            </p:cNvSpPr>
            <p:nvPr/>
          </p:nvSpPr>
          <p:spPr bwMode="auto">
            <a:xfrm>
              <a:off x="1034" y="2025"/>
              <a:ext cx="0" cy="251"/>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124" name="Line 119"/>
            <p:cNvSpPr>
              <a:spLocks noChangeShapeType="1"/>
            </p:cNvSpPr>
            <p:nvPr/>
          </p:nvSpPr>
          <p:spPr bwMode="auto">
            <a:xfrm>
              <a:off x="1307" y="2025"/>
              <a:ext cx="0" cy="251"/>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125" name="Line 120"/>
            <p:cNvSpPr>
              <a:spLocks noChangeShapeType="1"/>
            </p:cNvSpPr>
            <p:nvPr/>
          </p:nvSpPr>
          <p:spPr bwMode="auto">
            <a:xfrm>
              <a:off x="1580" y="2025"/>
              <a:ext cx="0" cy="251"/>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126" name="Line 121"/>
            <p:cNvSpPr>
              <a:spLocks noChangeShapeType="1"/>
            </p:cNvSpPr>
            <p:nvPr/>
          </p:nvSpPr>
          <p:spPr bwMode="auto">
            <a:xfrm>
              <a:off x="1853" y="2025"/>
              <a:ext cx="0" cy="251"/>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127" name="Line 122"/>
            <p:cNvSpPr>
              <a:spLocks noChangeShapeType="1"/>
            </p:cNvSpPr>
            <p:nvPr/>
          </p:nvSpPr>
          <p:spPr bwMode="auto">
            <a:xfrm>
              <a:off x="2126" y="2026"/>
              <a:ext cx="0" cy="25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128" name="Line 123"/>
            <p:cNvSpPr>
              <a:spLocks noChangeShapeType="1"/>
            </p:cNvSpPr>
            <p:nvPr/>
          </p:nvSpPr>
          <p:spPr bwMode="auto">
            <a:xfrm>
              <a:off x="2398" y="2026"/>
              <a:ext cx="0" cy="25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129" name="Text Box 124"/>
            <p:cNvSpPr txBox="1">
              <a:spLocks noChangeArrowheads="1"/>
            </p:cNvSpPr>
            <p:nvPr/>
          </p:nvSpPr>
          <p:spPr bwMode="auto">
            <a:xfrm>
              <a:off x="226" y="2055"/>
              <a:ext cx="27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17</a:t>
              </a:r>
            </a:p>
          </p:txBody>
        </p:sp>
        <p:sp>
          <p:nvSpPr>
            <p:cNvPr id="130" name="Text Box 125"/>
            <p:cNvSpPr txBox="1">
              <a:spLocks noChangeArrowheads="1"/>
            </p:cNvSpPr>
            <p:nvPr/>
          </p:nvSpPr>
          <p:spPr bwMode="auto">
            <a:xfrm>
              <a:off x="501" y="2055"/>
              <a:ext cx="19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5</a:t>
              </a:r>
            </a:p>
          </p:txBody>
        </p:sp>
        <p:sp>
          <p:nvSpPr>
            <p:cNvPr id="131" name="Text Box 126"/>
            <p:cNvSpPr txBox="1">
              <a:spLocks noChangeArrowheads="1"/>
            </p:cNvSpPr>
            <p:nvPr/>
          </p:nvSpPr>
          <p:spPr bwMode="auto">
            <a:xfrm>
              <a:off x="781" y="2055"/>
              <a:ext cx="27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23</a:t>
              </a:r>
            </a:p>
          </p:txBody>
        </p:sp>
        <p:sp>
          <p:nvSpPr>
            <p:cNvPr id="132" name="Text Box 127"/>
            <p:cNvSpPr txBox="1">
              <a:spLocks noChangeArrowheads="1"/>
            </p:cNvSpPr>
            <p:nvPr/>
          </p:nvSpPr>
          <p:spPr bwMode="auto">
            <a:xfrm>
              <a:off x="1039" y="2055"/>
              <a:ext cx="27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12</a:t>
              </a:r>
            </a:p>
          </p:txBody>
        </p:sp>
        <p:sp>
          <p:nvSpPr>
            <p:cNvPr id="133" name="Text Box 128"/>
            <p:cNvSpPr txBox="1">
              <a:spLocks noChangeArrowheads="1"/>
            </p:cNvSpPr>
            <p:nvPr/>
          </p:nvSpPr>
          <p:spPr bwMode="auto">
            <a:xfrm>
              <a:off x="1313" y="2055"/>
              <a:ext cx="27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44</a:t>
              </a:r>
            </a:p>
          </p:txBody>
        </p:sp>
        <p:sp>
          <p:nvSpPr>
            <p:cNvPr id="134" name="Text Box 129"/>
            <p:cNvSpPr txBox="1">
              <a:spLocks noChangeArrowheads="1"/>
            </p:cNvSpPr>
            <p:nvPr/>
          </p:nvSpPr>
          <p:spPr bwMode="auto">
            <a:xfrm>
              <a:off x="1586" y="2055"/>
              <a:ext cx="27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38</a:t>
              </a:r>
            </a:p>
          </p:txBody>
        </p:sp>
        <p:sp>
          <p:nvSpPr>
            <p:cNvPr id="135" name="Text Box 130"/>
            <p:cNvSpPr txBox="1">
              <a:spLocks noChangeArrowheads="1"/>
            </p:cNvSpPr>
            <p:nvPr/>
          </p:nvSpPr>
          <p:spPr bwMode="auto">
            <a:xfrm>
              <a:off x="1862" y="2055"/>
              <a:ext cx="27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90</a:t>
              </a:r>
            </a:p>
          </p:txBody>
        </p:sp>
        <p:sp>
          <p:nvSpPr>
            <p:cNvPr id="136" name="Text Box 131"/>
            <p:cNvSpPr txBox="1">
              <a:spLocks noChangeArrowheads="1"/>
            </p:cNvSpPr>
            <p:nvPr/>
          </p:nvSpPr>
          <p:spPr bwMode="auto">
            <a:xfrm>
              <a:off x="2133" y="2055"/>
              <a:ext cx="270"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84</a:t>
              </a:r>
            </a:p>
          </p:txBody>
        </p:sp>
        <p:sp>
          <p:nvSpPr>
            <p:cNvPr id="137" name="Text Box 132"/>
            <p:cNvSpPr txBox="1">
              <a:spLocks noChangeArrowheads="1"/>
            </p:cNvSpPr>
            <p:nvPr/>
          </p:nvSpPr>
          <p:spPr bwMode="auto">
            <a:xfrm>
              <a:off x="2407" y="2055"/>
              <a:ext cx="26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77</a:t>
              </a:r>
            </a:p>
          </p:txBody>
        </p:sp>
      </p:grpSp>
      <p:grpSp>
        <p:nvGrpSpPr>
          <p:cNvPr id="138" name="Group 133"/>
          <p:cNvGrpSpPr>
            <a:grpSpLocks/>
          </p:cNvGrpSpPr>
          <p:nvPr/>
        </p:nvGrpSpPr>
        <p:grpSpPr bwMode="auto">
          <a:xfrm>
            <a:off x="4938713" y="3824288"/>
            <a:ext cx="3900487" cy="401637"/>
            <a:chOff x="219" y="2024"/>
            <a:chExt cx="2457" cy="253"/>
          </a:xfrm>
        </p:grpSpPr>
        <p:sp>
          <p:nvSpPr>
            <p:cNvPr id="139" name="Rectangle 134"/>
            <p:cNvSpPr>
              <a:spLocks noChangeArrowheads="1"/>
            </p:cNvSpPr>
            <p:nvPr/>
          </p:nvSpPr>
          <p:spPr bwMode="auto">
            <a:xfrm>
              <a:off x="219" y="2025"/>
              <a:ext cx="2433" cy="252"/>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p>
              <a:endParaRPr lang="en-SG" sz="2400">
                <a:latin typeface="Times New Roman" pitchFamily="18" charset="0"/>
              </a:endParaRPr>
            </a:p>
          </p:txBody>
        </p:sp>
        <p:sp>
          <p:nvSpPr>
            <p:cNvPr id="140" name="Line 135"/>
            <p:cNvSpPr>
              <a:spLocks noChangeShapeType="1"/>
            </p:cNvSpPr>
            <p:nvPr/>
          </p:nvSpPr>
          <p:spPr bwMode="auto">
            <a:xfrm>
              <a:off x="488" y="2024"/>
              <a:ext cx="0" cy="251"/>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141" name="Line 136"/>
            <p:cNvSpPr>
              <a:spLocks noChangeShapeType="1"/>
            </p:cNvSpPr>
            <p:nvPr/>
          </p:nvSpPr>
          <p:spPr bwMode="auto">
            <a:xfrm>
              <a:off x="761" y="2025"/>
              <a:ext cx="0" cy="251"/>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142" name="Line 137"/>
            <p:cNvSpPr>
              <a:spLocks noChangeShapeType="1"/>
            </p:cNvSpPr>
            <p:nvPr/>
          </p:nvSpPr>
          <p:spPr bwMode="auto">
            <a:xfrm>
              <a:off x="1034" y="2025"/>
              <a:ext cx="0" cy="251"/>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143" name="Line 138"/>
            <p:cNvSpPr>
              <a:spLocks noChangeShapeType="1"/>
            </p:cNvSpPr>
            <p:nvPr/>
          </p:nvSpPr>
          <p:spPr bwMode="auto">
            <a:xfrm>
              <a:off x="1307" y="2025"/>
              <a:ext cx="0" cy="251"/>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144" name="Line 139"/>
            <p:cNvSpPr>
              <a:spLocks noChangeShapeType="1"/>
            </p:cNvSpPr>
            <p:nvPr/>
          </p:nvSpPr>
          <p:spPr bwMode="auto">
            <a:xfrm>
              <a:off x="1580" y="2025"/>
              <a:ext cx="0" cy="251"/>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145" name="Line 140"/>
            <p:cNvSpPr>
              <a:spLocks noChangeShapeType="1"/>
            </p:cNvSpPr>
            <p:nvPr/>
          </p:nvSpPr>
          <p:spPr bwMode="auto">
            <a:xfrm>
              <a:off x="1853" y="2025"/>
              <a:ext cx="0" cy="251"/>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146" name="Line 141"/>
            <p:cNvSpPr>
              <a:spLocks noChangeShapeType="1"/>
            </p:cNvSpPr>
            <p:nvPr/>
          </p:nvSpPr>
          <p:spPr bwMode="auto">
            <a:xfrm>
              <a:off x="2126" y="2026"/>
              <a:ext cx="0" cy="25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147" name="Line 142"/>
            <p:cNvSpPr>
              <a:spLocks noChangeShapeType="1"/>
            </p:cNvSpPr>
            <p:nvPr/>
          </p:nvSpPr>
          <p:spPr bwMode="auto">
            <a:xfrm>
              <a:off x="2398" y="2026"/>
              <a:ext cx="0" cy="25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148" name="Text Box 143"/>
            <p:cNvSpPr txBox="1">
              <a:spLocks noChangeArrowheads="1"/>
            </p:cNvSpPr>
            <p:nvPr/>
          </p:nvSpPr>
          <p:spPr bwMode="auto">
            <a:xfrm>
              <a:off x="226" y="2055"/>
              <a:ext cx="27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17</a:t>
              </a:r>
            </a:p>
          </p:txBody>
        </p:sp>
        <p:sp>
          <p:nvSpPr>
            <p:cNvPr id="149" name="Text Box 144"/>
            <p:cNvSpPr txBox="1">
              <a:spLocks noChangeArrowheads="1"/>
            </p:cNvSpPr>
            <p:nvPr/>
          </p:nvSpPr>
          <p:spPr bwMode="auto">
            <a:xfrm>
              <a:off x="501" y="2055"/>
              <a:ext cx="19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5</a:t>
              </a:r>
            </a:p>
          </p:txBody>
        </p:sp>
        <p:sp>
          <p:nvSpPr>
            <p:cNvPr id="150" name="Text Box 145"/>
            <p:cNvSpPr txBox="1">
              <a:spLocks noChangeArrowheads="1"/>
            </p:cNvSpPr>
            <p:nvPr/>
          </p:nvSpPr>
          <p:spPr bwMode="auto">
            <a:xfrm>
              <a:off x="781" y="2055"/>
              <a:ext cx="27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23</a:t>
              </a:r>
            </a:p>
          </p:txBody>
        </p:sp>
        <p:sp>
          <p:nvSpPr>
            <p:cNvPr id="151" name="Text Box 146"/>
            <p:cNvSpPr txBox="1">
              <a:spLocks noChangeArrowheads="1"/>
            </p:cNvSpPr>
            <p:nvPr/>
          </p:nvSpPr>
          <p:spPr bwMode="auto">
            <a:xfrm>
              <a:off x="1039" y="2055"/>
              <a:ext cx="27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12</a:t>
              </a:r>
            </a:p>
          </p:txBody>
        </p:sp>
        <p:sp>
          <p:nvSpPr>
            <p:cNvPr id="152" name="Text Box 147"/>
            <p:cNvSpPr txBox="1">
              <a:spLocks noChangeArrowheads="1"/>
            </p:cNvSpPr>
            <p:nvPr/>
          </p:nvSpPr>
          <p:spPr bwMode="auto">
            <a:xfrm>
              <a:off x="1313" y="2055"/>
              <a:ext cx="27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44</a:t>
              </a:r>
            </a:p>
          </p:txBody>
        </p:sp>
        <p:sp>
          <p:nvSpPr>
            <p:cNvPr id="153" name="Text Box 148"/>
            <p:cNvSpPr txBox="1">
              <a:spLocks noChangeArrowheads="1"/>
            </p:cNvSpPr>
            <p:nvPr/>
          </p:nvSpPr>
          <p:spPr bwMode="auto">
            <a:xfrm>
              <a:off x="1586" y="2055"/>
              <a:ext cx="27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38</a:t>
              </a:r>
            </a:p>
          </p:txBody>
        </p:sp>
        <p:sp>
          <p:nvSpPr>
            <p:cNvPr id="154" name="Text Box 149"/>
            <p:cNvSpPr txBox="1">
              <a:spLocks noChangeArrowheads="1"/>
            </p:cNvSpPr>
            <p:nvPr/>
          </p:nvSpPr>
          <p:spPr bwMode="auto">
            <a:xfrm>
              <a:off x="1862" y="2055"/>
              <a:ext cx="27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84</a:t>
              </a:r>
            </a:p>
          </p:txBody>
        </p:sp>
        <p:sp>
          <p:nvSpPr>
            <p:cNvPr id="155" name="Text Box 150"/>
            <p:cNvSpPr txBox="1">
              <a:spLocks noChangeArrowheads="1"/>
            </p:cNvSpPr>
            <p:nvPr/>
          </p:nvSpPr>
          <p:spPr bwMode="auto">
            <a:xfrm>
              <a:off x="2133" y="2055"/>
              <a:ext cx="27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90</a:t>
              </a:r>
            </a:p>
          </p:txBody>
        </p:sp>
        <p:sp>
          <p:nvSpPr>
            <p:cNvPr id="156" name="Text Box 151"/>
            <p:cNvSpPr txBox="1">
              <a:spLocks noChangeArrowheads="1"/>
            </p:cNvSpPr>
            <p:nvPr/>
          </p:nvSpPr>
          <p:spPr bwMode="auto">
            <a:xfrm>
              <a:off x="2407" y="2055"/>
              <a:ext cx="26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77</a:t>
              </a:r>
            </a:p>
          </p:txBody>
        </p:sp>
      </p:grpSp>
      <p:grpSp>
        <p:nvGrpSpPr>
          <p:cNvPr id="157" name="Group 152"/>
          <p:cNvGrpSpPr>
            <a:grpSpLocks/>
          </p:cNvGrpSpPr>
          <p:nvPr/>
        </p:nvGrpSpPr>
        <p:grpSpPr bwMode="auto">
          <a:xfrm>
            <a:off x="5011738" y="4962525"/>
            <a:ext cx="3902075" cy="401638"/>
            <a:chOff x="219" y="2024"/>
            <a:chExt cx="2458" cy="253"/>
          </a:xfrm>
        </p:grpSpPr>
        <p:sp>
          <p:nvSpPr>
            <p:cNvPr id="158" name="Rectangle 153"/>
            <p:cNvSpPr>
              <a:spLocks noChangeArrowheads="1"/>
            </p:cNvSpPr>
            <p:nvPr/>
          </p:nvSpPr>
          <p:spPr bwMode="auto">
            <a:xfrm>
              <a:off x="219" y="2025"/>
              <a:ext cx="2433" cy="252"/>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p>
              <a:endParaRPr lang="en-SG" sz="2400">
                <a:latin typeface="Times New Roman" pitchFamily="18" charset="0"/>
              </a:endParaRPr>
            </a:p>
          </p:txBody>
        </p:sp>
        <p:sp>
          <p:nvSpPr>
            <p:cNvPr id="159" name="Line 154"/>
            <p:cNvSpPr>
              <a:spLocks noChangeShapeType="1"/>
            </p:cNvSpPr>
            <p:nvPr/>
          </p:nvSpPr>
          <p:spPr bwMode="auto">
            <a:xfrm>
              <a:off x="488" y="2024"/>
              <a:ext cx="0" cy="251"/>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160" name="Line 155"/>
            <p:cNvSpPr>
              <a:spLocks noChangeShapeType="1"/>
            </p:cNvSpPr>
            <p:nvPr/>
          </p:nvSpPr>
          <p:spPr bwMode="auto">
            <a:xfrm>
              <a:off x="761" y="2025"/>
              <a:ext cx="0" cy="251"/>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161" name="Line 156"/>
            <p:cNvSpPr>
              <a:spLocks noChangeShapeType="1"/>
            </p:cNvSpPr>
            <p:nvPr/>
          </p:nvSpPr>
          <p:spPr bwMode="auto">
            <a:xfrm>
              <a:off x="1034" y="2025"/>
              <a:ext cx="0" cy="251"/>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162" name="Line 157"/>
            <p:cNvSpPr>
              <a:spLocks noChangeShapeType="1"/>
            </p:cNvSpPr>
            <p:nvPr/>
          </p:nvSpPr>
          <p:spPr bwMode="auto">
            <a:xfrm>
              <a:off x="1307" y="2025"/>
              <a:ext cx="0" cy="251"/>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163" name="Line 158"/>
            <p:cNvSpPr>
              <a:spLocks noChangeShapeType="1"/>
            </p:cNvSpPr>
            <p:nvPr/>
          </p:nvSpPr>
          <p:spPr bwMode="auto">
            <a:xfrm>
              <a:off x="1580" y="2025"/>
              <a:ext cx="0" cy="251"/>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164" name="Line 159"/>
            <p:cNvSpPr>
              <a:spLocks noChangeShapeType="1"/>
            </p:cNvSpPr>
            <p:nvPr/>
          </p:nvSpPr>
          <p:spPr bwMode="auto">
            <a:xfrm>
              <a:off x="1853" y="2025"/>
              <a:ext cx="0" cy="251"/>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165" name="Line 160"/>
            <p:cNvSpPr>
              <a:spLocks noChangeShapeType="1"/>
            </p:cNvSpPr>
            <p:nvPr/>
          </p:nvSpPr>
          <p:spPr bwMode="auto">
            <a:xfrm>
              <a:off x="2126" y="2026"/>
              <a:ext cx="0" cy="25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166" name="Line 161"/>
            <p:cNvSpPr>
              <a:spLocks noChangeShapeType="1"/>
            </p:cNvSpPr>
            <p:nvPr/>
          </p:nvSpPr>
          <p:spPr bwMode="auto">
            <a:xfrm>
              <a:off x="2398" y="2026"/>
              <a:ext cx="0" cy="25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167" name="Text Box 162"/>
            <p:cNvSpPr txBox="1">
              <a:spLocks noChangeArrowheads="1"/>
            </p:cNvSpPr>
            <p:nvPr/>
          </p:nvSpPr>
          <p:spPr bwMode="auto">
            <a:xfrm>
              <a:off x="226" y="2055"/>
              <a:ext cx="27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17</a:t>
              </a:r>
            </a:p>
          </p:txBody>
        </p:sp>
        <p:sp>
          <p:nvSpPr>
            <p:cNvPr id="168" name="Text Box 163"/>
            <p:cNvSpPr txBox="1">
              <a:spLocks noChangeArrowheads="1"/>
            </p:cNvSpPr>
            <p:nvPr/>
          </p:nvSpPr>
          <p:spPr bwMode="auto">
            <a:xfrm>
              <a:off x="501" y="2055"/>
              <a:ext cx="19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5</a:t>
              </a:r>
            </a:p>
          </p:txBody>
        </p:sp>
        <p:sp>
          <p:nvSpPr>
            <p:cNvPr id="169" name="Text Box 164"/>
            <p:cNvSpPr txBox="1">
              <a:spLocks noChangeArrowheads="1"/>
            </p:cNvSpPr>
            <p:nvPr/>
          </p:nvSpPr>
          <p:spPr bwMode="auto">
            <a:xfrm>
              <a:off x="781" y="2055"/>
              <a:ext cx="27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23</a:t>
              </a:r>
            </a:p>
          </p:txBody>
        </p:sp>
        <p:sp>
          <p:nvSpPr>
            <p:cNvPr id="170" name="Text Box 165"/>
            <p:cNvSpPr txBox="1">
              <a:spLocks noChangeArrowheads="1"/>
            </p:cNvSpPr>
            <p:nvPr/>
          </p:nvSpPr>
          <p:spPr bwMode="auto">
            <a:xfrm>
              <a:off x="1039" y="2055"/>
              <a:ext cx="27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12</a:t>
              </a:r>
            </a:p>
          </p:txBody>
        </p:sp>
        <p:sp>
          <p:nvSpPr>
            <p:cNvPr id="171" name="Text Box 166"/>
            <p:cNvSpPr txBox="1">
              <a:spLocks noChangeArrowheads="1"/>
            </p:cNvSpPr>
            <p:nvPr/>
          </p:nvSpPr>
          <p:spPr bwMode="auto">
            <a:xfrm>
              <a:off x="1313" y="2055"/>
              <a:ext cx="27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44</a:t>
              </a:r>
            </a:p>
          </p:txBody>
        </p:sp>
        <p:sp>
          <p:nvSpPr>
            <p:cNvPr id="172" name="Text Box 167"/>
            <p:cNvSpPr txBox="1">
              <a:spLocks noChangeArrowheads="1"/>
            </p:cNvSpPr>
            <p:nvPr/>
          </p:nvSpPr>
          <p:spPr bwMode="auto">
            <a:xfrm>
              <a:off x="1586" y="2055"/>
              <a:ext cx="27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38</a:t>
              </a:r>
            </a:p>
          </p:txBody>
        </p:sp>
        <p:sp>
          <p:nvSpPr>
            <p:cNvPr id="173" name="Text Box 168"/>
            <p:cNvSpPr txBox="1">
              <a:spLocks noChangeArrowheads="1"/>
            </p:cNvSpPr>
            <p:nvPr/>
          </p:nvSpPr>
          <p:spPr bwMode="auto">
            <a:xfrm>
              <a:off x="1862" y="2055"/>
              <a:ext cx="27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84</a:t>
              </a:r>
            </a:p>
          </p:txBody>
        </p:sp>
        <p:sp>
          <p:nvSpPr>
            <p:cNvPr id="174" name="Text Box 169"/>
            <p:cNvSpPr txBox="1">
              <a:spLocks noChangeArrowheads="1"/>
            </p:cNvSpPr>
            <p:nvPr/>
          </p:nvSpPr>
          <p:spPr bwMode="auto">
            <a:xfrm>
              <a:off x="2133" y="2055"/>
              <a:ext cx="27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77</a:t>
              </a:r>
            </a:p>
          </p:txBody>
        </p:sp>
        <p:sp>
          <p:nvSpPr>
            <p:cNvPr id="175" name="Text Box 170"/>
            <p:cNvSpPr txBox="1">
              <a:spLocks noChangeArrowheads="1"/>
            </p:cNvSpPr>
            <p:nvPr/>
          </p:nvSpPr>
          <p:spPr bwMode="auto">
            <a:xfrm>
              <a:off x="2407" y="2055"/>
              <a:ext cx="27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90</a:t>
              </a:r>
            </a:p>
          </p:txBody>
        </p:sp>
      </p:grpSp>
      <p:sp>
        <p:nvSpPr>
          <p:cNvPr id="176" name="Freeform 171"/>
          <p:cNvSpPr>
            <a:spLocks/>
          </p:cNvSpPr>
          <p:nvPr/>
        </p:nvSpPr>
        <p:spPr bwMode="auto">
          <a:xfrm>
            <a:off x="1422400" y="4240213"/>
            <a:ext cx="368300" cy="241300"/>
          </a:xfrm>
          <a:custGeom>
            <a:avLst/>
            <a:gdLst>
              <a:gd name="T0" fmla="*/ 0 w 583"/>
              <a:gd name="T1" fmla="*/ 0 h 231"/>
              <a:gd name="T2" fmla="*/ 0 w 583"/>
              <a:gd name="T3" fmla="*/ 2147483647 h 231"/>
              <a:gd name="T4" fmla="*/ 2147483647 w 583"/>
              <a:gd name="T5" fmla="*/ 2147483647 h 231"/>
              <a:gd name="T6" fmla="*/ 2147483647 w 583"/>
              <a:gd name="T7" fmla="*/ 0 h 231"/>
              <a:gd name="T8" fmla="*/ 0 60000 65536"/>
              <a:gd name="T9" fmla="*/ 0 60000 65536"/>
              <a:gd name="T10" fmla="*/ 0 60000 65536"/>
              <a:gd name="T11" fmla="*/ 0 60000 65536"/>
              <a:gd name="T12" fmla="*/ 0 w 583"/>
              <a:gd name="T13" fmla="*/ 0 h 231"/>
              <a:gd name="T14" fmla="*/ 583 w 583"/>
              <a:gd name="T15" fmla="*/ 231 h 231"/>
            </a:gdLst>
            <a:ahLst/>
            <a:cxnLst>
              <a:cxn ang="T8">
                <a:pos x="T0" y="T1"/>
              </a:cxn>
              <a:cxn ang="T9">
                <a:pos x="T2" y="T3"/>
              </a:cxn>
              <a:cxn ang="T10">
                <a:pos x="T4" y="T5"/>
              </a:cxn>
              <a:cxn ang="T11">
                <a:pos x="T6" y="T7"/>
              </a:cxn>
            </a:cxnLst>
            <a:rect l="T12" t="T13" r="T14" b="T15"/>
            <a:pathLst>
              <a:path w="583" h="231">
                <a:moveTo>
                  <a:pt x="0" y="0"/>
                </a:moveTo>
                <a:lnTo>
                  <a:pt x="0" y="231"/>
                </a:lnTo>
                <a:lnTo>
                  <a:pt x="583" y="231"/>
                </a:lnTo>
                <a:lnTo>
                  <a:pt x="583" y="0"/>
                </a:lnTo>
              </a:path>
            </a:pathLst>
          </a:custGeom>
          <a:noFill/>
          <a:ln w="19050">
            <a:solidFill>
              <a:schemeClr val="tx2"/>
            </a:solidFill>
            <a:miter lim="800000"/>
            <a:headEnd type="arrow" w="med" len="med"/>
            <a:tailEnd type="arrow" w="med" len="med"/>
          </a:ln>
          <a:extLst>
            <a:ext uri="{909E8E84-426E-40DD-AFC4-6F175D3DCCD1}">
              <a14:hiddenFill xmlns:a14="http://schemas.microsoft.com/office/drawing/2010/main">
                <a:solidFill>
                  <a:srgbClr val="FFFFFF"/>
                </a:solidFill>
              </a14:hiddenFill>
            </a:ext>
          </a:extLst>
        </p:spPr>
        <p:txBody>
          <a:bodyPr anchor="ctr"/>
          <a:lstStyle/>
          <a:p>
            <a:endParaRPr lang="en-SG"/>
          </a:p>
        </p:txBody>
      </p:sp>
      <p:grpSp>
        <p:nvGrpSpPr>
          <p:cNvPr id="177" name="Group 172"/>
          <p:cNvGrpSpPr>
            <a:grpSpLocks/>
          </p:cNvGrpSpPr>
          <p:nvPr/>
        </p:nvGrpSpPr>
        <p:grpSpPr bwMode="auto">
          <a:xfrm>
            <a:off x="584200" y="1965325"/>
            <a:ext cx="1360488" cy="341313"/>
            <a:chOff x="368" y="1238"/>
            <a:chExt cx="857" cy="215"/>
          </a:xfrm>
        </p:grpSpPr>
        <p:sp>
          <p:nvSpPr>
            <p:cNvPr id="178" name="Freeform 173"/>
            <p:cNvSpPr>
              <a:spLocks/>
            </p:cNvSpPr>
            <p:nvPr/>
          </p:nvSpPr>
          <p:spPr bwMode="auto">
            <a:xfrm>
              <a:off x="368" y="1238"/>
              <a:ext cx="236" cy="158"/>
            </a:xfrm>
            <a:custGeom>
              <a:avLst/>
              <a:gdLst>
                <a:gd name="T0" fmla="*/ 0 w 583"/>
                <a:gd name="T1" fmla="*/ 0 h 231"/>
                <a:gd name="T2" fmla="*/ 0 w 583"/>
                <a:gd name="T3" fmla="*/ 1 h 231"/>
                <a:gd name="T4" fmla="*/ 0 w 583"/>
                <a:gd name="T5" fmla="*/ 1 h 231"/>
                <a:gd name="T6" fmla="*/ 0 w 583"/>
                <a:gd name="T7" fmla="*/ 0 h 231"/>
                <a:gd name="T8" fmla="*/ 0 60000 65536"/>
                <a:gd name="T9" fmla="*/ 0 60000 65536"/>
                <a:gd name="T10" fmla="*/ 0 60000 65536"/>
                <a:gd name="T11" fmla="*/ 0 60000 65536"/>
                <a:gd name="T12" fmla="*/ 0 w 583"/>
                <a:gd name="T13" fmla="*/ 0 h 231"/>
                <a:gd name="T14" fmla="*/ 583 w 583"/>
                <a:gd name="T15" fmla="*/ 231 h 231"/>
              </a:gdLst>
              <a:ahLst/>
              <a:cxnLst>
                <a:cxn ang="T8">
                  <a:pos x="T0" y="T1"/>
                </a:cxn>
                <a:cxn ang="T9">
                  <a:pos x="T2" y="T3"/>
                </a:cxn>
                <a:cxn ang="T10">
                  <a:pos x="T4" y="T5"/>
                </a:cxn>
                <a:cxn ang="T11">
                  <a:pos x="T6" y="T7"/>
                </a:cxn>
              </a:cxnLst>
              <a:rect l="T12" t="T13" r="T14" b="T15"/>
              <a:pathLst>
                <a:path w="583" h="231">
                  <a:moveTo>
                    <a:pt x="0" y="0"/>
                  </a:moveTo>
                  <a:lnTo>
                    <a:pt x="0" y="231"/>
                  </a:lnTo>
                  <a:lnTo>
                    <a:pt x="583" y="231"/>
                  </a:lnTo>
                  <a:lnTo>
                    <a:pt x="583" y="0"/>
                  </a:lnTo>
                </a:path>
              </a:pathLst>
            </a:custGeom>
            <a:noFill/>
            <a:ln w="19050">
              <a:solidFill>
                <a:srgbClr val="D21804"/>
              </a:solidFill>
              <a:miter lim="800000"/>
              <a:headEnd type="arrow" w="med" len="med"/>
              <a:tailEnd type="arrow" w="med" len="med"/>
            </a:ln>
            <a:extLst>
              <a:ext uri="{909E8E84-426E-40DD-AFC4-6F175D3DCCD1}">
                <a14:hiddenFill xmlns:a14="http://schemas.microsoft.com/office/drawing/2010/main">
                  <a:solidFill>
                    <a:srgbClr val="FFFFFF"/>
                  </a:solidFill>
                </a14:hiddenFill>
              </a:ext>
            </a:extLst>
          </p:spPr>
          <p:txBody>
            <a:bodyPr anchor="ctr"/>
            <a:lstStyle/>
            <a:p>
              <a:endParaRPr lang="en-SG"/>
            </a:p>
          </p:txBody>
        </p:sp>
        <p:sp>
          <p:nvSpPr>
            <p:cNvPr id="179" name="Text Box 174"/>
            <p:cNvSpPr txBox="1">
              <a:spLocks noChangeArrowheads="1"/>
            </p:cNvSpPr>
            <p:nvPr/>
          </p:nvSpPr>
          <p:spPr bwMode="auto">
            <a:xfrm>
              <a:off x="639" y="1261"/>
              <a:ext cx="58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400">
                  <a:solidFill>
                    <a:srgbClr val="D21804"/>
                  </a:solidFill>
                  <a:latin typeface="Tahoma" pitchFamily="34" charset="0"/>
                  <a:ea typeface="ＭＳ Ｐゴシック" pitchFamily="34" charset="-128"/>
                </a:rPr>
                <a:t>exchange</a:t>
              </a:r>
            </a:p>
          </p:txBody>
        </p:sp>
      </p:grpSp>
      <p:sp>
        <p:nvSpPr>
          <p:cNvPr id="180" name="Text Box 175"/>
          <p:cNvSpPr txBox="1">
            <a:spLocks noChangeArrowheads="1"/>
          </p:cNvSpPr>
          <p:nvPr/>
        </p:nvSpPr>
        <p:spPr bwMode="auto">
          <a:xfrm>
            <a:off x="1398588" y="4422775"/>
            <a:ext cx="36988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400">
                <a:solidFill>
                  <a:schemeClr val="tx2"/>
                </a:solidFill>
                <a:latin typeface="Tahoma" pitchFamily="34" charset="0"/>
                <a:ea typeface="ＭＳ Ｐゴシック" pitchFamily="34" charset="-128"/>
              </a:rPr>
              <a:t>ok</a:t>
            </a:r>
          </a:p>
        </p:txBody>
      </p:sp>
      <p:sp>
        <p:nvSpPr>
          <p:cNvPr id="181" name="Freeform 176"/>
          <p:cNvSpPr>
            <a:spLocks/>
          </p:cNvSpPr>
          <p:nvPr/>
        </p:nvSpPr>
        <p:spPr bwMode="auto">
          <a:xfrm>
            <a:off x="984250" y="3127375"/>
            <a:ext cx="374650" cy="250825"/>
          </a:xfrm>
          <a:custGeom>
            <a:avLst/>
            <a:gdLst>
              <a:gd name="T0" fmla="*/ 0 w 583"/>
              <a:gd name="T1" fmla="*/ 0 h 231"/>
              <a:gd name="T2" fmla="*/ 0 w 583"/>
              <a:gd name="T3" fmla="*/ 2147483647 h 231"/>
              <a:gd name="T4" fmla="*/ 2147483647 w 583"/>
              <a:gd name="T5" fmla="*/ 2147483647 h 231"/>
              <a:gd name="T6" fmla="*/ 2147483647 w 583"/>
              <a:gd name="T7" fmla="*/ 0 h 231"/>
              <a:gd name="T8" fmla="*/ 0 60000 65536"/>
              <a:gd name="T9" fmla="*/ 0 60000 65536"/>
              <a:gd name="T10" fmla="*/ 0 60000 65536"/>
              <a:gd name="T11" fmla="*/ 0 60000 65536"/>
              <a:gd name="T12" fmla="*/ 0 w 583"/>
              <a:gd name="T13" fmla="*/ 0 h 231"/>
              <a:gd name="T14" fmla="*/ 583 w 583"/>
              <a:gd name="T15" fmla="*/ 231 h 231"/>
            </a:gdLst>
            <a:ahLst/>
            <a:cxnLst>
              <a:cxn ang="T8">
                <a:pos x="T0" y="T1"/>
              </a:cxn>
              <a:cxn ang="T9">
                <a:pos x="T2" y="T3"/>
              </a:cxn>
              <a:cxn ang="T10">
                <a:pos x="T4" y="T5"/>
              </a:cxn>
              <a:cxn ang="T11">
                <a:pos x="T6" y="T7"/>
              </a:cxn>
            </a:cxnLst>
            <a:rect l="T12" t="T13" r="T14" b="T15"/>
            <a:pathLst>
              <a:path w="583" h="231">
                <a:moveTo>
                  <a:pt x="0" y="0"/>
                </a:moveTo>
                <a:lnTo>
                  <a:pt x="0" y="231"/>
                </a:lnTo>
                <a:lnTo>
                  <a:pt x="583" y="231"/>
                </a:lnTo>
                <a:lnTo>
                  <a:pt x="583" y="0"/>
                </a:lnTo>
              </a:path>
            </a:pathLst>
          </a:custGeom>
          <a:noFill/>
          <a:ln w="19050">
            <a:solidFill>
              <a:schemeClr val="tx2"/>
            </a:solidFill>
            <a:miter lim="800000"/>
            <a:headEnd type="arrow" w="med" len="med"/>
            <a:tailEnd type="arrow" w="med" len="med"/>
          </a:ln>
          <a:extLst>
            <a:ext uri="{909E8E84-426E-40DD-AFC4-6F175D3DCCD1}">
              <a14:hiddenFill xmlns:a14="http://schemas.microsoft.com/office/drawing/2010/main">
                <a:solidFill>
                  <a:srgbClr val="FFFFFF"/>
                </a:solidFill>
              </a14:hiddenFill>
            </a:ext>
          </a:extLst>
        </p:spPr>
        <p:txBody>
          <a:bodyPr anchor="ctr"/>
          <a:lstStyle/>
          <a:p>
            <a:endParaRPr lang="en-SG"/>
          </a:p>
        </p:txBody>
      </p:sp>
      <p:grpSp>
        <p:nvGrpSpPr>
          <p:cNvPr id="182" name="Group 177"/>
          <p:cNvGrpSpPr>
            <a:grpSpLocks/>
          </p:cNvGrpSpPr>
          <p:nvPr/>
        </p:nvGrpSpPr>
        <p:grpSpPr bwMode="auto">
          <a:xfrm>
            <a:off x="984250" y="3127375"/>
            <a:ext cx="1438275" cy="317500"/>
            <a:chOff x="620" y="1970"/>
            <a:chExt cx="906" cy="200"/>
          </a:xfrm>
        </p:grpSpPr>
        <p:sp>
          <p:nvSpPr>
            <p:cNvPr id="183" name="Text Box 178"/>
            <p:cNvSpPr txBox="1">
              <a:spLocks noChangeArrowheads="1"/>
            </p:cNvSpPr>
            <p:nvPr/>
          </p:nvSpPr>
          <p:spPr bwMode="auto">
            <a:xfrm>
              <a:off x="940" y="1978"/>
              <a:ext cx="58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400">
                  <a:solidFill>
                    <a:srgbClr val="D21804"/>
                  </a:solidFill>
                  <a:latin typeface="Tahoma" pitchFamily="34" charset="0"/>
                  <a:ea typeface="ＭＳ Ｐゴシック" pitchFamily="34" charset="-128"/>
                </a:rPr>
                <a:t>exchange</a:t>
              </a:r>
            </a:p>
          </p:txBody>
        </p:sp>
        <p:sp>
          <p:nvSpPr>
            <p:cNvPr id="184" name="Freeform 179"/>
            <p:cNvSpPr>
              <a:spLocks/>
            </p:cNvSpPr>
            <p:nvPr/>
          </p:nvSpPr>
          <p:spPr bwMode="auto">
            <a:xfrm>
              <a:off x="620" y="1970"/>
              <a:ext cx="236" cy="158"/>
            </a:xfrm>
            <a:custGeom>
              <a:avLst/>
              <a:gdLst>
                <a:gd name="T0" fmla="*/ 0 w 583"/>
                <a:gd name="T1" fmla="*/ 0 h 231"/>
                <a:gd name="T2" fmla="*/ 0 w 583"/>
                <a:gd name="T3" fmla="*/ 1 h 231"/>
                <a:gd name="T4" fmla="*/ 0 w 583"/>
                <a:gd name="T5" fmla="*/ 1 h 231"/>
                <a:gd name="T6" fmla="*/ 0 w 583"/>
                <a:gd name="T7" fmla="*/ 0 h 231"/>
                <a:gd name="T8" fmla="*/ 0 60000 65536"/>
                <a:gd name="T9" fmla="*/ 0 60000 65536"/>
                <a:gd name="T10" fmla="*/ 0 60000 65536"/>
                <a:gd name="T11" fmla="*/ 0 60000 65536"/>
                <a:gd name="T12" fmla="*/ 0 w 583"/>
                <a:gd name="T13" fmla="*/ 0 h 231"/>
                <a:gd name="T14" fmla="*/ 583 w 583"/>
                <a:gd name="T15" fmla="*/ 231 h 231"/>
              </a:gdLst>
              <a:ahLst/>
              <a:cxnLst>
                <a:cxn ang="T8">
                  <a:pos x="T0" y="T1"/>
                </a:cxn>
                <a:cxn ang="T9">
                  <a:pos x="T2" y="T3"/>
                </a:cxn>
                <a:cxn ang="T10">
                  <a:pos x="T4" y="T5"/>
                </a:cxn>
                <a:cxn ang="T11">
                  <a:pos x="T6" y="T7"/>
                </a:cxn>
              </a:cxnLst>
              <a:rect l="T12" t="T13" r="T14" b="T15"/>
              <a:pathLst>
                <a:path w="583" h="231">
                  <a:moveTo>
                    <a:pt x="0" y="0"/>
                  </a:moveTo>
                  <a:lnTo>
                    <a:pt x="0" y="231"/>
                  </a:lnTo>
                  <a:lnTo>
                    <a:pt x="583" y="231"/>
                  </a:lnTo>
                  <a:lnTo>
                    <a:pt x="583" y="0"/>
                  </a:lnTo>
                </a:path>
              </a:pathLst>
            </a:custGeom>
            <a:noFill/>
            <a:ln w="19050">
              <a:solidFill>
                <a:srgbClr val="D21804"/>
              </a:solidFill>
              <a:miter lim="800000"/>
              <a:headEnd type="arrow" w="med" len="med"/>
              <a:tailEnd type="arrow" w="med" len="med"/>
            </a:ln>
            <a:extLst>
              <a:ext uri="{909E8E84-426E-40DD-AFC4-6F175D3DCCD1}">
                <a14:hiddenFill xmlns:a14="http://schemas.microsoft.com/office/drawing/2010/main">
                  <a:solidFill>
                    <a:srgbClr val="FFFFFF"/>
                  </a:solidFill>
                </a14:hiddenFill>
              </a:ext>
            </a:extLst>
          </p:spPr>
          <p:txBody>
            <a:bodyPr anchor="ctr"/>
            <a:lstStyle/>
            <a:p>
              <a:endParaRPr lang="en-SG"/>
            </a:p>
          </p:txBody>
        </p:sp>
      </p:grpSp>
      <p:sp>
        <p:nvSpPr>
          <p:cNvPr id="185" name="Freeform 180"/>
          <p:cNvSpPr>
            <a:spLocks/>
          </p:cNvSpPr>
          <p:nvPr/>
        </p:nvSpPr>
        <p:spPr bwMode="auto">
          <a:xfrm>
            <a:off x="1920875" y="4219575"/>
            <a:ext cx="374650" cy="250825"/>
          </a:xfrm>
          <a:custGeom>
            <a:avLst/>
            <a:gdLst>
              <a:gd name="T0" fmla="*/ 0 w 583"/>
              <a:gd name="T1" fmla="*/ 0 h 231"/>
              <a:gd name="T2" fmla="*/ 0 w 583"/>
              <a:gd name="T3" fmla="*/ 2147483647 h 231"/>
              <a:gd name="T4" fmla="*/ 2147483647 w 583"/>
              <a:gd name="T5" fmla="*/ 2147483647 h 231"/>
              <a:gd name="T6" fmla="*/ 2147483647 w 583"/>
              <a:gd name="T7" fmla="*/ 0 h 231"/>
              <a:gd name="T8" fmla="*/ 0 60000 65536"/>
              <a:gd name="T9" fmla="*/ 0 60000 65536"/>
              <a:gd name="T10" fmla="*/ 0 60000 65536"/>
              <a:gd name="T11" fmla="*/ 0 60000 65536"/>
              <a:gd name="T12" fmla="*/ 0 w 583"/>
              <a:gd name="T13" fmla="*/ 0 h 231"/>
              <a:gd name="T14" fmla="*/ 583 w 583"/>
              <a:gd name="T15" fmla="*/ 231 h 231"/>
            </a:gdLst>
            <a:ahLst/>
            <a:cxnLst>
              <a:cxn ang="T8">
                <a:pos x="T0" y="T1"/>
              </a:cxn>
              <a:cxn ang="T9">
                <a:pos x="T2" y="T3"/>
              </a:cxn>
              <a:cxn ang="T10">
                <a:pos x="T4" y="T5"/>
              </a:cxn>
              <a:cxn ang="T11">
                <a:pos x="T6" y="T7"/>
              </a:cxn>
            </a:cxnLst>
            <a:rect l="T12" t="T13" r="T14" b="T15"/>
            <a:pathLst>
              <a:path w="583" h="231">
                <a:moveTo>
                  <a:pt x="0" y="0"/>
                </a:moveTo>
                <a:lnTo>
                  <a:pt x="0" y="231"/>
                </a:lnTo>
                <a:lnTo>
                  <a:pt x="583" y="231"/>
                </a:lnTo>
                <a:lnTo>
                  <a:pt x="583" y="0"/>
                </a:lnTo>
              </a:path>
            </a:pathLst>
          </a:custGeom>
          <a:noFill/>
          <a:ln w="19050">
            <a:solidFill>
              <a:schemeClr val="tx2"/>
            </a:solidFill>
            <a:miter lim="800000"/>
            <a:headEnd type="arrow" w="med" len="med"/>
            <a:tailEnd type="arrow" w="med" len="med"/>
          </a:ln>
          <a:extLst>
            <a:ext uri="{909E8E84-426E-40DD-AFC4-6F175D3DCCD1}">
              <a14:hiddenFill xmlns:a14="http://schemas.microsoft.com/office/drawing/2010/main">
                <a:solidFill>
                  <a:srgbClr val="FFFFFF"/>
                </a:solidFill>
              </a14:hiddenFill>
            </a:ext>
          </a:extLst>
        </p:spPr>
        <p:txBody>
          <a:bodyPr anchor="ctr"/>
          <a:lstStyle/>
          <a:p>
            <a:endParaRPr lang="en-SG"/>
          </a:p>
        </p:txBody>
      </p:sp>
      <p:grpSp>
        <p:nvGrpSpPr>
          <p:cNvPr id="186" name="Group 181"/>
          <p:cNvGrpSpPr>
            <a:grpSpLocks/>
          </p:cNvGrpSpPr>
          <p:nvPr/>
        </p:nvGrpSpPr>
        <p:grpSpPr bwMode="auto">
          <a:xfrm>
            <a:off x="1920875" y="4219575"/>
            <a:ext cx="1333500" cy="331788"/>
            <a:chOff x="1210" y="2658"/>
            <a:chExt cx="840" cy="209"/>
          </a:xfrm>
        </p:grpSpPr>
        <p:sp>
          <p:nvSpPr>
            <p:cNvPr id="187" name="Text Box 182"/>
            <p:cNvSpPr txBox="1">
              <a:spLocks noChangeArrowheads="1"/>
            </p:cNvSpPr>
            <p:nvPr/>
          </p:nvSpPr>
          <p:spPr bwMode="auto">
            <a:xfrm>
              <a:off x="1464" y="2675"/>
              <a:ext cx="58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400">
                  <a:solidFill>
                    <a:srgbClr val="D21804"/>
                  </a:solidFill>
                  <a:latin typeface="Tahoma" pitchFamily="34" charset="0"/>
                  <a:ea typeface="ＭＳ Ｐゴシック" pitchFamily="34" charset="-128"/>
                </a:rPr>
                <a:t>exchange</a:t>
              </a:r>
            </a:p>
          </p:txBody>
        </p:sp>
        <p:sp>
          <p:nvSpPr>
            <p:cNvPr id="188" name="Freeform 183"/>
            <p:cNvSpPr>
              <a:spLocks/>
            </p:cNvSpPr>
            <p:nvPr/>
          </p:nvSpPr>
          <p:spPr bwMode="auto">
            <a:xfrm>
              <a:off x="1210" y="2658"/>
              <a:ext cx="236" cy="158"/>
            </a:xfrm>
            <a:custGeom>
              <a:avLst/>
              <a:gdLst>
                <a:gd name="T0" fmla="*/ 0 w 583"/>
                <a:gd name="T1" fmla="*/ 0 h 231"/>
                <a:gd name="T2" fmla="*/ 0 w 583"/>
                <a:gd name="T3" fmla="*/ 1 h 231"/>
                <a:gd name="T4" fmla="*/ 0 w 583"/>
                <a:gd name="T5" fmla="*/ 1 h 231"/>
                <a:gd name="T6" fmla="*/ 0 w 583"/>
                <a:gd name="T7" fmla="*/ 0 h 231"/>
                <a:gd name="T8" fmla="*/ 0 60000 65536"/>
                <a:gd name="T9" fmla="*/ 0 60000 65536"/>
                <a:gd name="T10" fmla="*/ 0 60000 65536"/>
                <a:gd name="T11" fmla="*/ 0 60000 65536"/>
                <a:gd name="T12" fmla="*/ 0 w 583"/>
                <a:gd name="T13" fmla="*/ 0 h 231"/>
                <a:gd name="T14" fmla="*/ 583 w 583"/>
                <a:gd name="T15" fmla="*/ 231 h 231"/>
              </a:gdLst>
              <a:ahLst/>
              <a:cxnLst>
                <a:cxn ang="T8">
                  <a:pos x="T0" y="T1"/>
                </a:cxn>
                <a:cxn ang="T9">
                  <a:pos x="T2" y="T3"/>
                </a:cxn>
                <a:cxn ang="T10">
                  <a:pos x="T4" y="T5"/>
                </a:cxn>
                <a:cxn ang="T11">
                  <a:pos x="T6" y="T7"/>
                </a:cxn>
              </a:cxnLst>
              <a:rect l="T12" t="T13" r="T14" b="T15"/>
              <a:pathLst>
                <a:path w="583" h="231">
                  <a:moveTo>
                    <a:pt x="0" y="0"/>
                  </a:moveTo>
                  <a:lnTo>
                    <a:pt x="0" y="231"/>
                  </a:lnTo>
                  <a:lnTo>
                    <a:pt x="583" y="231"/>
                  </a:lnTo>
                  <a:lnTo>
                    <a:pt x="583" y="0"/>
                  </a:lnTo>
                </a:path>
              </a:pathLst>
            </a:custGeom>
            <a:noFill/>
            <a:ln w="19050">
              <a:solidFill>
                <a:srgbClr val="D21804"/>
              </a:solidFill>
              <a:miter lim="800000"/>
              <a:headEnd type="arrow" w="med" len="med"/>
              <a:tailEnd type="arrow" w="med" len="med"/>
            </a:ln>
            <a:extLst>
              <a:ext uri="{909E8E84-426E-40DD-AFC4-6F175D3DCCD1}">
                <a14:hiddenFill xmlns:a14="http://schemas.microsoft.com/office/drawing/2010/main">
                  <a:solidFill>
                    <a:srgbClr val="FFFFFF"/>
                  </a:solidFill>
                </a14:hiddenFill>
              </a:ext>
            </a:extLst>
          </p:spPr>
          <p:txBody>
            <a:bodyPr anchor="ctr"/>
            <a:lstStyle/>
            <a:p>
              <a:endParaRPr lang="en-SG"/>
            </a:p>
          </p:txBody>
        </p:sp>
      </p:grpSp>
      <p:sp>
        <p:nvSpPr>
          <p:cNvPr id="189" name="Freeform 184"/>
          <p:cNvSpPr>
            <a:spLocks/>
          </p:cNvSpPr>
          <p:nvPr/>
        </p:nvSpPr>
        <p:spPr bwMode="auto">
          <a:xfrm>
            <a:off x="2295525" y="5451475"/>
            <a:ext cx="374650" cy="250825"/>
          </a:xfrm>
          <a:custGeom>
            <a:avLst/>
            <a:gdLst>
              <a:gd name="T0" fmla="*/ 0 w 583"/>
              <a:gd name="T1" fmla="*/ 0 h 231"/>
              <a:gd name="T2" fmla="*/ 0 w 583"/>
              <a:gd name="T3" fmla="*/ 2147483647 h 231"/>
              <a:gd name="T4" fmla="*/ 2147483647 w 583"/>
              <a:gd name="T5" fmla="*/ 2147483647 h 231"/>
              <a:gd name="T6" fmla="*/ 2147483647 w 583"/>
              <a:gd name="T7" fmla="*/ 0 h 231"/>
              <a:gd name="T8" fmla="*/ 0 60000 65536"/>
              <a:gd name="T9" fmla="*/ 0 60000 65536"/>
              <a:gd name="T10" fmla="*/ 0 60000 65536"/>
              <a:gd name="T11" fmla="*/ 0 60000 65536"/>
              <a:gd name="T12" fmla="*/ 0 w 583"/>
              <a:gd name="T13" fmla="*/ 0 h 231"/>
              <a:gd name="T14" fmla="*/ 583 w 583"/>
              <a:gd name="T15" fmla="*/ 231 h 231"/>
            </a:gdLst>
            <a:ahLst/>
            <a:cxnLst>
              <a:cxn ang="T8">
                <a:pos x="T0" y="T1"/>
              </a:cxn>
              <a:cxn ang="T9">
                <a:pos x="T2" y="T3"/>
              </a:cxn>
              <a:cxn ang="T10">
                <a:pos x="T4" y="T5"/>
              </a:cxn>
              <a:cxn ang="T11">
                <a:pos x="T6" y="T7"/>
              </a:cxn>
            </a:cxnLst>
            <a:rect l="T12" t="T13" r="T14" b="T15"/>
            <a:pathLst>
              <a:path w="583" h="231">
                <a:moveTo>
                  <a:pt x="0" y="0"/>
                </a:moveTo>
                <a:lnTo>
                  <a:pt x="0" y="231"/>
                </a:lnTo>
                <a:lnTo>
                  <a:pt x="583" y="231"/>
                </a:lnTo>
                <a:lnTo>
                  <a:pt x="583" y="0"/>
                </a:lnTo>
              </a:path>
            </a:pathLst>
          </a:custGeom>
          <a:noFill/>
          <a:ln w="19050">
            <a:solidFill>
              <a:schemeClr val="tx2"/>
            </a:solidFill>
            <a:miter lim="800000"/>
            <a:headEnd type="arrow" w="med" len="med"/>
            <a:tailEnd type="arrow" w="med" len="med"/>
          </a:ln>
          <a:extLst>
            <a:ext uri="{909E8E84-426E-40DD-AFC4-6F175D3DCCD1}">
              <a14:hiddenFill xmlns:a14="http://schemas.microsoft.com/office/drawing/2010/main">
                <a:solidFill>
                  <a:srgbClr val="FFFFFF"/>
                </a:solidFill>
              </a14:hiddenFill>
            </a:ext>
          </a:extLst>
        </p:spPr>
        <p:txBody>
          <a:bodyPr anchor="ctr"/>
          <a:lstStyle/>
          <a:p>
            <a:endParaRPr lang="en-SG"/>
          </a:p>
        </p:txBody>
      </p:sp>
      <p:grpSp>
        <p:nvGrpSpPr>
          <p:cNvPr id="190" name="Group 185"/>
          <p:cNvGrpSpPr>
            <a:grpSpLocks/>
          </p:cNvGrpSpPr>
          <p:nvPr/>
        </p:nvGrpSpPr>
        <p:grpSpPr bwMode="auto">
          <a:xfrm>
            <a:off x="2295525" y="5451475"/>
            <a:ext cx="1385888" cy="339725"/>
            <a:chOff x="1446" y="3434"/>
            <a:chExt cx="873" cy="214"/>
          </a:xfrm>
        </p:grpSpPr>
        <p:sp>
          <p:nvSpPr>
            <p:cNvPr id="191" name="Text Box 186"/>
            <p:cNvSpPr txBox="1">
              <a:spLocks noChangeArrowheads="1"/>
            </p:cNvSpPr>
            <p:nvPr/>
          </p:nvSpPr>
          <p:spPr bwMode="auto">
            <a:xfrm>
              <a:off x="1733" y="3456"/>
              <a:ext cx="58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400">
                  <a:solidFill>
                    <a:srgbClr val="D21804"/>
                  </a:solidFill>
                  <a:latin typeface="Tahoma" pitchFamily="34" charset="0"/>
                  <a:ea typeface="ＭＳ Ｐゴシック" pitchFamily="34" charset="-128"/>
                </a:rPr>
                <a:t>exchange</a:t>
              </a:r>
            </a:p>
          </p:txBody>
        </p:sp>
        <p:sp>
          <p:nvSpPr>
            <p:cNvPr id="192" name="Freeform 187"/>
            <p:cNvSpPr>
              <a:spLocks/>
            </p:cNvSpPr>
            <p:nvPr/>
          </p:nvSpPr>
          <p:spPr bwMode="auto">
            <a:xfrm>
              <a:off x="1446" y="3434"/>
              <a:ext cx="236" cy="158"/>
            </a:xfrm>
            <a:custGeom>
              <a:avLst/>
              <a:gdLst>
                <a:gd name="T0" fmla="*/ 0 w 583"/>
                <a:gd name="T1" fmla="*/ 0 h 231"/>
                <a:gd name="T2" fmla="*/ 0 w 583"/>
                <a:gd name="T3" fmla="*/ 1 h 231"/>
                <a:gd name="T4" fmla="*/ 0 w 583"/>
                <a:gd name="T5" fmla="*/ 1 h 231"/>
                <a:gd name="T6" fmla="*/ 0 w 583"/>
                <a:gd name="T7" fmla="*/ 0 h 231"/>
                <a:gd name="T8" fmla="*/ 0 60000 65536"/>
                <a:gd name="T9" fmla="*/ 0 60000 65536"/>
                <a:gd name="T10" fmla="*/ 0 60000 65536"/>
                <a:gd name="T11" fmla="*/ 0 60000 65536"/>
                <a:gd name="T12" fmla="*/ 0 w 583"/>
                <a:gd name="T13" fmla="*/ 0 h 231"/>
                <a:gd name="T14" fmla="*/ 583 w 583"/>
                <a:gd name="T15" fmla="*/ 231 h 231"/>
              </a:gdLst>
              <a:ahLst/>
              <a:cxnLst>
                <a:cxn ang="T8">
                  <a:pos x="T0" y="T1"/>
                </a:cxn>
                <a:cxn ang="T9">
                  <a:pos x="T2" y="T3"/>
                </a:cxn>
                <a:cxn ang="T10">
                  <a:pos x="T4" y="T5"/>
                </a:cxn>
                <a:cxn ang="T11">
                  <a:pos x="T6" y="T7"/>
                </a:cxn>
              </a:cxnLst>
              <a:rect l="T12" t="T13" r="T14" b="T15"/>
              <a:pathLst>
                <a:path w="583" h="231">
                  <a:moveTo>
                    <a:pt x="0" y="0"/>
                  </a:moveTo>
                  <a:lnTo>
                    <a:pt x="0" y="231"/>
                  </a:lnTo>
                  <a:lnTo>
                    <a:pt x="583" y="231"/>
                  </a:lnTo>
                  <a:lnTo>
                    <a:pt x="583" y="0"/>
                  </a:lnTo>
                </a:path>
              </a:pathLst>
            </a:custGeom>
            <a:noFill/>
            <a:ln w="19050">
              <a:solidFill>
                <a:srgbClr val="D21804"/>
              </a:solidFill>
              <a:miter lim="800000"/>
              <a:headEnd type="arrow" w="med" len="med"/>
              <a:tailEnd type="arrow" w="med" len="med"/>
            </a:ln>
            <a:extLst>
              <a:ext uri="{909E8E84-426E-40DD-AFC4-6F175D3DCCD1}">
                <a14:hiddenFill xmlns:a14="http://schemas.microsoft.com/office/drawing/2010/main">
                  <a:solidFill>
                    <a:srgbClr val="FFFFFF"/>
                  </a:solidFill>
                </a14:hiddenFill>
              </a:ext>
            </a:extLst>
          </p:spPr>
          <p:txBody>
            <a:bodyPr anchor="ctr"/>
            <a:lstStyle/>
            <a:p>
              <a:endParaRPr lang="en-SG"/>
            </a:p>
          </p:txBody>
        </p:sp>
      </p:grpSp>
      <p:sp>
        <p:nvSpPr>
          <p:cNvPr id="193" name="Freeform 188"/>
          <p:cNvSpPr>
            <a:spLocks/>
          </p:cNvSpPr>
          <p:nvPr/>
        </p:nvSpPr>
        <p:spPr bwMode="auto">
          <a:xfrm>
            <a:off x="7294563" y="1997075"/>
            <a:ext cx="374650" cy="250825"/>
          </a:xfrm>
          <a:custGeom>
            <a:avLst/>
            <a:gdLst>
              <a:gd name="T0" fmla="*/ 0 w 583"/>
              <a:gd name="T1" fmla="*/ 0 h 231"/>
              <a:gd name="T2" fmla="*/ 0 w 583"/>
              <a:gd name="T3" fmla="*/ 2147483647 h 231"/>
              <a:gd name="T4" fmla="*/ 2147483647 w 583"/>
              <a:gd name="T5" fmla="*/ 2147483647 h 231"/>
              <a:gd name="T6" fmla="*/ 2147483647 w 583"/>
              <a:gd name="T7" fmla="*/ 0 h 231"/>
              <a:gd name="T8" fmla="*/ 0 60000 65536"/>
              <a:gd name="T9" fmla="*/ 0 60000 65536"/>
              <a:gd name="T10" fmla="*/ 0 60000 65536"/>
              <a:gd name="T11" fmla="*/ 0 60000 65536"/>
              <a:gd name="T12" fmla="*/ 0 w 583"/>
              <a:gd name="T13" fmla="*/ 0 h 231"/>
              <a:gd name="T14" fmla="*/ 583 w 583"/>
              <a:gd name="T15" fmla="*/ 231 h 231"/>
            </a:gdLst>
            <a:ahLst/>
            <a:cxnLst>
              <a:cxn ang="T8">
                <a:pos x="T0" y="T1"/>
              </a:cxn>
              <a:cxn ang="T9">
                <a:pos x="T2" y="T3"/>
              </a:cxn>
              <a:cxn ang="T10">
                <a:pos x="T4" y="T5"/>
              </a:cxn>
              <a:cxn ang="T11">
                <a:pos x="T6" y="T7"/>
              </a:cxn>
            </a:cxnLst>
            <a:rect l="T12" t="T13" r="T14" b="T15"/>
            <a:pathLst>
              <a:path w="583" h="231">
                <a:moveTo>
                  <a:pt x="0" y="0"/>
                </a:moveTo>
                <a:lnTo>
                  <a:pt x="0" y="231"/>
                </a:lnTo>
                <a:lnTo>
                  <a:pt x="583" y="231"/>
                </a:lnTo>
                <a:lnTo>
                  <a:pt x="583" y="0"/>
                </a:lnTo>
              </a:path>
            </a:pathLst>
          </a:custGeom>
          <a:noFill/>
          <a:ln w="19050">
            <a:solidFill>
              <a:schemeClr val="tx2"/>
            </a:solidFill>
            <a:miter lim="800000"/>
            <a:headEnd type="arrow" w="med" len="med"/>
            <a:tailEnd type="arrow" w="med" len="med"/>
          </a:ln>
          <a:extLst>
            <a:ext uri="{909E8E84-426E-40DD-AFC4-6F175D3DCCD1}">
              <a14:hiddenFill xmlns:a14="http://schemas.microsoft.com/office/drawing/2010/main">
                <a:solidFill>
                  <a:srgbClr val="FFFFFF"/>
                </a:solidFill>
              </a14:hiddenFill>
            </a:ext>
          </a:extLst>
        </p:spPr>
        <p:txBody>
          <a:bodyPr anchor="ctr"/>
          <a:lstStyle/>
          <a:p>
            <a:endParaRPr lang="en-SG"/>
          </a:p>
        </p:txBody>
      </p:sp>
      <p:grpSp>
        <p:nvGrpSpPr>
          <p:cNvPr id="194" name="Group 189"/>
          <p:cNvGrpSpPr>
            <a:grpSpLocks/>
          </p:cNvGrpSpPr>
          <p:nvPr/>
        </p:nvGrpSpPr>
        <p:grpSpPr bwMode="auto">
          <a:xfrm>
            <a:off x="6318250" y="1997075"/>
            <a:ext cx="1350963" cy="390525"/>
            <a:chOff x="3980" y="1258"/>
            <a:chExt cx="851" cy="246"/>
          </a:xfrm>
        </p:grpSpPr>
        <p:sp>
          <p:nvSpPr>
            <p:cNvPr id="195" name="Text Box 190"/>
            <p:cNvSpPr txBox="1">
              <a:spLocks noChangeArrowheads="1"/>
            </p:cNvSpPr>
            <p:nvPr/>
          </p:nvSpPr>
          <p:spPr bwMode="auto">
            <a:xfrm>
              <a:off x="3980" y="1312"/>
              <a:ext cx="58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400">
                  <a:solidFill>
                    <a:srgbClr val="D21804"/>
                  </a:solidFill>
                  <a:latin typeface="Tahoma" pitchFamily="34" charset="0"/>
                  <a:ea typeface="ＭＳ Ｐゴシック" pitchFamily="34" charset="-128"/>
                </a:rPr>
                <a:t>exchange</a:t>
              </a:r>
            </a:p>
          </p:txBody>
        </p:sp>
        <p:sp>
          <p:nvSpPr>
            <p:cNvPr id="196" name="Freeform 191"/>
            <p:cNvSpPr>
              <a:spLocks/>
            </p:cNvSpPr>
            <p:nvPr/>
          </p:nvSpPr>
          <p:spPr bwMode="auto">
            <a:xfrm>
              <a:off x="4595" y="1258"/>
              <a:ext cx="236" cy="158"/>
            </a:xfrm>
            <a:custGeom>
              <a:avLst/>
              <a:gdLst>
                <a:gd name="T0" fmla="*/ 0 w 583"/>
                <a:gd name="T1" fmla="*/ 0 h 231"/>
                <a:gd name="T2" fmla="*/ 0 w 583"/>
                <a:gd name="T3" fmla="*/ 1 h 231"/>
                <a:gd name="T4" fmla="*/ 0 w 583"/>
                <a:gd name="T5" fmla="*/ 1 h 231"/>
                <a:gd name="T6" fmla="*/ 0 w 583"/>
                <a:gd name="T7" fmla="*/ 0 h 231"/>
                <a:gd name="T8" fmla="*/ 0 60000 65536"/>
                <a:gd name="T9" fmla="*/ 0 60000 65536"/>
                <a:gd name="T10" fmla="*/ 0 60000 65536"/>
                <a:gd name="T11" fmla="*/ 0 60000 65536"/>
                <a:gd name="T12" fmla="*/ 0 w 583"/>
                <a:gd name="T13" fmla="*/ 0 h 231"/>
                <a:gd name="T14" fmla="*/ 583 w 583"/>
                <a:gd name="T15" fmla="*/ 231 h 231"/>
              </a:gdLst>
              <a:ahLst/>
              <a:cxnLst>
                <a:cxn ang="T8">
                  <a:pos x="T0" y="T1"/>
                </a:cxn>
                <a:cxn ang="T9">
                  <a:pos x="T2" y="T3"/>
                </a:cxn>
                <a:cxn ang="T10">
                  <a:pos x="T4" y="T5"/>
                </a:cxn>
                <a:cxn ang="T11">
                  <a:pos x="T6" y="T7"/>
                </a:cxn>
              </a:cxnLst>
              <a:rect l="T12" t="T13" r="T14" b="T15"/>
              <a:pathLst>
                <a:path w="583" h="231">
                  <a:moveTo>
                    <a:pt x="0" y="0"/>
                  </a:moveTo>
                  <a:lnTo>
                    <a:pt x="0" y="231"/>
                  </a:lnTo>
                  <a:lnTo>
                    <a:pt x="583" y="231"/>
                  </a:lnTo>
                  <a:lnTo>
                    <a:pt x="583" y="0"/>
                  </a:lnTo>
                </a:path>
              </a:pathLst>
            </a:custGeom>
            <a:noFill/>
            <a:ln w="19050">
              <a:solidFill>
                <a:srgbClr val="D21804"/>
              </a:solidFill>
              <a:miter lim="800000"/>
              <a:headEnd type="arrow" w="med" len="med"/>
              <a:tailEnd type="arrow" w="med" len="med"/>
            </a:ln>
            <a:extLst>
              <a:ext uri="{909E8E84-426E-40DD-AFC4-6F175D3DCCD1}">
                <a14:hiddenFill xmlns:a14="http://schemas.microsoft.com/office/drawing/2010/main">
                  <a:solidFill>
                    <a:srgbClr val="FFFFFF"/>
                  </a:solidFill>
                </a14:hiddenFill>
              </a:ext>
            </a:extLst>
          </p:spPr>
          <p:txBody>
            <a:bodyPr anchor="ctr"/>
            <a:lstStyle/>
            <a:p>
              <a:endParaRPr lang="en-SG"/>
            </a:p>
          </p:txBody>
        </p:sp>
      </p:grpSp>
      <p:sp>
        <p:nvSpPr>
          <p:cNvPr id="197" name="Freeform 192"/>
          <p:cNvSpPr>
            <a:spLocks/>
          </p:cNvSpPr>
          <p:nvPr/>
        </p:nvSpPr>
        <p:spPr bwMode="auto">
          <a:xfrm>
            <a:off x="7742238" y="3146425"/>
            <a:ext cx="374650" cy="250825"/>
          </a:xfrm>
          <a:custGeom>
            <a:avLst/>
            <a:gdLst>
              <a:gd name="T0" fmla="*/ 0 w 583"/>
              <a:gd name="T1" fmla="*/ 0 h 231"/>
              <a:gd name="T2" fmla="*/ 0 w 583"/>
              <a:gd name="T3" fmla="*/ 2147483647 h 231"/>
              <a:gd name="T4" fmla="*/ 2147483647 w 583"/>
              <a:gd name="T5" fmla="*/ 2147483647 h 231"/>
              <a:gd name="T6" fmla="*/ 2147483647 w 583"/>
              <a:gd name="T7" fmla="*/ 0 h 231"/>
              <a:gd name="T8" fmla="*/ 0 60000 65536"/>
              <a:gd name="T9" fmla="*/ 0 60000 65536"/>
              <a:gd name="T10" fmla="*/ 0 60000 65536"/>
              <a:gd name="T11" fmla="*/ 0 60000 65536"/>
              <a:gd name="T12" fmla="*/ 0 w 583"/>
              <a:gd name="T13" fmla="*/ 0 h 231"/>
              <a:gd name="T14" fmla="*/ 583 w 583"/>
              <a:gd name="T15" fmla="*/ 231 h 231"/>
            </a:gdLst>
            <a:ahLst/>
            <a:cxnLst>
              <a:cxn ang="T8">
                <a:pos x="T0" y="T1"/>
              </a:cxn>
              <a:cxn ang="T9">
                <a:pos x="T2" y="T3"/>
              </a:cxn>
              <a:cxn ang="T10">
                <a:pos x="T4" y="T5"/>
              </a:cxn>
              <a:cxn ang="T11">
                <a:pos x="T6" y="T7"/>
              </a:cxn>
            </a:cxnLst>
            <a:rect l="T12" t="T13" r="T14" b="T15"/>
            <a:pathLst>
              <a:path w="583" h="231">
                <a:moveTo>
                  <a:pt x="0" y="0"/>
                </a:moveTo>
                <a:lnTo>
                  <a:pt x="0" y="231"/>
                </a:lnTo>
                <a:lnTo>
                  <a:pt x="583" y="231"/>
                </a:lnTo>
                <a:lnTo>
                  <a:pt x="583" y="0"/>
                </a:lnTo>
              </a:path>
            </a:pathLst>
          </a:custGeom>
          <a:noFill/>
          <a:ln w="19050">
            <a:solidFill>
              <a:schemeClr val="tx2"/>
            </a:solidFill>
            <a:miter lim="800000"/>
            <a:headEnd type="arrow" w="med" len="med"/>
            <a:tailEnd type="arrow" w="med" len="med"/>
          </a:ln>
          <a:extLst>
            <a:ext uri="{909E8E84-426E-40DD-AFC4-6F175D3DCCD1}">
              <a14:hiddenFill xmlns:a14="http://schemas.microsoft.com/office/drawing/2010/main">
                <a:solidFill>
                  <a:srgbClr val="FFFFFF"/>
                </a:solidFill>
              </a14:hiddenFill>
            </a:ext>
          </a:extLst>
        </p:spPr>
        <p:txBody>
          <a:bodyPr anchor="ctr"/>
          <a:lstStyle/>
          <a:p>
            <a:endParaRPr lang="en-SG"/>
          </a:p>
        </p:txBody>
      </p:sp>
      <p:grpSp>
        <p:nvGrpSpPr>
          <p:cNvPr id="198" name="Group 193"/>
          <p:cNvGrpSpPr>
            <a:grpSpLocks/>
          </p:cNvGrpSpPr>
          <p:nvPr/>
        </p:nvGrpSpPr>
        <p:grpSpPr bwMode="auto">
          <a:xfrm>
            <a:off x="6734175" y="3146425"/>
            <a:ext cx="1382713" cy="339725"/>
            <a:chOff x="4242" y="1982"/>
            <a:chExt cx="871" cy="214"/>
          </a:xfrm>
        </p:grpSpPr>
        <p:sp>
          <p:nvSpPr>
            <p:cNvPr id="199" name="Text Box 194"/>
            <p:cNvSpPr txBox="1">
              <a:spLocks noChangeArrowheads="1"/>
            </p:cNvSpPr>
            <p:nvPr/>
          </p:nvSpPr>
          <p:spPr bwMode="auto">
            <a:xfrm>
              <a:off x="4242" y="2004"/>
              <a:ext cx="58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400">
                  <a:solidFill>
                    <a:srgbClr val="D21804"/>
                  </a:solidFill>
                  <a:latin typeface="Tahoma" pitchFamily="34" charset="0"/>
                  <a:ea typeface="ＭＳ Ｐゴシック" pitchFamily="34" charset="-128"/>
                </a:rPr>
                <a:t>exchange</a:t>
              </a:r>
            </a:p>
          </p:txBody>
        </p:sp>
        <p:sp>
          <p:nvSpPr>
            <p:cNvPr id="200" name="Freeform 195"/>
            <p:cNvSpPr>
              <a:spLocks/>
            </p:cNvSpPr>
            <p:nvPr/>
          </p:nvSpPr>
          <p:spPr bwMode="auto">
            <a:xfrm>
              <a:off x="4877" y="1982"/>
              <a:ext cx="236" cy="158"/>
            </a:xfrm>
            <a:custGeom>
              <a:avLst/>
              <a:gdLst>
                <a:gd name="T0" fmla="*/ 0 w 583"/>
                <a:gd name="T1" fmla="*/ 0 h 231"/>
                <a:gd name="T2" fmla="*/ 0 w 583"/>
                <a:gd name="T3" fmla="*/ 1 h 231"/>
                <a:gd name="T4" fmla="*/ 0 w 583"/>
                <a:gd name="T5" fmla="*/ 1 h 231"/>
                <a:gd name="T6" fmla="*/ 0 w 583"/>
                <a:gd name="T7" fmla="*/ 0 h 231"/>
                <a:gd name="T8" fmla="*/ 0 60000 65536"/>
                <a:gd name="T9" fmla="*/ 0 60000 65536"/>
                <a:gd name="T10" fmla="*/ 0 60000 65536"/>
                <a:gd name="T11" fmla="*/ 0 60000 65536"/>
                <a:gd name="T12" fmla="*/ 0 w 583"/>
                <a:gd name="T13" fmla="*/ 0 h 231"/>
                <a:gd name="T14" fmla="*/ 583 w 583"/>
                <a:gd name="T15" fmla="*/ 231 h 231"/>
              </a:gdLst>
              <a:ahLst/>
              <a:cxnLst>
                <a:cxn ang="T8">
                  <a:pos x="T0" y="T1"/>
                </a:cxn>
                <a:cxn ang="T9">
                  <a:pos x="T2" y="T3"/>
                </a:cxn>
                <a:cxn ang="T10">
                  <a:pos x="T4" y="T5"/>
                </a:cxn>
                <a:cxn ang="T11">
                  <a:pos x="T6" y="T7"/>
                </a:cxn>
              </a:cxnLst>
              <a:rect l="T12" t="T13" r="T14" b="T15"/>
              <a:pathLst>
                <a:path w="583" h="231">
                  <a:moveTo>
                    <a:pt x="0" y="0"/>
                  </a:moveTo>
                  <a:lnTo>
                    <a:pt x="0" y="231"/>
                  </a:lnTo>
                  <a:lnTo>
                    <a:pt x="583" y="231"/>
                  </a:lnTo>
                  <a:lnTo>
                    <a:pt x="583" y="0"/>
                  </a:lnTo>
                </a:path>
              </a:pathLst>
            </a:custGeom>
            <a:noFill/>
            <a:ln w="19050">
              <a:solidFill>
                <a:srgbClr val="D21804"/>
              </a:solidFill>
              <a:miter lim="800000"/>
              <a:headEnd type="arrow" w="med" len="med"/>
              <a:tailEnd type="arrow" w="med" len="med"/>
            </a:ln>
            <a:extLst>
              <a:ext uri="{909E8E84-426E-40DD-AFC4-6F175D3DCCD1}">
                <a14:hiddenFill xmlns:a14="http://schemas.microsoft.com/office/drawing/2010/main">
                  <a:solidFill>
                    <a:srgbClr val="FFFFFF"/>
                  </a:solidFill>
                </a14:hiddenFill>
              </a:ext>
            </a:extLst>
          </p:spPr>
          <p:txBody>
            <a:bodyPr anchor="ctr"/>
            <a:lstStyle/>
            <a:p>
              <a:endParaRPr lang="en-SG"/>
            </a:p>
          </p:txBody>
        </p:sp>
      </p:grpSp>
      <p:sp>
        <p:nvSpPr>
          <p:cNvPr id="201" name="Freeform 196"/>
          <p:cNvSpPr>
            <a:spLocks/>
          </p:cNvSpPr>
          <p:nvPr/>
        </p:nvSpPr>
        <p:spPr bwMode="auto">
          <a:xfrm>
            <a:off x="8231188" y="4395788"/>
            <a:ext cx="374650" cy="250825"/>
          </a:xfrm>
          <a:custGeom>
            <a:avLst/>
            <a:gdLst>
              <a:gd name="T0" fmla="*/ 0 w 583"/>
              <a:gd name="T1" fmla="*/ 0 h 231"/>
              <a:gd name="T2" fmla="*/ 0 w 583"/>
              <a:gd name="T3" fmla="*/ 2147483647 h 231"/>
              <a:gd name="T4" fmla="*/ 2147483647 w 583"/>
              <a:gd name="T5" fmla="*/ 2147483647 h 231"/>
              <a:gd name="T6" fmla="*/ 2147483647 w 583"/>
              <a:gd name="T7" fmla="*/ 0 h 231"/>
              <a:gd name="T8" fmla="*/ 0 60000 65536"/>
              <a:gd name="T9" fmla="*/ 0 60000 65536"/>
              <a:gd name="T10" fmla="*/ 0 60000 65536"/>
              <a:gd name="T11" fmla="*/ 0 60000 65536"/>
              <a:gd name="T12" fmla="*/ 0 w 583"/>
              <a:gd name="T13" fmla="*/ 0 h 231"/>
              <a:gd name="T14" fmla="*/ 583 w 583"/>
              <a:gd name="T15" fmla="*/ 231 h 231"/>
            </a:gdLst>
            <a:ahLst/>
            <a:cxnLst>
              <a:cxn ang="T8">
                <a:pos x="T0" y="T1"/>
              </a:cxn>
              <a:cxn ang="T9">
                <a:pos x="T2" y="T3"/>
              </a:cxn>
              <a:cxn ang="T10">
                <a:pos x="T4" y="T5"/>
              </a:cxn>
              <a:cxn ang="T11">
                <a:pos x="T6" y="T7"/>
              </a:cxn>
            </a:cxnLst>
            <a:rect l="T12" t="T13" r="T14" b="T15"/>
            <a:pathLst>
              <a:path w="583" h="231">
                <a:moveTo>
                  <a:pt x="0" y="0"/>
                </a:moveTo>
                <a:lnTo>
                  <a:pt x="0" y="231"/>
                </a:lnTo>
                <a:lnTo>
                  <a:pt x="583" y="231"/>
                </a:lnTo>
                <a:lnTo>
                  <a:pt x="583" y="0"/>
                </a:lnTo>
              </a:path>
            </a:pathLst>
          </a:custGeom>
          <a:noFill/>
          <a:ln w="19050">
            <a:solidFill>
              <a:schemeClr val="tx2"/>
            </a:solidFill>
            <a:miter lim="800000"/>
            <a:headEnd type="arrow" w="med" len="med"/>
            <a:tailEnd type="arrow" w="med" len="med"/>
          </a:ln>
          <a:extLst>
            <a:ext uri="{909E8E84-426E-40DD-AFC4-6F175D3DCCD1}">
              <a14:hiddenFill xmlns:a14="http://schemas.microsoft.com/office/drawing/2010/main">
                <a:solidFill>
                  <a:srgbClr val="FFFFFF"/>
                </a:solidFill>
              </a14:hiddenFill>
            </a:ext>
          </a:extLst>
        </p:spPr>
        <p:txBody>
          <a:bodyPr anchor="ctr"/>
          <a:lstStyle/>
          <a:p>
            <a:endParaRPr lang="en-SG"/>
          </a:p>
        </p:txBody>
      </p:sp>
      <p:grpSp>
        <p:nvGrpSpPr>
          <p:cNvPr id="202" name="Group 197"/>
          <p:cNvGrpSpPr>
            <a:grpSpLocks/>
          </p:cNvGrpSpPr>
          <p:nvPr/>
        </p:nvGrpSpPr>
        <p:grpSpPr bwMode="auto">
          <a:xfrm>
            <a:off x="7231063" y="4395788"/>
            <a:ext cx="1374775" cy="336550"/>
            <a:chOff x="4555" y="2769"/>
            <a:chExt cx="866" cy="212"/>
          </a:xfrm>
        </p:grpSpPr>
        <p:sp>
          <p:nvSpPr>
            <p:cNvPr id="203" name="Text Box 198"/>
            <p:cNvSpPr txBox="1">
              <a:spLocks noChangeArrowheads="1"/>
            </p:cNvSpPr>
            <p:nvPr/>
          </p:nvSpPr>
          <p:spPr bwMode="auto">
            <a:xfrm>
              <a:off x="4555" y="2789"/>
              <a:ext cx="58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400">
                  <a:solidFill>
                    <a:srgbClr val="D21804"/>
                  </a:solidFill>
                  <a:latin typeface="Tahoma" pitchFamily="34" charset="0"/>
                  <a:ea typeface="ＭＳ Ｐゴシック" pitchFamily="34" charset="-128"/>
                </a:rPr>
                <a:t>exchange</a:t>
              </a:r>
            </a:p>
          </p:txBody>
        </p:sp>
        <p:sp>
          <p:nvSpPr>
            <p:cNvPr id="204" name="Freeform 199"/>
            <p:cNvSpPr>
              <a:spLocks/>
            </p:cNvSpPr>
            <p:nvPr/>
          </p:nvSpPr>
          <p:spPr bwMode="auto">
            <a:xfrm>
              <a:off x="5185" y="2769"/>
              <a:ext cx="236" cy="158"/>
            </a:xfrm>
            <a:custGeom>
              <a:avLst/>
              <a:gdLst>
                <a:gd name="T0" fmla="*/ 0 w 583"/>
                <a:gd name="T1" fmla="*/ 0 h 231"/>
                <a:gd name="T2" fmla="*/ 0 w 583"/>
                <a:gd name="T3" fmla="*/ 1 h 231"/>
                <a:gd name="T4" fmla="*/ 0 w 583"/>
                <a:gd name="T5" fmla="*/ 1 h 231"/>
                <a:gd name="T6" fmla="*/ 0 w 583"/>
                <a:gd name="T7" fmla="*/ 0 h 231"/>
                <a:gd name="T8" fmla="*/ 0 60000 65536"/>
                <a:gd name="T9" fmla="*/ 0 60000 65536"/>
                <a:gd name="T10" fmla="*/ 0 60000 65536"/>
                <a:gd name="T11" fmla="*/ 0 60000 65536"/>
                <a:gd name="T12" fmla="*/ 0 w 583"/>
                <a:gd name="T13" fmla="*/ 0 h 231"/>
                <a:gd name="T14" fmla="*/ 583 w 583"/>
                <a:gd name="T15" fmla="*/ 231 h 231"/>
              </a:gdLst>
              <a:ahLst/>
              <a:cxnLst>
                <a:cxn ang="T8">
                  <a:pos x="T0" y="T1"/>
                </a:cxn>
                <a:cxn ang="T9">
                  <a:pos x="T2" y="T3"/>
                </a:cxn>
                <a:cxn ang="T10">
                  <a:pos x="T4" y="T5"/>
                </a:cxn>
                <a:cxn ang="T11">
                  <a:pos x="T6" y="T7"/>
                </a:cxn>
              </a:cxnLst>
              <a:rect l="T12" t="T13" r="T14" b="T15"/>
              <a:pathLst>
                <a:path w="583" h="231">
                  <a:moveTo>
                    <a:pt x="0" y="0"/>
                  </a:moveTo>
                  <a:lnTo>
                    <a:pt x="0" y="231"/>
                  </a:lnTo>
                  <a:lnTo>
                    <a:pt x="583" y="231"/>
                  </a:lnTo>
                  <a:lnTo>
                    <a:pt x="583" y="0"/>
                  </a:lnTo>
                </a:path>
              </a:pathLst>
            </a:custGeom>
            <a:noFill/>
            <a:ln w="19050">
              <a:solidFill>
                <a:srgbClr val="D21804"/>
              </a:solidFill>
              <a:miter lim="800000"/>
              <a:headEnd type="arrow" w="med" len="med"/>
              <a:tailEnd type="arrow" w="med" len="med"/>
            </a:ln>
            <a:extLst>
              <a:ext uri="{909E8E84-426E-40DD-AFC4-6F175D3DCCD1}">
                <a14:hiddenFill xmlns:a14="http://schemas.microsoft.com/office/drawing/2010/main">
                  <a:solidFill>
                    <a:srgbClr val="FFFFFF"/>
                  </a:solidFill>
                </a14:hiddenFill>
              </a:ext>
            </a:extLst>
          </p:spPr>
          <p:txBody>
            <a:bodyPr anchor="ctr"/>
            <a:lstStyle/>
            <a:p>
              <a:endParaRPr lang="en-SG"/>
            </a:p>
          </p:txBody>
        </p:sp>
      </p:grpSp>
      <p:sp>
        <p:nvSpPr>
          <p:cNvPr id="205" name="Text Box 203"/>
          <p:cNvSpPr txBox="1">
            <a:spLocks noChangeArrowheads="1"/>
          </p:cNvSpPr>
          <p:nvPr/>
        </p:nvSpPr>
        <p:spPr bwMode="auto">
          <a:xfrm>
            <a:off x="7523163" y="5610225"/>
            <a:ext cx="134461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400">
                <a:solidFill>
                  <a:schemeClr val="hlink"/>
                </a:solidFill>
                <a:latin typeface="Tahoma" pitchFamily="34" charset="0"/>
                <a:cs typeface="Tahoma" pitchFamily="34" charset="0"/>
              </a:rPr>
              <a:t>Done!</a:t>
            </a:r>
            <a:endParaRPr lang="en-SG" sz="2400">
              <a:solidFill>
                <a:schemeClr val="hlink"/>
              </a:solidFill>
              <a:latin typeface="Tahoma" pitchFamily="34" charset="0"/>
              <a:cs typeface="Tahoma" pitchFamily="34" charset="0"/>
            </a:endParaRPr>
          </a:p>
        </p:txBody>
      </p:sp>
      <p:sp>
        <p:nvSpPr>
          <p:cNvPr id="206" name="TextBox 205"/>
          <p:cNvSpPr txBox="1">
            <a:spLocks noChangeArrowheads="1"/>
          </p:cNvSpPr>
          <p:nvPr/>
        </p:nvSpPr>
        <p:spPr bwMode="auto">
          <a:xfrm>
            <a:off x="3768724" y="5561013"/>
            <a:ext cx="3462339" cy="707886"/>
          </a:xfrm>
          <a:prstGeom prst="rect">
            <a:avLst/>
          </a:prstGeom>
          <a:ln>
            <a:headEnd/>
            <a:tailEnd/>
          </a:ln>
        </p:spPr>
        <p:style>
          <a:lnRef idx="2">
            <a:schemeClr val="accent6"/>
          </a:lnRef>
          <a:fillRef idx="1">
            <a:schemeClr val="lt1"/>
          </a:fillRef>
          <a:effectRef idx="0">
            <a:schemeClr val="accent6"/>
          </a:effectRef>
          <a:fontRef idx="minor">
            <a:schemeClr val="dk1"/>
          </a:fontRef>
        </p:style>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000" dirty="0">
                <a:solidFill>
                  <a:srgbClr val="0000FF"/>
                </a:solidFill>
              </a:rPr>
              <a:t>Q: Is the array sorted?</a:t>
            </a:r>
          </a:p>
          <a:p>
            <a:pPr eaLnBrk="1" hangingPunct="1"/>
            <a:r>
              <a:rPr lang="en-US" sz="2000" dirty="0">
                <a:solidFill>
                  <a:srgbClr val="0000FF"/>
                </a:solidFill>
              </a:rPr>
              <a:t>Q: What have we achieved?</a:t>
            </a:r>
            <a:endParaRPr lang="en-SG" sz="2000" dirty="0">
              <a:solidFill>
                <a:srgbClr val="0000FF"/>
              </a:solidFill>
            </a:endParaRPr>
          </a:p>
        </p:txBody>
      </p:sp>
    </p:spTree>
    <p:extLst>
      <p:ext uri="{BB962C8B-B14F-4D97-AF65-F5344CB8AC3E}">
        <p14:creationId xmlns:p14="http://schemas.microsoft.com/office/powerpoint/2010/main" val="356594472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177"/>
                                        </p:tgtEl>
                                        <p:attrNameLst>
                                          <p:attrName>style.visibility</p:attrName>
                                        </p:attrNameLst>
                                      </p:cBhvr>
                                      <p:to>
                                        <p:strVal val="visible"/>
                                      </p:to>
                                    </p:set>
                                    <p:animEffect transition="in" filter="dissolve">
                                      <p:cBhvr>
                                        <p:cTn id="11" dur="500"/>
                                        <p:tgtEl>
                                          <p:spTgt spid="177"/>
                                        </p:tgtEl>
                                      </p:cBhvr>
                                    </p:animEffect>
                                  </p:childTnLst>
                                </p:cTn>
                              </p:par>
                            </p:childTnLst>
                          </p:cTn>
                        </p:par>
                        <p:par>
                          <p:cTn id="12" fill="hold">
                            <p:stCondLst>
                              <p:cond delay="1000"/>
                            </p:stCondLst>
                            <p:childTnLst>
                              <p:par>
                                <p:cTn id="13" presetID="9" presetClass="entr" presetSubtype="0" fill="hold" nodeType="afterEffect">
                                  <p:stCondLst>
                                    <p:cond delay="500"/>
                                  </p:stCondLst>
                                  <p:childTnLst>
                                    <p:set>
                                      <p:cBhvr>
                                        <p:cTn id="14" dur="1" fill="hold">
                                          <p:stCondLst>
                                            <p:cond delay="0"/>
                                          </p:stCondLst>
                                        </p:cTn>
                                        <p:tgtEl>
                                          <p:spTgt spid="42"/>
                                        </p:tgtEl>
                                        <p:attrNameLst>
                                          <p:attrName>style.visibility</p:attrName>
                                        </p:attrNameLst>
                                      </p:cBhvr>
                                      <p:to>
                                        <p:strVal val="visible"/>
                                      </p:to>
                                    </p:set>
                                    <p:animEffect transition="in" filter="dissolve">
                                      <p:cBhvr>
                                        <p:cTn id="15" dur="500"/>
                                        <p:tgtEl>
                                          <p:spTgt spid="42"/>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181"/>
                                        </p:tgtEl>
                                        <p:attrNameLst>
                                          <p:attrName>style.visibility</p:attrName>
                                        </p:attrNameLst>
                                      </p:cBhvr>
                                      <p:to>
                                        <p:strVal val="visible"/>
                                      </p:to>
                                    </p:set>
                                    <p:animEffect transition="in" filter="dissolve">
                                      <p:cBhvr>
                                        <p:cTn id="20" dur="500"/>
                                        <p:tgtEl>
                                          <p:spTgt spid="181"/>
                                        </p:tgtEl>
                                      </p:cBhvr>
                                    </p:animEffect>
                                  </p:childTnLst>
                                </p:cTn>
                              </p:par>
                            </p:childTnLst>
                          </p:cTn>
                        </p:par>
                        <p:par>
                          <p:cTn id="21" fill="hold">
                            <p:stCondLst>
                              <p:cond delay="500"/>
                            </p:stCondLst>
                            <p:childTnLst>
                              <p:par>
                                <p:cTn id="22" presetID="9" presetClass="entr" presetSubtype="0" fill="hold" nodeType="afterEffect">
                                  <p:stCondLst>
                                    <p:cond delay="0"/>
                                  </p:stCondLst>
                                  <p:childTnLst>
                                    <p:set>
                                      <p:cBhvr>
                                        <p:cTn id="23" dur="1" fill="hold">
                                          <p:stCondLst>
                                            <p:cond delay="0"/>
                                          </p:stCondLst>
                                        </p:cTn>
                                        <p:tgtEl>
                                          <p:spTgt spid="182"/>
                                        </p:tgtEl>
                                        <p:attrNameLst>
                                          <p:attrName>style.visibility</p:attrName>
                                        </p:attrNameLst>
                                      </p:cBhvr>
                                      <p:to>
                                        <p:strVal val="visible"/>
                                      </p:to>
                                    </p:set>
                                    <p:animEffect transition="in" filter="dissolve">
                                      <p:cBhvr>
                                        <p:cTn id="24" dur="500"/>
                                        <p:tgtEl>
                                          <p:spTgt spid="182"/>
                                        </p:tgtEl>
                                      </p:cBhvr>
                                    </p:animEffect>
                                  </p:childTnLst>
                                </p:cTn>
                              </p:par>
                            </p:childTnLst>
                          </p:cTn>
                        </p:par>
                        <p:par>
                          <p:cTn id="25" fill="hold">
                            <p:stCondLst>
                              <p:cond delay="1000"/>
                            </p:stCondLst>
                            <p:childTnLst>
                              <p:par>
                                <p:cTn id="26" presetID="9" presetClass="entr" presetSubtype="0" fill="hold" nodeType="afterEffect">
                                  <p:stCondLst>
                                    <p:cond delay="500"/>
                                  </p:stCondLst>
                                  <p:childTnLst>
                                    <p:set>
                                      <p:cBhvr>
                                        <p:cTn id="27" dur="1" fill="hold">
                                          <p:stCondLst>
                                            <p:cond delay="0"/>
                                          </p:stCondLst>
                                        </p:cTn>
                                        <p:tgtEl>
                                          <p:spTgt spid="62"/>
                                        </p:tgtEl>
                                        <p:attrNameLst>
                                          <p:attrName>style.visibility</p:attrName>
                                        </p:attrNameLst>
                                      </p:cBhvr>
                                      <p:to>
                                        <p:strVal val="visible"/>
                                      </p:to>
                                    </p:set>
                                    <p:animEffect transition="in" filter="dissolve">
                                      <p:cBhvr>
                                        <p:cTn id="28" dur="500"/>
                                        <p:tgtEl>
                                          <p:spTgt spid="62"/>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176"/>
                                        </p:tgtEl>
                                        <p:attrNameLst>
                                          <p:attrName>style.visibility</p:attrName>
                                        </p:attrNameLst>
                                      </p:cBhvr>
                                      <p:to>
                                        <p:strVal val="visible"/>
                                      </p:to>
                                    </p:set>
                                    <p:animEffect transition="in" filter="dissolve">
                                      <p:cBhvr>
                                        <p:cTn id="33" dur="500"/>
                                        <p:tgtEl>
                                          <p:spTgt spid="176"/>
                                        </p:tgtEl>
                                      </p:cBhvr>
                                    </p:animEffect>
                                  </p:childTnLst>
                                </p:cTn>
                              </p:par>
                            </p:childTnLst>
                          </p:cTn>
                        </p:par>
                        <p:par>
                          <p:cTn id="34" fill="hold">
                            <p:stCondLst>
                              <p:cond delay="500"/>
                            </p:stCondLst>
                            <p:childTnLst>
                              <p:par>
                                <p:cTn id="35" presetID="9" presetClass="entr" presetSubtype="0" fill="hold" grpId="0" nodeType="afterEffect">
                                  <p:stCondLst>
                                    <p:cond delay="0"/>
                                  </p:stCondLst>
                                  <p:childTnLst>
                                    <p:set>
                                      <p:cBhvr>
                                        <p:cTn id="36" dur="1" fill="hold">
                                          <p:stCondLst>
                                            <p:cond delay="0"/>
                                          </p:stCondLst>
                                        </p:cTn>
                                        <p:tgtEl>
                                          <p:spTgt spid="180"/>
                                        </p:tgtEl>
                                        <p:attrNameLst>
                                          <p:attrName>style.visibility</p:attrName>
                                        </p:attrNameLst>
                                      </p:cBhvr>
                                      <p:to>
                                        <p:strVal val="visible"/>
                                      </p:to>
                                    </p:set>
                                    <p:animEffect transition="in" filter="dissolve">
                                      <p:cBhvr>
                                        <p:cTn id="37" dur="500"/>
                                        <p:tgtEl>
                                          <p:spTgt spid="180"/>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185"/>
                                        </p:tgtEl>
                                        <p:attrNameLst>
                                          <p:attrName>style.visibility</p:attrName>
                                        </p:attrNameLst>
                                      </p:cBhvr>
                                      <p:to>
                                        <p:strVal val="visible"/>
                                      </p:to>
                                    </p:set>
                                    <p:animEffect transition="in" filter="dissolve">
                                      <p:cBhvr>
                                        <p:cTn id="42" dur="500"/>
                                        <p:tgtEl>
                                          <p:spTgt spid="185"/>
                                        </p:tgtEl>
                                      </p:cBhvr>
                                    </p:animEffect>
                                  </p:childTnLst>
                                </p:cTn>
                              </p:par>
                            </p:childTnLst>
                          </p:cTn>
                        </p:par>
                        <p:par>
                          <p:cTn id="43" fill="hold">
                            <p:stCondLst>
                              <p:cond delay="500"/>
                            </p:stCondLst>
                            <p:childTnLst>
                              <p:par>
                                <p:cTn id="44" presetID="9" presetClass="entr" presetSubtype="0" fill="hold" nodeType="afterEffect">
                                  <p:stCondLst>
                                    <p:cond delay="0"/>
                                  </p:stCondLst>
                                  <p:childTnLst>
                                    <p:set>
                                      <p:cBhvr>
                                        <p:cTn id="45" dur="1" fill="hold">
                                          <p:stCondLst>
                                            <p:cond delay="0"/>
                                          </p:stCondLst>
                                        </p:cTn>
                                        <p:tgtEl>
                                          <p:spTgt spid="186"/>
                                        </p:tgtEl>
                                        <p:attrNameLst>
                                          <p:attrName>style.visibility</p:attrName>
                                        </p:attrNameLst>
                                      </p:cBhvr>
                                      <p:to>
                                        <p:strVal val="visible"/>
                                      </p:to>
                                    </p:set>
                                    <p:animEffect transition="in" filter="dissolve">
                                      <p:cBhvr>
                                        <p:cTn id="46" dur="500"/>
                                        <p:tgtEl>
                                          <p:spTgt spid="186"/>
                                        </p:tgtEl>
                                      </p:cBhvr>
                                    </p:animEffect>
                                  </p:childTnLst>
                                </p:cTn>
                              </p:par>
                            </p:childTnLst>
                          </p:cTn>
                        </p:par>
                        <p:par>
                          <p:cTn id="47" fill="hold">
                            <p:stCondLst>
                              <p:cond delay="1000"/>
                            </p:stCondLst>
                            <p:childTnLst>
                              <p:par>
                                <p:cTn id="48" presetID="9" presetClass="entr" presetSubtype="0" fill="hold" nodeType="afterEffect">
                                  <p:stCondLst>
                                    <p:cond delay="500"/>
                                  </p:stCondLst>
                                  <p:childTnLst>
                                    <p:set>
                                      <p:cBhvr>
                                        <p:cTn id="49" dur="1" fill="hold">
                                          <p:stCondLst>
                                            <p:cond delay="0"/>
                                          </p:stCondLst>
                                        </p:cTn>
                                        <p:tgtEl>
                                          <p:spTgt spid="81"/>
                                        </p:tgtEl>
                                        <p:attrNameLst>
                                          <p:attrName>style.visibility</p:attrName>
                                        </p:attrNameLst>
                                      </p:cBhvr>
                                      <p:to>
                                        <p:strVal val="visible"/>
                                      </p:to>
                                    </p:set>
                                    <p:animEffect transition="in" filter="dissolve">
                                      <p:cBhvr>
                                        <p:cTn id="50" dur="500"/>
                                        <p:tgtEl>
                                          <p:spTgt spid="81"/>
                                        </p:tgtEl>
                                      </p:cBhvr>
                                    </p:animEffect>
                                  </p:childTnLst>
                                </p:cTn>
                              </p:par>
                            </p:childTnLst>
                          </p:cTn>
                        </p:par>
                      </p:childTnLst>
                    </p:cTn>
                  </p:par>
                  <p:par>
                    <p:cTn id="51" fill="hold">
                      <p:stCondLst>
                        <p:cond delay="indefinite"/>
                      </p:stCondLst>
                      <p:childTnLst>
                        <p:par>
                          <p:cTn id="52" fill="hold">
                            <p:stCondLst>
                              <p:cond delay="0"/>
                            </p:stCondLst>
                            <p:childTnLst>
                              <p:par>
                                <p:cTn id="53" presetID="9" presetClass="entr" presetSubtype="0" fill="hold" grpId="0" nodeType="clickEffect">
                                  <p:stCondLst>
                                    <p:cond delay="0"/>
                                  </p:stCondLst>
                                  <p:childTnLst>
                                    <p:set>
                                      <p:cBhvr>
                                        <p:cTn id="54" dur="1" fill="hold">
                                          <p:stCondLst>
                                            <p:cond delay="0"/>
                                          </p:stCondLst>
                                        </p:cTn>
                                        <p:tgtEl>
                                          <p:spTgt spid="189"/>
                                        </p:tgtEl>
                                        <p:attrNameLst>
                                          <p:attrName>style.visibility</p:attrName>
                                        </p:attrNameLst>
                                      </p:cBhvr>
                                      <p:to>
                                        <p:strVal val="visible"/>
                                      </p:to>
                                    </p:set>
                                    <p:animEffect transition="in" filter="dissolve">
                                      <p:cBhvr>
                                        <p:cTn id="55" dur="500"/>
                                        <p:tgtEl>
                                          <p:spTgt spid="189"/>
                                        </p:tgtEl>
                                      </p:cBhvr>
                                    </p:animEffect>
                                  </p:childTnLst>
                                </p:cTn>
                              </p:par>
                            </p:childTnLst>
                          </p:cTn>
                        </p:par>
                        <p:par>
                          <p:cTn id="56" fill="hold">
                            <p:stCondLst>
                              <p:cond delay="500"/>
                            </p:stCondLst>
                            <p:childTnLst>
                              <p:par>
                                <p:cTn id="57" presetID="9" presetClass="entr" presetSubtype="0" fill="hold" nodeType="afterEffect">
                                  <p:stCondLst>
                                    <p:cond delay="0"/>
                                  </p:stCondLst>
                                  <p:childTnLst>
                                    <p:set>
                                      <p:cBhvr>
                                        <p:cTn id="58" dur="1" fill="hold">
                                          <p:stCondLst>
                                            <p:cond delay="0"/>
                                          </p:stCondLst>
                                        </p:cTn>
                                        <p:tgtEl>
                                          <p:spTgt spid="190"/>
                                        </p:tgtEl>
                                        <p:attrNameLst>
                                          <p:attrName>style.visibility</p:attrName>
                                        </p:attrNameLst>
                                      </p:cBhvr>
                                      <p:to>
                                        <p:strVal val="visible"/>
                                      </p:to>
                                    </p:set>
                                    <p:animEffect transition="in" filter="dissolve">
                                      <p:cBhvr>
                                        <p:cTn id="59" dur="500"/>
                                        <p:tgtEl>
                                          <p:spTgt spid="190"/>
                                        </p:tgtEl>
                                      </p:cBhvr>
                                    </p:animEffect>
                                  </p:childTnLst>
                                </p:cTn>
                              </p:par>
                            </p:childTnLst>
                          </p:cTn>
                        </p:par>
                        <p:par>
                          <p:cTn id="60" fill="hold">
                            <p:stCondLst>
                              <p:cond delay="1000"/>
                            </p:stCondLst>
                            <p:childTnLst>
                              <p:par>
                                <p:cTn id="61" presetID="9" presetClass="entr" presetSubtype="0" fill="hold" nodeType="afterEffect">
                                  <p:stCondLst>
                                    <p:cond delay="500"/>
                                  </p:stCondLst>
                                  <p:childTnLst>
                                    <p:set>
                                      <p:cBhvr>
                                        <p:cTn id="62" dur="1" fill="hold">
                                          <p:stCondLst>
                                            <p:cond delay="0"/>
                                          </p:stCondLst>
                                        </p:cTn>
                                        <p:tgtEl>
                                          <p:spTgt spid="100"/>
                                        </p:tgtEl>
                                        <p:attrNameLst>
                                          <p:attrName>style.visibility</p:attrName>
                                        </p:attrNameLst>
                                      </p:cBhvr>
                                      <p:to>
                                        <p:strVal val="visible"/>
                                      </p:to>
                                    </p:set>
                                    <p:animEffect transition="in" filter="dissolve">
                                      <p:cBhvr>
                                        <p:cTn id="63" dur="500"/>
                                        <p:tgtEl>
                                          <p:spTgt spid="100"/>
                                        </p:tgtEl>
                                      </p:cBhvr>
                                    </p:animEffect>
                                  </p:childTnLst>
                                </p:cTn>
                              </p:par>
                            </p:childTnLst>
                          </p:cTn>
                        </p:par>
                      </p:childTnLst>
                    </p:cTn>
                  </p:par>
                  <p:par>
                    <p:cTn id="64" fill="hold">
                      <p:stCondLst>
                        <p:cond delay="indefinite"/>
                      </p:stCondLst>
                      <p:childTnLst>
                        <p:par>
                          <p:cTn id="65" fill="hold">
                            <p:stCondLst>
                              <p:cond delay="0"/>
                            </p:stCondLst>
                            <p:childTnLst>
                              <p:par>
                                <p:cTn id="66" presetID="9" presetClass="entr" presetSubtype="0" fill="hold" grpId="0" nodeType="clickEffect">
                                  <p:stCondLst>
                                    <p:cond delay="0"/>
                                  </p:stCondLst>
                                  <p:childTnLst>
                                    <p:set>
                                      <p:cBhvr>
                                        <p:cTn id="67" dur="1" fill="hold">
                                          <p:stCondLst>
                                            <p:cond delay="0"/>
                                          </p:stCondLst>
                                        </p:cTn>
                                        <p:tgtEl>
                                          <p:spTgt spid="193"/>
                                        </p:tgtEl>
                                        <p:attrNameLst>
                                          <p:attrName>style.visibility</p:attrName>
                                        </p:attrNameLst>
                                      </p:cBhvr>
                                      <p:to>
                                        <p:strVal val="visible"/>
                                      </p:to>
                                    </p:set>
                                    <p:animEffect transition="in" filter="dissolve">
                                      <p:cBhvr>
                                        <p:cTn id="68" dur="500"/>
                                        <p:tgtEl>
                                          <p:spTgt spid="193"/>
                                        </p:tgtEl>
                                      </p:cBhvr>
                                    </p:animEffect>
                                  </p:childTnLst>
                                </p:cTn>
                              </p:par>
                            </p:childTnLst>
                          </p:cTn>
                        </p:par>
                        <p:par>
                          <p:cTn id="69" fill="hold">
                            <p:stCondLst>
                              <p:cond delay="500"/>
                            </p:stCondLst>
                            <p:childTnLst>
                              <p:par>
                                <p:cTn id="70" presetID="9" presetClass="entr" presetSubtype="0" fill="hold" nodeType="afterEffect">
                                  <p:stCondLst>
                                    <p:cond delay="0"/>
                                  </p:stCondLst>
                                  <p:childTnLst>
                                    <p:set>
                                      <p:cBhvr>
                                        <p:cTn id="71" dur="1" fill="hold">
                                          <p:stCondLst>
                                            <p:cond delay="0"/>
                                          </p:stCondLst>
                                        </p:cTn>
                                        <p:tgtEl>
                                          <p:spTgt spid="194"/>
                                        </p:tgtEl>
                                        <p:attrNameLst>
                                          <p:attrName>style.visibility</p:attrName>
                                        </p:attrNameLst>
                                      </p:cBhvr>
                                      <p:to>
                                        <p:strVal val="visible"/>
                                      </p:to>
                                    </p:set>
                                    <p:animEffect transition="in" filter="dissolve">
                                      <p:cBhvr>
                                        <p:cTn id="72" dur="500"/>
                                        <p:tgtEl>
                                          <p:spTgt spid="194"/>
                                        </p:tgtEl>
                                      </p:cBhvr>
                                    </p:animEffect>
                                  </p:childTnLst>
                                </p:cTn>
                              </p:par>
                            </p:childTnLst>
                          </p:cTn>
                        </p:par>
                        <p:par>
                          <p:cTn id="73" fill="hold">
                            <p:stCondLst>
                              <p:cond delay="1000"/>
                            </p:stCondLst>
                            <p:childTnLst>
                              <p:par>
                                <p:cTn id="74" presetID="9" presetClass="entr" presetSubtype="0" fill="hold" nodeType="afterEffect">
                                  <p:stCondLst>
                                    <p:cond delay="500"/>
                                  </p:stCondLst>
                                  <p:childTnLst>
                                    <p:set>
                                      <p:cBhvr>
                                        <p:cTn id="75" dur="1" fill="hold">
                                          <p:stCondLst>
                                            <p:cond delay="0"/>
                                          </p:stCondLst>
                                        </p:cTn>
                                        <p:tgtEl>
                                          <p:spTgt spid="119"/>
                                        </p:tgtEl>
                                        <p:attrNameLst>
                                          <p:attrName>style.visibility</p:attrName>
                                        </p:attrNameLst>
                                      </p:cBhvr>
                                      <p:to>
                                        <p:strVal val="visible"/>
                                      </p:to>
                                    </p:set>
                                    <p:animEffect transition="in" filter="dissolve">
                                      <p:cBhvr>
                                        <p:cTn id="76" dur="500"/>
                                        <p:tgtEl>
                                          <p:spTgt spid="119"/>
                                        </p:tgtEl>
                                      </p:cBhvr>
                                    </p:animEffect>
                                  </p:childTnLst>
                                </p:cTn>
                              </p:par>
                            </p:childTnLst>
                          </p:cTn>
                        </p:par>
                      </p:childTnLst>
                    </p:cTn>
                  </p:par>
                  <p:par>
                    <p:cTn id="77" fill="hold">
                      <p:stCondLst>
                        <p:cond delay="indefinite"/>
                      </p:stCondLst>
                      <p:childTnLst>
                        <p:par>
                          <p:cTn id="78" fill="hold">
                            <p:stCondLst>
                              <p:cond delay="0"/>
                            </p:stCondLst>
                            <p:childTnLst>
                              <p:par>
                                <p:cTn id="79" presetID="9" presetClass="entr" presetSubtype="0" fill="hold" grpId="0" nodeType="clickEffect">
                                  <p:stCondLst>
                                    <p:cond delay="0"/>
                                  </p:stCondLst>
                                  <p:childTnLst>
                                    <p:set>
                                      <p:cBhvr>
                                        <p:cTn id="80" dur="1" fill="hold">
                                          <p:stCondLst>
                                            <p:cond delay="0"/>
                                          </p:stCondLst>
                                        </p:cTn>
                                        <p:tgtEl>
                                          <p:spTgt spid="197"/>
                                        </p:tgtEl>
                                        <p:attrNameLst>
                                          <p:attrName>style.visibility</p:attrName>
                                        </p:attrNameLst>
                                      </p:cBhvr>
                                      <p:to>
                                        <p:strVal val="visible"/>
                                      </p:to>
                                    </p:set>
                                    <p:animEffect transition="in" filter="dissolve">
                                      <p:cBhvr>
                                        <p:cTn id="81" dur="500"/>
                                        <p:tgtEl>
                                          <p:spTgt spid="197"/>
                                        </p:tgtEl>
                                      </p:cBhvr>
                                    </p:animEffect>
                                  </p:childTnLst>
                                </p:cTn>
                              </p:par>
                            </p:childTnLst>
                          </p:cTn>
                        </p:par>
                        <p:par>
                          <p:cTn id="82" fill="hold">
                            <p:stCondLst>
                              <p:cond delay="500"/>
                            </p:stCondLst>
                            <p:childTnLst>
                              <p:par>
                                <p:cTn id="83" presetID="9" presetClass="entr" presetSubtype="0" fill="hold" nodeType="afterEffect">
                                  <p:stCondLst>
                                    <p:cond delay="0"/>
                                  </p:stCondLst>
                                  <p:childTnLst>
                                    <p:set>
                                      <p:cBhvr>
                                        <p:cTn id="84" dur="1" fill="hold">
                                          <p:stCondLst>
                                            <p:cond delay="0"/>
                                          </p:stCondLst>
                                        </p:cTn>
                                        <p:tgtEl>
                                          <p:spTgt spid="198"/>
                                        </p:tgtEl>
                                        <p:attrNameLst>
                                          <p:attrName>style.visibility</p:attrName>
                                        </p:attrNameLst>
                                      </p:cBhvr>
                                      <p:to>
                                        <p:strVal val="visible"/>
                                      </p:to>
                                    </p:set>
                                    <p:animEffect transition="in" filter="dissolve">
                                      <p:cBhvr>
                                        <p:cTn id="85" dur="500"/>
                                        <p:tgtEl>
                                          <p:spTgt spid="198"/>
                                        </p:tgtEl>
                                      </p:cBhvr>
                                    </p:animEffect>
                                  </p:childTnLst>
                                </p:cTn>
                              </p:par>
                            </p:childTnLst>
                          </p:cTn>
                        </p:par>
                        <p:par>
                          <p:cTn id="86" fill="hold">
                            <p:stCondLst>
                              <p:cond delay="1000"/>
                            </p:stCondLst>
                            <p:childTnLst>
                              <p:par>
                                <p:cTn id="87" presetID="9" presetClass="entr" presetSubtype="0" fill="hold" nodeType="afterEffect">
                                  <p:stCondLst>
                                    <p:cond delay="500"/>
                                  </p:stCondLst>
                                  <p:childTnLst>
                                    <p:set>
                                      <p:cBhvr>
                                        <p:cTn id="88" dur="1" fill="hold">
                                          <p:stCondLst>
                                            <p:cond delay="0"/>
                                          </p:stCondLst>
                                        </p:cTn>
                                        <p:tgtEl>
                                          <p:spTgt spid="138"/>
                                        </p:tgtEl>
                                        <p:attrNameLst>
                                          <p:attrName>style.visibility</p:attrName>
                                        </p:attrNameLst>
                                      </p:cBhvr>
                                      <p:to>
                                        <p:strVal val="visible"/>
                                      </p:to>
                                    </p:set>
                                    <p:animEffect transition="in" filter="dissolve">
                                      <p:cBhvr>
                                        <p:cTn id="89" dur="500"/>
                                        <p:tgtEl>
                                          <p:spTgt spid="138"/>
                                        </p:tgtEl>
                                      </p:cBhvr>
                                    </p:animEffect>
                                  </p:childTnLst>
                                </p:cTn>
                              </p:par>
                            </p:childTnLst>
                          </p:cTn>
                        </p:par>
                      </p:childTnLst>
                    </p:cTn>
                  </p:par>
                  <p:par>
                    <p:cTn id="90" fill="hold">
                      <p:stCondLst>
                        <p:cond delay="indefinite"/>
                      </p:stCondLst>
                      <p:childTnLst>
                        <p:par>
                          <p:cTn id="91" fill="hold">
                            <p:stCondLst>
                              <p:cond delay="0"/>
                            </p:stCondLst>
                            <p:childTnLst>
                              <p:par>
                                <p:cTn id="92" presetID="9" presetClass="entr" presetSubtype="0" fill="hold" grpId="0" nodeType="clickEffect">
                                  <p:stCondLst>
                                    <p:cond delay="0"/>
                                  </p:stCondLst>
                                  <p:childTnLst>
                                    <p:set>
                                      <p:cBhvr>
                                        <p:cTn id="93" dur="1" fill="hold">
                                          <p:stCondLst>
                                            <p:cond delay="0"/>
                                          </p:stCondLst>
                                        </p:cTn>
                                        <p:tgtEl>
                                          <p:spTgt spid="201"/>
                                        </p:tgtEl>
                                        <p:attrNameLst>
                                          <p:attrName>style.visibility</p:attrName>
                                        </p:attrNameLst>
                                      </p:cBhvr>
                                      <p:to>
                                        <p:strVal val="visible"/>
                                      </p:to>
                                    </p:set>
                                    <p:animEffect transition="in" filter="dissolve">
                                      <p:cBhvr>
                                        <p:cTn id="94" dur="500"/>
                                        <p:tgtEl>
                                          <p:spTgt spid="201"/>
                                        </p:tgtEl>
                                      </p:cBhvr>
                                    </p:animEffect>
                                  </p:childTnLst>
                                </p:cTn>
                              </p:par>
                            </p:childTnLst>
                          </p:cTn>
                        </p:par>
                        <p:par>
                          <p:cTn id="95" fill="hold">
                            <p:stCondLst>
                              <p:cond delay="500"/>
                            </p:stCondLst>
                            <p:childTnLst>
                              <p:par>
                                <p:cTn id="96" presetID="9" presetClass="entr" presetSubtype="0" fill="hold" nodeType="afterEffect">
                                  <p:stCondLst>
                                    <p:cond delay="0"/>
                                  </p:stCondLst>
                                  <p:childTnLst>
                                    <p:set>
                                      <p:cBhvr>
                                        <p:cTn id="97" dur="1" fill="hold">
                                          <p:stCondLst>
                                            <p:cond delay="0"/>
                                          </p:stCondLst>
                                        </p:cTn>
                                        <p:tgtEl>
                                          <p:spTgt spid="202"/>
                                        </p:tgtEl>
                                        <p:attrNameLst>
                                          <p:attrName>style.visibility</p:attrName>
                                        </p:attrNameLst>
                                      </p:cBhvr>
                                      <p:to>
                                        <p:strVal val="visible"/>
                                      </p:to>
                                    </p:set>
                                    <p:animEffect transition="in" filter="dissolve">
                                      <p:cBhvr>
                                        <p:cTn id="98" dur="500"/>
                                        <p:tgtEl>
                                          <p:spTgt spid="202"/>
                                        </p:tgtEl>
                                      </p:cBhvr>
                                    </p:animEffect>
                                  </p:childTnLst>
                                </p:cTn>
                              </p:par>
                            </p:childTnLst>
                          </p:cTn>
                        </p:par>
                        <p:par>
                          <p:cTn id="99" fill="hold">
                            <p:stCondLst>
                              <p:cond delay="1000"/>
                            </p:stCondLst>
                            <p:childTnLst>
                              <p:par>
                                <p:cTn id="100" presetID="9" presetClass="entr" presetSubtype="0" fill="hold" nodeType="afterEffect">
                                  <p:stCondLst>
                                    <p:cond delay="500"/>
                                  </p:stCondLst>
                                  <p:childTnLst>
                                    <p:set>
                                      <p:cBhvr>
                                        <p:cTn id="101" dur="1" fill="hold">
                                          <p:stCondLst>
                                            <p:cond delay="0"/>
                                          </p:stCondLst>
                                        </p:cTn>
                                        <p:tgtEl>
                                          <p:spTgt spid="157"/>
                                        </p:tgtEl>
                                        <p:attrNameLst>
                                          <p:attrName>style.visibility</p:attrName>
                                        </p:attrNameLst>
                                      </p:cBhvr>
                                      <p:to>
                                        <p:strVal val="visible"/>
                                      </p:to>
                                    </p:set>
                                    <p:animEffect transition="in" filter="dissolve">
                                      <p:cBhvr>
                                        <p:cTn id="102" dur="500"/>
                                        <p:tgtEl>
                                          <p:spTgt spid="157"/>
                                        </p:tgtEl>
                                      </p:cBhvr>
                                    </p:animEffect>
                                  </p:childTnLst>
                                </p:cTn>
                              </p:par>
                            </p:childTnLst>
                          </p:cTn>
                        </p:par>
                        <p:par>
                          <p:cTn id="103" fill="hold">
                            <p:stCondLst>
                              <p:cond delay="2000"/>
                            </p:stCondLst>
                            <p:childTnLst>
                              <p:par>
                                <p:cTn id="104" presetID="9" presetClass="entr" presetSubtype="0" fill="hold" grpId="0" nodeType="afterEffect">
                                  <p:stCondLst>
                                    <p:cond delay="0"/>
                                  </p:stCondLst>
                                  <p:childTnLst>
                                    <p:set>
                                      <p:cBhvr>
                                        <p:cTn id="105" dur="1" fill="hold">
                                          <p:stCondLst>
                                            <p:cond delay="0"/>
                                          </p:stCondLst>
                                        </p:cTn>
                                        <p:tgtEl>
                                          <p:spTgt spid="205"/>
                                        </p:tgtEl>
                                        <p:attrNameLst>
                                          <p:attrName>style.visibility</p:attrName>
                                        </p:attrNameLst>
                                      </p:cBhvr>
                                      <p:to>
                                        <p:strVal val="visible"/>
                                      </p:to>
                                    </p:set>
                                    <p:animEffect transition="in" filter="dissolve">
                                      <p:cBhvr>
                                        <p:cTn id="106" dur="500"/>
                                        <p:tgtEl>
                                          <p:spTgt spid="205"/>
                                        </p:tgtEl>
                                      </p:cBhvr>
                                    </p:animEffect>
                                  </p:childTnLst>
                                </p:cTn>
                              </p:par>
                            </p:childTnLst>
                          </p:cTn>
                        </p:par>
                      </p:childTnLst>
                    </p:cTn>
                  </p:par>
                  <p:par>
                    <p:cTn id="107" fill="hold">
                      <p:stCondLst>
                        <p:cond delay="indefinite"/>
                      </p:stCondLst>
                      <p:childTnLst>
                        <p:par>
                          <p:cTn id="108" fill="hold">
                            <p:stCondLst>
                              <p:cond delay="0"/>
                            </p:stCondLst>
                            <p:childTnLst>
                              <p:par>
                                <p:cTn id="109" presetID="9" presetClass="entr" presetSubtype="0" fill="hold" grpId="0" nodeType="clickEffect">
                                  <p:stCondLst>
                                    <p:cond delay="0"/>
                                  </p:stCondLst>
                                  <p:childTnLst>
                                    <p:set>
                                      <p:cBhvr>
                                        <p:cTn id="110" dur="1" fill="hold">
                                          <p:stCondLst>
                                            <p:cond delay="0"/>
                                          </p:stCondLst>
                                        </p:cTn>
                                        <p:tgtEl>
                                          <p:spTgt spid="206"/>
                                        </p:tgtEl>
                                        <p:attrNameLst>
                                          <p:attrName>style.visibility</p:attrName>
                                        </p:attrNameLst>
                                      </p:cBhvr>
                                      <p:to>
                                        <p:strVal val="visible"/>
                                      </p:to>
                                    </p:set>
                                    <p:animEffect transition="in" filter="dissolve">
                                      <p:cBhvr>
                                        <p:cTn id="111" dur="500"/>
                                        <p:tgtEl>
                                          <p:spTgt spid="2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76" grpId="0" animBg="1"/>
      <p:bldP spid="180" grpId="0" autoUpdateAnimBg="0"/>
      <p:bldP spid="181" grpId="0" animBg="1"/>
      <p:bldP spid="185" grpId="0" animBg="1"/>
      <p:bldP spid="189" grpId="0" animBg="1"/>
      <p:bldP spid="193" grpId="0" animBg="1"/>
      <p:bldP spid="197" grpId="0" animBg="1"/>
      <p:bldP spid="201" grpId="0" animBg="1"/>
      <p:bldP spid="205" grpId="0"/>
      <p:bldP spid="20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a:solidFill>
                  <a:srgbClr val="0000FF"/>
                </a:solidFill>
              </a:rPr>
              <a:t>7. Bubble Sort: Demo #3 (3/5)</a:t>
            </a:r>
            <a:endParaRPr lang="en-GB" sz="3600" dirty="0">
              <a:solidFill>
                <a:srgbClr val="0000FF"/>
              </a:solidFill>
            </a:endParaRPr>
          </a:p>
        </p:txBody>
      </p:sp>
      <p:sp>
        <p:nvSpPr>
          <p:cNvPr id="14340" name="Footer Placeholder 5"/>
          <p:cNvSpPr>
            <a:spLocks noGrp="1"/>
          </p:cNvSpPr>
          <p:nvPr>
            <p:ph type="ftr" sz="quarter" idx="11"/>
          </p:nvPr>
        </p:nvSpPr>
        <p:spPr>
          <a:noFill/>
        </p:spPr>
        <p:txBody>
          <a:bodyPr/>
          <a:lstStyle/>
          <a:p>
            <a:pPr algn="l"/>
            <a:r>
              <a:rPr lang="en-US"/>
              <a:t>Searching and Sorting</a:t>
            </a:r>
            <a:endParaRPr lang="en-US" dirty="0"/>
          </a:p>
        </p:txBody>
      </p:sp>
      <p:sp>
        <p:nvSpPr>
          <p:cNvPr id="7" name="Slide Number Placeholder 6"/>
          <p:cNvSpPr>
            <a:spLocks noGrp="1"/>
          </p:cNvSpPr>
          <p:nvPr>
            <p:ph type="sldNum" sz="quarter" idx="12"/>
          </p:nvPr>
        </p:nvSpPr>
        <p:spPr/>
        <p:txBody>
          <a:bodyPr>
            <a:normAutofit/>
          </a:bodyPr>
          <a:lstStyle/>
          <a:p>
            <a:pPr>
              <a:defRPr/>
            </a:pPr>
            <a:r>
              <a:rPr lang="en-US" sz="1200" dirty="0"/>
              <a:t>Unit20</a:t>
            </a:r>
            <a:r>
              <a:rPr sz="1200" dirty="0"/>
              <a:t> </a:t>
            </a:r>
            <a:r>
              <a:rPr lang="en-US" sz="1200" dirty="0"/>
              <a:t>-</a:t>
            </a:r>
            <a:r>
              <a:rPr sz="1200" dirty="0"/>
              <a:t> </a:t>
            </a:r>
            <a:fld id="{F7EC234A-9094-4BB8-9EA4-75ECDA8A365B}" type="slidenum">
              <a:rPr sz="1200" smtClean="0"/>
              <a:pPr>
                <a:defRPr/>
              </a:pPr>
              <a:t>27</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a:t>Aaron Tan,  NUS</a:t>
            </a:r>
            <a:endParaRPr lang="en-US" dirty="0"/>
          </a:p>
        </p:txBody>
      </p:sp>
      <p:grpSp>
        <p:nvGrpSpPr>
          <p:cNvPr id="207" name="Group 15"/>
          <p:cNvGrpSpPr>
            <a:grpSpLocks/>
          </p:cNvGrpSpPr>
          <p:nvPr/>
        </p:nvGrpSpPr>
        <p:grpSpPr bwMode="auto">
          <a:xfrm>
            <a:off x="457200" y="1133475"/>
            <a:ext cx="8469313" cy="4127123"/>
            <a:chOff x="463017" y="2320820"/>
            <a:chExt cx="8226515" cy="4128043"/>
          </a:xfrm>
        </p:grpSpPr>
        <p:sp>
          <p:nvSpPr>
            <p:cNvPr id="208" name="TextBox 207"/>
            <p:cNvSpPr txBox="1"/>
            <p:nvPr/>
          </p:nvSpPr>
          <p:spPr>
            <a:xfrm>
              <a:off x="463017" y="2416091"/>
              <a:ext cx="8223431" cy="4032772"/>
            </a:xfrm>
            <a:prstGeom prst="rect">
              <a:avLst/>
            </a:prstGeom>
          </p:spPr>
          <p:style>
            <a:lnRef idx="2">
              <a:schemeClr val="accent6"/>
            </a:lnRef>
            <a:fillRef idx="1">
              <a:schemeClr val="lt1"/>
            </a:fillRef>
            <a:effectRef idx="0">
              <a:schemeClr val="accent6"/>
            </a:effectRef>
            <a:fontRef idx="minor">
              <a:schemeClr val="dk1"/>
            </a:fontRef>
          </p:style>
          <p:txBody>
            <a:bodyPr>
              <a:spAutoFit/>
            </a:bodyPr>
            <a:lstStyle>
              <a:lvl1pPr eaLnBrk="0" hangingPunct="0">
                <a:tabLst>
                  <a:tab pos="541338" algn="l"/>
                  <a:tab pos="1073150" algn="l"/>
                  <a:tab pos="1614488" algn="l"/>
                  <a:tab pos="1974850" algn="l"/>
                </a:tabLst>
                <a:defRPr>
                  <a:solidFill>
                    <a:schemeClr val="tx1"/>
                  </a:solidFill>
                  <a:latin typeface="Arial" charset="0"/>
                  <a:cs typeface="Arial" charset="0"/>
                </a:defRPr>
              </a:lvl1pPr>
              <a:lvl2pPr marL="742950" indent="-285750" eaLnBrk="0" hangingPunct="0">
                <a:tabLst>
                  <a:tab pos="541338" algn="l"/>
                  <a:tab pos="1073150" algn="l"/>
                  <a:tab pos="1614488" algn="l"/>
                  <a:tab pos="1974850" algn="l"/>
                </a:tabLst>
                <a:defRPr>
                  <a:solidFill>
                    <a:schemeClr val="tx1"/>
                  </a:solidFill>
                  <a:latin typeface="Arial" charset="0"/>
                  <a:cs typeface="Arial" charset="0"/>
                </a:defRPr>
              </a:lvl2pPr>
              <a:lvl3pPr marL="1143000" indent="-228600" eaLnBrk="0" hangingPunct="0">
                <a:tabLst>
                  <a:tab pos="541338" algn="l"/>
                  <a:tab pos="1073150" algn="l"/>
                  <a:tab pos="1614488" algn="l"/>
                  <a:tab pos="1974850" algn="l"/>
                </a:tabLst>
                <a:defRPr>
                  <a:solidFill>
                    <a:schemeClr val="tx1"/>
                  </a:solidFill>
                  <a:latin typeface="Arial" charset="0"/>
                  <a:cs typeface="Arial" charset="0"/>
                </a:defRPr>
              </a:lvl3pPr>
              <a:lvl4pPr marL="1600200" indent="-228600" eaLnBrk="0" hangingPunct="0">
                <a:tabLst>
                  <a:tab pos="541338" algn="l"/>
                  <a:tab pos="1073150" algn="l"/>
                  <a:tab pos="1614488" algn="l"/>
                  <a:tab pos="1974850" algn="l"/>
                </a:tabLst>
                <a:defRPr>
                  <a:solidFill>
                    <a:schemeClr val="tx1"/>
                  </a:solidFill>
                  <a:latin typeface="Arial" charset="0"/>
                  <a:cs typeface="Arial" charset="0"/>
                </a:defRPr>
              </a:lvl4pPr>
              <a:lvl5pPr marL="2057400" indent="-228600" eaLnBrk="0" hangingPunct="0">
                <a:tabLst>
                  <a:tab pos="541338" algn="l"/>
                  <a:tab pos="1073150" algn="l"/>
                  <a:tab pos="1614488" algn="l"/>
                  <a:tab pos="1974850" algn="l"/>
                </a:tabLst>
                <a:defRPr>
                  <a:solidFill>
                    <a:schemeClr val="tx1"/>
                  </a:solidFill>
                  <a:latin typeface="Arial" charset="0"/>
                  <a:cs typeface="Arial" charset="0"/>
                </a:defRPr>
              </a:lvl5pPr>
              <a:lvl6pPr marL="2514600" indent="-228600" eaLnBrk="0" fontAlgn="base" hangingPunct="0">
                <a:spcBef>
                  <a:spcPct val="0"/>
                </a:spcBef>
                <a:spcAft>
                  <a:spcPct val="0"/>
                </a:spcAft>
                <a:tabLst>
                  <a:tab pos="541338" algn="l"/>
                  <a:tab pos="1073150" algn="l"/>
                  <a:tab pos="1614488" algn="l"/>
                  <a:tab pos="1974850" algn="l"/>
                </a:tabLst>
                <a:defRPr>
                  <a:solidFill>
                    <a:schemeClr val="tx1"/>
                  </a:solidFill>
                  <a:latin typeface="Arial" charset="0"/>
                  <a:cs typeface="Arial" charset="0"/>
                </a:defRPr>
              </a:lvl6pPr>
              <a:lvl7pPr marL="2971800" indent="-228600" eaLnBrk="0" fontAlgn="base" hangingPunct="0">
                <a:spcBef>
                  <a:spcPct val="0"/>
                </a:spcBef>
                <a:spcAft>
                  <a:spcPct val="0"/>
                </a:spcAft>
                <a:tabLst>
                  <a:tab pos="541338" algn="l"/>
                  <a:tab pos="1073150" algn="l"/>
                  <a:tab pos="1614488" algn="l"/>
                  <a:tab pos="1974850" algn="l"/>
                </a:tabLst>
                <a:defRPr>
                  <a:solidFill>
                    <a:schemeClr val="tx1"/>
                  </a:solidFill>
                  <a:latin typeface="Arial" charset="0"/>
                  <a:cs typeface="Arial" charset="0"/>
                </a:defRPr>
              </a:lvl7pPr>
              <a:lvl8pPr marL="3429000" indent="-228600" eaLnBrk="0" fontAlgn="base" hangingPunct="0">
                <a:spcBef>
                  <a:spcPct val="0"/>
                </a:spcBef>
                <a:spcAft>
                  <a:spcPct val="0"/>
                </a:spcAft>
                <a:tabLst>
                  <a:tab pos="541338" algn="l"/>
                  <a:tab pos="1073150" algn="l"/>
                  <a:tab pos="1614488" algn="l"/>
                  <a:tab pos="1974850" algn="l"/>
                </a:tabLst>
                <a:defRPr>
                  <a:solidFill>
                    <a:schemeClr val="tx1"/>
                  </a:solidFill>
                  <a:latin typeface="Arial" charset="0"/>
                  <a:cs typeface="Arial" charset="0"/>
                </a:defRPr>
              </a:lvl8pPr>
              <a:lvl9pPr marL="3886200" indent="-228600" eaLnBrk="0" fontAlgn="base" hangingPunct="0">
                <a:spcBef>
                  <a:spcPct val="0"/>
                </a:spcBef>
                <a:spcAft>
                  <a:spcPct val="0"/>
                </a:spcAft>
                <a:tabLst>
                  <a:tab pos="541338" algn="l"/>
                  <a:tab pos="1073150" algn="l"/>
                  <a:tab pos="1614488" algn="l"/>
                  <a:tab pos="1974850" algn="l"/>
                </a:tabLst>
                <a:defRPr>
                  <a:solidFill>
                    <a:schemeClr val="tx1"/>
                  </a:solidFill>
                  <a:latin typeface="Arial" charset="0"/>
                  <a:cs typeface="Arial" charset="0"/>
                </a:defRPr>
              </a:lvl9pPr>
            </a:lstStyle>
            <a:p>
              <a:pPr eaLnBrk="1" hangingPunct="1">
                <a:tabLst>
                  <a:tab pos="446088" algn="l"/>
                  <a:tab pos="892175" algn="l"/>
                  <a:tab pos="1349375" algn="l"/>
                  <a:tab pos="1795463" algn="l"/>
                </a:tabLst>
              </a:pPr>
              <a:r>
                <a:rPr lang="en-SG" sz="1600" b="1" dirty="0">
                  <a:solidFill>
                    <a:srgbClr val="800000"/>
                  </a:solidFill>
                  <a:latin typeface="Courier New" pitchFamily="49" charset="0"/>
                  <a:cs typeface="Courier New" pitchFamily="49" charset="0"/>
                </a:rPr>
                <a:t>// To sort </a:t>
              </a:r>
              <a:r>
                <a:rPr lang="en-SG" sz="1600" b="1" dirty="0" err="1">
                  <a:solidFill>
                    <a:srgbClr val="800000"/>
                  </a:solidFill>
                  <a:latin typeface="Courier New" pitchFamily="49" charset="0"/>
                  <a:cs typeface="Courier New" pitchFamily="49" charset="0"/>
                </a:rPr>
                <a:t>arr</a:t>
              </a:r>
              <a:r>
                <a:rPr lang="en-SG" sz="1600" b="1" dirty="0">
                  <a:solidFill>
                    <a:srgbClr val="800000"/>
                  </a:solidFill>
                  <a:latin typeface="Courier New" pitchFamily="49" charset="0"/>
                  <a:cs typeface="Courier New" pitchFamily="49" charset="0"/>
                </a:rPr>
                <a:t> in increasing order</a:t>
              </a:r>
            </a:p>
            <a:p>
              <a:pPr eaLnBrk="1" hangingPunct="1">
                <a:tabLst>
                  <a:tab pos="446088" algn="l"/>
                  <a:tab pos="892175" algn="l"/>
                  <a:tab pos="1349375" algn="l"/>
                  <a:tab pos="1795463" algn="l"/>
                </a:tabLst>
              </a:pPr>
              <a:r>
                <a:rPr lang="en-SG" sz="1600" b="1" dirty="0">
                  <a:solidFill>
                    <a:srgbClr val="0000FF"/>
                  </a:solidFill>
                  <a:latin typeface="Courier New" pitchFamily="49" charset="0"/>
                  <a:cs typeface="Courier New" pitchFamily="49" charset="0"/>
                </a:rPr>
                <a:t>void</a:t>
              </a:r>
              <a:r>
                <a:rPr lang="en-SG" sz="1600" b="1" dirty="0">
                  <a:solidFill>
                    <a:srgbClr val="000000"/>
                  </a:solidFill>
                  <a:latin typeface="Courier New" pitchFamily="49" charset="0"/>
                  <a:cs typeface="Courier New" pitchFamily="49" charset="0"/>
                </a:rPr>
                <a:t> </a:t>
              </a:r>
              <a:r>
                <a:rPr lang="en-SG" sz="1600" b="1" dirty="0" err="1">
                  <a:solidFill>
                    <a:srgbClr val="000000"/>
                  </a:solidFill>
                  <a:latin typeface="Courier New" pitchFamily="49" charset="0"/>
                  <a:cs typeface="Courier New" pitchFamily="49" charset="0"/>
                </a:rPr>
                <a:t>bubbleSort</a:t>
              </a:r>
              <a:r>
                <a:rPr lang="en-SG" sz="1600" b="1" dirty="0">
                  <a:solidFill>
                    <a:srgbClr val="000000"/>
                  </a:solidFill>
                  <a:latin typeface="Courier New" pitchFamily="49" charset="0"/>
                  <a:cs typeface="Courier New" pitchFamily="49" charset="0"/>
                </a:rPr>
                <a:t>(</a:t>
              </a:r>
              <a:r>
                <a:rPr lang="en-SG" sz="1600" b="1" dirty="0" err="1">
                  <a:solidFill>
                    <a:srgbClr val="0000FF"/>
                  </a:solidFill>
                  <a:latin typeface="Courier New" pitchFamily="49" charset="0"/>
                  <a:cs typeface="Courier New" pitchFamily="49" charset="0"/>
                </a:rPr>
                <a:t>int</a:t>
              </a:r>
              <a:r>
                <a:rPr lang="en-SG" sz="1600" b="1" dirty="0">
                  <a:solidFill>
                    <a:srgbClr val="000000"/>
                  </a:solidFill>
                  <a:latin typeface="Courier New" pitchFamily="49" charset="0"/>
                  <a:cs typeface="Courier New" pitchFamily="49" charset="0"/>
                </a:rPr>
                <a:t> </a:t>
              </a:r>
              <a:r>
                <a:rPr lang="en-SG" sz="1600" b="1" dirty="0" err="1">
                  <a:solidFill>
                    <a:srgbClr val="000000"/>
                  </a:solidFill>
                  <a:latin typeface="Courier New" pitchFamily="49" charset="0"/>
                  <a:cs typeface="Courier New" pitchFamily="49" charset="0"/>
                </a:rPr>
                <a:t>arr</a:t>
              </a:r>
              <a:r>
                <a:rPr lang="en-SG" sz="1600" b="1" dirty="0">
                  <a:solidFill>
                    <a:srgbClr val="000000"/>
                  </a:solidFill>
                  <a:latin typeface="Courier New" pitchFamily="49" charset="0"/>
                  <a:cs typeface="Courier New" pitchFamily="49" charset="0"/>
                </a:rPr>
                <a:t>[], </a:t>
              </a:r>
              <a:r>
                <a:rPr lang="en-SG" sz="1600" b="1" dirty="0" err="1">
                  <a:solidFill>
                    <a:srgbClr val="0000FF"/>
                  </a:solidFill>
                  <a:latin typeface="Courier New" pitchFamily="49" charset="0"/>
                  <a:cs typeface="Courier New" pitchFamily="49" charset="0"/>
                </a:rPr>
                <a:t>int</a:t>
              </a:r>
              <a:r>
                <a:rPr lang="en-SG" sz="1600" b="1" dirty="0">
                  <a:solidFill>
                    <a:srgbClr val="000000"/>
                  </a:solidFill>
                  <a:latin typeface="Courier New" pitchFamily="49" charset="0"/>
                  <a:cs typeface="Courier New" pitchFamily="49" charset="0"/>
                </a:rPr>
                <a:t> size) {</a:t>
              </a:r>
            </a:p>
            <a:p>
              <a:pPr eaLnBrk="1" hangingPunct="1">
                <a:tabLst>
                  <a:tab pos="446088" algn="l"/>
                  <a:tab pos="892175" algn="l"/>
                  <a:tab pos="1349375" algn="l"/>
                  <a:tab pos="1795463" algn="l"/>
                </a:tabLst>
              </a:pPr>
              <a:r>
                <a:rPr lang="en-SG" sz="1600" b="1" dirty="0">
                  <a:solidFill>
                    <a:srgbClr val="000000"/>
                  </a:solidFill>
                  <a:latin typeface="Courier New" pitchFamily="49" charset="0"/>
                  <a:cs typeface="Courier New" pitchFamily="49" charset="0"/>
                </a:rPr>
                <a:t>	</a:t>
              </a:r>
              <a:r>
                <a:rPr lang="en-SG" sz="1600" b="1" dirty="0" err="1">
                  <a:solidFill>
                    <a:srgbClr val="0000FF"/>
                  </a:solidFill>
                  <a:latin typeface="Courier New" pitchFamily="49" charset="0"/>
                  <a:cs typeface="Courier New" pitchFamily="49" charset="0"/>
                </a:rPr>
                <a:t>int</a:t>
              </a:r>
              <a:r>
                <a:rPr lang="en-SG" sz="1600" b="1" dirty="0">
                  <a:solidFill>
                    <a:srgbClr val="000000"/>
                  </a:solidFill>
                  <a:latin typeface="Courier New" pitchFamily="49" charset="0"/>
                  <a:cs typeface="Courier New" pitchFamily="49" charset="0"/>
                </a:rPr>
                <a:t> </a:t>
              </a:r>
              <a:r>
                <a:rPr lang="en-SG" sz="1600" b="1" dirty="0" err="1">
                  <a:solidFill>
                    <a:srgbClr val="000000"/>
                  </a:solidFill>
                  <a:latin typeface="Courier New" pitchFamily="49" charset="0"/>
                  <a:cs typeface="Courier New" pitchFamily="49" charset="0"/>
                </a:rPr>
                <a:t>i</a:t>
              </a:r>
              <a:r>
                <a:rPr lang="en-SG" sz="1600" b="1" dirty="0">
                  <a:solidFill>
                    <a:srgbClr val="000000"/>
                  </a:solidFill>
                  <a:latin typeface="Courier New" pitchFamily="49" charset="0"/>
                  <a:cs typeface="Courier New" pitchFamily="49" charset="0"/>
                </a:rPr>
                <a:t>, limit, temp;</a:t>
              </a:r>
            </a:p>
            <a:p>
              <a:pPr eaLnBrk="1" hangingPunct="1">
                <a:tabLst>
                  <a:tab pos="446088" algn="l"/>
                  <a:tab pos="892175" algn="l"/>
                  <a:tab pos="1349375" algn="l"/>
                  <a:tab pos="1795463" algn="l"/>
                </a:tabLst>
              </a:pPr>
              <a:endParaRPr lang="en-SG" sz="1600" b="1" dirty="0">
                <a:solidFill>
                  <a:srgbClr val="000000"/>
                </a:solidFill>
                <a:latin typeface="Courier New" pitchFamily="49" charset="0"/>
                <a:cs typeface="Courier New" pitchFamily="49" charset="0"/>
              </a:endParaRPr>
            </a:p>
            <a:p>
              <a:pPr eaLnBrk="1" hangingPunct="1">
                <a:tabLst>
                  <a:tab pos="446088" algn="l"/>
                  <a:tab pos="892175" algn="l"/>
                  <a:tab pos="1349375" algn="l"/>
                  <a:tab pos="1795463" algn="l"/>
                </a:tabLst>
              </a:pPr>
              <a:r>
                <a:rPr lang="en-SG" sz="1600" b="1" dirty="0">
                  <a:solidFill>
                    <a:srgbClr val="000000"/>
                  </a:solidFill>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for</a:t>
              </a:r>
              <a:r>
                <a:rPr lang="en-SG" sz="1600" b="1" dirty="0">
                  <a:solidFill>
                    <a:srgbClr val="000000"/>
                  </a:solidFill>
                  <a:latin typeface="Courier New" pitchFamily="49" charset="0"/>
                  <a:cs typeface="Courier New" pitchFamily="49" charset="0"/>
                </a:rPr>
                <a:t> (limit = size-</a:t>
              </a:r>
              <a:r>
                <a:rPr lang="en-SG" sz="1600" b="1" dirty="0">
                  <a:solidFill>
                    <a:srgbClr val="006600"/>
                  </a:solidFill>
                  <a:latin typeface="Courier New" pitchFamily="49" charset="0"/>
                  <a:cs typeface="Courier New" pitchFamily="49" charset="0"/>
                </a:rPr>
                <a:t>2</a:t>
              </a:r>
              <a:r>
                <a:rPr lang="en-SG" sz="1600" b="1" dirty="0">
                  <a:solidFill>
                    <a:srgbClr val="000000"/>
                  </a:solidFill>
                  <a:latin typeface="Courier New" pitchFamily="49" charset="0"/>
                  <a:cs typeface="Courier New" pitchFamily="49" charset="0"/>
                </a:rPr>
                <a:t>; limit &gt;= </a:t>
              </a:r>
              <a:r>
                <a:rPr lang="en-SG" sz="1600" b="1" dirty="0">
                  <a:solidFill>
                    <a:srgbClr val="006600"/>
                  </a:solidFill>
                  <a:latin typeface="Courier New" pitchFamily="49" charset="0"/>
                  <a:cs typeface="Courier New" pitchFamily="49" charset="0"/>
                </a:rPr>
                <a:t>0</a:t>
              </a:r>
              <a:r>
                <a:rPr lang="en-SG" sz="1600" b="1" dirty="0">
                  <a:solidFill>
                    <a:srgbClr val="000000"/>
                  </a:solidFill>
                  <a:latin typeface="Courier New" pitchFamily="49" charset="0"/>
                  <a:cs typeface="Courier New" pitchFamily="49" charset="0"/>
                </a:rPr>
                <a:t>; limit--) {</a:t>
              </a:r>
            </a:p>
            <a:p>
              <a:pPr eaLnBrk="1" hangingPunct="1">
                <a:tabLst>
                  <a:tab pos="446088" algn="l"/>
                  <a:tab pos="892175" algn="l"/>
                  <a:tab pos="1349375" algn="l"/>
                  <a:tab pos="1795463" algn="l"/>
                </a:tabLst>
              </a:pPr>
              <a:r>
                <a:rPr lang="en-SG" sz="1600" b="1" dirty="0">
                  <a:solidFill>
                    <a:srgbClr val="000000"/>
                  </a:solidFill>
                  <a:latin typeface="Courier New" pitchFamily="49" charset="0"/>
                  <a:cs typeface="Courier New" pitchFamily="49" charset="0"/>
                </a:rPr>
                <a:t>		</a:t>
              </a:r>
              <a:r>
                <a:rPr lang="en-SG" sz="1600" b="1" dirty="0">
                  <a:solidFill>
                    <a:srgbClr val="800000"/>
                  </a:solidFill>
                  <a:latin typeface="Courier New" pitchFamily="49" charset="0"/>
                  <a:cs typeface="Courier New" pitchFamily="49" charset="0"/>
                </a:rPr>
                <a:t>// limit is where the inner loop variable </a:t>
              </a:r>
              <a:r>
                <a:rPr lang="en-SG" sz="1600" b="1" dirty="0" err="1">
                  <a:solidFill>
                    <a:srgbClr val="800000"/>
                  </a:solidFill>
                  <a:latin typeface="Courier New" pitchFamily="49" charset="0"/>
                  <a:cs typeface="Courier New" pitchFamily="49" charset="0"/>
                </a:rPr>
                <a:t>i</a:t>
              </a:r>
              <a:r>
                <a:rPr lang="en-SG" sz="1600" b="1" dirty="0">
                  <a:solidFill>
                    <a:srgbClr val="800000"/>
                  </a:solidFill>
                  <a:latin typeface="Courier New" pitchFamily="49" charset="0"/>
                  <a:cs typeface="Courier New" pitchFamily="49" charset="0"/>
                </a:rPr>
                <a:t> should end</a:t>
              </a:r>
            </a:p>
            <a:p>
              <a:pPr eaLnBrk="1" hangingPunct="1">
                <a:tabLst>
                  <a:tab pos="446088" algn="l"/>
                  <a:tab pos="892175" algn="l"/>
                  <a:tab pos="1349375" algn="l"/>
                  <a:tab pos="1795463" algn="l"/>
                </a:tabLst>
              </a:pPr>
              <a:endParaRPr lang="en-SG" sz="1600" b="1" dirty="0">
                <a:solidFill>
                  <a:srgbClr val="000000"/>
                </a:solidFill>
                <a:latin typeface="Courier New" pitchFamily="49" charset="0"/>
                <a:cs typeface="Courier New" pitchFamily="49" charset="0"/>
              </a:endParaRPr>
            </a:p>
            <a:p>
              <a:pPr eaLnBrk="1" hangingPunct="1">
                <a:tabLst>
                  <a:tab pos="446088" algn="l"/>
                  <a:tab pos="892175" algn="l"/>
                  <a:tab pos="1349375" algn="l"/>
                  <a:tab pos="1795463" algn="l"/>
                </a:tabLst>
              </a:pPr>
              <a:r>
                <a:rPr lang="en-SG" sz="1600" b="1" dirty="0">
                  <a:solidFill>
                    <a:srgbClr val="000000"/>
                  </a:solidFill>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for</a:t>
              </a:r>
              <a:r>
                <a:rPr lang="en-SG" sz="1600" b="1" dirty="0">
                  <a:solidFill>
                    <a:srgbClr val="000000"/>
                  </a:solidFill>
                  <a:latin typeface="Courier New" pitchFamily="49" charset="0"/>
                  <a:cs typeface="Courier New" pitchFamily="49" charset="0"/>
                </a:rPr>
                <a:t> (</a:t>
              </a:r>
              <a:r>
                <a:rPr lang="en-SG" sz="1600" b="1" dirty="0" err="1">
                  <a:solidFill>
                    <a:srgbClr val="000000"/>
                  </a:solidFill>
                  <a:latin typeface="Courier New" pitchFamily="49" charset="0"/>
                  <a:cs typeface="Courier New" pitchFamily="49" charset="0"/>
                </a:rPr>
                <a:t>i</a:t>
              </a:r>
              <a:r>
                <a:rPr lang="en-SG" sz="1600" b="1" dirty="0">
                  <a:solidFill>
                    <a:srgbClr val="000000"/>
                  </a:solidFill>
                  <a:latin typeface="Courier New" pitchFamily="49" charset="0"/>
                  <a:cs typeface="Courier New" pitchFamily="49" charset="0"/>
                </a:rPr>
                <a:t>=</a:t>
              </a:r>
              <a:r>
                <a:rPr lang="en-SG" sz="1600" b="1" dirty="0">
                  <a:solidFill>
                    <a:srgbClr val="006600"/>
                  </a:solidFill>
                  <a:latin typeface="Courier New" pitchFamily="49" charset="0"/>
                  <a:cs typeface="Courier New" pitchFamily="49" charset="0"/>
                </a:rPr>
                <a:t>0</a:t>
              </a:r>
              <a:r>
                <a:rPr lang="en-SG" sz="1600" b="1" dirty="0">
                  <a:solidFill>
                    <a:srgbClr val="000000"/>
                  </a:solidFill>
                  <a:latin typeface="Courier New" pitchFamily="49" charset="0"/>
                  <a:cs typeface="Courier New" pitchFamily="49" charset="0"/>
                </a:rPr>
                <a:t>; </a:t>
              </a:r>
              <a:r>
                <a:rPr lang="en-SG" sz="1600" b="1" dirty="0" err="1">
                  <a:solidFill>
                    <a:srgbClr val="000000"/>
                  </a:solidFill>
                  <a:latin typeface="Courier New" pitchFamily="49" charset="0"/>
                  <a:cs typeface="Courier New" pitchFamily="49" charset="0"/>
                </a:rPr>
                <a:t>i</a:t>
              </a:r>
              <a:r>
                <a:rPr lang="en-SG" sz="1600" b="1" dirty="0">
                  <a:solidFill>
                    <a:srgbClr val="000000"/>
                  </a:solidFill>
                  <a:latin typeface="Courier New" pitchFamily="49" charset="0"/>
                  <a:cs typeface="Courier New" pitchFamily="49" charset="0"/>
                </a:rPr>
                <a:t>&lt;=limit; </a:t>
              </a:r>
              <a:r>
                <a:rPr lang="en-SG" sz="1600" b="1" dirty="0" err="1">
                  <a:solidFill>
                    <a:srgbClr val="000000"/>
                  </a:solidFill>
                  <a:latin typeface="Courier New" pitchFamily="49" charset="0"/>
                  <a:cs typeface="Courier New" pitchFamily="49" charset="0"/>
                </a:rPr>
                <a:t>i</a:t>
              </a:r>
              <a:r>
                <a:rPr lang="en-SG" sz="1600" b="1" dirty="0">
                  <a:solidFill>
                    <a:srgbClr val="000000"/>
                  </a:solidFill>
                  <a:latin typeface="Courier New" pitchFamily="49" charset="0"/>
                  <a:cs typeface="Courier New" pitchFamily="49" charset="0"/>
                </a:rPr>
                <a:t>++) {</a:t>
              </a:r>
            </a:p>
            <a:p>
              <a:pPr eaLnBrk="1" hangingPunct="1">
                <a:tabLst>
                  <a:tab pos="446088" algn="l"/>
                  <a:tab pos="892175" algn="l"/>
                  <a:tab pos="1349375" algn="l"/>
                  <a:tab pos="1795463" algn="l"/>
                </a:tabLst>
              </a:pPr>
              <a:r>
                <a:rPr lang="en-SG" sz="1600" b="1" dirty="0">
                  <a:solidFill>
                    <a:srgbClr val="000000"/>
                  </a:solidFill>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if</a:t>
              </a:r>
              <a:r>
                <a:rPr lang="en-SG" sz="1600" b="1" dirty="0">
                  <a:solidFill>
                    <a:srgbClr val="000000"/>
                  </a:solidFill>
                  <a:latin typeface="Courier New" pitchFamily="49" charset="0"/>
                  <a:cs typeface="Courier New" pitchFamily="49" charset="0"/>
                </a:rPr>
                <a:t> (</a:t>
              </a:r>
              <a:r>
                <a:rPr lang="en-SG" sz="1600" b="1" dirty="0" err="1">
                  <a:solidFill>
                    <a:srgbClr val="000000"/>
                  </a:solidFill>
                  <a:latin typeface="Courier New" pitchFamily="49" charset="0"/>
                  <a:cs typeface="Courier New" pitchFamily="49" charset="0"/>
                </a:rPr>
                <a:t>arr</a:t>
              </a:r>
              <a:r>
                <a:rPr lang="en-SG" sz="1600" b="1" dirty="0">
                  <a:solidFill>
                    <a:srgbClr val="000000"/>
                  </a:solidFill>
                  <a:latin typeface="Courier New" pitchFamily="49" charset="0"/>
                  <a:cs typeface="Courier New" pitchFamily="49" charset="0"/>
                </a:rPr>
                <a:t>[</a:t>
              </a:r>
              <a:r>
                <a:rPr lang="en-SG" sz="1600" b="1" dirty="0" err="1">
                  <a:solidFill>
                    <a:srgbClr val="000000"/>
                  </a:solidFill>
                  <a:latin typeface="Courier New" pitchFamily="49" charset="0"/>
                  <a:cs typeface="Courier New" pitchFamily="49" charset="0"/>
                </a:rPr>
                <a:t>i</a:t>
              </a:r>
              <a:r>
                <a:rPr lang="en-SG" sz="1600" b="1" dirty="0">
                  <a:solidFill>
                    <a:srgbClr val="000000"/>
                  </a:solidFill>
                  <a:latin typeface="Courier New" pitchFamily="49" charset="0"/>
                  <a:cs typeface="Courier New" pitchFamily="49" charset="0"/>
                </a:rPr>
                <a:t>] &gt; </a:t>
              </a:r>
              <a:r>
                <a:rPr lang="en-SG" sz="1600" b="1" dirty="0" err="1">
                  <a:solidFill>
                    <a:srgbClr val="000000"/>
                  </a:solidFill>
                  <a:latin typeface="Courier New" pitchFamily="49" charset="0"/>
                  <a:cs typeface="Courier New" pitchFamily="49" charset="0"/>
                </a:rPr>
                <a:t>arr</a:t>
              </a:r>
              <a:r>
                <a:rPr lang="en-SG" sz="1600" b="1" dirty="0">
                  <a:solidFill>
                    <a:srgbClr val="000000"/>
                  </a:solidFill>
                  <a:latin typeface="Courier New" pitchFamily="49" charset="0"/>
                  <a:cs typeface="Courier New" pitchFamily="49" charset="0"/>
                </a:rPr>
                <a:t>[i+</a:t>
              </a:r>
              <a:r>
                <a:rPr lang="en-SG" sz="1600" b="1" dirty="0">
                  <a:solidFill>
                    <a:srgbClr val="006600"/>
                  </a:solidFill>
                  <a:latin typeface="Courier New" pitchFamily="49" charset="0"/>
                  <a:cs typeface="Courier New" pitchFamily="49" charset="0"/>
                </a:rPr>
                <a:t>1</a:t>
              </a:r>
              <a:r>
                <a:rPr lang="en-SG" sz="1600" b="1" dirty="0">
                  <a:solidFill>
                    <a:srgbClr val="000000"/>
                  </a:solidFill>
                  <a:latin typeface="Courier New" pitchFamily="49" charset="0"/>
                  <a:cs typeface="Courier New" pitchFamily="49" charset="0"/>
                </a:rPr>
                <a:t>]) { </a:t>
              </a:r>
              <a:r>
                <a:rPr lang="en-SG" sz="1600" b="1" dirty="0">
                  <a:solidFill>
                    <a:srgbClr val="800000"/>
                  </a:solidFill>
                  <a:latin typeface="Courier New" pitchFamily="49" charset="0"/>
                  <a:cs typeface="Courier New" pitchFamily="49" charset="0"/>
                </a:rPr>
                <a:t>// swap </a:t>
              </a:r>
              <a:r>
                <a:rPr lang="en-SG" sz="1600" b="1" dirty="0" err="1">
                  <a:solidFill>
                    <a:srgbClr val="800000"/>
                  </a:solidFill>
                  <a:latin typeface="Courier New" pitchFamily="49" charset="0"/>
                  <a:cs typeface="Courier New" pitchFamily="49" charset="0"/>
                </a:rPr>
                <a:t>arr</a:t>
              </a:r>
              <a:r>
                <a:rPr lang="en-SG" sz="1600" b="1" dirty="0">
                  <a:solidFill>
                    <a:srgbClr val="800000"/>
                  </a:solidFill>
                  <a:latin typeface="Courier New" pitchFamily="49" charset="0"/>
                  <a:cs typeface="Courier New" pitchFamily="49" charset="0"/>
                </a:rPr>
                <a:t>[</a:t>
              </a:r>
              <a:r>
                <a:rPr lang="en-SG" sz="1600" b="1" dirty="0" err="1">
                  <a:solidFill>
                    <a:srgbClr val="800000"/>
                  </a:solidFill>
                  <a:latin typeface="Courier New" pitchFamily="49" charset="0"/>
                  <a:cs typeface="Courier New" pitchFamily="49" charset="0"/>
                </a:rPr>
                <a:t>i</a:t>
              </a:r>
              <a:r>
                <a:rPr lang="en-SG" sz="1600" b="1" dirty="0">
                  <a:solidFill>
                    <a:srgbClr val="800000"/>
                  </a:solidFill>
                  <a:latin typeface="Courier New" pitchFamily="49" charset="0"/>
                  <a:cs typeface="Courier New" pitchFamily="49" charset="0"/>
                </a:rPr>
                <a:t>] with </a:t>
              </a:r>
              <a:r>
                <a:rPr lang="en-SG" sz="1600" b="1" dirty="0" err="1">
                  <a:solidFill>
                    <a:srgbClr val="800000"/>
                  </a:solidFill>
                  <a:latin typeface="Courier New" pitchFamily="49" charset="0"/>
                  <a:cs typeface="Courier New" pitchFamily="49" charset="0"/>
                </a:rPr>
                <a:t>arr</a:t>
              </a:r>
              <a:r>
                <a:rPr lang="en-SG" sz="1600" b="1" dirty="0">
                  <a:solidFill>
                    <a:srgbClr val="800000"/>
                  </a:solidFill>
                  <a:latin typeface="Courier New" pitchFamily="49" charset="0"/>
                  <a:cs typeface="Courier New" pitchFamily="49" charset="0"/>
                </a:rPr>
                <a:t>[i+1]</a:t>
              </a:r>
              <a:endParaRPr lang="en-SG" sz="1600" b="1" dirty="0">
                <a:solidFill>
                  <a:srgbClr val="000000"/>
                </a:solidFill>
                <a:latin typeface="Courier New" pitchFamily="49" charset="0"/>
                <a:cs typeface="Courier New" pitchFamily="49" charset="0"/>
              </a:endParaRPr>
            </a:p>
            <a:p>
              <a:pPr eaLnBrk="1" hangingPunct="1">
                <a:tabLst>
                  <a:tab pos="446088" algn="l"/>
                  <a:tab pos="892175" algn="l"/>
                  <a:tab pos="1349375" algn="l"/>
                  <a:tab pos="1795463" algn="l"/>
                </a:tabLst>
              </a:pPr>
              <a:r>
                <a:rPr lang="en-SG" sz="1600" b="1" dirty="0">
                  <a:solidFill>
                    <a:srgbClr val="000000"/>
                  </a:solidFill>
                  <a:latin typeface="Courier New" pitchFamily="49" charset="0"/>
                  <a:cs typeface="Courier New" pitchFamily="49" charset="0"/>
                </a:rPr>
                <a:t>				temp = </a:t>
              </a:r>
              <a:r>
                <a:rPr lang="en-SG" sz="1600" b="1" dirty="0" err="1">
                  <a:solidFill>
                    <a:srgbClr val="000000"/>
                  </a:solidFill>
                  <a:latin typeface="Courier New" pitchFamily="49" charset="0"/>
                  <a:cs typeface="Courier New" pitchFamily="49" charset="0"/>
                </a:rPr>
                <a:t>arr</a:t>
              </a:r>
              <a:r>
                <a:rPr lang="en-SG" sz="1600" b="1" dirty="0">
                  <a:solidFill>
                    <a:srgbClr val="000000"/>
                  </a:solidFill>
                  <a:latin typeface="Courier New" pitchFamily="49" charset="0"/>
                  <a:cs typeface="Courier New" pitchFamily="49" charset="0"/>
                </a:rPr>
                <a:t>[</a:t>
              </a:r>
              <a:r>
                <a:rPr lang="en-SG" sz="1600" b="1" dirty="0" err="1">
                  <a:solidFill>
                    <a:srgbClr val="000000"/>
                  </a:solidFill>
                  <a:latin typeface="Courier New" pitchFamily="49" charset="0"/>
                  <a:cs typeface="Courier New" pitchFamily="49" charset="0"/>
                </a:rPr>
                <a:t>i</a:t>
              </a:r>
              <a:r>
                <a:rPr lang="en-SG" sz="1600" b="1" dirty="0">
                  <a:solidFill>
                    <a:srgbClr val="000000"/>
                  </a:solidFill>
                  <a:latin typeface="Courier New" pitchFamily="49" charset="0"/>
                  <a:cs typeface="Courier New" pitchFamily="49" charset="0"/>
                </a:rPr>
                <a:t>];</a:t>
              </a:r>
            </a:p>
            <a:p>
              <a:pPr eaLnBrk="1" hangingPunct="1">
                <a:tabLst>
                  <a:tab pos="446088" algn="l"/>
                  <a:tab pos="892175" algn="l"/>
                  <a:tab pos="1349375" algn="l"/>
                  <a:tab pos="1795463" algn="l"/>
                </a:tabLst>
              </a:pPr>
              <a:r>
                <a:rPr lang="en-SG" sz="1600" b="1" dirty="0">
                  <a:solidFill>
                    <a:srgbClr val="000000"/>
                  </a:solidFill>
                  <a:latin typeface="Courier New" pitchFamily="49" charset="0"/>
                  <a:cs typeface="Courier New" pitchFamily="49" charset="0"/>
                </a:rPr>
                <a:t>				</a:t>
              </a:r>
              <a:r>
                <a:rPr lang="en-SG" sz="1600" b="1" dirty="0" err="1">
                  <a:solidFill>
                    <a:srgbClr val="000000"/>
                  </a:solidFill>
                  <a:latin typeface="Courier New" pitchFamily="49" charset="0"/>
                  <a:cs typeface="Courier New" pitchFamily="49" charset="0"/>
                </a:rPr>
                <a:t>arr</a:t>
              </a:r>
              <a:r>
                <a:rPr lang="en-SG" sz="1600" b="1" dirty="0">
                  <a:solidFill>
                    <a:srgbClr val="000000"/>
                  </a:solidFill>
                  <a:latin typeface="Courier New" pitchFamily="49" charset="0"/>
                  <a:cs typeface="Courier New" pitchFamily="49" charset="0"/>
                </a:rPr>
                <a:t>[</a:t>
              </a:r>
              <a:r>
                <a:rPr lang="en-SG" sz="1600" b="1" dirty="0" err="1">
                  <a:solidFill>
                    <a:srgbClr val="000000"/>
                  </a:solidFill>
                  <a:latin typeface="Courier New" pitchFamily="49" charset="0"/>
                  <a:cs typeface="Courier New" pitchFamily="49" charset="0"/>
                </a:rPr>
                <a:t>i</a:t>
              </a:r>
              <a:r>
                <a:rPr lang="en-SG" sz="1600" b="1" dirty="0">
                  <a:solidFill>
                    <a:srgbClr val="000000"/>
                  </a:solidFill>
                  <a:latin typeface="Courier New" pitchFamily="49" charset="0"/>
                  <a:cs typeface="Courier New" pitchFamily="49" charset="0"/>
                </a:rPr>
                <a:t>] = </a:t>
              </a:r>
              <a:r>
                <a:rPr lang="en-SG" sz="1600" b="1" dirty="0" err="1">
                  <a:solidFill>
                    <a:srgbClr val="000000"/>
                  </a:solidFill>
                  <a:latin typeface="Courier New" pitchFamily="49" charset="0"/>
                  <a:cs typeface="Courier New" pitchFamily="49" charset="0"/>
                </a:rPr>
                <a:t>arr</a:t>
              </a:r>
              <a:r>
                <a:rPr lang="en-SG" sz="1600" b="1" dirty="0">
                  <a:solidFill>
                    <a:srgbClr val="000000"/>
                  </a:solidFill>
                  <a:latin typeface="Courier New" pitchFamily="49" charset="0"/>
                  <a:cs typeface="Courier New" pitchFamily="49" charset="0"/>
                </a:rPr>
                <a:t>[i+</a:t>
              </a:r>
              <a:r>
                <a:rPr lang="en-SG" sz="1600" b="1" dirty="0">
                  <a:solidFill>
                    <a:srgbClr val="006600"/>
                  </a:solidFill>
                  <a:latin typeface="Courier New" pitchFamily="49" charset="0"/>
                  <a:cs typeface="Courier New" pitchFamily="49" charset="0"/>
                </a:rPr>
                <a:t>1</a:t>
              </a:r>
              <a:r>
                <a:rPr lang="en-SG" sz="1600" b="1" dirty="0">
                  <a:solidFill>
                    <a:srgbClr val="000000"/>
                  </a:solidFill>
                  <a:latin typeface="Courier New" pitchFamily="49" charset="0"/>
                  <a:cs typeface="Courier New" pitchFamily="49" charset="0"/>
                </a:rPr>
                <a:t>];</a:t>
              </a:r>
            </a:p>
            <a:p>
              <a:pPr eaLnBrk="1" hangingPunct="1">
                <a:tabLst>
                  <a:tab pos="446088" algn="l"/>
                  <a:tab pos="892175" algn="l"/>
                  <a:tab pos="1349375" algn="l"/>
                  <a:tab pos="1795463" algn="l"/>
                </a:tabLst>
              </a:pPr>
              <a:r>
                <a:rPr lang="en-SG" sz="1600" b="1" dirty="0">
                  <a:solidFill>
                    <a:srgbClr val="000000"/>
                  </a:solidFill>
                  <a:latin typeface="Courier New" pitchFamily="49" charset="0"/>
                  <a:cs typeface="Courier New" pitchFamily="49" charset="0"/>
                </a:rPr>
                <a:t>				</a:t>
              </a:r>
              <a:r>
                <a:rPr lang="en-SG" sz="1600" b="1" dirty="0" err="1">
                  <a:solidFill>
                    <a:srgbClr val="000000"/>
                  </a:solidFill>
                  <a:latin typeface="Courier New" pitchFamily="49" charset="0"/>
                  <a:cs typeface="Courier New" pitchFamily="49" charset="0"/>
                </a:rPr>
                <a:t>arr</a:t>
              </a:r>
              <a:r>
                <a:rPr lang="en-SG" sz="1600" b="1" dirty="0">
                  <a:solidFill>
                    <a:srgbClr val="000000"/>
                  </a:solidFill>
                  <a:latin typeface="Courier New" pitchFamily="49" charset="0"/>
                  <a:cs typeface="Courier New" pitchFamily="49" charset="0"/>
                </a:rPr>
                <a:t>[i+</a:t>
              </a:r>
              <a:r>
                <a:rPr lang="en-SG" sz="1600" b="1" dirty="0">
                  <a:solidFill>
                    <a:srgbClr val="006600"/>
                  </a:solidFill>
                  <a:latin typeface="Courier New" pitchFamily="49" charset="0"/>
                  <a:cs typeface="Courier New" pitchFamily="49" charset="0"/>
                </a:rPr>
                <a:t>1</a:t>
              </a:r>
              <a:r>
                <a:rPr lang="en-SG" sz="1600" b="1" dirty="0">
                  <a:solidFill>
                    <a:srgbClr val="000000"/>
                  </a:solidFill>
                  <a:latin typeface="Courier New" pitchFamily="49" charset="0"/>
                  <a:cs typeface="Courier New" pitchFamily="49" charset="0"/>
                </a:rPr>
                <a:t>] = temp;</a:t>
              </a:r>
            </a:p>
            <a:p>
              <a:pPr eaLnBrk="1" hangingPunct="1">
                <a:tabLst>
                  <a:tab pos="446088" algn="l"/>
                  <a:tab pos="892175" algn="l"/>
                  <a:tab pos="1349375" algn="l"/>
                  <a:tab pos="1795463" algn="l"/>
                </a:tabLst>
              </a:pPr>
              <a:r>
                <a:rPr lang="en-SG" sz="1600" b="1" dirty="0">
                  <a:solidFill>
                    <a:srgbClr val="000000"/>
                  </a:solidFill>
                  <a:latin typeface="Courier New" pitchFamily="49" charset="0"/>
                  <a:cs typeface="Courier New" pitchFamily="49" charset="0"/>
                </a:rPr>
                <a:t>			}</a:t>
              </a:r>
            </a:p>
            <a:p>
              <a:pPr eaLnBrk="1" hangingPunct="1">
                <a:tabLst>
                  <a:tab pos="446088" algn="l"/>
                  <a:tab pos="892175" algn="l"/>
                  <a:tab pos="1349375" algn="l"/>
                  <a:tab pos="1795463" algn="l"/>
                </a:tabLst>
              </a:pPr>
              <a:r>
                <a:rPr lang="en-SG" sz="1600" b="1" dirty="0">
                  <a:solidFill>
                    <a:srgbClr val="000000"/>
                  </a:solidFill>
                  <a:latin typeface="Courier New" pitchFamily="49" charset="0"/>
                  <a:cs typeface="Courier New" pitchFamily="49" charset="0"/>
                </a:rPr>
                <a:t>		}</a:t>
              </a:r>
            </a:p>
            <a:p>
              <a:pPr eaLnBrk="1" hangingPunct="1">
                <a:tabLst>
                  <a:tab pos="446088" algn="l"/>
                  <a:tab pos="892175" algn="l"/>
                  <a:tab pos="1349375" algn="l"/>
                  <a:tab pos="1795463" algn="l"/>
                </a:tabLst>
              </a:pPr>
              <a:r>
                <a:rPr lang="en-SG" sz="1600" b="1" dirty="0">
                  <a:solidFill>
                    <a:srgbClr val="000000"/>
                  </a:solidFill>
                  <a:latin typeface="Courier New" pitchFamily="49" charset="0"/>
                  <a:cs typeface="Courier New" pitchFamily="49" charset="0"/>
                </a:rPr>
                <a:t>	}</a:t>
              </a:r>
            </a:p>
            <a:p>
              <a:pPr eaLnBrk="1" hangingPunct="1">
                <a:tabLst>
                  <a:tab pos="446088" algn="l"/>
                  <a:tab pos="892175" algn="l"/>
                  <a:tab pos="1349375" algn="l"/>
                  <a:tab pos="1795463" algn="l"/>
                </a:tabLst>
              </a:pPr>
              <a:r>
                <a:rPr lang="en-SG" sz="1600" b="1" dirty="0">
                  <a:solidFill>
                    <a:srgbClr val="000000"/>
                  </a:solidFill>
                  <a:latin typeface="Courier New" pitchFamily="49" charset="0"/>
                  <a:cs typeface="Courier New" pitchFamily="49" charset="0"/>
                </a:rPr>
                <a:t>}</a:t>
              </a:r>
            </a:p>
          </p:txBody>
        </p:sp>
        <p:sp>
          <p:nvSpPr>
            <p:cNvPr id="209" name="TextBox 208"/>
            <p:cNvSpPr txBox="1"/>
            <p:nvPr/>
          </p:nvSpPr>
          <p:spPr>
            <a:xfrm>
              <a:off x="5158376" y="2320820"/>
              <a:ext cx="3531156" cy="369970"/>
            </a:xfrm>
            <a:prstGeom prst="rect">
              <a:avLst/>
            </a:prstGeom>
            <a:solidFill>
              <a:srgbClr val="FFFFCC"/>
            </a:solidFill>
          </p:spPr>
          <p:style>
            <a:lnRef idx="2">
              <a:schemeClr val="accent5"/>
            </a:lnRef>
            <a:fillRef idx="1">
              <a:schemeClr val="lt1"/>
            </a:fillRef>
            <a:effectRef idx="0">
              <a:schemeClr val="accent5"/>
            </a:effectRef>
            <a:fontRef idx="minor">
              <a:schemeClr val="dk1"/>
            </a:fontRef>
          </p:style>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solidFill>
                    <a:srgbClr val="000000"/>
                  </a:solidFill>
                </a:rPr>
                <a:t>See </a:t>
              </a:r>
              <a:r>
                <a:rPr lang="en-US">
                  <a:solidFill>
                    <a:srgbClr val="0000FF"/>
                  </a:solidFill>
                </a:rPr>
                <a:t>bubble_sort.c</a:t>
              </a:r>
              <a:r>
                <a:rPr lang="en-US">
                  <a:solidFill>
                    <a:srgbClr val="000000"/>
                  </a:solidFill>
                </a:rPr>
                <a:t> for full program</a:t>
              </a:r>
              <a:endParaRPr lang="en-SG">
                <a:solidFill>
                  <a:srgbClr val="000000"/>
                </a:solidFill>
              </a:endParaRPr>
            </a:p>
          </p:txBody>
        </p:sp>
      </p:grpSp>
    </p:spTree>
    <p:extLst>
      <p:ext uri="{BB962C8B-B14F-4D97-AF65-F5344CB8AC3E}">
        <p14:creationId xmlns:p14="http://schemas.microsoft.com/office/powerpoint/2010/main" val="2709092880"/>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a:solidFill>
                  <a:srgbClr val="0000FF"/>
                </a:solidFill>
              </a:rPr>
              <a:t>7. Bubble Sort: Performance (4/5)</a:t>
            </a:r>
            <a:endParaRPr lang="en-GB" sz="3600" dirty="0">
              <a:solidFill>
                <a:srgbClr val="0000FF"/>
              </a:solidFill>
            </a:endParaRPr>
          </a:p>
        </p:txBody>
      </p:sp>
      <p:sp>
        <p:nvSpPr>
          <p:cNvPr id="14340" name="Footer Placeholder 5"/>
          <p:cNvSpPr>
            <a:spLocks noGrp="1"/>
          </p:cNvSpPr>
          <p:nvPr>
            <p:ph type="ftr" sz="quarter" idx="11"/>
          </p:nvPr>
        </p:nvSpPr>
        <p:spPr>
          <a:noFill/>
        </p:spPr>
        <p:txBody>
          <a:bodyPr/>
          <a:lstStyle/>
          <a:p>
            <a:pPr algn="l"/>
            <a:r>
              <a:rPr lang="en-US"/>
              <a:t>Searching and Sorting</a:t>
            </a:r>
            <a:endParaRPr lang="en-US" dirty="0"/>
          </a:p>
        </p:txBody>
      </p:sp>
      <p:sp>
        <p:nvSpPr>
          <p:cNvPr id="7" name="Slide Number Placeholder 6"/>
          <p:cNvSpPr>
            <a:spLocks noGrp="1"/>
          </p:cNvSpPr>
          <p:nvPr>
            <p:ph type="sldNum" sz="quarter" idx="12"/>
          </p:nvPr>
        </p:nvSpPr>
        <p:spPr/>
        <p:txBody>
          <a:bodyPr>
            <a:normAutofit/>
          </a:bodyPr>
          <a:lstStyle/>
          <a:p>
            <a:pPr>
              <a:defRPr/>
            </a:pPr>
            <a:r>
              <a:rPr lang="en-US" sz="1200" dirty="0"/>
              <a:t>Unit20</a:t>
            </a:r>
            <a:r>
              <a:rPr sz="1200" dirty="0"/>
              <a:t> </a:t>
            </a:r>
            <a:r>
              <a:rPr lang="en-US" sz="1200" dirty="0"/>
              <a:t>-</a:t>
            </a:r>
            <a:r>
              <a:rPr sz="1200" dirty="0"/>
              <a:t> </a:t>
            </a:r>
            <a:fld id="{F7EC234A-9094-4BB8-9EA4-75ECDA8A365B}" type="slidenum">
              <a:rPr sz="1200" smtClean="0"/>
              <a:pPr>
                <a:defRPr/>
              </a:pPr>
              <a:t>28</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a:t>Aaron Tan,  NUS</a:t>
            </a:r>
            <a:endParaRPr lang="en-US" dirty="0"/>
          </a:p>
        </p:txBody>
      </p:sp>
      <p:sp>
        <p:nvSpPr>
          <p:cNvPr id="9" name="Rectangle 3"/>
          <p:cNvSpPr>
            <a:spLocks noGrp="1" noChangeArrowheads="1"/>
          </p:cNvSpPr>
          <p:nvPr>
            <p:ph idx="1"/>
          </p:nvPr>
        </p:nvSpPr>
        <p:spPr>
          <a:xfrm>
            <a:off x="334963" y="1314450"/>
            <a:ext cx="8351837" cy="2616200"/>
          </a:xfrm>
        </p:spPr>
        <p:txBody>
          <a:bodyPr>
            <a:normAutofit/>
          </a:bodyPr>
          <a:lstStyle/>
          <a:p>
            <a:pPr marL="352425" indent="-352425">
              <a:lnSpc>
                <a:spcPct val="90000"/>
              </a:lnSpc>
              <a:spcBef>
                <a:spcPts val="600"/>
              </a:spcBef>
              <a:buClr>
                <a:schemeClr val="tx1">
                  <a:lumMod val="90000"/>
                  <a:lumOff val="10000"/>
                </a:schemeClr>
              </a:buClr>
              <a:buSzPct val="100000"/>
              <a:buFont typeface="Wingdings" panose="05000000000000000000" pitchFamily="2" charset="2"/>
              <a:buChar char="§"/>
            </a:pPr>
            <a:r>
              <a:rPr lang="en-US" sz="2000"/>
              <a:t>Bubble sort, like selection sort, requires </a:t>
            </a:r>
            <a:r>
              <a:rPr lang="en-US" sz="2000" i="1">
                <a:solidFill>
                  <a:srgbClr val="0000FF"/>
                </a:solidFill>
              </a:rPr>
              <a:t>n</a:t>
            </a:r>
            <a:r>
              <a:rPr lang="en-US" sz="2000">
                <a:solidFill>
                  <a:srgbClr val="0000FF"/>
                </a:solidFill>
              </a:rPr>
              <a:t> – 1 passes </a:t>
            </a:r>
            <a:r>
              <a:rPr lang="en-US" sz="2000"/>
              <a:t>for an array with </a:t>
            </a:r>
            <a:r>
              <a:rPr lang="en-US" sz="2000" i="1">
                <a:solidFill>
                  <a:srgbClr val="0000FF"/>
                </a:solidFill>
              </a:rPr>
              <a:t>n</a:t>
            </a:r>
            <a:r>
              <a:rPr lang="en-US" sz="2000">
                <a:solidFill>
                  <a:srgbClr val="0000FF"/>
                </a:solidFill>
              </a:rPr>
              <a:t> elements</a:t>
            </a:r>
            <a:r>
              <a:rPr lang="en-US" sz="2000"/>
              <a:t>.</a:t>
            </a:r>
            <a:endParaRPr lang="en-US" sz="2000" dirty="0"/>
          </a:p>
          <a:p>
            <a:pPr marL="352425" indent="-352425">
              <a:lnSpc>
                <a:spcPct val="90000"/>
              </a:lnSpc>
              <a:spcBef>
                <a:spcPts val="600"/>
              </a:spcBef>
              <a:buClr>
                <a:schemeClr val="tx1">
                  <a:lumMod val="90000"/>
                  <a:lumOff val="10000"/>
                </a:schemeClr>
              </a:buClr>
              <a:buSzPct val="100000"/>
              <a:buFont typeface="Wingdings" panose="05000000000000000000" pitchFamily="2" charset="2"/>
              <a:buChar char="§"/>
            </a:pPr>
            <a:r>
              <a:rPr lang="en-US" sz="2000"/>
              <a:t>The comparisons occur in the inner loop. The number of comparisons in each pass is given in the table below.</a:t>
            </a:r>
            <a:endParaRPr lang="en-US" sz="2000" dirty="0">
              <a:solidFill>
                <a:schemeClr val="tx1"/>
              </a:solidFill>
            </a:endParaRPr>
          </a:p>
          <a:p>
            <a:pPr marL="352425" indent="-352425">
              <a:lnSpc>
                <a:spcPct val="90000"/>
              </a:lnSpc>
              <a:spcBef>
                <a:spcPts val="600"/>
              </a:spcBef>
              <a:buClr>
                <a:schemeClr val="tx1">
                  <a:lumMod val="90000"/>
                  <a:lumOff val="10000"/>
                </a:schemeClr>
              </a:buClr>
              <a:buSzPct val="100000"/>
              <a:buFont typeface="Wingdings" panose="05000000000000000000" pitchFamily="2" charset="2"/>
              <a:buChar char="§"/>
            </a:pPr>
            <a:r>
              <a:rPr lang="en-US" sz="2000"/>
              <a:t>The total number of comparisons is calculated in the formula below.</a:t>
            </a:r>
            <a:endParaRPr lang="en-US" sz="2000" dirty="0">
              <a:solidFill>
                <a:schemeClr val="tx1"/>
              </a:solidFill>
            </a:endParaRPr>
          </a:p>
          <a:p>
            <a:pPr marL="352425" indent="-352425">
              <a:lnSpc>
                <a:spcPct val="90000"/>
              </a:lnSpc>
              <a:spcBef>
                <a:spcPts val="600"/>
              </a:spcBef>
              <a:buClr>
                <a:schemeClr val="tx1">
                  <a:lumMod val="90000"/>
                  <a:lumOff val="10000"/>
                </a:schemeClr>
              </a:buClr>
              <a:buSzPct val="100000"/>
              <a:buFont typeface="Wingdings" panose="05000000000000000000" pitchFamily="2" charset="2"/>
              <a:buChar char="§"/>
            </a:pPr>
            <a:r>
              <a:rPr lang="en-US" sz="2000"/>
              <a:t>Like Selection sort, Bubble sort is also an </a:t>
            </a:r>
            <a:r>
              <a:rPr lang="en-US" sz="2000" b="1"/>
              <a:t>O(</a:t>
            </a:r>
            <a:r>
              <a:rPr lang="en-US" sz="2000" b="1" i="1"/>
              <a:t>n</a:t>
            </a:r>
            <a:r>
              <a:rPr lang="en-US" sz="2000" b="1" baseline="30000"/>
              <a:t>2</a:t>
            </a:r>
            <a:r>
              <a:rPr lang="en-US" sz="2000" b="1"/>
              <a:t>) </a:t>
            </a:r>
            <a:r>
              <a:rPr lang="en-US" sz="2000"/>
              <a:t>algorithm, or </a:t>
            </a:r>
            <a:r>
              <a:rPr lang="en-US" sz="2000">
                <a:solidFill>
                  <a:srgbClr val="0000FF"/>
                </a:solidFill>
              </a:rPr>
              <a:t>quadratic algorithm</a:t>
            </a:r>
            <a:r>
              <a:rPr lang="en-US" sz="2000"/>
              <a:t>, in terms of running time complexity.</a:t>
            </a:r>
            <a:endParaRPr lang="en-US" sz="2000" dirty="0">
              <a:solidFill>
                <a:schemeClr val="tx1"/>
              </a:solidFill>
            </a:endParaRPr>
          </a:p>
          <a:p>
            <a:pPr eaLnBrk="1" hangingPunct="1">
              <a:lnSpc>
                <a:spcPct val="90000"/>
              </a:lnSpc>
            </a:pPr>
            <a:endParaRPr lang="en-US" sz="2200" dirty="0"/>
          </a:p>
        </p:txBody>
      </p:sp>
      <p:sp>
        <p:nvSpPr>
          <p:cNvPr id="13" name="Rectangle 8"/>
          <p:cNvSpPr>
            <a:spLocks noChangeArrowheads="1"/>
          </p:cNvSpPr>
          <p:nvPr/>
        </p:nvSpPr>
        <p:spPr bwMode="auto">
          <a:xfrm>
            <a:off x="390525" y="4181475"/>
            <a:ext cx="8116888"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90000"/>
              </a:lnSpc>
              <a:spcBef>
                <a:spcPct val="20000"/>
              </a:spcBef>
              <a:buFontTx/>
              <a:buChar char="•"/>
            </a:pPr>
            <a:endParaRPr lang="en-SG" sz="2000"/>
          </a:p>
        </p:txBody>
      </p:sp>
      <p:graphicFrame>
        <p:nvGraphicFramePr>
          <p:cNvPr id="14" name="Table 13"/>
          <p:cNvGraphicFramePr>
            <a:graphicFrameLocks noGrp="1"/>
          </p:cNvGraphicFramePr>
          <p:nvPr/>
        </p:nvGraphicFramePr>
        <p:xfrm>
          <a:off x="676275" y="4022725"/>
          <a:ext cx="3121025" cy="2228850"/>
        </p:xfrm>
        <a:graphic>
          <a:graphicData uri="http://schemas.openxmlformats.org/drawingml/2006/table">
            <a:tbl>
              <a:tblPr/>
              <a:tblGrid>
                <a:gridCol w="1147763">
                  <a:extLst>
                    <a:ext uri="{9D8B030D-6E8A-4147-A177-3AD203B41FA5}">
                      <a16:colId xmlns:a16="http://schemas.microsoft.com/office/drawing/2014/main" val="20000"/>
                    </a:ext>
                  </a:extLst>
                </a:gridCol>
                <a:gridCol w="1973262">
                  <a:extLst>
                    <a:ext uri="{9D8B030D-6E8A-4147-A177-3AD203B41FA5}">
                      <a16:colId xmlns:a16="http://schemas.microsoft.com/office/drawing/2014/main" val="20001"/>
                    </a:ext>
                  </a:extLst>
                </a:gridCol>
              </a:tblGrid>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FFFFFF"/>
                          </a:solidFill>
                          <a:effectLst/>
                          <a:latin typeface="Arial" charset="0"/>
                          <a:cs typeface="Arial" charset="0"/>
                        </a:rPr>
                        <a:t>Pass</a:t>
                      </a:r>
                      <a:endParaRPr kumimoji="0" lang="en-SG" sz="1800" b="1" i="0" u="none" strike="noStrike" cap="none" normalizeH="0" baseline="0">
                        <a:ln>
                          <a:noFill/>
                        </a:ln>
                        <a:solidFill>
                          <a:srgbClr val="FFFFFF"/>
                        </a:solidFill>
                        <a:effectLst/>
                        <a:latin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FFFFFF"/>
                          </a:solidFill>
                          <a:effectLst/>
                          <a:latin typeface="Arial" charset="0"/>
                          <a:cs typeface="Arial" charset="0"/>
                        </a:rPr>
                        <a:t>#comparisons</a:t>
                      </a:r>
                      <a:endParaRPr kumimoji="0" lang="en-SG" sz="1800" b="1" i="0" u="none" strike="noStrike" cap="none" normalizeH="0" baseline="0">
                        <a:ln>
                          <a:noFill/>
                        </a:ln>
                        <a:solidFill>
                          <a:srgbClr val="FFFFFF"/>
                        </a:solidFill>
                        <a:effectLst/>
                        <a:latin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cs typeface="Arial" charset="0"/>
                        </a:rPr>
                        <a:t>1</a:t>
                      </a:r>
                      <a:endParaRPr kumimoji="0" lang="en-SG" sz="1800" b="0" i="0" u="none" strike="noStrike" cap="none" normalizeH="0" baseline="0">
                        <a:ln>
                          <a:noFill/>
                        </a:ln>
                        <a:solidFill>
                          <a:srgbClr val="000000"/>
                        </a:solidFill>
                        <a:effectLst/>
                        <a:latin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DE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1" u="none" strike="noStrike" cap="none" normalizeH="0" baseline="0">
                          <a:ln>
                            <a:noFill/>
                          </a:ln>
                          <a:solidFill>
                            <a:srgbClr val="000000"/>
                          </a:solidFill>
                          <a:effectLst/>
                          <a:latin typeface="Arial" charset="0"/>
                          <a:cs typeface="Arial" charset="0"/>
                        </a:rPr>
                        <a:t>n </a:t>
                      </a:r>
                      <a:r>
                        <a:rPr kumimoji="0" lang="en-US" sz="1800" b="0" i="0" u="none" strike="noStrike" cap="none" normalizeH="0" baseline="0">
                          <a:ln>
                            <a:noFill/>
                          </a:ln>
                          <a:solidFill>
                            <a:srgbClr val="000000"/>
                          </a:solidFill>
                          <a:effectLst/>
                          <a:latin typeface="Arial" charset="0"/>
                          <a:cs typeface="Arial" charset="0"/>
                        </a:rPr>
                        <a:t>– 1</a:t>
                      </a:r>
                      <a:endParaRPr kumimoji="0" lang="en-SG" sz="1800" b="0" i="1" u="none" strike="noStrike" cap="none" normalizeH="0" baseline="0">
                        <a:ln>
                          <a:noFill/>
                        </a:ln>
                        <a:solidFill>
                          <a:srgbClr val="000000"/>
                        </a:solidFill>
                        <a:effectLst/>
                        <a:latin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DEFF"/>
                    </a:solidFill>
                  </a:tcPr>
                </a:tc>
                <a:extLst>
                  <a:ext uri="{0D108BD9-81ED-4DB2-BD59-A6C34878D82A}">
                    <a16:rowId xmlns:a16="http://schemas.microsoft.com/office/drawing/2014/main" val="10001"/>
                  </a:ext>
                </a:extLst>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cs typeface="Arial" charset="0"/>
                        </a:rPr>
                        <a:t>2</a:t>
                      </a:r>
                      <a:endParaRPr kumimoji="0" lang="en-SG" sz="1800" b="0" i="0" u="none" strike="noStrike" cap="none" normalizeH="0" baseline="0">
                        <a:ln>
                          <a:noFill/>
                        </a:ln>
                        <a:solidFill>
                          <a:srgbClr val="000000"/>
                        </a:solidFill>
                        <a:effectLst/>
                        <a:latin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E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1" u="none" strike="noStrike" cap="none" normalizeH="0" baseline="0">
                          <a:ln>
                            <a:noFill/>
                          </a:ln>
                          <a:solidFill>
                            <a:srgbClr val="000000"/>
                          </a:solidFill>
                          <a:effectLst/>
                          <a:latin typeface="Arial" charset="0"/>
                          <a:cs typeface="Arial" charset="0"/>
                        </a:rPr>
                        <a:t>n</a:t>
                      </a:r>
                      <a:r>
                        <a:rPr kumimoji="0" lang="en-US" sz="1800" b="0" i="0" u="none" strike="noStrike" cap="none" normalizeH="0" baseline="0">
                          <a:ln>
                            <a:noFill/>
                          </a:ln>
                          <a:solidFill>
                            <a:srgbClr val="000000"/>
                          </a:solidFill>
                          <a:effectLst/>
                          <a:latin typeface="Arial" charset="0"/>
                          <a:cs typeface="Arial" charset="0"/>
                        </a:rPr>
                        <a:t> – 2 </a:t>
                      </a:r>
                      <a:endParaRPr kumimoji="0" lang="en-SG" sz="1800" b="0" i="0" u="none" strike="noStrike" cap="none" normalizeH="0" baseline="0">
                        <a:ln>
                          <a:noFill/>
                        </a:ln>
                        <a:solidFill>
                          <a:srgbClr val="000000"/>
                        </a:solidFill>
                        <a:effectLst/>
                        <a:latin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EFFF"/>
                    </a:solidFill>
                  </a:tcPr>
                </a:tc>
                <a:extLst>
                  <a:ext uri="{0D108BD9-81ED-4DB2-BD59-A6C34878D82A}">
                    <a16:rowId xmlns:a16="http://schemas.microsoft.com/office/drawing/2014/main" val="10002"/>
                  </a:ext>
                </a:extLst>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cs typeface="Arial" charset="0"/>
                        </a:rPr>
                        <a:t>3</a:t>
                      </a:r>
                      <a:endParaRPr kumimoji="0" lang="en-SG" sz="1800" b="0" i="0" u="none" strike="noStrike" cap="none" normalizeH="0" baseline="0">
                        <a:ln>
                          <a:noFill/>
                        </a:ln>
                        <a:solidFill>
                          <a:srgbClr val="000000"/>
                        </a:solidFill>
                        <a:effectLst/>
                        <a:latin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DE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1" u="none" strike="noStrike" cap="none" normalizeH="0" baseline="0">
                          <a:ln>
                            <a:noFill/>
                          </a:ln>
                          <a:solidFill>
                            <a:srgbClr val="000000"/>
                          </a:solidFill>
                          <a:effectLst/>
                          <a:latin typeface="Arial" charset="0"/>
                          <a:cs typeface="Arial" charset="0"/>
                        </a:rPr>
                        <a:t>n</a:t>
                      </a:r>
                      <a:r>
                        <a:rPr kumimoji="0" lang="en-US" sz="1800" b="0" i="0" u="none" strike="noStrike" cap="none" normalizeH="0" baseline="0">
                          <a:ln>
                            <a:noFill/>
                          </a:ln>
                          <a:solidFill>
                            <a:srgbClr val="000000"/>
                          </a:solidFill>
                          <a:effectLst/>
                          <a:latin typeface="Arial" charset="0"/>
                          <a:cs typeface="Arial" charset="0"/>
                        </a:rPr>
                        <a:t> – 3 </a:t>
                      </a:r>
                      <a:endParaRPr kumimoji="0" lang="en-SG" sz="1800" b="0" i="0" u="none" strike="noStrike" cap="none" normalizeH="0" baseline="0">
                        <a:ln>
                          <a:noFill/>
                        </a:ln>
                        <a:solidFill>
                          <a:srgbClr val="000000"/>
                        </a:solidFill>
                        <a:effectLst/>
                        <a:latin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DEFF"/>
                    </a:solidFill>
                  </a:tcPr>
                </a:tc>
                <a:extLst>
                  <a:ext uri="{0D108BD9-81ED-4DB2-BD59-A6C34878D82A}">
                    <a16:rowId xmlns:a16="http://schemas.microsoft.com/office/drawing/2014/main" val="10003"/>
                  </a:ext>
                </a:extLst>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cs typeface="Arial" charset="0"/>
                        </a:rPr>
                        <a:t>…</a:t>
                      </a:r>
                      <a:endParaRPr kumimoji="0" lang="en-SG" sz="1800" b="0" i="0" u="none" strike="noStrike" cap="none" normalizeH="0" baseline="0">
                        <a:ln>
                          <a:noFill/>
                        </a:ln>
                        <a:solidFill>
                          <a:srgbClr val="000000"/>
                        </a:solidFill>
                        <a:effectLst/>
                        <a:latin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E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cs typeface="Arial" charset="0"/>
                        </a:rPr>
                        <a:t>…</a:t>
                      </a:r>
                      <a:endParaRPr kumimoji="0" lang="en-SG" sz="1800" b="0" i="0" u="none" strike="noStrike" cap="none" normalizeH="0" baseline="0">
                        <a:ln>
                          <a:noFill/>
                        </a:ln>
                        <a:solidFill>
                          <a:srgbClr val="000000"/>
                        </a:solidFill>
                        <a:effectLst/>
                        <a:latin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EFFF"/>
                    </a:solidFill>
                  </a:tcPr>
                </a:tc>
                <a:extLst>
                  <a:ext uri="{0D108BD9-81ED-4DB2-BD59-A6C34878D82A}">
                    <a16:rowId xmlns:a16="http://schemas.microsoft.com/office/drawing/2014/main" val="10004"/>
                  </a:ext>
                </a:extLst>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1" u="none" strike="noStrike" cap="none" normalizeH="0" baseline="0">
                          <a:ln>
                            <a:noFill/>
                          </a:ln>
                          <a:solidFill>
                            <a:srgbClr val="000000"/>
                          </a:solidFill>
                          <a:effectLst/>
                          <a:latin typeface="Arial" charset="0"/>
                          <a:cs typeface="Arial" charset="0"/>
                        </a:rPr>
                        <a:t>n</a:t>
                      </a:r>
                      <a:r>
                        <a:rPr kumimoji="0" lang="en-US" sz="1800" b="0" i="0" u="none" strike="noStrike" cap="none" normalizeH="0" baseline="0">
                          <a:ln>
                            <a:noFill/>
                          </a:ln>
                          <a:solidFill>
                            <a:srgbClr val="000000"/>
                          </a:solidFill>
                          <a:effectLst/>
                          <a:latin typeface="Arial" charset="0"/>
                          <a:cs typeface="Arial" charset="0"/>
                        </a:rPr>
                        <a:t> – 1 </a:t>
                      </a:r>
                      <a:endParaRPr kumimoji="0" lang="en-SG" sz="1800" b="0" i="0" u="none" strike="noStrike" cap="none" normalizeH="0" baseline="0">
                        <a:ln>
                          <a:noFill/>
                        </a:ln>
                        <a:solidFill>
                          <a:srgbClr val="000000"/>
                        </a:solidFill>
                        <a:effectLst/>
                        <a:latin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DE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cs typeface="Arial" charset="0"/>
                        </a:rPr>
                        <a:t>1</a:t>
                      </a:r>
                      <a:endParaRPr kumimoji="0" lang="en-SG" sz="1800" b="0" i="0" u="none" strike="noStrike" cap="none" normalizeH="0" baseline="0">
                        <a:ln>
                          <a:noFill/>
                        </a:ln>
                        <a:solidFill>
                          <a:srgbClr val="000000"/>
                        </a:solidFill>
                        <a:effectLst/>
                        <a:latin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DEFF"/>
                    </a:solidFill>
                  </a:tcPr>
                </a:tc>
                <a:extLst>
                  <a:ext uri="{0D108BD9-81ED-4DB2-BD59-A6C34878D82A}">
                    <a16:rowId xmlns:a16="http://schemas.microsoft.com/office/drawing/2014/main" val="10005"/>
                  </a:ext>
                </a:extLst>
              </a:tr>
            </a:tbl>
          </a:graphicData>
        </a:graphic>
      </p:graphicFrame>
      <p:pic>
        <p:nvPicPr>
          <p:cNvPr id="15" name="Picture 14" descr="week9_formula_bubble_sort.gif"/>
          <p:cNvPicPr>
            <a:picLocks noChangeAspect="1"/>
          </p:cNvPicPr>
          <p:nvPr/>
        </p:nvPicPr>
        <p:blipFill>
          <a:blip r:embed="rId3" cstate="print"/>
          <a:stretch>
            <a:fillRect/>
          </a:stretch>
        </p:blipFill>
        <p:spPr>
          <a:xfrm>
            <a:off x="4571999" y="4433888"/>
            <a:ext cx="3554695" cy="999758"/>
          </a:xfrm>
          <a:prstGeom prst="rect">
            <a:avLst/>
          </a:prstGeom>
          <a:ln>
            <a:solidFill>
              <a:srgbClr val="0000FF"/>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4141168943"/>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a:solidFill>
                  <a:srgbClr val="0000FF"/>
                </a:solidFill>
              </a:rPr>
              <a:t>7. Bubble Sort: Enhanced version (5/5)</a:t>
            </a:r>
            <a:endParaRPr lang="en-GB" sz="3600" dirty="0">
              <a:solidFill>
                <a:srgbClr val="0000FF"/>
              </a:solidFill>
            </a:endParaRPr>
          </a:p>
        </p:txBody>
      </p:sp>
      <p:sp>
        <p:nvSpPr>
          <p:cNvPr id="14340" name="Footer Placeholder 5"/>
          <p:cNvSpPr>
            <a:spLocks noGrp="1"/>
          </p:cNvSpPr>
          <p:nvPr>
            <p:ph type="ftr" sz="quarter" idx="11"/>
          </p:nvPr>
        </p:nvSpPr>
        <p:spPr>
          <a:noFill/>
        </p:spPr>
        <p:txBody>
          <a:bodyPr/>
          <a:lstStyle/>
          <a:p>
            <a:pPr algn="l"/>
            <a:r>
              <a:rPr lang="en-US"/>
              <a:t>Searching and Sorting</a:t>
            </a:r>
            <a:endParaRPr lang="en-US" dirty="0"/>
          </a:p>
        </p:txBody>
      </p:sp>
      <p:sp>
        <p:nvSpPr>
          <p:cNvPr id="7" name="Slide Number Placeholder 6"/>
          <p:cNvSpPr>
            <a:spLocks noGrp="1"/>
          </p:cNvSpPr>
          <p:nvPr>
            <p:ph type="sldNum" sz="quarter" idx="12"/>
          </p:nvPr>
        </p:nvSpPr>
        <p:spPr/>
        <p:txBody>
          <a:bodyPr>
            <a:normAutofit/>
          </a:bodyPr>
          <a:lstStyle/>
          <a:p>
            <a:pPr>
              <a:defRPr/>
            </a:pPr>
            <a:r>
              <a:rPr lang="en-US" sz="1200" dirty="0"/>
              <a:t>Unit20</a:t>
            </a:r>
            <a:r>
              <a:rPr sz="1200" dirty="0"/>
              <a:t> </a:t>
            </a:r>
            <a:r>
              <a:rPr lang="en-US" sz="1200" dirty="0"/>
              <a:t>-</a:t>
            </a:r>
            <a:r>
              <a:rPr sz="1200" dirty="0"/>
              <a:t> </a:t>
            </a:r>
            <a:fld id="{F7EC234A-9094-4BB8-9EA4-75ECDA8A365B}" type="slidenum">
              <a:rPr sz="1200" smtClean="0"/>
              <a:pPr>
                <a:defRPr/>
              </a:pPr>
              <a:t>29</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a:t>Aaron Tan,  NUS</a:t>
            </a:r>
            <a:endParaRPr lang="en-US" dirty="0"/>
          </a:p>
        </p:txBody>
      </p:sp>
      <p:sp>
        <p:nvSpPr>
          <p:cNvPr id="9" name="Rectangle 3"/>
          <p:cNvSpPr>
            <a:spLocks noGrp="1" noChangeArrowheads="1"/>
          </p:cNvSpPr>
          <p:nvPr>
            <p:ph idx="1"/>
          </p:nvPr>
        </p:nvSpPr>
        <p:spPr>
          <a:xfrm>
            <a:off x="334963" y="1314450"/>
            <a:ext cx="8351837" cy="5033596"/>
          </a:xfrm>
        </p:spPr>
        <p:txBody>
          <a:bodyPr>
            <a:normAutofit/>
          </a:bodyPr>
          <a:lstStyle/>
          <a:p>
            <a:pPr marL="352425" indent="-352425">
              <a:spcBef>
                <a:spcPts val="1200"/>
              </a:spcBef>
              <a:buClr>
                <a:schemeClr val="tx1">
                  <a:lumMod val="90000"/>
                  <a:lumOff val="10000"/>
                </a:schemeClr>
              </a:buClr>
              <a:buSzPct val="100000"/>
              <a:buFont typeface="Wingdings" panose="05000000000000000000" pitchFamily="2" charset="2"/>
              <a:buChar char="§"/>
            </a:pPr>
            <a:r>
              <a:rPr lang="en-US"/>
              <a:t>It is possible to enhance Bubble sort algorithm to </a:t>
            </a:r>
            <a:r>
              <a:rPr lang="en-US">
                <a:solidFill>
                  <a:srgbClr val="0000FF"/>
                </a:solidFill>
              </a:rPr>
              <a:t>reduce the number of passes</a:t>
            </a:r>
            <a:r>
              <a:rPr lang="en-US"/>
              <a:t>.</a:t>
            </a:r>
            <a:endParaRPr lang="en-US" dirty="0"/>
          </a:p>
          <a:p>
            <a:pPr marL="352425" indent="-352425">
              <a:spcBef>
                <a:spcPts val="1200"/>
              </a:spcBef>
              <a:buClr>
                <a:schemeClr val="tx1">
                  <a:lumMod val="90000"/>
                  <a:lumOff val="10000"/>
                </a:schemeClr>
              </a:buClr>
              <a:buSzPct val="100000"/>
              <a:buFont typeface="Wingdings" panose="05000000000000000000" pitchFamily="2" charset="2"/>
              <a:buChar char="§"/>
            </a:pPr>
            <a:r>
              <a:rPr lang="en-US"/>
              <a:t>Suppose that in a certain pass, no swap is needed. This implies that the array is already sorted, and hence the algorithm may terminate without going on to the next pass.</a:t>
            </a:r>
            <a:endParaRPr lang="en-US" dirty="0"/>
          </a:p>
          <a:p>
            <a:pPr marL="352425" indent="-352425">
              <a:spcBef>
                <a:spcPts val="1200"/>
              </a:spcBef>
              <a:buClr>
                <a:schemeClr val="tx1">
                  <a:lumMod val="90000"/>
                  <a:lumOff val="10000"/>
                </a:schemeClr>
              </a:buClr>
              <a:buSzPct val="100000"/>
              <a:buFont typeface="Wingdings" panose="05000000000000000000" pitchFamily="2" charset="2"/>
              <a:buChar char="§"/>
            </a:pPr>
            <a:r>
              <a:rPr lang="en-US"/>
              <a:t>You will implement this enhanced version in your discussion session.</a:t>
            </a:r>
            <a:endParaRPr lang="en-US">
              <a:solidFill>
                <a:srgbClr val="0000FF"/>
              </a:solidFill>
            </a:endParaRPr>
          </a:p>
        </p:txBody>
      </p:sp>
    </p:spTree>
    <p:extLst>
      <p:ext uri="{BB962C8B-B14F-4D97-AF65-F5344CB8AC3E}">
        <p14:creationId xmlns:p14="http://schemas.microsoft.com/office/powerpoint/2010/main" val="1799813616"/>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name="PPTLabsHighlightBulletsSlide201409220919398184">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r>
              <a:rPr lang="en-GB" sz="3600" dirty="0">
                <a:solidFill>
                  <a:srgbClr val="0000FF"/>
                </a:solidFill>
              </a:rPr>
              <a:t>Unit 20: Searching and Sorting (1/2)</a:t>
            </a:r>
          </a:p>
        </p:txBody>
      </p:sp>
      <p:sp>
        <p:nvSpPr>
          <p:cNvPr id="14340" name="Footer Placeholder 5"/>
          <p:cNvSpPr>
            <a:spLocks noGrp="1"/>
          </p:cNvSpPr>
          <p:nvPr>
            <p:ph type="ftr" sz="quarter" idx="11"/>
          </p:nvPr>
        </p:nvSpPr>
        <p:spPr>
          <a:noFill/>
        </p:spPr>
        <p:txBody>
          <a:bodyPr/>
          <a:lstStyle/>
          <a:p>
            <a:pPr algn="l"/>
            <a:r>
              <a:rPr lang="en-US"/>
              <a:t>Searching and Sorting</a:t>
            </a:r>
            <a:endParaRPr lang="en-US" dirty="0"/>
          </a:p>
        </p:txBody>
      </p:sp>
      <p:sp>
        <p:nvSpPr>
          <p:cNvPr id="7" name="Slide Number Placeholder 6"/>
          <p:cNvSpPr>
            <a:spLocks noGrp="1"/>
          </p:cNvSpPr>
          <p:nvPr>
            <p:ph type="sldNum" sz="quarter" idx="12"/>
          </p:nvPr>
        </p:nvSpPr>
        <p:spPr/>
        <p:txBody>
          <a:bodyPr>
            <a:normAutofit/>
          </a:bodyPr>
          <a:lstStyle/>
          <a:p>
            <a:pPr>
              <a:defRPr/>
            </a:pPr>
            <a:r>
              <a:rPr lang="en-US" sz="1200" dirty="0"/>
              <a:t>Unit20 </a:t>
            </a:r>
            <a:r>
              <a:rPr sz="1200" dirty="0"/>
              <a:t>- </a:t>
            </a:r>
            <a:fld id="{F7EC234A-9094-4BB8-9EA4-75ECDA8A365B}" type="slidenum">
              <a:rPr sz="1200" smtClean="0"/>
              <a:pPr>
                <a:defRPr/>
              </a:pPr>
              <a:t>3</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a:t>Aaron Tan,  NUS</a:t>
            </a:r>
            <a:endParaRPr lang="en-US" dirty="0"/>
          </a:p>
        </p:txBody>
      </p:sp>
      <p:sp>
        <p:nvSpPr>
          <p:cNvPr id="8" name="HighlightTextShape201406201824391195"/>
          <p:cNvSpPr>
            <a:spLocks noGrp="1" noChangeArrowheads="1"/>
          </p:cNvSpPr>
          <p:nvPr>
            <p:ph idx="1"/>
          </p:nvPr>
        </p:nvSpPr>
        <p:spPr>
          <a:xfrm>
            <a:off x="418641" y="1348740"/>
            <a:ext cx="8420559" cy="5360173"/>
          </a:xfrm>
        </p:spPr>
        <p:txBody>
          <a:bodyPr>
            <a:normAutofit/>
          </a:bodyPr>
          <a:lstStyle/>
          <a:p>
            <a:pPr marL="514350" indent="-514350" eaLnBrk="1" hangingPunct="1">
              <a:spcBef>
                <a:spcPts val="1200"/>
              </a:spcBef>
              <a:buClrTx/>
              <a:buSzPct val="100000"/>
              <a:buFont typeface="+mj-lt"/>
              <a:buAutoNum type="arabicPeriod"/>
            </a:pPr>
            <a:r>
              <a:rPr lang="en-GB" dirty="0">
                <a:solidFill>
                  <a:srgbClr val="C00000"/>
                </a:solidFill>
              </a:rPr>
              <a:t>Overall Introduction</a:t>
            </a:r>
          </a:p>
          <a:p>
            <a:pPr marL="514350" indent="-514350" eaLnBrk="1" hangingPunct="1">
              <a:spcBef>
                <a:spcPts val="600"/>
              </a:spcBef>
              <a:buClrTx/>
              <a:buSzPct val="100000"/>
              <a:buFont typeface="+mj-lt"/>
              <a:buAutoNum type="arabicPeriod"/>
            </a:pPr>
            <a:r>
              <a:rPr lang="en-GB" dirty="0">
                <a:solidFill>
                  <a:srgbClr val="0000FF"/>
                </a:solidFill>
              </a:rPr>
              <a:t>Introduction to Searching</a:t>
            </a:r>
          </a:p>
          <a:p>
            <a:pPr marL="514350" indent="-514350">
              <a:spcBef>
                <a:spcPts val="600"/>
              </a:spcBef>
              <a:buClrTx/>
              <a:buSzPct val="100000"/>
              <a:buFont typeface="+mj-lt"/>
              <a:buAutoNum type="arabicPeriod"/>
            </a:pPr>
            <a:r>
              <a:rPr lang="en-GB" dirty="0">
                <a:solidFill>
                  <a:srgbClr val="C00000"/>
                </a:solidFill>
              </a:rPr>
              <a:t>Linear Search</a:t>
            </a:r>
          </a:p>
          <a:p>
            <a:pPr marL="1028700" lvl="1" indent="-411163">
              <a:spcBef>
                <a:spcPts val="600"/>
              </a:spcBef>
              <a:buClrTx/>
              <a:buSzPct val="100000"/>
              <a:buFont typeface="Wingdings" panose="05000000000000000000" pitchFamily="2" charset="2"/>
              <a:buChar char="§"/>
            </a:pPr>
            <a:r>
              <a:rPr lang="en-GB" dirty="0"/>
              <a:t>Demo #1</a:t>
            </a:r>
          </a:p>
          <a:p>
            <a:pPr marL="1028700" lvl="1" indent="-411163">
              <a:spcBef>
                <a:spcPts val="600"/>
              </a:spcBef>
              <a:buClrTx/>
              <a:buSzPct val="100000"/>
              <a:buFont typeface="Wingdings" panose="05000000000000000000" pitchFamily="2" charset="2"/>
              <a:buChar char="§"/>
            </a:pPr>
            <a:r>
              <a:rPr lang="en-GB" dirty="0"/>
              <a:t>Performance</a:t>
            </a:r>
          </a:p>
          <a:p>
            <a:pPr marL="514350" indent="-514350">
              <a:spcBef>
                <a:spcPts val="600"/>
              </a:spcBef>
              <a:buClrTx/>
              <a:buSzPct val="100000"/>
              <a:buFont typeface="+mj-lt"/>
              <a:buAutoNum type="arabicPeriod"/>
            </a:pPr>
            <a:r>
              <a:rPr lang="en-GB" dirty="0">
                <a:solidFill>
                  <a:srgbClr val="0000FF"/>
                </a:solidFill>
              </a:rPr>
              <a:t>Binary Search</a:t>
            </a:r>
          </a:p>
        </p:txBody>
      </p:sp>
      <p:sp>
        <p:nvSpPr>
          <p:cNvPr id="9" name="Rectangle 8"/>
          <p:cNvSpPr/>
          <p:nvPr/>
        </p:nvSpPr>
        <p:spPr>
          <a:xfrm>
            <a:off x="4960024" y="2052935"/>
            <a:ext cx="3850344" cy="769441"/>
          </a:xfrm>
          <a:prstGeom prst="rect">
            <a:avLst/>
          </a:prstGeom>
          <a:noFill/>
        </p:spPr>
        <p:txBody>
          <a:bodyPr wrap="squar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4400" b="1" cap="all" spc="0" dirty="0">
                <a:ln w="0"/>
                <a:solidFill>
                  <a:srgbClr val="7030A0"/>
                </a:solidFill>
                <a:effectLst>
                  <a:reflection blurRad="12700" stA="50000" endPos="50000" dist="5000" dir="5400000" sy="-100000" rotWithShape="0"/>
                </a:effectLst>
              </a:rPr>
              <a:t>Searching</a:t>
            </a:r>
          </a:p>
        </p:txBody>
      </p:sp>
    </p:spTree>
    <p:extLst>
      <p:ext uri="{BB962C8B-B14F-4D97-AF65-F5344CB8AC3E}">
        <p14:creationId xmlns:p14="http://schemas.microsoft.com/office/powerpoint/2010/main" val="2151657272"/>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a:solidFill>
                  <a:srgbClr val="0000FF"/>
                </a:solidFill>
              </a:rPr>
              <a:t>8. More Sorting Algorithms</a:t>
            </a:r>
            <a:endParaRPr lang="en-GB" sz="3600" dirty="0">
              <a:solidFill>
                <a:srgbClr val="0000FF"/>
              </a:solidFill>
            </a:endParaRPr>
          </a:p>
        </p:txBody>
      </p:sp>
      <p:sp>
        <p:nvSpPr>
          <p:cNvPr id="14340" name="Footer Placeholder 5"/>
          <p:cNvSpPr>
            <a:spLocks noGrp="1"/>
          </p:cNvSpPr>
          <p:nvPr>
            <p:ph type="ftr" sz="quarter" idx="11"/>
          </p:nvPr>
        </p:nvSpPr>
        <p:spPr>
          <a:noFill/>
        </p:spPr>
        <p:txBody>
          <a:bodyPr/>
          <a:lstStyle/>
          <a:p>
            <a:pPr algn="l"/>
            <a:r>
              <a:rPr lang="en-US"/>
              <a:t>Searching and Sorting</a:t>
            </a:r>
            <a:endParaRPr lang="en-US" dirty="0"/>
          </a:p>
        </p:txBody>
      </p:sp>
      <p:sp>
        <p:nvSpPr>
          <p:cNvPr id="7" name="Slide Number Placeholder 6"/>
          <p:cNvSpPr>
            <a:spLocks noGrp="1"/>
          </p:cNvSpPr>
          <p:nvPr>
            <p:ph type="sldNum" sz="quarter" idx="12"/>
          </p:nvPr>
        </p:nvSpPr>
        <p:spPr/>
        <p:txBody>
          <a:bodyPr>
            <a:normAutofit/>
          </a:bodyPr>
          <a:lstStyle/>
          <a:p>
            <a:pPr>
              <a:defRPr/>
            </a:pPr>
            <a:r>
              <a:rPr lang="en-US" sz="1200" dirty="0"/>
              <a:t>Unit20</a:t>
            </a:r>
            <a:r>
              <a:rPr sz="1200" dirty="0"/>
              <a:t> </a:t>
            </a:r>
            <a:r>
              <a:rPr lang="en-US" sz="1200" dirty="0"/>
              <a:t>-</a:t>
            </a:r>
            <a:r>
              <a:rPr sz="1200" dirty="0"/>
              <a:t> </a:t>
            </a:r>
            <a:fld id="{F7EC234A-9094-4BB8-9EA4-75ECDA8A365B}" type="slidenum">
              <a:rPr sz="1200" smtClean="0"/>
              <a:pPr>
                <a:defRPr/>
              </a:pPr>
              <a:t>30</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a:t>Aaron Tan,  NUS</a:t>
            </a:r>
            <a:endParaRPr lang="en-US" dirty="0"/>
          </a:p>
        </p:txBody>
      </p:sp>
      <p:sp>
        <p:nvSpPr>
          <p:cNvPr id="9" name="Rectangle 3"/>
          <p:cNvSpPr>
            <a:spLocks noGrp="1" noChangeArrowheads="1"/>
          </p:cNvSpPr>
          <p:nvPr>
            <p:ph idx="1"/>
          </p:nvPr>
        </p:nvSpPr>
        <p:spPr>
          <a:xfrm>
            <a:off x="334963" y="1314450"/>
            <a:ext cx="8351837" cy="5033596"/>
          </a:xfrm>
        </p:spPr>
        <p:txBody>
          <a:bodyPr>
            <a:normAutofit/>
          </a:bodyPr>
          <a:lstStyle/>
          <a:p>
            <a:pPr marL="352425" indent="-352425">
              <a:spcBef>
                <a:spcPts val="1200"/>
              </a:spcBef>
              <a:buClr>
                <a:schemeClr val="tx1">
                  <a:lumMod val="90000"/>
                  <a:lumOff val="10000"/>
                </a:schemeClr>
              </a:buClr>
              <a:buSzPct val="100000"/>
              <a:buFont typeface="Wingdings" panose="05000000000000000000" pitchFamily="2" charset="2"/>
              <a:buChar char="§"/>
            </a:pPr>
            <a:r>
              <a:rPr lang="en-US" dirty="0"/>
              <a:t>We have introduced 2 basic sort algorithms: </a:t>
            </a:r>
            <a:r>
              <a:rPr lang="en-US" dirty="0">
                <a:solidFill>
                  <a:srgbClr val="C00000"/>
                </a:solidFill>
              </a:rPr>
              <a:t>Selection Sort</a:t>
            </a:r>
            <a:r>
              <a:rPr lang="en-US" dirty="0"/>
              <a:t> and </a:t>
            </a:r>
            <a:r>
              <a:rPr lang="en-US" dirty="0">
                <a:solidFill>
                  <a:srgbClr val="C00000"/>
                </a:solidFill>
              </a:rPr>
              <a:t>Bubble Sort</a:t>
            </a:r>
            <a:r>
              <a:rPr lang="en-US" dirty="0"/>
              <a:t>. Together with </a:t>
            </a:r>
            <a:r>
              <a:rPr lang="en-US" dirty="0">
                <a:solidFill>
                  <a:srgbClr val="C00000"/>
                </a:solidFill>
              </a:rPr>
              <a:t>Insertion Sort </a:t>
            </a:r>
            <a:r>
              <a:rPr lang="en-US" dirty="0"/>
              <a:t>algorithm, these 3 are the simplest sorting algorithms.</a:t>
            </a:r>
          </a:p>
          <a:p>
            <a:pPr marL="352425" indent="-352425">
              <a:spcBef>
                <a:spcPts val="1200"/>
              </a:spcBef>
              <a:buClr>
                <a:schemeClr val="tx1">
                  <a:lumMod val="90000"/>
                  <a:lumOff val="10000"/>
                </a:schemeClr>
              </a:buClr>
              <a:buSzPct val="100000"/>
              <a:buFont typeface="Wingdings" panose="05000000000000000000" pitchFamily="2" charset="2"/>
              <a:buChar char="§"/>
            </a:pPr>
            <a:r>
              <a:rPr lang="en-US" dirty="0"/>
              <a:t>However, they are very slow, as their running time complexity is </a:t>
            </a:r>
            <a:r>
              <a:rPr lang="en-US" dirty="0">
                <a:solidFill>
                  <a:srgbClr val="0000FF"/>
                </a:solidFill>
              </a:rPr>
              <a:t>quadratic</a:t>
            </a:r>
            <a:r>
              <a:rPr lang="en-US" dirty="0"/>
              <a:t>, or O(</a:t>
            </a:r>
            <a:r>
              <a:rPr lang="en-US" i="1" dirty="0"/>
              <a:t>n</a:t>
            </a:r>
            <a:r>
              <a:rPr lang="en-US" baseline="30000" dirty="0"/>
              <a:t>2</a:t>
            </a:r>
            <a:r>
              <a:rPr lang="en-US" dirty="0"/>
              <a:t>), where </a:t>
            </a:r>
            <a:r>
              <a:rPr lang="en-US" i="1" dirty="0"/>
              <a:t>n</a:t>
            </a:r>
            <a:r>
              <a:rPr lang="en-US" dirty="0"/>
              <a:t> is the array size.</a:t>
            </a:r>
          </a:p>
          <a:p>
            <a:pPr marL="352425" indent="-352425">
              <a:spcBef>
                <a:spcPts val="1200"/>
              </a:spcBef>
              <a:buClr>
                <a:schemeClr val="tx1">
                  <a:lumMod val="90000"/>
                  <a:lumOff val="10000"/>
                </a:schemeClr>
              </a:buClr>
              <a:buSzPct val="100000"/>
              <a:buFont typeface="Wingdings" panose="05000000000000000000" pitchFamily="2" charset="2"/>
              <a:buChar char="§"/>
            </a:pPr>
            <a:r>
              <a:rPr lang="en-US" dirty="0"/>
              <a:t>Faster sorting algorithms exist and are covered in more advanced modules.</a:t>
            </a:r>
          </a:p>
          <a:p>
            <a:pPr marL="352425" indent="-352425">
              <a:spcBef>
                <a:spcPts val="1200"/>
              </a:spcBef>
              <a:buClr>
                <a:schemeClr val="tx1">
                  <a:lumMod val="90000"/>
                  <a:lumOff val="10000"/>
                </a:schemeClr>
              </a:buClr>
              <a:buSzPct val="100000"/>
              <a:buFont typeface="Wingdings" panose="05000000000000000000" pitchFamily="2" charset="2"/>
              <a:buChar char="§"/>
            </a:pPr>
            <a:r>
              <a:rPr lang="en-US" dirty="0"/>
              <a:t>In CS2040, you will learn more advanced sorting algorithms with better running-time efficiency: </a:t>
            </a:r>
            <a:r>
              <a:rPr lang="en-US" dirty="0">
                <a:solidFill>
                  <a:srgbClr val="C00000"/>
                </a:solidFill>
              </a:rPr>
              <a:t>Quick Sort</a:t>
            </a:r>
            <a:r>
              <a:rPr lang="en-US" dirty="0"/>
              <a:t>, </a:t>
            </a:r>
            <a:r>
              <a:rPr lang="en-US" dirty="0">
                <a:solidFill>
                  <a:srgbClr val="C00000"/>
                </a:solidFill>
              </a:rPr>
              <a:t>Merge Sort</a:t>
            </a:r>
            <a:r>
              <a:rPr lang="en-US" dirty="0"/>
              <a:t>, </a:t>
            </a:r>
            <a:r>
              <a:rPr lang="en-US" dirty="0">
                <a:solidFill>
                  <a:srgbClr val="C00000"/>
                </a:solidFill>
              </a:rPr>
              <a:t>Radix Sort</a:t>
            </a:r>
            <a:r>
              <a:rPr lang="en-US" dirty="0"/>
              <a:t>, etc.</a:t>
            </a:r>
          </a:p>
        </p:txBody>
      </p:sp>
    </p:spTree>
    <p:extLst>
      <p:ext uri="{BB962C8B-B14F-4D97-AF65-F5344CB8AC3E}">
        <p14:creationId xmlns:p14="http://schemas.microsoft.com/office/powerpoint/2010/main" val="2516538058"/>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a:solidFill>
                  <a:srgbClr val="0000FF"/>
                </a:solidFill>
              </a:rPr>
              <a:t>9. Animated Sorting Algorithms</a:t>
            </a:r>
            <a:endParaRPr lang="en-GB" sz="3600" dirty="0">
              <a:solidFill>
                <a:srgbClr val="0000FF"/>
              </a:solidFill>
            </a:endParaRPr>
          </a:p>
        </p:txBody>
      </p:sp>
      <p:sp>
        <p:nvSpPr>
          <p:cNvPr id="14340" name="Footer Placeholder 5"/>
          <p:cNvSpPr>
            <a:spLocks noGrp="1"/>
          </p:cNvSpPr>
          <p:nvPr>
            <p:ph type="ftr" sz="quarter" idx="11"/>
          </p:nvPr>
        </p:nvSpPr>
        <p:spPr>
          <a:noFill/>
        </p:spPr>
        <p:txBody>
          <a:bodyPr/>
          <a:lstStyle/>
          <a:p>
            <a:pPr algn="l"/>
            <a:r>
              <a:rPr lang="en-US"/>
              <a:t>Searching and Sorting</a:t>
            </a:r>
            <a:endParaRPr lang="en-US" dirty="0"/>
          </a:p>
        </p:txBody>
      </p:sp>
      <p:sp>
        <p:nvSpPr>
          <p:cNvPr id="7" name="Slide Number Placeholder 6"/>
          <p:cNvSpPr>
            <a:spLocks noGrp="1"/>
          </p:cNvSpPr>
          <p:nvPr>
            <p:ph type="sldNum" sz="quarter" idx="12"/>
          </p:nvPr>
        </p:nvSpPr>
        <p:spPr/>
        <p:txBody>
          <a:bodyPr>
            <a:normAutofit/>
          </a:bodyPr>
          <a:lstStyle/>
          <a:p>
            <a:pPr>
              <a:defRPr/>
            </a:pPr>
            <a:r>
              <a:rPr lang="en-US" sz="1200" dirty="0"/>
              <a:t>Unit20</a:t>
            </a:r>
            <a:r>
              <a:rPr sz="1200" dirty="0"/>
              <a:t> </a:t>
            </a:r>
            <a:r>
              <a:rPr lang="en-US" sz="1200" dirty="0"/>
              <a:t>-</a:t>
            </a:r>
            <a:r>
              <a:rPr sz="1200" dirty="0"/>
              <a:t> </a:t>
            </a:r>
            <a:fld id="{F7EC234A-9094-4BB8-9EA4-75ECDA8A365B}" type="slidenum">
              <a:rPr sz="1200" smtClean="0"/>
              <a:pPr>
                <a:defRPr/>
              </a:pPr>
              <a:t>31</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a:t>Aaron Tan,  NUS</a:t>
            </a:r>
            <a:endParaRPr lang="en-US" dirty="0"/>
          </a:p>
        </p:txBody>
      </p:sp>
      <p:sp>
        <p:nvSpPr>
          <p:cNvPr id="9" name="Rectangle 3"/>
          <p:cNvSpPr>
            <a:spLocks noGrp="1" noChangeArrowheads="1"/>
          </p:cNvSpPr>
          <p:nvPr>
            <p:ph idx="1"/>
          </p:nvPr>
        </p:nvSpPr>
        <p:spPr>
          <a:xfrm>
            <a:off x="334963" y="1314450"/>
            <a:ext cx="8351837" cy="5033596"/>
          </a:xfrm>
        </p:spPr>
        <p:txBody>
          <a:bodyPr>
            <a:normAutofit/>
          </a:bodyPr>
          <a:lstStyle/>
          <a:p>
            <a:pPr marL="352425" indent="-352425">
              <a:spcBef>
                <a:spcPts val="1200"/>
              </a:spcBef>
              <a:buClr>
                <a:schemeClr val="tx1">
                  <a:lumMod val="90000"/>
                  <a:lumOff val="10000"/>
                </a:schemeClr>
              </a:buClr>
              <a:buSzPct val="100000"/>
              <a:buFont typeface="Wingdings" panose="05000000000000000000" pitchFamily="2" charset="2"/>
              <a:buChar char="§"/>
            </a:pPr>
            <a:r>
              <a:rPr lang="en-US" dirty="0"/>
              <a:t>There are a number of animated sorting algorithms on the Internet.</a:t>
            </a:r>
          </a:p>
          <a:p>
            <a:pPr marL="352425" indent="-352425">
              <a:spcBef>
                <a:spcPts val="1200"/>
              </a:spcBef>
              <a:buClr>
                <a:schemeClr val="tx1">
                  <a:lumMod val="90000"/>
                  <a:lumOff val="10000"/>
                </a:schemeClr>
              </a:buClr>
              <a:buSzPct val="100000"/>
              <a:buFont typeface="Wingdings" panose="05000000000000000000" pitchFamily="2" charset="2"/>
              <a:buChar char="§"/>
            </a:pPr>
            <a:r>
              <a:rPr lang="en-US" dirty="0"/>
              <a:t>Here are just a few sites:</a:t>
            </a:r>
          </a:p>
          <a:p>
            <a:pPr marL="626745" lvl="1" indent="-352425">
              <a:spcBef>
                <a:spcPts val="1200"/>
              </a:spcBef>
              <a:buClr>
                <a:schemeClr val="tx1">
                  <a:lumMod val="90000"/>
                  <a:lumOff val="10000"/>
                </a:schemeClr>
              </a:buClr>
              <a:buSzPct val="100000"/>
              <a:buFont typeface="Wingdings" panose="05000000000000000000" pitchFamily="2" charset="2"/>
              <a:buChar char="§"/>
            </a:pPr>
            <a:r>
              <a:rPr lang="en-US" dirty="0" err="1"/>
              <a:t>Visualgo</a:t>
            </a:r>
            <a:r>
              <a:rPr lang="en-US" dirty="0"/>
              <a:t> (</a:t>
            </a:r>
            <a:r>
              <a:rPr lang="en-US" dirty="0">
                <a:hlinkClick r:id="rId3"/>
              </a:rPr>
              <a:t>http://visualgo.net</a:t>
            </a:r>
            <a:r>
              <a:rPr lang="en-US" dirty="0"/>
              <a:t>): Project under </a:t>
            </a:r>
            <a:r>
              <a:rPr lang="en-US" dirty="0" err="1"/>
              <a:t>Dr</a:t>
            </a:r>
            <a:r>
              <a:rPr lang="en-US" dirty="0"/>
              <a:t> Steven Halim</a:t>
            </a:r>
          </a:p>
          <a:p>
            <a:pPr marL="626745" lvl="1" indent="-352425">
              <a:spcBef>
                <a:spcPts val="600"/>
              </a:spcBef>
              <a:buClr>
                <a:schemeClr val="bg1">
                  <a:lumMod val="50000"/>
                </a:schemeClr>
              </a:buClr>
              <a:buSzPct val="100000"/>
              <a:buFont typeface="Wingdings" panose="05000000000000000000" pitchFamily="2" charset="2"/>
              <a:buChar char="§"/>
            </a:pPr>
            <a:r>
              <a:rPr lang="en-US" dirty="0">
                <a:hlinkClick r:id="rId4"/>
              </a:rPr>
              <a:t>http://www.sorting-algorithms.com/</a:t>
            </a:r>
            <a:endParaRPr lang="en-US" dirty="0"/>
          </a:p>
          <a:p>
            <a:pPr marL="626745" lvl="1" indent="-352425">
              <a:spcBef>
                <a:spcPts val="600"/>
              </a:spcBef>
              <a:buClr>
                <a:schemeClr val="bg1">
                  <a:lumMod val="50000"/>
                </a:schemeClr>
              </a:buClr>
              <a:buSzPct val="100000"/>
              <a:buFont typeface="Wingdings" panose="05000000000000000000" pitchFamily="2" charset="2"/>
              <a:buChar char="§"/>
            </a:pPr>
            <a:r>
              <a:rPr lang="en-US" dirty="0">
                <a:hlinkClick r:id="rId5"/>
              </a:rPr>
              <a:t>http://www.cs.ubc.ca/~harrison/Java/sorting-demo.html</a:t>
            </a:r>
            <a:r>
              <a:rPr lang="en-US" dirty="0"/>
              <a:t> </a:t>
            </a:r>
          </a:p>
          <a:p>
            <a:pPr marL="352425" indent="-352425">
              <a:spcBef>
                <a:spcPts val="1200"/>
              </a:spcBef>
              <a:buClr>
                <a:schemeClr val="tx1">
                  <a:lumMod val="90000"/>
                  <a:lumOff val="10000"/>
                </a:schemeClr>
              </a:buClr>
              <a:buSzPct val="100000"/>
              <a:buFont typeface="Wingdings" panose="05000000000000000000" pitchFamily="2" charset="2"/>
              <a:buChar char="§"/>
            </a:pPr>
            <a:r>
              <a:rPr lang="en-US" dirty="0"/>
              <a:t>There are also folk dances based on sorting!</a:t>
            </a:r>
          </a:p>
          <a:p>
            <a:pPr marL="626745" lvl="1" indent="-352425">
              <a:spcBef>
                <a:spcPts val="1200"/>
              </a:spcBef>
              <a:buClr>
                <a:schemeClr val="bg1">
                  <a:lumMod val="50000"/>
                </a:schemeClr>
              </a:buClr>
              <a:buSzPct val="100000"/>
              <a:buFont typeface="Wingdings" panose="05000000000000000000" pitchFamily="2" charset="2"/>
              <a:buChar char="§"/>
            </a:pPr>
            <a:r>
              <a:rPr lang="en-US" dirty="0"/>
              <a:t>Selection sort with Gypsy folk dance</a:t>
            </a:r>
          </a:p>
          <a:p>
            <a:pPr marL="688975" lvl="2" indent="0">
              <a:spcBef>
                <a:spcPts val="600"/>
              </a:spcBef>
              <a:buClr>
                <a:schemeClr val="bg1">
                  <a:lumMod val="50000"/>
                </a:schemeClr>
              </a:buClr>
              <a:buSzPct val="100000"/>
              <a:buNone/>
            </a:pPr>
            <a:r>
              <a:rPr lang="en-US" dirty="0">
                <a:hlinkClick r:id="rId6"/>
              </a:rPr>
              <a:t>http://www.youtube.com/watch?v=Ns4TPTC8whw</a:t>
            </a:r>
            <a:r>
              <a:rPr lang="en-US" dirty="0"/>
              <a:t> </a:t>
            </a:r>
          </a:p>
          <a:p>
            <a:pPr marL="626745" lvl="1" indent="-352425">
              <a:spcBef>
                <a:spcPts val="1200"/>
              </a:spcBef>
              <a:buClr>
                <a:schemeClr val="bg1">
                  <a:lumMod val="50000"/>
                </a:schemeClr>
              </a:buClr>
              <a:buSzPct val="100000"/>
              <a:buFont typeface="Wingdings" panose="05000000000000000000" pitchFamily="2" charset="2"/>
              <a:buChar char="§"/>
            </a:pPr>
            <a:r>
              <a:rPr lang="en-US" dirty="0"/>
              <a:t>Bubble sort with Hungarian folk dance</a:t>
            </a:r>
          </a:p>
          <a:p>
            <a:pPr marL="688975" lvl="2" indent="0">
              <a:spcBef>
                <a:spcPts val="600"/>
              </a:spcBef>
              <a:buClr>
                <a:schemeClr val="bg1">
                  <a:lumMod val="50000"/>
                </a:schemeClr>
              </a:buClr>
              <a:buSzPct val="100000"/>
              <a:buNone/>
            </a:pPr>
            <a:r>
              <a:rPr lang="en-US" dirty="0">
                <a:hlinkClick r:id="rId7"/>
              </a:rPr>
              <a:t>http://www.youtube.com/watch?v=lyZQPjUT5B4</a:t>
            </a:r>
            <a:r>
              <a:rPr lang="en-US" dirty="0"/>
              <a:t> </a:t>
            </a:r>
          </a:p>
        </p:txBody>
      </p:sp>
      <p:pic>
        <p:nvPicPr>
          <p:cNvPr id="8" name="Picture 7" descr="dacing3.jpg"/>
          <p:cNvPicPr>
            <a:picLocks noChangeAspect="1"/>
          </p:cNvPicPr>
          <p:nvPr/>
        </p:nvPicPr>
        <p:blipFill>
          <a:blip r:embed="rId8" cstate="print"/>
          <a:stretch>
            <a:fillRect/>
          </a:stretch>
        </p:blipFill>
        <p:spPr>
          <a:xfrm>
            <a:off x="6545070" y="5081954"/>
            <a:ext cx="2303096" cy="1368697"/>
          </a:xfrm>
          <a:prstGeom prst="rect">
            <a:avLst/>
          </a:prstGeom>
        </p:spPr>
      </p:pic>
    </p:spTree>
    <p:extLst>
      <p:ext uri="{BB962C8B-B14F-4D97-AF65-F5344CB8AC3E}">
        <p14:creationId xmlns:p14="http://schemas.microsoft.com/office/powerpoint/2010/main" val="1329865879"/>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a:solidFill>
                  <a:srgbClr val="0000FF"/>
                </a:solidFill>
              </a:rPr>
              <a:t>Summary</a:t>
            </a:r>
            <a:endParaRPr lang="en-GB" sz="3600" dirty="0">
              <a:solidFill>
                <a:srgbClr val="0000FF"/>
              </a:solidFill>
            </a:endParaRPr>
          </a:p>
        </p:txBody>
      </p:sp>
      <p:sp>
        <p:nvSpPr>
          <p:cNvPr id="14340" name="Footer Placeholder 5"/>
          <p:cNvSpPr>
            <a:spLocks noGrp="1"/>
          </p:cNvSpPr>
          <p:nvPr>
            <p:ph type="ftr" sz="quarter" idx="11"/>
          </p:nvPr>
        </p:nvSpPr>
        <p:spPr>
          <a:noFill/>
        </p:spPr>
        <p:txBody>
          <a:bodyPr/>
          <a:lstStyle/>
          <a:p>
            <a:pPr algn="l"/>
            <a:r>
              <a:rPr lang="en-US"/>
              <a:t>Searching and Sorting</a:t>
            </a:r>
            <a:endParaRPr lang="en-US" dirty="0"/>
          </a:p>
        </p:txBody>
      </p:sp>
      <p:sp>
        <p:nvSpPr>
          <p:cNvPr id="7" name="Slide Number Placeholder 6"/>
          <p:cNvSpPr>
            <a:spLocks noGrp="1"/>
          </p:cNvSpPr>
          <p:nvPr>
            <p:ph type="sldNum" sz="quarter" idx="12"/>
          </p:nvPr>
        </p:nvSpPr>
        <p:spPr/>
        <p:txBody>
          <a:bodyPr>
            <a:normAutofit/>
          </a:bodyPr>
          <a:lstStyle/>
          <a:p>
            <a:pPr>
              <a:defRPr/>
            </a:pPr>
            <a:r>
              <a:rPr lang="en-US" sz="1200" dirty="0"/>
              <a:t>Unit20</a:t>
            </a:r>
            <a:r>
              <a:rPr sz="1200" dirty="0"/>
              <a:t> - </a:t>
            </a:r>
            <a:fld id="{F7EC234A-9094-4BB8-9EA4-75ECDA8A365B}" type="slidenum">
              <a:rPr sz="1200" smtClean="0"/>
              <a:pPr>
                <a:defRPr/>
              </a:pPr>
              <a:t>32</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a:t>Aaron Tan,  NUS</a:t>
            </a:r>
            <a:endParaRPr lang="en-US" dirty="0"/>
          </a:p>
        </p:txBody>
      </p:sp>
      <p:sp>
        <p:nvSpPr>
          <p:cNvPr id="10" name="HighlightTextShape201406241503265130"/>
          <p:cNvSpPr>
            <a:spLocks noChangeArrowheads="1"/>
          </p:cNvSpPr>
          <p:nvPr/>
        </p:nvSpPr>
        <p:spPr bwMode="auto">
          <a:xfrm>
            <a:off x="491320" y="1219200"/>
            <a:ext cx="8127386" cy="5181600"/>
          </a:xfrm>
          <a:prstGeom prst="rect">
            <a:avLst/>
          </a:prstGeom>
          <a:noFill/>
          <a:ln w="9525">
            <a:noFill/>
            <a:miter lim="800000"/>
            <a:headEnd/>
            <a:tailEnd/>
          </a:ln>
        </p:spPr>
        <p:txBody>
          <a:bodyPr/>
          <a:lstStyle/>
          <a:p>
            <a:pPr marL="342900" indent="-342900">
              <a:spcBef>
                <a:spcPts val="1200"/>
              </a:spcBef>
              <a:buClr>
                <a:schemeClr val="accent4">
                  <a:lumMod val="60000"/>
                  <a:lumOff val="40000"/>
                </a:schemeClr>
              </a:buClr>
              <a:buSzPct val="75000"/>
              <a:buFont typeface="Wingdings" pitchFamily="2" charset="2"/>
              <a:buChar char="n"/>
            </a:pPr>
            <a:r>
              <a:rPr lang="en-US" sz="2800" dirty="0"/>
              <a:t>In this unit, you have learned about</a:t>
            </a:r>
          </a:p>
          <a:p>
            <a:pPr marL="800100" lvl="1" indent="-342900">
              <a:spcBef>
                <a:spcPts val="1200"/>
              </a:spcBef>
              <a:buClr>
                <a:schemeClr val="accent4">
                  <a:lumMod val="60000"/>
                  <a:lumOff val="40000"/>
                </a:schemeClr>
              </a:buClr>
              <a:buSzPct val="75000"/>
              <a:buFont typeface="Wingdings" pitchFamily="2" charset="2"/>
              <a:buChar char="n"/>
            </a:pPr>
            <a:r>
              <a:rPr lang="en-US" sz="2400" dirty="0"/>
              <a:t>2 search algorithms: </a:t>
            </a:r>
            <a:r>
              <a:rPr lang="en-US" sz="2400" dirty="0">
                <a:solidFill>
                  <a:srgbClr val="C00000"/>
                </a:solidFill>
              </a:rPr>
              <a:t>Linear (sequential) Search </a:t>
            </a:r>
            <a:r>
              <a:rPr lang="en-US" sz="2400" dirty="0"/>
              <a:t>and </a:t>
            </a:r>
            <a:r>
              <a:rPr lang="en-US" sz="2400" dirty="0">
                <a:solidFill>
                  <a:srgbClr val="C00000"/>
                </a:solidFill>
              </a:rPr>
              <a:t>Binary Search</a:t>
            </a:r>
          </a:p>
          <a:p>
            <a:pPr marL="800100" lvl="1" indent="-342900">
              <a:spcBef>
                <a:spcPts val="1200"/>
              </a:spcBef>
              <a:buClr>
                <a:schemeClr val="accent4">
                  <a:lumMod val="60000"/>
                  <a:lumOff val="40000"/>
                </a:schemeClr>
              </a:buClr>
              <a:buSzPct val="75000"/>
              <a:buFont typeface="Wingdings" pitchFamily="2" charset="2"/>
              <a:buChar char="n"/>
            </a:pPr>
            <a:r>
              <a:rPr lang="en-US" sz="2400" dirty="0"/>
              <a:t>2 basic sort algorithms: </a:t>
            </a:r>
            <a:r>
              <a:rPr lang="en-US" sz="2400" dirty="0">
                <a:solidFill>
                  <a:srgbClr val="C00000"/>
                </a:solidFill>
              </a:rPr>
              <a:t>Selection Sort </a:t>
            </a:r>
            <a:r>
              <a:rPr lang="en-US" sz="2400" dirty="0"/>
              <a:t>and</a:t>
            </a:r>
            <a:r>
              <a:rPr lang="en-US" sz="2400" dirty="0">
                <a:solidFill>
                  <a:srgbClr val="C00000"/>
                </a:solidFill>
              </a:rPr>
              <a:t> Bubble Sort.</a:t>
            </a:r>
          </a:p>
        </p:txBody>
      </p:sp>
    </p:spTree>
    <p:extLst>
      <p:ext uri="{BB962C8B-B14F-4D97-AF65-F5344CB8AC3E}">
        <p14:creationId xmlns:p14="http://schemas.microsoft.com/office/powerpoint/2010/main" val="2888063929"/>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1173163" y="2824163"/>
            <a:ext cx="6751637" cy="1143000"/>
          </a:xfrm>
        </p:spPr>
        <p:txBody>
          <a:bodyPr/>
          <a:lstStyle/>
          <a:p>
            <a:pPr algn="ctr" eaLnBrk="1" hangingPunct="1"/>
            <a:r>
              <a:rPr lang="en-GB" dirty="0">
                <a:solidFill>
                  <a:srgbClr val="9933FF"/>
                </a:solidFill>
                <a:latin typeface="+mn-lt"/>
              </a:rPr>
              <a:t>End of File</a:t>
            </a:r>
          </a:p>
        </p:txBody>
      </p:sp>
      <p:sp>
        <p:nvSpPr>
          <p:cNvPr id="3" name="[Slide Number Placeholder 8]"/>
          <p:cNvSpPr>
            <a:spLocks noGrp="1"/>
          </p:cNvSpPr>
          <p:nvPr>
            <p:ph type="ftr" sz="quarter" idx="11"/>
          </p:nvPr>
        </p:nvSpPr>
        <p:spPr>
          <a:xfrm>
            <a:off x="3429000" y="18288"/>
            <a:ext cx="4114800" cy="329184"/>
          </a:xfrm>
          <a:noFill/>
        </p:spPr>
        <p:txBody>
          <a:bodyPr/>
          <a:lstStyle/>
          <a:p>
            <a:pPr algn="l"/>
            <a:r>
              <a:rPr lang="en-US"/>
              <a:t>Searching and Sorting</a:t>
            </a:r>
            <a:endParaRPr lang="en-US" dirty="0"/>
          </a:p>
        </p:txBody>
      </p:sp>
      <p:sp>
        <p:nvSpPr>
          <p:cNvPr id="4" name="[Date Placeholder 3]"/>
          <p:cNvSpPr>
            <a:spLocks noGrp="1"/>
          </p:cNvSpPr>
          <p:nvPr>
            <p:ph type="sldNum" sz="quarter" idx="12"/>
          </p:nvPr>
        </p:nvSpPr>
        <p:spPr>
          <a:xfrm>
            <a:off x="7620000" y="18288"/>
            <a:ext cx="1066800" cy="329184"/>
          </a:xfrm>
        </p:spPr>
        <p:txBody>
          <a:bodyPr>
            <a:normAutofit/>
          </a:bodyPr>
          <a:lstStyle/>
          <a:p>
            <a:pPr>
              <a:defRPr/>
            </a:pPr>
            <a:r>
              <a:rPr lang="en-US" dirty="0"/>
              <a:t>Unit20</a:t>
            </a:r>
            <a:r>
              <a:rPr dirty="0"/>
              <a:t> - </a:t>
            </a:r>
            <a:fld id="{24D17162-63A3-49DC-92B1-933428BCC85F}" type="slidenum">
              <a:rPr smtClean="0"/>
              <a:pPr>
                <a:defRPr/>
              </a:pPr>
              <a:t>33</a:t>
            </a:fld>
            <a:endParaRPr dirty="0"/>
          </a:p>
        </p:txBody>
      </p:sp>
      <p:sp>
        <p:nvSpPr>
          <p:cNvPr id="5" name="[Footer Placeholder 6]"/>
          <p:cNvSpPr>
            <a:spLocks noGrp="1"/>
          </p:cNvSpPr>
          <p:nvPr>
            <p:ph type="dt" sz="half" idx="10"/>
          </p:nvPr>
        </p:nvSpPr>
        <p:spPr>
          <a:xfrm>
            <a:off x="457200" y="18288"/>
            <a:ext cx="2895600" cy="329184"/>
          </a:xfrm>
        </p:spPr>
        <p:txBody>
          <a:bodyPr/>
          <a:lstStyle/>
          <a:p>
            <a:pPr>
              <a:defRPr/>
            </a:pPr>
            <a:r>
              <a:rPr lang="en-US"/>
              <a:t>Aaron Tan,  NUS</a:t>
            </a:r>
            <a:endParaRPr lang="en-US" dirty="0"/>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r>
              <a:rPr lang="en-GB" sz="3600" dirty="0">
                <a:solidFill>
                  <a:srgbClr val="0000FF"/>
                </a:solidFill>
              </a:rPr>
              <a:t>Unit 20: Searching and Sorting (2/2)</a:t>
            </a:r>
          </a:p>
        </p:txBody>
      </p:sp>
      <p:sp>
        <p:nvSpPr>
          <p:cNvPr id="14340" name="Footer Placeholder 5"/>
          <p:cNvSpPr>
            <a:spLocks noGrp="1"/>
          </p:cNvSpPr>
          <p:nvPr>
            <p:ph type="ftr" sz="quarter" idx="11"/>
          </p:nvPr>
        </p:nvSpPr>
        <p:spPr>
          <a:noFill/>
        </p:spPr>
        <p:txBody>
          <a:bodyPr/>
          <a:lstStyle/>
          <a:p>
            <a:pPr algn="l"/>
            <a:r>
              <a:rPr lang="en-US"/>
              <a:t>Searching and Sorting</a:t>
            </a:r>
            <a:endParaRPr lang="en-US" dirty="0"/>
          </a:p>
        </p:txBody>
      </p:sp>
      <p:sp>
        <p:nvSpPr>
          <p:cNvPr id="7" name="Slide Number Placeholder 6"/>
          <p:cNvSpPr>
            <a:spLocks noGrp="1"/>
          </p:cNvSpPr>
          <p:nvPr>
            <p:ph type="sldNum" sz="quarter" idx="12"/>
          </p:nvPr>
        </p:nvSpPr>
        <p:spPr/>
        <p:txBody>
          <a:bodyPr>
            <a:normAutofit/>
          </a:bodyPr>
          <a:lstStyle/>
          <a:p>
            <a:pPr>
              <a:defRPr/>
            </a:pPr>
            <a:r>
              <a:rPr lang="en-US" sz="1200" dirty="0"/>
              <a:t>Unit20 </a:t>
            </a:r>
            <a:r>
              <a:rPr sz="1200" dirty="0"/>
              <a:t>- </a:t>
            </a:r>
            <a:fld id="{F7EC234A-9094-4BB8-9EA4-75ECDA8A365B}" type="slidenum">
              <a:rPr sz="1200" smtClean="0"/>
              <a:pPr>
                <a:defRPr/>
              </a:pPr>
              <a:t>4</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a:t>Aaron Tan,  NUS</a:t>
            </a:r>
            <a:endParaRPr lang="en-US" dirty="0"/>
          </a:p>
        </p:txBody>
      </p:sp>
      <p:sp>
        <p:nvSpPr>
          <p:cNvPr id="8" name="HighlightTextShape201406201824391195"/>
          <p:cNvSpPr>
            <a:spLocks noGrp="1" noChangeArrowheads="1"/>
          </p:cNvSpPr>
          <p:nvPr>
            <p:ph idx="1"/>
          </p:nvPr>
        </p:nvSpPr>
        <p:spPr>
          <a:xfrm>
            <a:off x="418641" y="1348740"/>
            <a:ext cx="8420559" cy="5360173"/>
          </a:xfrm>
        </p:spPr>
        <p:txBody>
          <a:bodyPr>
            <a:normAutofit/>
          </a:bodyPr>
          <a:lstStyle/>
          <a:p>
            <a:pPr marL="514350" indent="-514350" eaLnBrk="1" hangingPunct="1">
              <a:spcBef>
                <a:spcPts val="1200"/>
              </a:spcBef>
              <a:buClrTx/>
              <a:buSzPct val="100000"/>
              <a:buFont typeface="+mj-lt"/>
              <a:buAutoNum type="arabicPeriod" startAt="5"/>
            </a:pPr>
            <a:r>
              <a:rPr lang="en-GB" dirty="0">
                <a:solidFill>
                  <a:srgbClr val="C00000"/>
                </a:solidFill>
              </a:rPr>
              <a:t>Introduction to Sorting</a:t>
            </a:r>
          </a:p>
          <a:p>
            <a:pPr marL="514350" indent="-514350" eaLnBrk="1" hangingPunct="1">
              <a:spcBef>
                <a:spcPts val="600"/>
              </a:spcBef>
              <a:buClrTx/>
              <a:buSzPct val="100000"/>
              <a:buFont typeface="+mj-lt"/>
              <a:buAutoNum type="arabicPeriod" startAt="5"/>
            </a:pPr>
            <a:r>
              <a:rPr lang="en-GB" dirty="0">
                <a:solidFill>
                  <a:srgbClr val="0000FF"/>
                </a:solidFill>
              </a:rPr>
              <a:t>Selection Sort</a:t>
            </a:r>
          </a:p>
          <a:p>
            <a:pPr marL="1028700" lvl="1" indent="-400050">
              <a:spcBef>
                <a:spcPts val="600"/>
              </a:spcBef>
              <a:buClrTx/>
              <a:buSzPct val="100000"/>
              <a:buFont typeface="Wingdings" panose="05000000000000000000" pitchFamily="2" charset="2"/>
              <a:buChar char="§"/>
            </a:pPr>
            <a:r>
              <a:rPr lang="en-GB" dirty="0"/>
              <a:t>Demo #2</a:t>
            </a:r>
          </a:p>
          <a:p>
            <a:pPr marL="1028700" lvl="1" indent="-400050">
              <a:spcBef>
                <a:spcPts val="600"/>
              </a:spcBef>
              <a:buClrTx/>
              <a:buSzPct val="100000"/>
              <a:buFont typeface="Wingdings" panose="05000000000000000000" pitchFamily="2" charset="2"/>
              <a:buChar char="§"/>
            </a:pPr>
            <a:r>
              <a:rPr lang="en-GB" dirty="0"/>
              <a:t>Performance</a:t>
            </a:r>
          </a:p>
          <a:p>
            <a:pPr marL="514350" indent="-514350">
              <a:spcBef>
                <a:spcPts val="600"/>
              </a:spcBef>
              <a:buClrTx/>
              <a:buSzPct val="100000"/>
              <a:buFont typeface="+mj-lt"/>
              <a:buAutoNum type="arabicPeriod" startAt="5"/>
            </a:pPr>
            <a:r>
              <a:rPr lang="en-GB" dirty="0">
                <a:solidFill>
                  <a:srgbClr val="C00000"/>
                </a:solidFill>
              </a:rPr>
              <a:t>Bubble Sort</a:t>
            </a:r>
          </a:p>
          <a:p>
            <a:pPr marL="1028700" lvl="1" indent="-411163">
              <a:spcBef>
                <a:spcPts val="600"/>
              </a:spcBef>
              <a:buClrTx/>
              <a:buSzPct val="100000"/>
              <a:buFont typeface="Wingdings" panose="05000000000000000000" pitchFamily="2" charset="2"/>
              <a:buChar char="§"/>
            </a:pPr>
            <a:r>
              <a:rPr lang="en-GB" dirty="0"/>
              <a:t>Demo #3</a:t>
            </a:r>
          </a:p>
          <a:p>
            <a:pPr marL="1028700" lvl="1" indent="-411163">
              <a:spcBef>
                <a:spcPts val="600"/>
              </a:spcBef>
              <a:buClrTx/>
              <a:buSzPct val="100000"/>
              <a:buFont typeface="Wingdings" panose="05000000000000000000" pitchFamily="2" charset="2"/>
              <a:buChar char="§"/>
            </a:pPr>
            <a:r>
              <a:rPr lang="en-GB" dirty="0"/>
              <a:t>Performance</a:t>
            </a:r>
          </a:p>
          <a:p>
            <a:pPr marL="514350" indent="-514350">
              <a:spcBef>
                <a:spcPts val="600"/>
              </a:spcBef>
              <a:buClrTx/>
              <a:buSzPct val="100000"/>
              <a:buFont typeface="+mj-lt"/>
              <a:buAutoNum type="arabicPeriod" startAt="5"/>
            </a:pPr>
            <a:r>
              <a:rPr lang="en-GB" dirty="0">
                <a:solidFill>
                  <a:srgbClr val="0000FF"/>
                </a:solidFill>
              </a:rPr>
              <a:t>More Sorting Algorithms</a:t>
            </a:r>
          </a:p>
          <a:p>
            <a:pPr marL="514350" indent="-514350">
              <a:spcBef>
                <a:spcPts val="600"/>
              </a:spcBef>
              <a:buClrTx/>
              <a:buSzPct val="100000"/>
              <a:buFont typeface="+mj-lt"/>
              <a:buAutoNum type="arabicPeriod" startAt="5"/>
            </a:pPr>
            <a:r>
              <a:rPr lang="en-GB" dirty="0">
                <a:solidFill>
                  <a:srgbClr val="C00000"/>
                </a:solidFill>
              </a:rPr>
              <a:t>Animated Sorting Algorithms</a:t>
            </a:r>
          </a:p>
        </p:txBody>
      </p:sp>
      <p:sp>
        <p:nvSpPr>
          <p:cNvPr id="9" name="Rectangle 8"/>
          <p:cNvSpPr/>
          <p:nvPr/>
        </p:nvSpPr>
        <p:spPr>
          <a:xfrm>
            <a:off x="4960024" y="2052935"/>
            <a:ext cx="3850344" cy="769441"/>
          </a:xfrm>
          <a:prstGeom prst="rect">
            <a:avLst/>
          </a:prstGeom>
          <a:noFill/>
        </p:spPr>
        <p:txBody>
          <a:bodyPr wrap="squar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4400" b="1" cap="all" spc="0" dirty="0" err="1">
                <a:ln w="0"/>
                <a:solidFill>
                  <a:srgbClr val="7030A0"/>
                </a:solidFill>
                <a:effectLst>
                  <a:reflection blurRad="12700" stA="50000" endPos="50000" dist="5000" dir="5400000" sy="-100000" rotWithShape="0"/>
                </a:effectLst>
              </a:rPr>
              <a:t>SORTing</a:t>
            </a:r>
            <a:endParaRPr lang="en-US" sz="4400" b="1" cap="all" spc="0" dirty="0">
              <a:ln w="0"/>
              <a:solidFill>
                <a:srgbClr val="7030A0"/>
              </a:solidFill>
              <a:effectLst>
                <a:reflection blurRad="12700" stA="50000" endPos="50000" dist="5000" dir="5400000" sy="-100000" rotWithShape="0"/>
              </a:effectLst>
            </a:endParaRPr>
          </a:p>
        </p:txBody>
      </p:sp>
    </p:spTree>
    <p:extLst>
      <p:ext uri="{BB962C8B-B14F-4D97-AF65-F5344CB8AC3E}">
        <p14:creationId xmlns:p14="http://schemas.microsoft.com/office/powerpoint/2010/main" val="2497987408"/>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dirty="0">
                <a:solidFill>
                  <a:srgbClr val="0000FF"/>
                </a:solidFill>
              </a:rPr>
              <a:t>1. Overall Introduction</a:t>
            </a:r>
          </a:p>
        </p:txBody>
      </p:sp>
      <p:sp>
        <p:nvSpPr>
          <p:cNvPr id="14340" name="Footer Placeholder 5"/>
          <p:cNvSpPr>
            <a:spLocks noGrp="1"/>
          </p:cNvSpPr>
          <p:nvPr>
            <p:ph type="ftr" sz="quarter" idx="11"/>
          </p:nvPr>
        </p:nvSpPr>
        <p:spPr>
          <a:noFill/>
        </p:spPr>
        <p:txBody>
          <a:bodyPr/>
          <a:lstStyle/>
          <a:p>
            <a:pPr algn="l"/>
            <a:r>
              <a:rPr lang="en-US"/>
              <a:t>Searching and Sorting</a:t>
            </a:r>
            <a:endParaRPr lang="en-US" dirty="0"/>
          </a:p>
        </p:txBody>
      </p:sp>
      <p:sp>
        <p:nvSpPr>
          <p:cNvPr id="7" name="Slide Number Placeholder 6"/>
          <p:cNvSpPr>
            <a:spLocks noGrp="1"/>
          </p:cNvSpPr>
          <p:nvPr>
            <p:ph type="sldNum" sz="quarter" idx="12"/>
          </p:nvPr>
        </p:nvSpPr>
        <p:spPr/>
        <p:txBody>
          <a:bodyPr>
            <a:normAutofit/>
          </a:bodyPr>
          <a:lstStyle/>
          <a:p>
            <a:pPr>
              <a:defRPr/>
            </a:pPr>
            <a:r>
              <a:rPr lang="en-US" sz="1200" dirty="0"/>
              <a:t>Unit20</a:t>
            </a:r>
            <a:r>
              <a:rPr lang="en-US" dirty="0"/>
              <a:t> </a:t>
            </a:r>
            <a:r>
              <a:rPr sz="1200" dirty="0"/>
              <a:t>- </a:t>
            </a:r>
            <a:fld id="{F7EC234A-9094-4BB8-9EA4-75ECDA8A365B}" type="slidenum">
              <a:rPr sz="1200" smtClean="0"/>
              <a:pPr>
                <a:defRPr/>
              </a:pPr>
              <a:t>5</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a:t>Aaron Tan,  NUS</a:t>
            </a:r>
            <a:endParaRPr lang="en-US" dirty="0"/>
          </a:p>
        </p:txBody>
      </p:sp>
      <p:sp>
        <p:nvSpPr>
          <p:cNvPr id="13" name="Content Placeholder 2"/>
          <p:cNvSpPr>
            <a:spLocks noGrp="1"/>
          </p:cNvSpPr>
          <p:nvPr>
            <p:ph idx="1"/>
          </p:nvPr>
        </p:nvSpPr>
        <p:spPr>
          <a:xfrm>
            <a:off x="334962" y="1304924"/>
            <a:ext cx="8443277" cy="5118735"/>
          </a:xfrm>
        </p:spPr>
        <p:txBody>
          <a:bodyPr/>
          <a:lstStyle/>
          <a:p>
            <a:pPr marL="341313" indent="-341313">
              <a:spcBef>
                <a:spcPts val="600"/>
              </a:spcBef>
              <a:buClr>
                <a:schemeClr val="tx1">
                  <a:lumMod val="90000"/>
                  <a:lumOff val="10000"/>
                </a:schemeClr>
              </a:buClr>
              <a:buSzPct val="100000"/>
              <a:buFont typeface="Wingdings" panose="05000000000000000000" pitchFamily="2" charset="2"/>
              <a:buChar char="§"/>
            </a:pPr>
            <a:r>
              <a:rPr lang="en-SG" dirty="0"/>
              <a:t>You have accumulated quite a bit of basic programming experience by now</a:t>
            </a:r>
            <a:r>
              <a:rPr lang="en-US" sz="2400" dirty="0"/>
              <a:t>.</a:t>
            </a:r>
          </a:p>
          <a:p>
            <a:pPr marL="341313" indent="-341313">
              <a:spcBef>
                <a:spcPts val="600"/>
              </a:spcBef>
              <a:buClr>
                <a:schemeClr val="tx1">
                  <a:lumMod val="90000"/>
                  <a:lumOff val="10000"/>
                </a:schemeClr>
              </a:buClr>
              <a:buSzPct val="100000"/>
              <a:buFont typeface="Wingdings" panose="05000000000000000000" pitchFamily="2" charset="2"/>
              <a:buChar char="§"/>
            </a:pPr>
            <a:r>
              <a:rPr lang="en-US" dirty="0"/>
              <a:t>Today, we will study some simple yet useful classical algorithms which find their place in many CS applications</a:t>
            </a:r>
            <a:endParaRPr lang="en-US" sz="2400" dirty="0"/>
          </a:p>
          <a:p>
            <a:pPr marL="744538" lvl="1" indent="-341313">
              <a:spcBef>
                <a:spcPts val="600"/>
              </a:spcBef>
              <a:buClr>
                <a:schemeClr val="bg1">
                  <a:lumMod val="50000"/>
                </a:schemeClr>
              </a:buClr>
              <a:buSzPct val="100000"/>
              <a:buFont typeface="Wingdings" panose="05000000000000000000" pitchFamily="2" charset="2"/>
              <a:buChar char="§"/>
            </a:pPr>
            <a:r>
              <a:rPr lang="en-SG" dirty="0">
                <a:solidFill>
                  <a:srgbClr val="0000FF"/>
                </a:solidFill>
              </a:rPr>
              <a:t>Searching</a:t>
            </a:r>
            <a:r>
              <a:rPr lang="en-SG" dirty="0"/>
              <a:t> for some data amid very large collection of </a:t>
            </a:r>
            <a:r>
              <a:rPr lang="en-US" dirty="0"/>
              <a:t> data</a:t>
            </a:r>
          </a:p>
          <a:p>
            <a:pPr marL="744538" lvl="1" indent="-341313">
              <a:spcBef>
                <a:spcPts val="600"/>
              </a:spcBef>
              <a:buClr>
                <a:schemeClr val="bg1">
                  <a:lumMod val="50000"/>
                </a:schemeClr>
              </a:buClr>
              <a:buSzPct val="100000"/>
              <a:buFont typeface="Wingdings" panose="05000000000000000000" pitchFamily="2" charset="2"/>
              <a:buChar char="§"/>
            </a:pPr>
            <a:r>
              <a:rPr lang="en-US" dirty="0">
                <a:solidFill>
                  <a:srgbClr val="0000FF"/>
                </a:solidFill>
              </a:rPr>
              <a:t>Sorting</a:t>
            </a:r>
            <a:r>
              <a:rPr lang="en-US" dirty="0"/>
              <a:t> very large collection of data according to some order</a:t>
            </a:r>
            <a:endParaRPr lang="en-US" sz="2000" dirty="0"/>
          </a:p>
          <a:p>
            <a:pPr marL="341313" indent="-341313">
              <a:spcBef>
                <a:spcPts val="1200"/>
              </a:spcBef>
              <a:buClr>
                <a:schemeClr val="tx1">
                  <a:lumMod val="90000"/>
                  <a:lumOff val="10000"/>
                </a:schemeClr>
              </a:buClr>
              <a:buSzPct val="100000"/>
              <a:buFont typeface="Wingdings" panose="05000000000000000000" pitchFamily="2" charset="2"/>
              <a:buChar char="§"/>
            </a:pPr>
            <a:r>
              <a:rPr lang="en-US" dirty="0"/>
              <a:t>We will begin with an algorithm (idea), and show how the algorithm is transformed into a C program (implementation).</a:t>
            </a:r>
          </a:p>
          <a:p>
            <a:pPr marL="341313" indent="-341313">
              <a:spcBef>
                <a:spcPts val="1200"/>
              </a:spcBef>
              <a:buClr>
                <a:schemeClr val="tx1">
                  <a:lumMod val="90000"/>
                  <a:lumOff val="10000"/>
                </a:schemeClr>
              </a:buClr>
              <a:buSzPct val="100000"/>
              <a:buFont typeface="Wingdings" panose="05000000000000000000" pitchFamily="2" charset="2"/>
              <a:buChar char="§"/>
            </a:pPr>
            <a:r>
              <a:rPr lang="en-US" sz="2400" dirty="0"/>
              <a:t>T</a:t>
            </a:r>
            <a:r>
              <a:rPr lang="en-US" dirty="0"/>
              <a:t>his brings back (reminds you) our very first lecture: the </a:t>
            </a:r>
            <a:r>
              <a:rPr lang="en-US" u="sng" dirty="0">
                <a:solidFill>
                  <a:srgbClr val="C00000"/>
                </a:solidFill>
              </a:rPr>
              <a:t>importance of beginning with an algorithm</a:t>
            </a:r>
            <a:r>
              <a:rPr lang="en-US" dirty="0"/>
              <a:t>.</a:t>
            </a:r>
            <a:endParaRPr lang="en-US" sz="2400" dirty="0"/>
          </a:p>
        </p:txBody>
      </p:sp>
    </p:spTree>
    <p:extLst>
      <p:ext uri="{BB962C8B-B14F-4D97-AF65-F5344CB8AC3E}">
        <p14:creationId xmlns:p14="http://schemas.microsoft.com/office/powerpoint/2010/main" val="2047881934"/>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dirty="0">
                <a:solidFill>
                  <a:srgbClr val="0000FF"/>
                </a:solidFill>
              </a:rPr>
              <a:t>2. Introduction to Searching (1/2)</a:t>
            </a:r>
          </a:p>
        </p:txBody>
      </p:sp>
      <p:sp>
        <p:nvSpPr>
          <p:cNvPr id="14340" name="Footer Placeholder 5"/>
          <p:cNvSpPr>
            <a:spLocks noGrp="1"/>
          </p:cNvSpPr>
          <p:nvPr>
            <p:ph type="ftr" sz="quarter" idx="11"/>
          </p:nvPr>
        </p:nvSpPr>
        <p:spPr>
          <a:noFill/>
        </p:spPr>
        <p:txBody>
          <a:bodyPr/>
          <a:lstStyle/>
          <a:p>
            <a:pPr algn="l"/>
            <a:r>
              <a:rPr lang="en-US"/>
              <a:t>Searching and Sorting</a:t>
            </a:r>
            <a:endParaRPr lang="en-US" dirty="0"/>
          </a:p>
        </p:txBody>
      </p:sp>
      <p:sp>
        <p:nvSpPr>
          <p:cNvPr id="7" name="Slide Number Placeholder 6"/>
          <p:cNvSpPr>
            <a:spLocks noGrp="1"/>
          </p:cNvSpPr>
          <p:nvPr>
            <p:ph type="sldNum" sz="quarter" idx="12"/>
          </p:nvPr>
        </p:nvSpPr>
        <p:spPr/>
        <p:txBody>
          <a:bodyPr>
            <a:normAutofit/>
          </a:bodyPr>
          <a:lstStyle/>
          <a:p>
            <a:pPr>
              <a:defRPr/>
            </a:pPr>
            <a:r>
              <a:rPr lang="en-US" sz="1200" dirty="0"/>
              <a:t>Unit20</a:t>
            </a:r>
            <a:r>
              <a:rPr sz="1200" dirty="0"/>
              <a:t> </a:t>
            </a:r>
            <a:r>
              <a:rPr lang="en-US" sz="1200" dirty="0"/>
              <a:t>-</a:t>
            </a:r>
            <a:r>
              <a:rPr sz="1200" dirty="0"/>
              <a:t> </a:t>
            </a:r>
            <a:fld id="{F7EC234A-9094-4BB8-9EA4-75ECDA8A365B}" type="slidenum">
              <a:rPr sz="1200" smtClean="0"/>
              <a:pPr>
                <a:defRPr/>
              </a:pPr>
              <a:t>6</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a:t>Aaron Tan,  NUS</a:t>
            </a:r>
            <a:endParaRPr lang="en-US" dirty="0"/>
          </a:p>
        </p:txBody>
      </p:sp>
      <p:sp>
        <p:nvSpPr>
          <p:cNvPr id="8" name="Content Placeholder 5"/>
          <p:cNvSpPr>
            <a:spLocks noGrp="1"/>
          </p:cNvSpPr>
          <p:nvPr>
            <p:ph idx="1"/>
          </p:nvPr>
        </p:nvSpPr>
        <p:spPr>
          <a:xfrm>
            <a:off x="587375" y="1462722"/>
            <a:ext cx="8229600" cy="4560888"/>
          </a:xfrm>
        </p:spPr>
        <p:txBody>
          <a:bodyPr>
            <a:normAutofit/>
          </a:bodyPr>
          <a:lstStyle/>
          <a:p>
            <a:pPr marL="347663" indent="-347663">
              <a:spcBef>
                <a:spcPts val="1200"/>
              </a:spcBef>
              <a:buClr>
                <a:schemeClr val="tx1">
                  <a:lumMod val="90000"/>
                  <a:lumOff val="10000"/>
                </a:schemeClr>
              </a:buClr>
              <a:buSzPct val="100000"/>
              <a:buFont typeface="Wingdings" panose="05000000000000000000" pitchFamily="2" charset="2"/>
              <a:buChar char="§"/>
              <a:defRPr/>
            </a:pPr>
            <a:r>
              <a:rPr lang="en-SG" dirty="0"/>
              <a:t>Searching is a common task that we carry out without much thought everyday.</a:t>
            </a:r>
          </a:p>
          <a:p>
            <a:pPr marL="803275" lvl="1" indent="-347663">
              <a:spcBef>
                <a:spcPts val="600"/>
              </a:spcBef>
              <a:buClr>
                <a:schemeClr val="bg1">
                  <a:lumMod val="50000"/>
                </a:schemeClr>
              </a:buClr>
              <a:buSzPct val="100000"/>
              <a:buFont typeface="Wingdings" panose="05000000000000000000" pitchFamily="2" charset="2"/>
              <a:buChar char="§"/>
              <a:defRPr/>
            </a:pPr>
            <a:r>
              <a:rPr lang="en-SG" dirty="0"/>
              <a:t>Searching for a location in a map</a:t>
            </a:r>
          </a:p>
          <a:p>
            <a:pPr marL="803275" lvl="1" indent="-347663">
              <a:spcBef>
                <a:spcPts val="600"/>
              </a:spcBef>
              <a:buClr>
                <a:schemeClr val="bg1">
                  <a:lumMod val="50000"/>
                </a:schemeClr>
              </a:buClr>
              <a:buSzPct val="100000"/>
              <a:buFont typeface="Wingdings" panose="05000000000000000000" pitchFamily="2" charset="2"/>
              <a:buChar char="§"/>
              <a:defRPr/>
            </a:pPr>
            <a:r>
              <a:rPr lang="en-SG" dirty="0"/>
              <a:t>Searching for the contact of a particular person</a:t>
            </a:r>
          </a:p>
          <a:p>
            <a:pPr marL="803275" lvl="1" indent="-347663">
              <a:spcBef>
                <a:spcPts val="600"/>
              </a:spcBef>
              <a:buClr>
                <a:schemeClr val="bg1">
                  <a:lumMod val="50000"/>
                </a:schemeClr>
              </a:buClr>
              <a:buSzPct val="100000"/>
              <a:buFont typeface="Wingdings" panose="05000000000000000000" pitchFamily="2" charset="2"/>
              <a:buChar char="§"/>
              <a:defRPr/>
            </a:pPr>
            <a:r>
              <a:rPr lang="en-SG" dirty="0"/>
              <a:t>Searching for a nice picture for your project report</a:t>
            </a:r>
          </a:p>
          <a:p>
            <a:pPr marL="803275" lvl="1" indent="-347663">
              <a:spcBef>
                <a:spcPts val="600"/>
              </a:spcBef>
              <a:buClr>
                <a:schemeClr val="bg1">
                  <a:lumMod val="50000"/>
                </a:schemeClr>
              </a:buClr>
              <a:buSzPct val="100000"/>
              <a:buFont typeface="Wingdings" panose="05000000000000000000" pitchFamily="2" charset="2"/>
              <a:buChar char="§"/>
              <a:defRPr/>
            </a:pPr>
            <a:r>
              <a:rPr lang="en-SG" dirty="0"/>
              <a:t>Searching for a research paper required in your course</a:t>
            </a:r>
          </a:p>
          <a:p>
            <a:pPr marL="347663" indent="-347663">
              <a:spcBef>
                <a:spcPts val="1200"/>
              </a:spcBef>
              <a:buClr>
                <a:schemeClr val="tx1">
                  <a:lumMod val="90000"/>
                  <a:lumOff val="10000"/>
                </a:schemeClr>
              </a:buClr>
              <a:buSzPct val="100000"/>
              <a:buFont typeface="Wingdings" panose="05000000000000000000" pitchFamily="2" charset="2"/>
              <a:buChar char="§"/>
              <a:defRPr/>
            </a:pPr>
            <a:r>
              <a:rPr lang="en-SG" dirty="0"/>
              <a:t>In </a:t>
            </a:r>
            <a:r>
              <a:rPr lang="en-US" dirty="0"/>
              <a:t>this lecture, you will learn how to search for an item (sometimes called a search key) in an array.</a:t>
            </a:r>
          </a:p>
        </p:txBody>
      </p:sp>
      <p:pic>
        <p:nvPicPr>
          <p:cNvPr id="14" name="Picture 6" descr="22614-Clipart-Illustration-Of-A-Yellow-Man-Kneeling-On-One-Knee-To-Look-Closer-At-Something-While-Inspecting-Or-Investigating.jp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15288" y="414020"/>
            <a:ext cx="1048702" cy="1048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73090601"/>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dirty="0">
                <a:solidFill>
                  <a:srgbClr val="0000FF"/>
                </a:solidFill>
              </a:rPr>
              <a:t>2. Introduction to Searching (2/2)</a:t>
            </a:r>
          </a:p>
        </p:txBody>
      </p:sp>
      <p:sp>
        <p:nvSpPr>
          <p:cNvPr id="14340" name="Footer Placeholder 5"/>
          <p:cNvSpPr>
            <a:spLocks noGrp="1"/>
          </p:cNvSpPr>
          <p:nvPr>
            <p:ph type="ftr" sz="quarter" idx="11"/>
          </p:nvPr>
        </p:nvSpPr>
        <p:spPr>
          <a:noFill/>
        </p:spPr>
        <p:txBody>
          <a:bodyPr/>
          <a:lstStyle/>
          <a:p>
            <a:pPr algn="l"/>
            <a:r>
              <a:rPr lang="en-US"/>
              <a:t>Searching and Sorting</a:t>
            </a:r>
            <a:endParaRPr lang="en-US" dirty="0"/>
          </a:p>
        </p:txBody>
      </p:sp>
      <p:sp>
        <p:nvSpPr>
          <p:cNvPr id="7" name="Slide Number Placeholder 6"/>
          <p:cNvSpPr>
            <a:spLocks noGrp="1"/>
          </p:cNvSpPr>
          <p:nvPr>
            <p:ph type="sldNum" sz="quarter" idx="12"/>
          </p:nvPr>
        </p:nvSpPr>
        <p:spPr/>
        <p:txBody>
          <a:bodyPr>
            <a:normAutofit/>
          </a:bodyPr>
          <a:lstStyle/>
          <a:p>
            <a:pPr>
              <a:defRPr/>
            </a:pPr>
            <a:r>
              <a:rPr lang="en-US" sz="1200" dirty="0"/>
              <a:t>Unit20</a:t>
            </a:r>
            <a:r>
              <a:rPr sz="1200" dirty="0"/>
              <a:t> </a:t>
            </a:r>
            <a:r>
              <a:rPr lang="en-US" sz="1200" dirty="0"/>
              <a:t>-</a:t>
            </a:r>
            <a:r>
              <a:rPr sz="1200" dirty="0"/>
              <a:t> </a:t>
            </a:r>
            <a:fld id="{F7EC234A-9094-4BB8-9EA4-75ECDA8A365B}" type="slidenum">
              <a:rPr sz="1200" smtClean="0"/>
              <a:pPr>
                <a:defRPr/>
              </a:pPr>
              <a:t>7</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a:t>Aaron Tan,  NUS</a:t>
            </a:r>
            <a:endParaRPr lang="en-US" dirty="0"/>
          </a:p>
        </p:txBody>
      </p:sp>
      <p:sp>
        <p:nvSpPr>
          <p:cNvPr id="8" name="Content Placeholder 5"/>
          <p:cNvSpPr>
            <a:spLocks noGrp="1"/>
          </p:cNvSpPr>
          <p:nvPr>
            <p:ph idx="1"/>
          </p:nvPr>
        </p:nvSpPr>
        <p:spPr>
          <a:xfrm>
            <a:off x="587375" y="1301262"/>
            <a:ext cx="8229600" cy="5328138"/>
          </a:xfrm>
        </p:spPr>
        <p:txBody>
          <a:bodyPr>
            <a:normAutofit/>
          </a:bodyPr>
          <a:lstStyle/>
          <a:p>
            <a:pPr marL="347663" indent="-347663">
              <a:spcBef>
                <a:spcPts val="1200"/>
              </a:spcBef>
              <a:buClr>
                <a:schemeClr val="tx1">
                  <a:lumMod val="90000"/>
                  <a:lumOff val="10000"/>
                </a:schemeClr>
              </a:buClr>
              <a:buSzPct val="100000"/>
              <a:buFont typeface="Wingdings" panose="05000000000000000000" pitchFamily="2" charset="2"/>
              <a:buChar char="§"/>
              <a:defRPr/>
            </a:pPr>
            <a:r>
              <a:rPr lang="en-SG" dirty="0"/>
              <a:t>Problem statement:</a:t>
            </a:r>
          </a:p>
          <a:p>
            <a:pPr marL="968375" lvl="1" indent="0">
              <a:spcBef>
                <a:spcPts val="600"/>
              </a:spcBef>
              <a:buClr>
                <a:schemeClr val="bg1">
                  <a:lumMod val="50000"/>
                </a:schemeClr>
              </a:buClr>
              <a:buSzPct val="100000"/>
              <a:buNone/>
              <a:defRPr/>
            </a:pPr>
            <a:r>
              <a:rPr lang="en-US" altLang="ja-JP" dirty="0">
                <a:solidFill>
                  <a:srgbClr val="990033"/>
                </a:solidFill>
                <a:ea typeface="ＭＳ Ｐゴシック" pitchFamily="34" charset="-128"/>
              </a:rPr>
              <a:t>Given a list (collection of data) and a search key X, return the position of X in the list if it exists.</a:t>
            </a:r>
          </a:p>
          <a:p>
            <a:pPr marL="968375" lvl="1" indent="0">
              <a:spcBef>
                <a:spcPts val="600"/>
              </a:spcBef>
              <a:buClr>
                <a:schemeClr val="bg1">
                  <a:lumMod val="50000"/>
                </a:schemeClr>
              </a:buClr>
              <a:buSzPct val="100000"/>
              <a:buNone/>
              <a:defRPr/>
            </a:pPr>
            <a:r>
              <a:rPr lang="en-US" dirty="0">
                <a:solidFill>
                  <a:srgbClr val="990033"/>
                </a:solidFill>
                <a:ea typeface="ＭＳ Ｐゴシック" pitchFamily="34" charset="-128"/>
              </a:rPr>
              <a:t>For</a:t>
            </a:r>
            <a:r>
              <a:rPr lang="en-US" altLang="ja-JP" dirty="0">
                <a:solidFill>
                  <a:srgbClr val="990033"/>
                </a:solidFill>
                <a:ea typeface="ＭＳ Ｐゴシック" pitchFamily="34" charset="-128"/>
              </a:rPr>
              <a:t> simplicity, we shall assume there are no duplicate values in the list.</a:t>
            </a:r>
            <a:endParaRPr lang="en-SG" dirty="0"/>
          </a:p>
          <a:p>
            <a:pPr marL="347663" indent="-347663">
              <a:spcBef>
                <a:spcPts val="1200"/>
              </a:spcBef>
              <a:buClr>
                <a:schemeClr val="tx1">
                  <a:lumMod val="90000"/>
                  <a:lumOff val="10000"/>
                </a:schemeClr>
              </a:buClr>
              <a:buSzPct val="100000"/>
              <a:buFont typeface="Wingdings" panose="05000000000000000000" pitchFamily="2" charset="2"/>
              <a:buChar char="§"/>
              <a:defRPr/>
            </a:pPr>
            <a:r>
              <a:rPr lang="en-US" altLang="ja-JP" dirty="0">
                <a:ea typeface="ＭＳ Ｐゴシック" pitchFamily="34" charset="-128"/>
              </a:rPr>
              <a:t>We will count the number of comparisons the algorithms make to analyze their performance</a:t>
            </a:r>
            <a:r>
              <a:rPr lang="en-US" dirty="0"/>
              <a:t>.</a:t>
            </a:r>
          </a:p>
          <a:p>
            <a:pPr marL="803275" lvl="1" indent="-347663">
              <a:spcBef>
                <a:spcPts val="600"/>
              </a:spcBef>
              <a:buClr>
                <a:schemeClr val="bg1">
                  <a:lumMod val="50000"/>
                </a:schemeClr>
              </a:buClr>
              <a:buSzPct val="100000"/>
              <a:buFont typeface="Wingdings" panose="05000000000000000000" pitchFamily="2" charset="2"/>
              <a:buChar char="§"/>
              <a:defRPr/>
            </a:pPr>
            <a:r>
              <a:rPr lang="en-US" dirty="0"/>
              <a:t>The </a:t>
            </a:r>
            <a:r>
              <a:rPr lang="en-US" altLang="ja-JP" dirty="0">
                <a:ea typeface="ＭＳ Ｐゴシック" pitchFamily="34" charset="-128"/>
              </a:rPr>
              <a:t>ideal searching algorithm will make </a:t>
            </a:r>
            <a:r>
              <a:rPr lang="en-US" altLang="ja-JP" i="1" u="sng" dirty="0">
                <a:ea typeface="ＭＳ Ｐゴシック" pitchFamily="34" charset="-128"/>
              </a:rPr>
              <a:t>the least possible number of comparisons</a:t>
            </a:r>
            <a:r>
              <a:rPr lang="en-US" altLang="ja-JP" dirty="0">
                <a:ea typeface="ＭＳ Ｐゴシック" pitchFamily="34" charset="-128"/>
              </a:rPr>
              <a:t> to locate the desired data.</a:t>
            </a:r>
          </a:p>
          <a:p>
            <a:pPr marL="803275" lvl="1" indent="-347663">
              <a:spcBef>
                <a:spcPts val="600"/>
              </a:spcBef>
              <a:buClr>
                <a:schemeClr val="bg1">
                  <a:lumMod val="50000"/>
                </a:schemeClr>
              </a:buClr>
              <a:buSzPct val="100000"/>
              <a:buFont typeface="Wingdings" panose="05000000000000000000" pitchFamily="2" charset="2"/>
              <a:buChar char="§"/>
              <a:defRPr/>
            </a:pPr>
            <a:r>
              <a:rPr lang="en-US" dirty="0">
                <a:ea typeface="ＭＳ Ｐゴシック" pitchFamily="34" charset="-128"/>
              </a:rPr>
              <a:t>We </a:t>
            </a:r>
            <a:r>
              <a:rPr lang="en-US" altLang="ja-JP" dirty="0">
                <a:ea typeface="ＭＳ Ｐゴシック" pitchFamily="34" charset="-128"/>
              </a:rPr>
              <a:t>will introduce worst-case scenario.</a:t>
            </a:r>
          </a:p>
          <a:p>
            <a:pPr marL="803275" lvl="1" indent="-347663">
              <a:spcBef>
                <a:spcPts val="600"/>
              </a:spcBef>
              <a:buClr>
                <a:schemeClr val="bg1">
                  <a:lumMod val="50000"/>
                </a:schemeClr>
              </a:buClr>
              <a:buSzPct val="100000"/>
              <a:buFont typeface="Wingdings" panose="05000000000000000000" pitchFamily="2" charset="2"/>
              <a:buChar char="§"/>
              <a:defRPr/>
            </a:pPr>
            <a:r>
              <a:rPr lang="en-US" dirty="0">
                <a:ea typeface="ＭＳ Ｐゴシック" pitchFamily="34" charset="-128"/>
              </a:rPr>
              <a:t>(T</a:t>
            </a:r>
            <a:r>
              <a:rPr lang="en-US" altLang="ja-JP" dirty="0">
                <a:ea typeface="ＭＳ Ｐゴシック" pitchFamily="34" charset="-128"/>
              </a:rPr>
              <a:t>his topic is called </a:t>
            </a:r>
            <a:r>
              <a:rPr lang="en-US" altLang="ja-JP" dirty="0">
                <a:solidFill>
                  <a:srgbClr val="0000FF"/>
                </a:solidFill>
                <a:ea typeface="ＭＳ Ｐゴシック" pitchFamily="34" charset="-128"/>
              </a:rPr>
              <a:t>analysis of algorithms</a:t>
            </a:r>
            <a:r>
              <a:rPr lang="en-US" altLang="ja-JP" dirty="0">
                <a:ea typeface="ＭＳ Ｐゴシック" pitchFamily="34" charset="-128"/>
              </a:rPr>
              <a:t>, which will be formally introduced in CS2040. Here, we will give an informal introduction just for an appreciation.)</a:t>
            </a:r>
            <a:endParaRPr lang="en-US" dirty="0"/>
          </a:p>
        </p:txBody>
      </p:sp>
      <p:pic>
        <p:nvPicPr>
          <p:cNvPr id="14" name="Picture 6" descr="22614-Clipart-Illustration-Of-A-Yellow-Man-Kneeling-On-One-Knee-To-Look-Closer-At-Something-While-Inspecting-Or-Investigating.jp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15288" y="414020"/>
            <a:ext cx="1048702" cy="1048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5068872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dirty="0">
                <a:solidFill>
                  <a:srgbClr val="0000FF"/>
                </a:solidFill>
              </a:rPr>
              <a:t>3. </a:t>
            </a:r>
            <a:r>
              <a:rPr lang="en-GB" sz="3600">
                <a:solidFill>
                  <a:srgbClr val="0000FF"/>
                </a:solidFill>
              </a:rPr>
              <a:t>Linear Search (1/3)</a:t>
            </a:r>
            <a:endParaRPr lang="en-GB" sz="3600" dirty="0">
              <a:solidFill>
                <a:srgbClr val="0000FF"/>
              </a:solidFill>
            </a:endParaRPr>
          </a:p>
        </p:txBody>
      </p:sp>
      <p:sp>
        <p:nvSpPr>
          <p:cNvPr id="14340" name="Footer Placeholder 5"/>
          <p:cNvSpPr>
            <a:spLocks noGrp="1"/>
          </p:cNvSpPr>
          <p:nvPr>
            <p:ph type="ftr" sz="quarter" idx="11"/>
          </p:nvPr>
        </p:nvSpPr>
        <p:spPr>
          <a:noFill/>
        </p:spPr>
        <p:txBody>
          <a:bodyPr/>
          <a:lstStyle/>
          <a:p>
            <a:pPr algn="l"/>
            <a:r>
              <a:rPr lang="en-US"/>
              <a:t>Searching and Sorting</a:t>
            </a:r>
            <a:endParaRPr lang="en-US" dirty="0"/>
          </a:p>
        </p:txBody>
      </p:sp>
      <p:sp>
        <p:nvSpPr>
          <p:cNvPr id="7" name="Slide Number Placeholder 6"/>
          <p:cNvSpPr>
            <a:spLocks noGrp="1"/>
          </p:cNvSpPr>
          <p:nvPr>
            <p:ph type="sldNum" sz="quarter" idx="12"/>
          </p:nvPr>
        </p:nvSpPr>
        <p:spPr/>
        <p:txBody>
          <a:bodyPr>
            <a:normAutofit/>
          </a:bodyPr>
          <a:lstStyle/>
          <a:p>
            <a:pPr>
              <a:defRPr/>
            </a:pPr>
            <a:r>
              <a:rPr lang="en-US" sz="1200" dirty="0"/>
              <a:t>Unit20</a:t>
            </a:r>
            <a:r>
              <a:rPr sz="1200" dirty="0"/>
              <a:t> </a:t>
            </a:r>
            <a:r>
              <a:rPr lang="en-US" sz="1200" dirty="0"/>
              <a:t>-</a:t>
            </a:r>
            <a:r>
              <a:rPr sz="1200" dirty="0"/>
              <a:t> </a:t>
            </a:r>
            <a:fld id="{F7EC234A-9094-4BB8-9EA4-75ECDA8A365B}" type="slidenum">
              <a:rPr sz="1200" smtClean="0"/>
              <a:pPr>
                <a:defRPr/>
              </a:pPr>
              <a:t>8</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a:t>Aaron Tan,  NUS</a:t>
            </a:r>
            <a:endParaRPr lang="en-US" dirty="0"/>
          </a:p>
        </p:txBody>
      </p:sp>
      <p:sp>
        <p:nvSpPr>
          <p:cNvPr id="8" name="Content Placeholder 5"/>
          <p:cNvSpPr>
            <a:spLocks noGrp="1"/>
          </p:cNvSpPr>
          <p:nvPr>
            <p:ph idx="1"/>
          </p:nvPr>
        </p:nvSpPr>
        <p:spPr>
          <a:xfrm>
            <a:off x="587375" y="1188720"/>
            <a:ext cx="8229600" cy="2023110"/>
          </a:xfrm>
        </p:spPr>
        <p:txBody>
          <a:bodyPr>
            <a:normAutofit/>
          </a:bodyPr>
          <a:lstStyle/>
          <a:p>
            <a:pPr marL="347663" indent="-347663">
              <a:spcBef>
                <a:spcPts val="1200"/>
              </a:spcBef>
              <a:buClr>
                <a:schemeClr val="tx1">
                  <a:lumMod val="90000"/>
                  <a:lumOff val="10000"/>
                </a:schemeClr>
              </a:buClr>
              <a:buSzPct val="100000"/>
              <a:buFont typeface="Wingdings" panose="05000000000000000000" pitchFamily="2" charset="2"/>
              <a:buChar char="§"/>
              <a:defRPr/>
            </a:pPr>
            <a:r>
              <a:rPr lang="en-SG" dirty="0"/>
              <a:t>Also known as </a:t>
            </a:r>
            <a:r>
              <a:rPr lang="en-SG" dirty="0">
                <a:solidFill>
                  <a:srgbClr val="C00000"/>
                </a:solidFill>
              </a:rPr>
              <a:t>Sequential Search</a:t>
            </a:r>
          </a:p>
          <a:p>
            <a:pPr marL="347663" indent="-347663">
              <a:spcBef>
                <a:spcPts val="1200"/>
              </a:spcBef>
              <a:buClr>
                <a:schemeClr val="tx1">
                  <a:lumMod val="90000"/>
                  <a:lumOff val="10000"/>
                </a:schemeClr>
              </a:buClr>
              <a:buSzPct val="100000"/>
              <a:buFont typeface="Wingdings" panose="05000000000000000000" pitchFamily="2" charset="2"/>
              <a:buChar char="§"/>
              <a:defRPr/>
            </a:pPr>
            <a:r>
              <a:rPr lang="en-US" altLang="ja-JP" dirty="0">
                <a:ea typeface="ＭＳ Ｐゴシック" pitchFamily="34" charset="-128"/>
              </a:rPr>
              <a:t>Idea: Search the list from one end to the other end in linear progression.</a:t>
            </a:r>
          </a:p>
          <a:p>
            <a:pPr marL="347663" indent="-347663">
              <a:spcBef>
                <a:spcPts val="1200"/>
              </a:spcBef>
              <a:buClr>
                <a:schemeClr val="tx1">
                  <a:lumMod val="90000"/>
                  <a:lumOff val="10000"/>
                </a:schemeClr>
              </a:buClr>
              <a:buSzPct val="100000"/>
              <a:buFont typeface="Wingdings" panose="05000000000000000000" pitchFamily="2" charset="2"/>
              <a:buChar char="§"/>
              <a:defRPr/>
            </a:pPr>
            <a:r>
              <a:rPr lang="en-US" dirty="0">
                <a:ea typeface="ＭＳ Ｐゴシック" pitchFamily="34" charset="-128"/>
              </a:rPr>
              <a:t>Algorithm:</a:t>
            </a:r>
            <a:endParaRPr lang="en-US" dirty="0"/>
          </a:p>
        </p:txBody>
      </p:sp>
      <p:pic>
        <p:nvPicPr>
          <p:cNvPr id="9" name="Picture 9" descr="k3178076.jp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10121" y="485774"/>
            <a:ext cx="1559560" cy="1174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p:cNvSpPr txBox="1"/>
          <p:nvPr/>
        </p:nvSpPr>
        <p:spPr>
          <a:xfrm>
            <a:off x="803751" y="3205377"/>
            <a:ext cx="4391025" cy="1938338"/>
          </a:xfrm>
          <a:prstGeom prst="rect">
            <a:avLst/>
          </a:prstGeom>
        </p:spPr>
        <p:style>
          <a:lnRef idx="2">
            <a:schemeClr val="accent4"/>
          </a:lnRef>
          <a:fillRef idx="1">
            <a:schemeClr val="lt1"/>
          </a:fillRef>
          <a:effectRef idx="0">
            <a:schemeClr val="accent4"/>
          </a:effectRef>
          <a:fontRef idx="minor">
            <a:schemeClr val="dk1"/>
          </a:fontRef>
        </p:style>
        <p:txBody>
          <a:bodyPr>
            <a:spAutoFit/>
          </a:bodyPr>
          <a:lstStyle>
            <a:lvl1pPr eaLnBrk="0" hangingPunct="0">
              <a:tabLst>
                <a:tab pos="361950" algn="l"/>
              </a:tabLst>
              <a:defRPr>
                <a:solidFill>
                  <a:schemeClr val="tx1"/>
                </a:solidFill>
                <a:latin typeface="Arial" charset="0"/>
                <a:cs typeface="Arial" charset="0"/>
              </a:defRPr>
            </a:lvl1pPr>
            <a:lvl2pPr marL="742950" indent="-285750" eaLnBrk="0" hangingPunct="0">
              <a:tabLst>
                <a:tab pos="361950" algn="l"/>
              </a:tabLst>
              <a:defRPr>
                <a:solidFill>
                  <a:schemeClr val="tx1"/>
                </a:solidFill>
                <a:latin typeface="Arial" charset="0"/>
                <a:cs typeface="Arial" charset="0"/>
              </a:defRPr>
            </a:lvl2pPr>
            <a:lvl3pPr marL="1143000" indent="-228600" eaLnBrk="0" hangingPunct="0">
              <a:tabLst>
                <a:tab pos="361950" algn="l"/>
              </a:tabLst>
              <a:defRPr>
                <a:solidFill>
                  <a:schemeClr val="tx1"/>
                </a:solidFill>
                <a:latin typeface="Arial" charset="0"/>
                <a:cs typeface="Arial" charset="0"/>
              </a:defRPr>
            </a:lvl3pPr>
            <a:lvl4pPr marL="1600200" indent="-228600" eaLnBrk="0" hangingPunct="0">
              <a:tabLst>
                <a:tab pos="361950" algn="l"/>
              </a:tabLst>
              <a:defRPr>
                <a:solidFill>
                  <a:schemeClr val="tx1"/>
                </a:solidFill>
                <a:latin typeface="Arial" charset="0"/>
                <a:cs typeface="Arial" charset="0"/>
              </a:defRPr>
            </a:lvl4pPr>
            <a:lvl5pPr marL="2057400" indent="-228600" eaLnBrk="0" hangingPunct="0">
              <a:tabLst>
                <a:tab pos="361950" algn="l"/>
              </a:tabLst>
              <a:defRPr>
                <a:solidFill>
                  <a:schemeClr val="tx1"/>
                </a:solidFill>
                <a:latin typeface="Arial" charset="0"/>
                <a:cs typeface="Arial" charset="0"/>
              </a:defRPr>
            </a:lvl5pPr>
            <a:lvl6pPr marL="2514600" indent="-228600" eaLnBrk="0" fontAlgn="base" hangingPunct="0">
              <a:spcBef>
                <a:spcPct val="0"/>
              </a:spcBef>
              <a:spcAft>
                <a:spcPct val="0"/>
              </a:spcAft>
              <a:tabLst>
                <a:tab pos="361950" algn="l"/>
              </a:tabLst>
              <a:defRPr>
                <a:solidFill>
                  <a:schemeClr val="tx1"/>
                </a:solidFill>
                <a:latin typeface="Arial" charset="0"/>
                <a:cs typeface="Arial" charset="0"/>
              </a:defRPr>
            </a:lvl6pPr>
            <a:lvl7pPr marL="2971800" indent="-228600" eaLnBrk="0" fontAlgn="base" hangingPunct="0">
              <a:spcBef>
                <a:spcPct val="0"/>
              </a:spcBef>
              <a:spcAft>
                <a:spcPct val="0"/>
              </a:spcAft>
              <a:tabLst>
                <a:tab pos="361950" algn="l"/>
              </a:tabLst>
              <a:defRPr>
                <a:solidFill>
                  <a:schemeClr val="tx1"/>
                </a:solidFill>
                <a:latin typeface="Arial" charset="0"/>
                <a:cs typeface="Arial" charset="0"/>
              </a:defRPr>
            </a:lvl7pPr>
            <a:lvl8pPr marL="3429000" indent="-228600" eaLnBrk="0" fontAlgn="base" hangingPunct="0">
              <a:spcBef>
                <a:spcPct val="0"/>
              </a:spcBef>
              <a:spcAft>
                <a:spcPct val="0"/>
              </a:spcAft>
              <a:tabLst>
                <a:tab pos="361950" algn="l"/>
              </a:tabLst>
              <a:defRPr>
                <a:solidFill>
                  <a:schemeClr val="tx1"/>
                </a:solidFill>
                <a:latin typeface="Arial" charset="0"/>
                <a:cs typeface="Arial" charset="0"/>
              </a:defRPr>
            </a:lvl8pPr>
            <a:lvl9pPr marL="3886200" indent="-228600" eaLnBrk="0" fontAlgn="base" hangingPunct="0">
              <a:spcBef>
                <a:spcPct val="0"/>
              </a:spcBef>
              <a:spcAft>
                <a:spcPct val="0"/>
              </a:spcAft>
              <a:tabLst>
                <a:tab pos="361950" algn="l"/>
              </a:tabLst>
              <a:defRPr>
                <a:solidFill>
                  <a:schemeClr val="tx1"/>
                </a:solidFill>
                <a:latin typeface="Arial" charset="0"/>
                <a:cs typeface="Arial" charset="0"/>
              </a:defRPr>
            </a:lvl9pPr>
          </a:lstStyle>
          <a:p>
            <a:pPr eaLnBrk="1" hangingPunct="1"/>
            <a:r>
              <a:rPr lang="en-US" sz="2000" dirty="0">
                <a:solidFill>
                  <a:srgbClr val="C00000"/>
                </a:solidFill>
                <a:latin typeface="Calibri" pitchFamily="34" charset="0"/>
              </a:rPr>
              <a:t>// Search for key in list A with n items</a:t>
            </a:r>
          </a:p>
          <a:p>
            <a:pPr eaLnBrk="1" hangingPunct="1"/>
            <a:r>
              <a:rPr lang="en-US" sz="2000" dirty="0" err="1">
                <a:solidFill>
                  <a:srgbClr val="C00000"/>
                </a:solidFill>
                <a:latin typeface="Calibri" pitchFamily="34" charset="0"/>
              </a:rPr>
              <a:t>linear_search</a:t>
            </a:r>
            <a:r>
              <a:rPr lang="en-US" sz="2000" dirty="0">
                <a:solidFill>
                  <a:srgbClr val="C00000"/>
                </a:solidFill>
                <a:latin typeface="Calibri" pitchFamily="34" charset="0"/>
              </a:rPr>
              <a:t>(A, n, key) </a:t>
            </a:r>
          </a:p>
          <a:p>
            <a:pPr eaLnBrk="1" hangingPunct="1"/>
            <a:r>
              <a:rPr lang="en-US" sz="2000" dirty="0">
                <a:solidFill>
                  <a:srgbClr val="C00000"/>
                </a:solidFill>
                <a:latin typeface="Calibri" pitchFamily="34" charset="0"/>
              </a:rPr>
              <a:t>{</a:t>
            </a:r>
          </a:p>
          <a:p>
            <a:pPr eaLnBrk="1" hangingPunct="1"/>
            <a:r>
              <a:rPr lang="en-US" sz="2000" dirty="0">
                <a:solidFill>
                  <a:srgbClr val="C00000"/>
                </a:solidFill>
                <a:latin typeface="Calibri" pitchFamily="34" charset="0"/>
              </a:rPr>
              <a:t>	for </a:t>
            </a:r>
            <a:r>
              <a:rPr lang="en-US" sz="2000" dirty="0" err="1">
                <a:solidFill>
                  <a:srgbClr val="C00000"/>
                </a:solidFill>
                <a:latin typeface="Calibri" pitchFamily="34" charset="0"/>
              </a:rPr>
              <a:t>i</a:t>
            </a:r>
            <a:r>
              <a:rPr lang="en-US" sz="2000" dirty="0">
                <a:solidFill>
                  <a:srgbClr val="C00000"/>
                </a:solidFill>
                <a:latin typeface="Calibri" pitchFamily="34" charset="0"/>
              </a:rPr>
              <a:t> = 0 to n-1 </a:t>
            </a:r>
          </a:p>
          <a:p>
            <a:pPr eaLnBrk="1" hangingPunct="1"/>
            <a:r>
              <a:rPr lang="en-US" sz="2000" dirty="0">
                <a:solidFill>
                  <a:srgbClr val="C00000"/>
                </a:solidFill>
                <a:latin typeface="Calibri" pitchFamily="34" charset="0"/>
              </a:rPr>
              <a:t>  		if A</a:t>
            </a:r>
            <a:r>
              <a:rPr lang="en-US" sz="2000" baseline="-25000" dirty="0">
                <a:solidFill>
                  <a:srgbClr val="C00000"/>
                </a:solidFill>
                <a:latin typeface="Calibri" pitchFamily="34" charset="0"/>
              </a:rPr>
              <a:t>i</a:t>
            </a:r>
            <a:r>
              <a:rPr lang="en-US" sz="2000" dirty="0">
                <a:solidFill>
                  <a:srgbClr val="C00000"/>
                </a:solidFill>
                <a:latin typeface="Calibri" pitchFamily="34" charset="0"/>
              </a:rPr>
              <a:t> is key then report </a:t>
            </a:r>
            <a:r>
              <a:rPr lang="en-US" sz="2000" dirty="0" err="1">
                <a:solidFill>
                  <a:srgbClr val="C00000"/>
                </a:solidFill>
                <a:latin typeface="Calibri" pitchFamily="34" charset="0"/>
              </a:rPr>
              <a:t>i</a:t>
            </a:r>
            <a:endParaRPr lang="en-US" sz="2000" dirty="0">
              <a:solidFill>
                <a:srgbClr val="C00000"/>
              </a:solidFill>
              <a:latin typeface="Calibri" pitchFamily="34" charset="0"/>
            </a:endParaRPr>
          </a:p>
          <a:p>
            <a:pPr eaLnBrk="1" hangingPunct="1"/>
            <a:r>
              <a:rPr lang="en-US" sz="2000" dirty="0">
                <a:solidFill>
                  <a:srgbClr val="C00000"/>
                </a:solidFill>
                <a:latin typeface="Calibri" pitchFamily="34" charset="0"/>
              </a:rPr>
              <a:t>}</a:t>
            </a:r>
            <a:endParaRPr lang="en-SG" sz="2000" dirty="0">
              <a:solidFill>
                <a:srgbClr val="C00000"/>
              </a:solidFill>
              <a:latin typeface="Calibri" pitchFamily="34" charset="0"/>
            </a:endParaRPr>
          </a:p>
        </p:txBody>
      </p:sp>
      <p:sp>
        <p:nvSpPr>
          <p:cNvPr id="11" name="TextBox 10"/>
          <p:cNvSpPr txBox="1">
            <a:spLocks noChangeArrowheads="1"/>
          </p:cNvSpPr>
          <p:nvPr/>
        </p:nvSpPr>
        <p:spPr bwMode="auto">
          <a:xfrm>
            <a:off x="5353526" y="3190301"/>
            <a:ext cx="35337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400"/>
              <a:t>87   12   51   9    24   63</a:t>
            </a:r>
            <a:endParaRPr lang="en-SG" sz="2400"/>
          </a:p>
        </p:txBody>
      </p:sp>
      <p:sp>
        <p:nvSpPr>
          <p:cNvPr id="13" name="TextBox 12"/>
          <p:cNvSpPr txBox="1">
            <a:spLocks noChangeArrowheads="1"/>
          </p:cNvSpPr>
          <p:nvPr/>
        </p:nvSpPr>
        <p:spPr bwMode="auto">
          <a:xfrm>
            <a:off x="5203664" y="2633058"/>
            <a:ext cx="384667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000" dirty="0">
                <a:latin typeface="Calibri" pitchFamily="34" charset="0"/>
              </a:rPr>
              <a:t>Example: Search for 24 in this list</a:t>
            </a:r>
            <a:endParaRPr lang="en-SG" sz="2000" dirty="0">
              <a:latin typeface="Calibri" pitchFamily="34" charset="0"/>
            </a:endParaRPr>
          </a:p>
        </p:txBody>
      </p:sp>
      <p:grpSp>
        <p:nvGrpSpPr>
          <p:cNvPr id="15" name="Group 16"/>
          <p:cNvGrpSpPr>
            <a:grpSpLocks/>
          </p:cNvGrpSpPr>
          <p:nvPr/>
        </p:nvGrpSpPr>
        <p:grpSpPr bwMode="auto">
          <a:xfrm>
            <a:off x="5256688" y="3615751"/>
            <a:ext cx="762000" cy="1193800"/>
            <a:chOff x="5413023" y="4347016"/>
            <a:chExt cx="762000" cy="1195182"/>
          </a:xfrm>
        </p:grpSpPr>
        <p:cxnSp>
          <p:nvCxnSpPr>
            <p:cNvPr id="16" name="Straight Arrow Connector 13"/>
            <p:cNvCxnSpPr>
              <a:cxnSpLocks noChangeShapeType="1"/>
            </p:cNvCxnSpPr>
            <p:nvPr/>
          </p:nvCxnSpPr>
          <p:spPr bwMode="auto">
            <a:xfrm rot="5400000" flipH="1" flipV="1">
              <a:off x="5345289" y="4769555"/>
              <a:ext cx="846666" cy="1588"/>
            </a:xfrm>
            <a:prstGeom prst="straightConnector1">
              <a:avLst/>
            </a:prstGeom>
            <a:noFill/>
            <a:ln w="12700" cap="sq"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7" name="TextBox 15"/>
            <p:cNvSpPr txBox="1">
              <a:spLocks noChangeArrowheads="1"/>
            </p:cNvSpPr>
            <p:nvPr/>
          </p:nvSpPr>
          <p:spPr bwMode="auto">
            <a:xfrm>
              <a:off x="5413023" y="5142088"/>
              <a:ext cx="762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i="1" dirty="0">
                  <a:solidFill>
                    <a:srgbClr val="006600"/>
                  </a:solidFill>
                  <a:latin typeface="Calibri" pitchFamily="34" charset="0"/>
                </a:rPr>
                <a:t>no</a:t>
              </a:r>
              <a:endParaRPr lang="en-SG" sz="2000" i="1" dirty="0">
                <a:solidFill>
                  <a:srgbClr val="006600"/>
                </a:solidFill>
                <a:latin typeface="Calibri" pitchFamily="34" charset="0"/>
              </a:endParaRPr>
            </a:p>
          </p:txBody>
        </p:sp>
      </p:grpSp>
      <p:grpSp>
        <p:nvGrpSpPr>
          <p:cNvPr id="18" name="Group 17"/>
          <p:cNvGrpSpPr>
            <a:grpSpLocks/>
          </p:cNvGrpSpPr>
          <p:nvPr/>
        </p:nvGrpSpPr>
        <p:grpSpPr bwMode="auto">
          <a:xfrm>
            <a:off x="5894863" y="3615751"/>
            <a:ext cx="762000" cy="1193800"/>
            <a:chOff x="5413023" y="4347016"/>
            <a:chExt cx="762000" cy="1195182"/>
          </a:xfrm>
        </p:grpSpPr>
        <p:cxnSp>
          <p:nvCxnSpPr>
            <p:cNvPr id="19" name="Straight Arrow Connector 18"/>
            <p:cNvCxnSpPr>
              <a:cxnSpLocks noChangeShapeType="1"/>
            </p:cNvCxnSpPr>
            <p:nvPr/>
          </p:nvCxnSpPr>
          <p:spPr bwMode="auto">
            <a:xfrm rot="5400000" flipH="1" flipV="1">
              <a:off x="5345289" y="4769555"/>
              <a:ext cx="846666" cy="1588"/>
            </a:xfrm>
            <a:prstGeom prst="straightConnector1">
              <a:avLst/>
            </a:prstGeom>
            <a:noFill/>
            <a:ln w="12700" cap="sq"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0" name="TextBox 19"/>
            <p:cNvSpPr txBox="1">
              <a:spLocks noChangeArrowheads="1"/>
            </p:cNvSpPr>
            <p:nvPr/>
          </p:nvSpPr>
          <p:spPr bwMode="auto">
            <a:xfrm>
              <a:off x="5413023" y="5142088"/>
              <a:ext cx="762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i="1" dirty="0">
                  <a:solidFill>
                    <a:srgbClr val="006600"/>
                  </a:solidFill>
                  <a:latin typeface="Calibri" pitchFamily="34" charset="0"/>
                </a:rPr>
                <a:t>no</a:t>
              </a:r>
              <a:endParaRPr lang="en-SG" sz="2000" i="1" dirty="0">
                <a:solidFill>
                  <a:srgbClr val="006600"/>
                </a:solidFill>
                <a:latin typeface="Calibri" pitchFamily="34" charset="0"/>
              </a:endParaRPr>
            </a:p>
          </p:txBody>
        </p:sp>
      </p:grpSp>
      <p:grpSp>
        <p:nvGrpSpPr>
          <p:cNvPr id="21" name="Group 20"/>
          <p:cNvGrpSpPr>
            <a:grpSpLocks/>
          </p:cNvGrpSpPr>
          <p:nvPr/>
        </p:nvGrpSpPr>
        <p:grpSpPr bwMode="auto">
          <a:xfrm>
            <a:off x="6448901" y="3615751"/>
            <a:ext cx="762000" cy="1193800"/>
            <a:chOff x="5413023" y="4347016"/>
            <a:chExt cx="762000" cy="1195182"/>
          </a:xfrm>
        </p:grpSpPr>
        <p:cxnSp>
          <p:nvCxnSpPr>
            <p:cNvPr id="22" name="Straight Arrow Connector 21"/>
            <p:cNvCxnSpPr>
              <a:cxnSpLocks noChangeShapeType="1"/>
            </p:cNvCxnSpPr>
            <p:nvPr/>
          </p:nvCxnSpPr>
          <p:spPr bwMode="auto">
            <a:xfrm rot="5400000" flipH="1" flipV="1">
              <a:off x="5345289" y="4769555"/>
              <a:ext cx="846666" cy="1588"/>
            </a:xfrm>
            <a:prstGeom prst="straightConnector1">
              <a:avLst/>
            </a:prstGeom>
            <a:noFill/>
            <a:ln w="12700" cap="sq"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3" name="TextBox 22"/>
            <p:cNvSpPr txBox="1">
              <a:spLocks noChangeArrowheads="1"/>
            </p:cNvSpPr>
            <p:nvPr/>
          </p:nvSpPr>
          <p:spPr bwMode="auto">
            <a:xfrm>
              <a:off x="5413023" y="5142088"/>
              <a:ext cx="762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i="1" dirty="0">
                  <a:solidFill>
                    <a:srgbClr val="006600"/>
                  </a:solidFill>
                  <a:latin typeface="Calibri" pitchFamily="34" charset="0"/>
                </a:rPr>
                <a:t>no</a:t>
              </a:r>
              <a:endParaRPr lang="en-SG" sz="2000" i="1" dirty="0">
                <a:solidFill>
                  <a:srgbClr val="006600"/>
                </a:solidFill>
                <a:latin typeface="Calibri" pitchFamily="34" charset="0"/>
              </a:endParaRPr>
            </a:p>
          </p:txBody>
        </p:sp>
      </p:grpSp>
      <p:grpSp>
        <p:nvGrpSpPr>
          <p:cNvPr id="24" name="Group 24"/>
          <p:cNvGrpSpPr>
            <a:grpSpLocks/>
          </p:cNvGrpSpPr>
          <p:nvPr/>
        </p:nvGrpSpPr>
        <p:grpSpPr bwMode="auto">
          <a:xfrm>
            <a:off x="6950551" y="3615751"/>
            <a:ext cx="762000" cy="1193800"/>
            <a:chOff x="5413023" y="4347016"/>
            <a:chExt cx="762000" cy="1195182"/>
          </a:xfrm>
        </p:grpSpPr>
        <p:cxnSp>
          <p:nvCxnSpPr>
            <p:cNvPr id="25" name="Straight Arrow Connector 25"/>
            <p:cNvCxnSpPr>
              <a:cxnSpLocks noChangeShapeType="1"/>
            </p:cNvCxnSpPr>
            <p:nvPr/>
          </p:nvCxnSpPr>
          <p:spPr bwMode="auto">
            <a:xfrm rot="5400000" flipH="1" flipV="1">
              <a:off x="5345289" y="4769555"/>
              <a:ext cx="846666" cy="1588"/>
            </a:xfrm>
            <a:prstGeom prst="straightConnector1">
              <a:avLst/>
            </a:prstGeom>
            <a:noFill/>
            <a:ln w="12700" cap="sq"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6" name="TextBox 26"/>
            <p:cNvSpPr txBox="1">
              <a:spLocks noChangeArrowheads="1"/>
            </p:cNvSpPr>
            <p:nvPr/>
          </p:nvSpPr>
          <p:spPr bwMode="auto">
            <a:xfrm>
              <a:off x="5413023" y="5142088"/>
              <a:ext cx="762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i="1" dirty="0">
                  <a:solidFill>
                    <a:srgbClr val="006600"/>
                  </a:solidFill>
                  <a:latin typeface="Calibri" pitchFamily="34" charset="0"/>
                </a:rPr>
                <a:t>no</a:t>
              </a:r>
              <a:endParaRPr lang="en-SG" sz="2000" i="1" dirty="0">
                <a:solidFill>
                  <a:srgbClr val="006600"/>
                </a:solidFill>
                <a:latin typeface="Calibri" pitchFamily="34" charset="0"/>
              </a:endParaRPr>
            </a:p>
          </p:txBody>
        </p:sp>
      </p:grpSp>
      <p:grpSp>
        <p:nvGrpSpPr>
          <p:cNvPr id="27" name="Group 27"/>
          <p:cNvGrpSpPr>
            <a:grpSpLocks/>
          </p:cNvGrpSpPr>
          <p:nvPr/>
        </p:nvGrpSpPr>
        <p:grpSpPr bwMode="auto">
          <a:xfrm>
            <a:off x="7526813" y="3615750"/>
            <a:ext cx="762000" cy="1255817"/>
            <a:chOff x="5413023" y="4347016"/>
            <a:chExt cx="762000" cy="1257271"/>
          </a:xfrm>
        </p:grpSpPr>
        <p:cxnSp>
          <p:nvCxnSpPr>
            <p:cNvPr id="28" name="Straight Arrow Connector 28"/>
            <p:cNvCxnSpPr>
              <a:cxnSpLocks noChangeShapeType="1"/>
            </p:cNvCxnSpPr>
            <p:nvPr/>
          </p:nvCxnSpPr>
          <p:spPr bwMode="auto">
            <a:xfrm rot="5400000" flipH="1" flipV="1">
              <a:off x="5345289" y="4769555"/>
              <a:ext cx="846666" cy="1588"/>
            </a:xfrm>
            <a:prstGeom prst="straightConnector1">
              <a:avLst/>
            </a:prstGeom>
            <a:noFill/>
            <a:ln w="12700" cap="sq"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9" name="TextBox 29"/>
            <p:cNvSpPr txBox="1">
              <a:spLocks noChangeArrowheads="1"/>
            </p:cNvSpPr>
            <p:nvPr/>
          </p:nvSpPr>
          <p:spPr bwMode="auto">
            <a:xfrm>
              <a:off x="5413023" y="5142088"/>
              <a:ext cx="762000" cy="462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400" i="1" dirty="0">
                  <a:solidFill>
                    <a:srgbClr val="C00000"/>
                  </a:solidFill>
                  <a:latin typeface="Calibri" pitchFamily="34" charset="0"/>
                </a:rPr>
                <a:t>yes!</a:t>
              </a:r>
              <a:endParaRPr lang="en-SG" sz="2400" i="1" dirty="0">
                <a:solidFill>
                  <a:srgbClr val="C00000"/>
                </a:solidFill>
                <a:latin typeface="Calibri" pitchFamily="34" charset="0"/>
              </a:endParaRPr>
            </a:p>
          </p:txBody>
        </p:sp>
      </p:grpSp>
      <p:sp>
        <p:nvSpPr>
          <p:cNvPr id="30" name="Content Placeholder 5"/>
          <p:cNvSpPr txBox="1">
            <a:spLocks/>
          </p:cNvSpPr>
          <p:nvPr/>
        </p:nvSpPr>
        <p:spPr>
          <a:xfrm>
            <a:off x="587375" y="5330190"/>
            <a:ext cx="8229600" cy="1011555"/>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347663" indent="-347663" fontAlgn="auto">
              <a:spcBef>
                <a:spcPts val="1200"/>
              </a:spcBef>
              <a:spcAft>
                <a:spcPts val="0"/>
              </a:spcAft>
              <a:buClr>
                <a:schemeClr val="tx1">
                  <a:lumMod val="90000"/>
                  <a:lumOff val="10000"/>
                </a:schemeClr>
              </a:buClr>
              <a:buSzPct val="100000"/>
              <a:buFont typeface="Wingdings" panose="05000000000000000000" pitchFamily="2" charset="2"/>
              <a:buChar char="§"/>
              <a:defRPr/>
            </a:pPr>
            <a:r>
              <a:rPr lang="en-SG" dirty="0"/>
              <a:t>Question: What to report if key is not found?</a:t>
            </a:r>
          </a:p>
          <a:p>
            <a:pPr marL="803275" lvl="1" indent="-347663" fontAlgn="auto">
              <a:spcBef>
                <a:spcPts val="600"/>
              </a:spcBef>
              <a:spcAft>
                <a:spcPts val="0"/>
              </a:spcAft>
              <a:buClr>
                <a:schemeClr val="bg1">
                  <a:lumMod val="50000"/>
                </a:schemeClr>
              </a:buClr>
              <a:buSzPct val="100000"/>
              <a:buFont typeface="Wingdings" panose="05000000000000000000" pitchFamily="2" charset="2"/>
              <a:buChar char="§"/>
              <a:defRPr/>
            </a:pPr>
            <a:r>
              <a:rPr lang="en-SG" dirty="0"/>
              <a:t>Aim for a clean design</a:t>
            </a:r>
            <a:endParaRPr lang="en-US" dirty="0"/>
          </a:p>
        </p:txBody>
      </p:sp>
      <p:sp>
        <p:nvSpPr>
          <p:cNvPr id="2" name="TextBox 1"/>
          <p:cNvSpPr txBox="1"/>
          <p:nvPr/>
        </p:nvSpPr>
        <p:spPr>
          <a:xfrm>
            <a:off x="7360841" y="4871567"/>
            <a:ext cx="1515506" cy="461665"/>
          </a:xfrm>
          <a:prstGeom prst="rect">
            <a:avLst/>
          </a:prstGeom>
          <a:noFill/>
        </p:spPr>
        <p:txBody>
          <a:bodyPr wrap="square" rtlCol="0">
            <a:spAutoFit/>
          </a:bodyPr>
          <a:lstStyle/>
          <a:p>
            <a:r>
              <a:rPr lang="en-US" sz="2400"/>
              <a:t>Return </a:t>
            </a:r>
            <a:r>
              <a:rPr lang="en-US" sz="2400">
                <a:solidFill>
                  <a:srgbClr val="C00000"/>
                </a:solidFill>
              </a:rPr>
              <a:t>4</a:t>
            </a:r>
          </a:p>
        </p:txBody>
      </p:sp>
    </p:spTree>
    <p:extLst>
      <p:ext uri="{BB962C8B-B14F-4D97-AF65-F5344CB8AC3E}">
        <p14:creationId xmlns:p14="http://schemas.microsoft.com/office/powerpoint/2010/main" val="248383335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dissolve">
                                      <p:cBhvr>
                                        <p:cTn id="12" dur="500"/>
                                        <p:tgtEl>
                                          <p:spTgt spid="13"/>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dissolve">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dissolve">
                                      <p:cBhvr>
                                        <p:cTn id="20" dur="500"/>
                                        <p:tgtEl>
                                          <p:spTgt spid="15"/>
                                        </p:tgtEl>
                                      </p:cBhvr>
                                    </p:animEffect>
                                  </p:childTnLst>
                                  <p:subTnLst>
                                    <p:set>
                                      <p:cBhvr override="childStyle">
                                        <p:cTn dur="1" fill="hold" display="0" masterRel="nextClick" afterEffect="1"/>
                                        <p:tgtEl>
                                          <p:spTgt spid="15"/>
                                        </p:tgtEl>
                                        <p:attrNameLst>
                                          <p:attrName>style.visibility</p:attrName>
                                        </p:attrNameLst>
                                      </p:cBhvr>
                                      <p:to>
                                        <p:strVal val="hidden"/>
                                      </p:to>
                                    </p:set>
                                  </p:sub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dissolve">
                                      <p:cBhvr>
                                        <p:cTn id="25" dur="500"/>
                                        <p:tgtEl>
                                          <p:spTgt spid="18"/>
                                        </p:tgtEl>
                                      </p:cBhvr>
                                    </p:animEffect>
                                  </p:childTnLst>
                                  <p:subTnLst>
                                    <p:set>
                                      <p:cBhvr override="childStyle">
                                        <p:cTn dur="1" fill="hold" display="0" masterRel="nextClick" afterEffect="1"/>
                                        <p:tgtEl>
                                          <p:spTgt spid="18"/>
                                        </p:tgtEl>
                                        <p:attrNameLst>
                                          <p:attrName>style.visibility</p:attrName>
                                        </p:attrNameLst>
                                      </p:cBhvr>
                                      <p:to>
                                        <p:strVal val="hidden"/>
                                      </p:to>
                                    </p:set>
                                  </p:subTnLst>
                                </p:cTn>
                              </p:par>
                            </p:childTnLst>
                          </p:cTn>
                        </p:par>
                      </p:childTnLst>
                    </p:cTn>
                  </p:par>
                  <p:par>
                    <p:cTn id="26" fill="hold">
                      <p:stCondLst>
                        <p:cond delay="indefinite"/>
                      </p:stCondLst>
                      <p:childTnLst>
                        <p:par>
                          <p:cTn id="27" fill="hold">
                            <p:stCondLst>
                              <p:cond delay="0"/>
                            </p:stCondLst>
                            <p:childTnLst>
                              <p:par>
                                <p:cTn id="28" presetID="9" presetClass="entr" presetSubtype="0" fill="hold" nodeType="clickEffect">
                                  <p:stCondLst>
                                    <p:cond delay="0"/>
                                  </p:stCondLst>
                                  <p:childTnLst>
                                    <p:set>
                                      <p:cBhvr>
                                        <p:cTn id="29" dur="1" fill="hold">
                                          <p:stCondLst>
                                            <p:cond delay="0"/>
                                          </p:stCondLst>
                                        </p:cTn>
                                        <p:tgtEl>
                                          <p:spTgt spid="21"/>
                                        </p:tgtEl>
                                        <p:attrNameLst>
                                          <p:attrName>style.visibility</p:attrName>
                                        </p:attrNameLst>
                                      </p:cBhvr>
                                      <p:to>
                                        <p:strVal val="visible"/>
                                      </p:to>
                                    </p:set>
                                    <p:animEffect transition="in" filter="dissolve">
                                      <p:cBhvr>
                                        <p:cTn id="30" dur="500"/>
                                        <p:tgtEl>
                                          <p:spTgt spid="21"/>
                                        </p:tgtEl>
                                      </p:cBhvr>
                                    </p:animEffect>
                                  </p:childTnLst>
                                  <p:subTnLst>
                                    <p:set>
                                      <p:cBhvr override="childStyle">
                                        <p:cTn dur="1" fill="hold" display="0" masterRel="nextClick" afterEffect="1"/>
                                        <p:tgtEl>
                                          <p:spTgt spid="21"/>
                                        </p:tgtEl>
                                        <p:attrNameLst>
                                          <p:attrName>style.visibility</p:attrName>
                                        </p:attrNameLst>
                                      </p:cBhvr>
                                      <p:to>
                                        <p:strVal val="hidden"/>
                                      </p:to>
                                    </p:set>
                                  </p:subTnLst>
                                </p:cTn>
                              </p:par>
                            </p:childTnLst>
                          </p:cTn>
                        </p:par>
                      </p:childTnLst>
                    </p:cTn>
                  </p:par>
                  <p:par>
                    <p:cTn id="31" fill="hold">
                      <p:stCondLst>
                        <p:cond delay="indefinite"/>
                      </p:stCondLst>
                      <p:childTnLst>
                        <p:par>
                          <p:cTn id="32" fill="hold">
                            <p:stCondLst>
                              <p:cond delay="0"/>
                            </p:stCondLst>
                            <p:childTnLst>
                              <p:par>
                                <p:cTn id="33" presetID="9" presetClass="entr" presetSubtype="0" fill="hold" nodeType="clickEffect">
                                  <p:stCondLst>
                                    <p:cond delay="0"/>
                                  </p:stCondLst>
                                  <p:childTnLst>
                                    <p:set>
                                      <p:cBhvr>
                                        <p:cTn id="34" dur="1" fill="hold">
                                          <p:stCondLst>
                                            <p:cond delay="0"/>
                                          </p:stCondLst>
                                        </p:cTn>
                                        <p:tgtEl>
                                          <p:spTgt spid="24"/>
                                        </p:tgtEl>
                                        <p:attrNameLst>
                                          <p:attrName>style.visibility</p:attrName>
                                        </p:attrNameLst>
                                      </p:cBhvr>
                                      <p:to>
                                        <p:strVal val="visible"/>
                                      </p:to>
                                    </p:set>
                                    <p:animEffect transition="in" filter="dissolve">
                                      <p:cBhvr>
                                        <p:cTn id="35" dur="500"/>
                                        <p:tgtEl>
                                          <p:spTgt spid="24"/>
                                        </p:tgtEl>
                                      </p:cBhvr>
                                    </p:animEffect>
                                  </p:childTnLst>
                                  <p:subTnLst>
                                    <p:set>
                                      <p:cBhvr override="childStyle">
                                        <p:cTn dur="1" fill="hold" display="0" masterRel="nextClick" afterEffect="1"/>
                                        <p:tgtEl>
                                          <p:spTgt spid="24"/>
                                        </p:tgtEl>
                                        <p:attrNameLst>
                                          <p:attrName>style.visibility</p:attrName>
                                        </p:attrNameLst>
                                      </p:cBhvr>
                                      <p:to>
                                        <p:strVal val="hidden"/>
                                      </p:to>
                                    </p:set>
                                  </p:subTnLst>
                                </p:cTn>
                              </p:par>
                            </p:childTnLst>
                          </p:cTn>
                        </p:par>
                      </p:childTnLst>
                    </p:cTn>
                  </p:par>
                  <p:par>
                    <p:cTn id="36" fill="hold">
                      <p:stCondLst>
                        <p:cond delay="indefinite"/>
                      </p:stCondLst>
                      <p:childTnLst>
                        <p:par>
                          <p:cTn id="37" fill="hold">
                            <p:stCondLst>
                              <p:cond delay="0"/>
                            </p:stCondLst>
                            <p:childTnLst>
                              <p:par>
                                <p:cTn id="38" presetID="9" presetClass="entr" presetSubtype="0" fill="hold" nodeType="clickEffect">
                                  <p:stCondLst>
                                    <p:cond delay="0"/>
                                  </p:stCondLst>
                                  <p:childTnLst>
                                    <p:set>
                                      <p:cBhvr>
                                        <p:cTn id="39" dur="1" fill="hold">
                                          <p:stCondLst>
                                            <p:cond delay="0"/>
                                          </p:stCondLst>
                                        </p:cTn>
                                        <p:tgtEl>
                                          <p:spTgt spid="27"/>
                                        </p:tgtEl>
                                        <p:attrNameLst>
                                          <p:attrName>style.visibility</p:attrName>
                                        </p:attrNameLst>
                                      </p:cBhvr>
                                      <p:to>
                                        <p:strVal val="visible"/>
                                      </p:to>
                                    </p:set>
                                    <p:animEffect transition="in" filter="dissolve">
                                      <p:cBhvr>
                                        <p:cTn id="40" dur="500"/>
                                        <p:tgtEl>
                                          <p:spTgt spid="27"/>
                                        </p:tgtEl>
                                      </p:cBhvr>
                                    </p:animEffect>
                                  </p:childTnLst>
                                </p:cTn>
                              </p:par>
                            </p:childTnLst>
                          </p:cTn>
                        </p:par>
                        <p:par>
                          <p:cTn id="41" fill="hold">
                            <p:stCondLst>
                              <p:cond delay="500"/>
                            </p:stCondLst>
                            <p:childTnLst>
                              <p:par>
                                <p:cTn id="42" presetID="9" presetClass="entr" presetSubtype="0" fill="hold" grpId="0" nodeType="afterEffect">
                                  <p:stCondLst>
                                    <p:cond delay="0"/>
                                  </p:stCondLst>
                                  <p:childTnLst>
                                    <p:set>
                                      <p:cBhvr>
                                        <p:cTn id="43" dur="1" fill="hold">
                                          <p:stCondLst>
                                            <p:cond delay="0"/>
                                          </p:stCondLst>
                                        </p:cTn>
                                        <p:tgtEl>
                                          <p:spTgt spid="2"/>
                                        </p:tgtEl>
                                        <p:attrNameLst>
                                          <p:attrName>style.visibility</p:attrName>
                                        </p:attrNameLst>
                                      </p:cBhvr>
                                      <p:to>
                                        <p:strVal val="visible"/>
                                      </p:to>
                                    </p:set>
                                    <p:animEffect transition="in" filter="dissolve">
                                      <p:cBhvr>
                                        <p:cTn id="44" dur="500"/>
                                        <p:tgtEl>
                                          <p:spTgt spid="2"/>
                                        </p:tgtEl>
                                      </p:cBhvr>
                                    </p:animEffect>
                                  </p:childTnLst>
                                </p:cTn>
                              </p:par>
                            </p:childTnLst>
                          </p:cTn>
                        </p:par>
                      </p:childTnLst>
                    </p:cTn>
                  </p:par>
                  <p:par>
                    <p:cTn id="45" fill="hold">
                      <p:stCondLst>
                        <p:cond delay="indefinite"/>
                      </p:stCondLst>
                      <p:childTnLst>
                        <p:par>
                          <p:cTn id="46" fill="hold">
                            <p:stCondLst>
                              <p:cond delay="0"/>
                            </p:stCondLst>
                            <p:childTnLst>
                              <p:par>
                                <p:cTn id="47" presetID="9" presetClass="entr" presetSubtype="0" fill="hold" grpId="0" nodeType="clickEffect">
                                  <p:stCondLst>
                                    <p:cond delay="0"/>
                                  </p:stCondLst>
                                  <p:childTnLst>
                                    <p:set>
                                      <p:cBhvr>
                                        <p:cTn id="48" dur="1" fill="hold">
                                          <p:stCondLst>
                                            <p:cond delay="0"/>
                                          </p:stCondLst>
                                        </p:cTn>
                                        <p:tgtEl>
                                          <p:spTgt spid="30"/>
                                        </p:tgtEl>
                                        <p:attrNameLst>
                                          <p:attrName>style.visibility</p:attrName>
                                        </p:attrNameLst>
                                      </p:cBhvr>
                                      <p:to>
                                        <p:strVal val="visible"/>
                                      </p:to>
                                    </p:set>
                                    <p:animEffect transition="in" filter="dissolve">
                                      <p:cBhvr>
                                        <p:cTn id="49"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P spid="13" grpId="0"/>
      <p:bldP spid="30" grpId="0"/>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dirty="0">
                <a:solidFill>
                  <a:srgbClr val="0000FF"/>
                </a:solidFill>
              </a:rPr>
              <a:t>3. </a:t>
            </a:r>
            <a:r>
              <a:rPr lang="en-GB" sz="3600">
                <a:solidFill>
                  <a:srgbClr val="0000FF"/>
                </a:solidFill>
              </a:rPr>
              <a:t>Linear Search: Demo #1 (2/3)</a:t>
            </a:r>
            <a:endParaRPr lang="en-GB" sz="3600" dirty="0">
              <a:solidFill>
                <a:srgbClr val="0000FF"/>
              </a:solidFill>
            </a:endParaRPr>
          </a:p>
        </p:txBody>
      </p:sp>
      <p:sp>
        <p:nvSpPr>
          <p:cNvPr id="14340" name="Footer Placeholder 5"/>
          <p:cNvSpPr>
            <a:spLocks noGrp="1"/>
          </p:cNvSpPr>
          <p:nvPr>
            <p:ph type="ftr" sz="quarter" idx="11"/>
          </p:nvPr>
        </p:nvSpPr>
        <p:spPr>
          <a:xfrm>
            <a:off x="3445933" y="18288"/>
            <a:ext cx="4114800" cy="329184"/>
          </a:xfrm>
          <a:noFill/>
        </p:spPr>
        <p:txBody>
          <a:bodyPr/>
          <a:lstStyle/>
          <a:p>
            <a:pPr algn="l"/>
            <a:r>
              <a:rPr lang="en-US"/>
              <a:t>Searching and Sorting</a:t>
            </a:r>
            <a:endParaRPr lang="en-US" dirty="0"/>
          </a:p>
        </p:txBody>
      </p:sp>
      <p:sp>
        <p:nvSpPr>
          <p:cNvPr id="7" name="Slide Number Placeholder 6"/>
          <p:cNvSpPr>
            <a:spLocks noGrp="1"/>
          </p:cNvSpPr>
          <p:nvPr>
            <p:ph type="sldNum" sz="quarter" idx="12"/>
          </p:nvPr>
        </p:nvSpPr>
        <p:spPr/>
        <p:txBody>
          <a:bodyPr>
            <a:normAutofit/>
          </a:bodyPr>
          <a:lstStyle/>
          <a:p>
            <a:pPr>
              <a:defRPr/>
            </a:pPr>
            <a:r>
              <a:rPr lang="en-US" sz="1200" dirty="0"/>
              <a:t>Unit20</a:t>
            </a:r>
            <a:r>
              <a:rPr sz="1200" dirty="0"/>
              <a:t> </a:t>
            </a:r>
            <a:r>
              <a:rPr lang="en-US" sz="1200" dirty="0"/>
              <a:t>-</a:t>
            </a:r>
            <a:r>
              <a:rPr sz="1200" dirty="0"/>
              <a:t> </a:t>
            </a:r>
            <a:fld id="{F7EC234A-9094-4BB8-9EA4-75ECDA8A365B}" type="slidenum">
              <a:rPr sz="1200" smtClean="0"/>
              <a:pPr>
                <a:defRPr/>
              </a:pPr>
              <a:t>9</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a:t>Aaron Tan,  NUS</a:t>
            </a:r>
            <a:endParaRPr lang="en-US" dirty="0"/>
          </a:p>
        </p:txBody>
      </p:sp>
      <p:sp>
        <p:nvSpPr>
          <p:cNvPr id="8" name="Content Placeholder 5"/>
          <p:cNvSpPr>
            <a:spLocks noGrp="1"/>
          </p:cNvSpPr>
          <p:nvPr>
            <p:ph idx="1"/>
          </p:nvPr>
        </p:nvSpPr>
        <p:spPr>
          <a:xfrm>
            <a:off x="587375" y="1188720"/>
            <a:ext cx="8229600" cy="894080"/>
          </a:xfrm>
        </p:spPr>
        <p:txBody>
          <a:bodyPr>
            <a:normAutofit/>
          </a:bodyPr>
          <a:lstStyle/>
          <a:p>
            <a:pPr marL="347663" indent="-347663">
              <a:spcBef>
                <a:spcPts val="1200"/>
              </a:spcBef>
              <a:buClr>
                <a:schemeClr val="tx1">
                  <a:lumMod val="90000"/>
                  <a:lumOff val="10000"/>
                </a:schemeClr>
              </a:buClr>
              <a:buSzPct val="100000"/>
              <a:buFont typeface="Wingdings" panose="05000000000000000000" pitchFamily="2" charset="2"/>
              <a:buChar char="§"/>
              <a:defRPr/>
            </a:pPr>
            <a:r>
              <a:rPr lang="en-US"/>
              <a:t>If the list is an array, how would you implement the Linear Search algorithm?</a:t>
            </a:r>
            <a:endParaRPr lang="en-US" dirty="0"/>
          </a:p>
        </p:txBody>
      </p:sp>
      <p:pic>
        <p:nvPicPr>
          <p:cNvPr id="9" name="Picture 9" descr="k3178076.jp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10121" y="485774"/>
            <a:ext cx="1559560" cy="1174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1" name="Group 15"/>
          <p:cNvGrpSpPr>
            <a:grpSpLocks/>
          </p:cNvGrpSpPr>
          <p:nvPr/>
        </p:nvGrpSpPr>
        <p:grpSpPr bwMode="auto">
          <a:xfrm>
            <a:off x="809442" y="2168410"/>
            <a:ext cx="7741548" cy="2862322"/>
            <a:chOff x="677334" y="2415821"/>
            <a:chExt cx="7742156" cy="2862966"/>
          </a:xfrm>
        </p:grpSpPr>
        <p:sp>
          <p:nvSpPr>
            <p:cNvPr id="32" name="TextBox 31"/>
            <p:cNvSpPr txBox="1"/>
            <p:nvPr/>
          </p:nvSpPr>
          <p:spPr>
            <a:xfrm>
              <a:off x="677334" y="2415821"/>
              <a:ext cx="7160413" cy="2862966"/>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pPr>
                <a:tabLst>
                  <a:tab pos="541338" algn="l"/>
                  <a:tab pos="1073150" algn="l"/>
                  <a:tab pos="1614488" algn="l"/>
                  <a:tab pos="1974850" algn="l"/>
                </a:tabLst>
                <a:defRPr/>
              </a:pPr>
              <a:r>
                <a:rPr lang="en-SG" b="1" dirty="0">
                  <a:solidFill>
                    <a:srgbClr val="800000"/>
                  </a:solidFill>
                  <a:latin typeface="Courier New" pitchFamily="49" charset="0"/>
                  <a:cs typeface="Courier New" pitchFamily="49" charset="0"/>
                </a:rPr>
                <a:t>// To search for key in </a:t>
              </a:r>
              <a:r>
                <a:rPr lang="en-SG" b="1" dirty="0" err="1">
                  <a:solidFill>
                    <a:srgbClr val="800000"/>
                  </a:solidFill>
                  <a:latin typeface="Courier New" pitchFamily="49" charset="0"/>
                  <a:cs typeface="Courier New" pitchFamily="49" charset="0"/>
                </a:rPr>
                <a:t>arr</a:t>
              </a:r>
              <a:r>
                <a:rPr lang="en-SG" b="1" dirty="0">
                  <a:solidFill>
                    <a:srgbClr val="800000"/>
                  </a:solidFill>
                  <a:latin typeface="Courier New" pitchFamily="49" charset="0"/>
                  <a:cs typeface="Courier New" pitchFamily="49" charset="0"/>
                </a:rPr>
                <a:t> using linear search</a:t>
              </a:r>
            </a:p>
            <a:p>
              <a:pPr>
                <a:tabLst>
                  <a:tab pos="541338" algn="l"/>
                  <a:tab pos="1073150" algn="l"/>
                  <a:tab pos="1614488" algn="l"/>
                  <a:tab pos="1974850" algn="l"/>
                </a:tabLst>
                <a:defRPr/>
              </a:pPr>
              <a:r>
                <a:rPr lang="en-SG" b="1" dirty="0">
                  <a:solidFill>
                    <a:srgbClr val="800000"/>
                  </a:solidFill>
                  <a:latin typeface="Courier New" pitchFamily="49" charset="0"/>
                  <a:cs typeface="Courier New" pitchFamily="49" charset="0"/>
                </a:rPr>
                <a:t>// Return index if found; otherwise return -1</a:t>
              </a:r>
            </a:p>
            <a:p>
              <a:pPr>
                <a:tabLst>
                  <a:tab pos="541338" algn="l"/>
                  <a:tab pos="1073150" algn="l"/>
                  <a:tab pos="1614488" algn="l"/>
                  <a:tab pos="1974850" algn="l"/>
                </a:tabLst>
                <a:defRPr/>
              </a:pPr>
              <a:r>
                <a:rPr lang="en-SG" b="1" dirty="0" err="1">
                  <a:solidFill>
                    <a:srgbClr val="0000FF"/>
                  </a:solidFill>
                  <a:latin typeface="Courier New" pitchFamily="49" charset="0"/>
                  <a:cs typeface="Courier New" pitchFamily="49" charset="0"/>
                </a:rPr>
                <a:t>int</a:t>
              </a:r>
              <a:r>
                <a:rPr lang="en-SG" b="1" dirty="0">
                  <a:latin typeface="Courier New" pitchFamily="49" charset="0"/>
                  <a:cs typeface="Courier New" pitchFamily="49" charset="0"/>
                </a:rPr>
                <a:t> </a:t>
              </a:r>
              <a:r>
                <a:rPr lang="en-SG" b="1" dirty="0" err="1">
                  <a:latin typeface="Courier New" pitchFamily="49" charset="0"/>
                  <a:cs typeface="Courier New" pitchFamily="49" charset="0"/>
                </a:rPr>
                <a:t>linearSearch</a:t>
              </a:r>
              <a:r>
                <a:rPr lang="en-SG" b="1" dirty="0">
                  <a:latin typeface="Courier New" pitchFamily="49" charset="0"/>
                  <a:cs typeface="Courier New" pitchFamily="49" charset="0"/>
                </a:rPr>
                <a:t>(</a:t>
              </a:r>
              <a:r>
                <a:rPr lang="en-SG" b="1" dirty="0" err="1">
                  <a:solidFill>
                    <a:srgbClr val="0000FF"/>
                  </a:solidFill>
                  <a:latin typeface="Courier New" pitchFamily="49" charset="0"/>
                  <a:cs typeface="Courier New" pitchFamily="49" charset="0"/>
                </a:rPr>
                <a:t>int</a:t>
              </a:r>
              <a:r>
                <a:rPr lang="en-SG" b="1" dirty="0">
                  <a:latin typeface="Courier New" pitchFamily="49" charset="0"/>
                  <a:cs typeface="Courier New" pitchFamily="49" charset="0"/>
                </a:rPr>
                <a:t> </a:t>
              </a:r>
              <a:r>
                <a:rPr lang="en-SG" b="1" dirty="0" err="1">
                  <a:latin typeface="Courier New" pitchFamily="49" charset="0"/>
                  <a:cs typeface="Courier New" pitchFamily="49" charset="0"/>
                </a:rPr>
                <a:t>arr</a:t>
              </a:r>
              <a:r>
                <a:rPr lang="en-SG" b="1" dirty="0">
                  <a:latin typeface="Courier New" pitchFamily="49" charset="0"/>
                  <a:cs typeface="Courier New" pitchFamily="49" charset="0"/>
                </a:rPr>
                <a:t>[], </a:t>
              </a:r>
              <a:r>
                <a:rPr lang="en-SG" b="1" dirty="0" err="1">
                  <a:solidFill>
                    <a:srgbClr val="0000FF"/>
                  </a:solidFill>
                  <a:latin typeface="Courier New" pitchFamily="49" charset="0"/>
                  <a:cs typeface="Courier New" pitchFamily="49" charset="0"/>
                </a:rPr>
                <a:t>int</a:t>
              </a:r>
              <a:r>
                <a:rPr lang="en-SG" b="1" dirty="0">
                  <a:latin typeface="Courier New" pitchFamily="49" charset="0"/>
                  <a:cs typeface="Courier New" pitchFamily="49" charset="0"/>
                </a:rPr>
                <a:t> size, </a:t>
              </a:r>
              <a:r>
                <a:rPr lang="en-SG" b="1" dirty="0" err="1">
                  <a:solidFill>
                    <a:srgbClr val="0000FF"/>
                  </a:solidFill>
                  <a:latin typeface="Courier New" pitchFamily="49" charset="0"/>
                  <a:cs typeface="Courier New" pitchFamily="49" charset="0"/>
                </a:rPr>
                <a:t>int</a:t>
              </a:r>
              <a:r>
                <a:rPr lang="en-SG" b="1" dirty="0">
                  <a:latin typeface="Courier New" pitchFamily="49" charset="0"/>
                  <a:cs typeface="Courier New" pitchFamily="49" charset="0"/>
                </a:rPr>
                <a:t> key) {</a:t>
              </a:r>
            </a:p>
            <a:p>
              <a:pPr>
                <a:tabLst>
                  <a:tab pos="541338" algn="l"/>
                  <a:tab pos="1073150" algn="l"/>
                  <a:tab pos="1614488" algn="l"/>
                  <a:tab pos="1974850" algn="l"/>
                </a:tabLst>
                <a:defRPr/>
              </a:pPr>
              <a:r>
                <a:rPr lang="en-SG" b="1" dirty="0">
                  <a:latin typeface="Courier New" pitchFamily="49" charset="0"/>
                  <a:cs typeface="Courier New" pitchFamily="49" charset="0"/>
                </a:rPr>
                <a:t>	</a:t>
              </a:r>
              <a:r>
                <a:rPr lang="en-SG" b="1" dirty="0" err="1">
                  <a:solidFill>
                    <a:srgbClr val="0000FF"/>
                  </a:solidFill>
                  <a:latin typeface="Courier New" pitchFamily="49" charset="0"/>
                  <a:cs typeface="Courier New" pitchFamily="49" charset="0"/>
                </a:rPr>
                <a:t>int</a:t>
              </a:r>
              <a:r>
                <a:rPr lang="en-SG" b="1" dirty="0">
                  <a:latin typeface="Courier New" pitchFamily="49" charset="0"/>
                  <a:cs typeface="Courier New" pitchFamily="49" charset="0"/>
                </a:rPr>
                <a:t> </a:t>
              </a:r>
              <a:r>
                <a:rPr lang="en-SG" b="1" dirty="0" err="1">
                  <a:latin typeface="Courier New" pitchFamily="49" charset="0"/>
                  <a:cs typeface="Courier New" pitchFamily="49" charset="0"/>
                </a:rPr>
                <a:t>i</a:t>
              </a:r>
              <a:r>
                <a:rPr lang="en-SG" b="1" dirty="0">
                  <a:latin typeface="Courier New" pitchFamily="49" charset="0"/>
                  <a:cs typeface="Courier New" pitchFamily="49" charset="0"/>
                </a:rPr>
                <a:t>;</a:t>
              </a:r>
            </a:p>
            <a:p>
              <a:pPr>
                <a:tabLst>
                  <a:tab pos="541338" algn="l"/>
                  <a:tab pos="1073150" algn="l"/>
                  <a:tab pos="1614488" algn="l"/>
                  <a:tab pos="1974850" algn="l"/>
                </a:tabLst>
                <a:defRPr/>
              </a:pPr>
              <a:endParaRPr lang="en-SG" b="1" dirty="0">
                <a:latin typeface="Courier New" pitchFamily="49" charset="0"/>
                <a:cs typeface="Courier New" pitchFamily="49" charset="0"/>
              </a:endParaRPr>
            </a:p>
            <a:p>
              <a:pPr>
                <a:tabLst>
                  <a:tab pos="541338" algn="l"/>
                  <a:tab pos="1073150" algn="l"/>
                  <a:tab pos="1614488" algn="l"/>
                  <a:tab pos="1974850" algn="l"/>
                </a:tabLst>
                <a:defRPr/>
              </a:pPr>
              <a:r>
                <a:rPr lang="en-SG" b="1" dirty="0">
                  <a:latin typeface="Courier New" pitchFamily="49" charset="0"/>
                  <a:cs typeface="Courier New" pitchFamily="49" charset="0"/>
                </a:rPr>
                <a:t>	</a:t>
              </a:r>
              <a:r>
                <a:rPr lang="en-SG" b="1" dirty="0">
                  <a:solidFill>
                    <a:srgbClr val="0000FF"/>
                  </a:solidFill>
                  <a:latin typeface="Courier New" pitchFamily="49" charset="0"/>
                  <a:cs typeface="Courier New" pitchFamily="49" charset="0"/>
                </a:rPr>
                <a:t>for</a:t>
              </a:r>
              <a:r>
                <a:rPr lang="en-SG" b="1" dirty="0">
                  <a:latin typeface="Courier New" pitchFamily="49" charset="0"/>
                  <a:cs typeface="Courier New" pitchFamily="49" charset="0"/>
                </a:rPr>
                <a:t> (</a:t>
              </a:r>
              <a:r>
                <a:rPr lang="en-SG" b="1" dirty="0" err="1">
                  <a:latin typeface="Courier New" pitchFamily="49" charset="0"/>
                  <a:cs typeface="Courier New" pitchFamily="49" charset="0"/>
                </a:rPr>
                <a:t>i</a:t>
              </a:r>
              <a:r>
                <a:rPr lang="en-SG" b="1" dirty="0">
                  <a:latin typeface="Courier New" pitchFamily="49" charset="0"/>
                  <a:cs typeface="Courier New" pitchFamily="49" charset="0"/>
                </a:rPr>
                <a:t>=</a:t>
              </a:r>
              <a:r>
                <a:rPr lang="en-SG" b="1" dirty="0">
                  <a:solidFill>
                    <a:srgbClr val="006600"/>
                  </a:solidFill>
                  <a:latin typeface="Courier New" pitchFamily="49" charset="0"/>
                  <a:cs typeface="Courier New" pitchFamily="49" charset="0"/>
                </a:rPr>
                <a:t>0</a:t>
              </a:r>
              <a:r>
                <a:rPr lang="en-SG" b="1" dirty="0">
                  <a:latin typeface="Courier New" pitchFamily="49" charset="0"/>
                  <a:cs typeface="Courier New" pitchFamily="49" charset="0"/>
                </a:rPr>
                <a:t>; </a:t>
              </a:r>
              <a:r>
                <a:rPr lang="en-SG" b="1" dirty="0" err="1">
                  <a:latin typeface="Courier New" pitchFamily="49" charset="0"/>
                  <a:cs typeface="Courier New" pitchFamily="49" charset="0"/>
                </a:rPr>
                <a:t>i</a:t>
              </a:r>
              <a:r>
                <a:rPr lang="en-SG" b="1" dirty="0">
                  <a:latin typeface="Courier New" pitchFamily="49" charset="0"/>
                  <a:cs typeface="Courier New" pitchFamily="49" charset="0"/>
                </a:rPr>
                <a:t>&lt;size; </a:t>
              </a:r>
              <a:r>
                <a:rPr lang="en-SG" b="1" dirty="0" err="1">
                  <a:latin typeface="Courier New" pitchFamily="49" charset="0"/>
                  <a:cs typeface="Courier New" pitchFamily="49" charset="0"/>
                </a:rPr>
                <a:t>i</a:t>
              </a:r>
              <a:r>
                <a:rPr lang="en-SG" b="1" dirty="0">
                  <a:latin typeface="Courier New" pitchFamily="49" charset="0"/>
                  <a:cs typeface="Courier New" pitchFamily="49" charset="0"/>
                </a:rPr>
                <a:t>++)</a:t>
              </a:r>
            </a:p>
            <a:p>
              <a:pPr>
                <a:tabLst>
                  <a:tab pos="541338" algn="l"/>
                  <a:tab pos="1073150" algn="l"/>
                  <a:tab pos="1614488" algn="l"/>
                  <a:tab pos="1974850" algn="l"/>
                </a:tabLst>
                <a:defRPr/>
              </a:pPr>
              <a:r>
                <a:rPr lang="en-SG" b="1" dirty="0">
                  <a:latin typeface="Courier New" pitchFamily="49" charset="0"/>
                  <a:cs typeface="Courier New" pitchFamily="49" charset="0"/>
                </a:rPr>
                <a:t>		</a:t>
              </a:r>
              <a:r>
                <a:rPr lang="en-SG" b="1" dirty="0">
                  <a:solidFill>
                    <a:srgbClr val="0000FF"/>
                  </a:solidFill>
                  <a:latin typeface="Courier New" pitchFamily="49" charset="0"/>
                  <a:cs typeface="Courier New" pitchFamily="49" charset="0"/>
                </a:rPr>
                <a:t>if</a:t>
              </a:r>
              <a:r>
                <a:rPr lang="en-SG" b="1" dirty="0">
                  <a:latin typeface="Courier New" pitchFamily="49" charset="0"/>
                  <a:cs typeface="Courier New" pitchFamily="49" charset="0"/>
                </a:rPr>
                <a:t> (key == </a:t>
              </a:r>
              <a:r>
                <a:rPr lang="en-SG" b="1" dirty="0" err="1">
                  <a:latin typeface="Courier New" pitchFamily="49" charset="0"/>
                  <a:cs typeface="Courier New" pitchFamily="49" charset="0"/>
                </a:rPr>
                <a:t>arr</a:t>
              </a:r>
              <a:r>
                <a:rPr lang="en-SG" b="1" dirty="0">
                  <a:latin typeface="Courier New" pitchFamily="49" charset="0"/>
                  <a:cs typeface="Courier New" pitchFamily="49" charset="0"/>
                </a:rPr>
                <a:t>[</a:t>
              </a:r>
              <a:r>
                <a:rPr lang="en-SG" b="1" dirty="0" err="1">
                  <a:latin typeface="Courier New" pitchFamily="49" charset="0"/>
                  <a:cs typeface="Courier New" pitchFamily="49" charset="0"/>
                </a:rPr>
                <a:t>i</a:t>
              </a:r>
              <a:r>
                <a:rPr lang="en-SG" b="1" dirty="0">
                  <a:latin typeface="Courier New" pitchFamily="49" charset="0"/>
                  <a:cs typeface="Courier New" pitchFamily="49" charset="0"/>
                </a:rPr>
                <a:t>])</a:t>
              </a:r>
            </a:p>
            <a:p>
              <a:pPr>
                <a:tabLst>
                  <a:tab pos="541338" algn="l"/>
                  <a:tab pos="1073150" algn="l"/>
                  <a:tab pos="1614488" algn="l"/>
                  <a:tab pos="1974850" algn="l"/>
                </a:tabLst>
                <a:defRPr/>
              </a:pPr>
              <a:r>
                <a:rPr lang="en-SG" b="1" dirty="0">
                  <a:latin typeface="Courier New" pitchFamily="49" charset="0"/>
                  <a:cs typeface="Courier New" pitchFamily="49" charset="0"/>
                </a:rPr>
                <a:t>			</a:t>
              </a:r>
              <a:r>
                <a:rPr lang="en-SG" b="1" dirty="0">
                  <a:solidFill>
                    <a:srgbClr val="0000FF"/>
                  </a:solidFill>
                  <a:latin typeface="Courier New" pitchFamily="49" charset="0"/>
                  <a:cs typeface="Courier New" pitchFamily="49" charset="0"/>
                </a:rPr>
                <a:t>return</a:t>
              </a:r>
              <a:r>
                <a:rPr lang="en-SG" b="1" dirty="0">
                  <a:latin typeface="Courier New" pitchFamily="49" charset="0"/>
                  <a:cs typeface="Courier New" pitchFamily="49" charset="0"/>
                </a:rPr>
                <a:t> </a:t>
              </a:r>
              <a:r>
                <a:rPr lang="en-SG" b="1" dirty="0" err="1">
                  <a:latin typeface="Courier New" pitchFamily="49" charset="0"/>
                  <a:cs typeface="Courier New" pitchFamily="49" charset="0"/>
                </a:rPr>
                <a:t>i</a:t>
              </a:r>
              <a:r>
                <a:rPr lang="en-SG" b="1" dirty="0">
                  <a:latin typeface="Courier New" pitchFamily="49" charset="0"/>
                  <a:cs typeface="Courier New" pitchFamily="49" charset="0"/>
                </a:rPr>
                <a:t>;</a:t>
              </a:r>
            </a:p>
            <a:p>
              <a:pPr>
                <a:tabLst>
                  <a:tab pos="541338" algn="l"/>
                  <a:tab pos="1073150" algn="l"/>
                  <a:tab pos="1614488" algn="l"/>
                  <a:tab pos="1974850" algn="l"/>
                </a:tabLst>
                <a:defRPr/>
              </a:pPr>
              <a:r>
                <a:rPr lang="en-SG" b="1" dirty="0">
                  <a:latin typeface="Courier New" pitchFamily="49" charset="0"/>
                  <a:cs typeface="Courier New" pitchFamily="49" charset="0"/>
                </a:rPr>
                <a:t>	</a:t>
              </a:r>
              <a:r>
                <a:rPr lang="en-SG" b="1" dirty="0">
                  <a:solidFill>
                    <a:srgbClr val="0000FF"/>
                  </a:solidFill>
                  <a:latin typeface="Courier New" pitchFamily="49" charset="0"/>
                  <a:cs typeface="Courier New" pitchFamily="49" charset="0"/>
                </a:rPr>
                <a:t>return</a:t>
              </a:r>
              <a:r>
                <a:rPr lang="en-SG" b="1" dirty="0">
                  <a:latin typeface="Courier New" pitchFamily="49" charset="0"/>
                  <a:cs typeface="Courier New" pitchFamily="49" charset="0"/>
                </a:rPr>
                <a:t> </a:t>
              </a:r>
              <a:r>
                <a:rPr lang="en-SG" b="1" dirty="0">
                  <a:solidFill>
                    <a:srgbClr val="006600"/>
                  </a:solidFill>
                  <a:latin typeface="Courier New" pitchFamily="49" charset="0"/>
                  <a:cs typeface="Courier New" pitchFamily="49" charset="0"/>
                </a:rPr>
                <a:t>-1</a:t>
              </a:r>
              <a:r>
                <a:rPr lang="en-SG" b="1" dirty="0">
                  <a:latin typeface="Courier New" pitchFamily="49" charset="0"/>
                  <a:cs typeface="Courier New" pitchFamily="49" charset="0"/>
                </a:rPr>
                <a:t>;</a:t>
              </a:r>
            </a:p>
            <a:p>
              <a:pPr>
                <a:tabLst>
                  <a:tab pos="541338" algn="l"/>
                  <a:tab pos="1073150" algn="l"/>
                  <a:tab pos="1614488" algn="l"/>
                  <a:tab pos="1974850" algn="l"/>
                </a:tabLst>
                <a:defRPr/>
              </a:pPr>
              <a:r>
                <a:rPr lang="en-SG" b="1" dirty="0">
                  <a:latin typeface="Courier New" pitchFamily="49" charset="0"/>
                  <a:cs typeface="Courier New" pitchFamily="49" charset="0"/>
                </a:rPr>
                <a:t>}</a:t>
              </a:r>
            </a:p>
          </p:txBody>
        </p:sp>
        <p:sp>
          <p:nvSpPr>
            <p:cNvPr id="33" name="TextBox 32"/>
            <p:cNvSpPr txBox="1"/>
            <p:nvPr/>
          </p:nvSpPr>
          <p:spPr>
            <a:xfrm>
              <a:off x="4548492" y="3352145"/>
              <a:ext cx="3870998" cy="369971"/>
            </a:xfrm>
            <a:prstGeom prst="rect">
              <a:avLst/>
            </a:prstGeom>
            <a:solidFill>
              <a:srgbClr val="FFFFCC"/>
            </a:solidFill>
          </p:spPr>
          <p:style>
            <a:lnRef idx="2">
              <a:schemeClr val="accent5"/>
            </a:lnRef>
            <a:fillRef idx="1">
              <a:schemeClr val="lt1"/>
            </a:fillRef>
            <a:effectRef idx="0">
              <a:schemeClr val="accent5"/>
            </a:effectRef>
            <a:fontRef idx="minor">
              <a:schemeClr val="dk1"/>
            </a:fontRef>
          </p:style>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dirty="0">
                  <a:solidFill>
                    <a:srgbClr val="000000"/>
                  </a:solidFill>
                </a:rPr>
                <a:t>See </a:t>
              </a:r>
              <a:r>
                <a:rPr lang="en-US" dirty="0" err="1">
                  <a:solidFill>
                    <a:srgbClr val="0000FF"/>
                  </a:solidFill>
                </a:rPr>
                <a:t>linear_search.c</a:t>
              </a:r>
              <a:r>
                <a:rPr lang="en-US" dirty="0">
                  <a:solidFill>
                    <a:srgbClr val="000000"/>
                  </a:solidFill>
                </a:rPr>
                <a:t> for full program</a:t>
              </a:r>
              <a:endParaRPr lang="en-SG" dirty="0">
                <a:solidFill>
                  <a:srgbClr val="000000"/>
                </a:solidFill>
              </a:endParaRPr>
            </a:p>
          </p:txBody>
        </p:sp>
      </p:grpSp>
      <p:sp>
        <p:nvSpPr>
          <p:cNvPr id="34" name="Rectangle 8"/>
          <p:cNvSpPr txBox="1">
            <a:spLocks noChangeArrowheads="1"/>
          </p:cNvSpPr>
          <p:nvPr/>
        </p:nvSpPr>
        <p:spPr bwMode="auto">
          <a:xfrm>
            <a:off x="457200" y="5180953"/>
            <a:ext cx="8534400" cy="836613"/>
          </a:xfrm>
          <a:prstGeom prst="rect">
            <a:avLst/>
          </a:prstGeom>
          <a:noFill/>
          <a:ln w="9525">
            <a:noFill/>
            <a:miter lim="800000"/>
            <a:headEnd/>
            <a:tailEnd/>
          </a:ln>
        </p:spPr>
        <p:txBody>
          <a:bodyPr/>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20000"/>
              </a:spcBef>
              <a:buClr>
                <a:schemeClr val="tx1">
                  <a:lumMod val="90000"/>
                  <a:lumOff val="10000"/>
                </a:schemeClr>
              </a:buClr>
              <a:buSzPct val="100000"/>
              <a:buFont typeface="Wingdings" panose="05000000000000000000" pitchFamily="2" charset="2"/>
              <a:buChar char="§"/>
            </a:pPr>
            <a:r>
              <a:rPr lang="en-US" sz="2400" dirty="0"/>
              <a:t>Question: What if array contains duplicate values of the </a:t>
            </a:r>
            <a:r>
              <a:rPr lang="en-US" sz="2400"/>
              <a:t>key?</a:t>
            </a:r>
            <a:endParaRPr lang="en-US" sz="2400" dirty="0"/>
          </a:p>
        </p:txBody>
      </p:sp>
      <p:sp>
        <p:nvSpPr>
          <p:cNvPr id="35" name="Rounded Rectangle 34"/>
          <p:cNvSpPr/>
          <p:nvPr/>
        </p:nvSpPr>
        <p:spPr bwMode="auto">
          <a:xfrm>
            <a:off x="2318314" y="4396370"/>
            <a:ext cx="533400" cy="321451"/>
          </a:xfrm>
          <a:prstGeom prst="roundRect">
            <a:avLst/>
          </a:prstGeom>
          <a:noFill/>
          <a:ln w="28575" cap="flat" cmpd="sng" algn="ctr">
            <a:solidFill>
              <a:srgbClr val="C00000"/>
            </a:solidFill>
            <a:prstDash val="solid"/>
            <a:tailEnd type="triangle"/>
          </a:ln>
          <a:effectLst/>
          <a:extLst/>
        </p:spPr>
        <p:txBody>
          <a:bodyPr rtlCol="0" anchor="ctr"/>
          <a:lstStyle/>
          <a:p>
            <a:pPr algn="ctr"/>
            <a:endParaRPr lang="en-US">
              <a:latin typeface="Times New Roman" pitchFamily="18" charset="0"/>
            </a:endParaRPr>
          </a:p>
        </p:txBody>
      </p:sp>
      <p:grpSp>
        <p:nvGrpSpPr>
          <p:cNvPr id="5" name="Group 4"/>
          <p:cNvGrpSpPr/>
          <p:nvPr/>
        </p:nvGrpSpPr>
        <p:grpSpPr>
          <a:xfrm>
            <a:off x="2851714" y="4557095"/>
            <a:ext cx="4217452" cy="386266"/>
            <a:chOff x="2720135" y="4804860"/>
            <a:chExt cx="4217452" cy="386266"/>
          </a:xfrm>
        </p:grpSpPr>
        <p:cxnSp>
          <p:nvCxnSpPr>
            <p:cNvPr id="3" name="Straight Arrow Connector 2"/>
            <p:cNvCxnSpPr/>
            <p:nvPr/>
          </p:nvCxnSpPr>
          <p:spPr>
            <a:xfrm flipH="1" flipV="1">
              <a:off x="2720135" y="4804860"/>
              <a:ext cx="700398" cy="160726"/>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3420533" y="4821794"/>
              <a:ext cx="3517054" cy="369332"/>
            </a:xfrm>
            <a:prstGeom prst="rect">
              <a:avLst/>
            </a:prstGeom>
            <a:noFill/>
          </p:spPr>
          <p:txBody>
            <a:bodyPr wrap="square" rtlCol="0">
              <a:spAutoFit/>
            </a:bodyPr>
            <a:lstStyle/>
            <a:p>
              <a:r>
                <a:rPr lang="en-US">
                  <a:solidFill>
                    <a:srgbClr val="C00000"/>
                  </a:solidFill>
                </a:rPr>
                <a:t>Useful and common technique </a:t>
              </a:r>
            </a:p>
          </p:txBody>
        </p:sp>
      </p:grpSp>
      <p:sp>
        <p:nvSpPr>
          <p:cNvPr id="6" name="TextBox 5"/>
          <p:cNvSpPr txBox="1"/>
          <p:nvPr/>
        </p:nvSpPr>
        <p:spPr>
          <a:xfrm>
            <a:off x="1807130" y="5599260"/>
            <a:ext cx="6743859" cy="461665"/>
          </a:xfrm>
          <a:prstGeom prst="rect">
            <a:avLst/>
          </a:prstGeom>
          <a:noFill/>
          <a:ln>
            <a:solidFill>
              <a:schemeClr val="tx1"/>
            </a:solidFill>
          </a:ln>
        </p:spPr>
        <p:txBody>
          <a:bodyPr wrap="square" rtlCol="0">
            <a:spAutoFit/>
          </a:bodyPr>
          <a:lstStyle/>
          <a:p>
            <a:r>
              <a:rPr lang="en-US" sz="2400">
                <a:solidFill>
                  <a:srgbClr val="006600"/>
                </a:solidFill>
              </a:rPr>
              <a:t>Index of the first element found will be returned.</a:t>
            </a:r>
          </a:p>
        </p:txBody>
      </p:sp>
    </p:spTree>
    <p:extLst>
      <p:ext uri="{BB962C8B-B14F-4D97-AF65-F5344CB8AC3E}">
        <p14:creationId xmlns:p14="http://schemas.microsoft.com/office/powerpoint/2010/main" val="297054359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dissolve">
                                      <p:cBhvr>
                                        <p:cTn id="7" dur="500"/>
                                        <p:tgtEl>
                                          <p:spTgt spid="31"/>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dissolve">
                                      <p:cBhvr>
                                        <p:cTn id="11" dur="500"/>
                                        <p:tgtEl>
                                          <p:spTgt spid="35"/>
                                        </p:tgtEl>
                                      </p:cBhvr>
                                    </p:animEffect>
                                  </p:childTnLst>
                                </p:cTn>
                              </p:par>
                            </p:childTnLst>
                          </p:cTn>
                        </p:par>
                        <p:par>
                          <p:cTn id="12" fill="hold">
                            <p:stCondLst>
                              <p:cond delay="1000"/>
                            </p:stCondLst>
                            <p:childTnLst>
                              <p:par>
                                <p:cTn id="13" presetID="9" presetClass="entr" presetSubtype="0"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dissolv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34">
                                            <p:txEl>
                                              <p:pRg st="0" end="0"/>
                                            </p:txEl>
                                          </p:spTgt>
                                        </p:tgtEl>
                                        <p:attrNameLst>
                                          <p:attrName>style.visibility</p:attrName>
                                        </p:attrNameLst>
                                      </p:cBhvr>
                                      <p:to>
                                        <p:strVal val="visible"/>
                                      </p:to>
                                    </p:set>
                                    <p:animEffect transition="in" filter="dissolve">
                                      <p:cBhvr>
                                        <p:cTn id="20" dur="500"/>
                                        <p:tgtEl>
                                          <p:spTgt spid="34">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dissolve">
                                      <p:cBhvr>
                                        <p:cTn id="2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build="p"/>
      <p:bldP spid="35" grpId="0" animBg="1"/>
      <p:bldP spid="6"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22845</TotalTime>
  <Words>2832</Words>
  <Application>Microsoft Office PowerPoint</Application>
  <PresentationFormat>On-screen Show (4:3)</PresentationFormat>
  <Paragraphs>664</Paragraphs>
  <Slides>33</Slides>
  <Notes>33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33</vt:i4>
      </vt:variant>
    </vt:vector>
  </HeadingPairs>
  <TitlesOfParts>
    <vt:vector size="43" baseType="lpstr">
      <vt:lpstr>ＭＳ Ｐゴシック</vt:lpstr>
      <vt:lpstr>Arial</vt:lpstr>
      <vt:lpstr>Calibri</vt:lpstr>
      <vt:lpstr>Courier New</vt:lpstr>
      <vt:lpstr>Symbol</vt:lpstr>
      <vt:lpstr>Tahoma</vt:lpstr>
      <vt:lpstr>Times New Roman</vt:lpstr>
      <vt:lpstr>Wingdings</vt:lpstr>
      <vt:lpstr>Wingdings 2</vt:lpstr>
      <vt:lpstr>Clarity</vt:lpstr>
      <vt:lpstr>http://www.comp.nus.edu.sg/~cs1010/</vt:lpstr>
      <vt:lpstr>Unit 20: Searching and Sorting</vt:lpstr>
      <vt:lpstr>Unit 20: Searching and Sorting (1/2)</vt:lpstr>
      <vt:lpstr>Unit 20: Searching and Sorting (2/2)</vt:lpstr>
      <vt:lpstr>1. Overall Introduction</vt:lpstr>
      <vt:lpstr>2. Introduction to Searching (1/2)</vt:lpstr>
      <vt:lpstr>2. Introduction to Searching (2/2)</vt:lpstr>
      <vt:lpstr>3. Linear Search (1/3)</vt:lpstr>
      <vt:lpstr>3. Linear Search: Demo #1 (2/3)</vt:lpstr>
      <vt:lpstr>3. Linear Search: Performance (3/3)</vt:lpstr>
      <vt:lpstr>4. Binary Search (1/6)</vt:lpstr>
      <vt:lpstr>4. Binary Search (2/6)</vt:lpstr>
      <vt:lpstr>4. Binary Search (3/6)</vt:lpstr>
      <vt:lpstr>4. Binary Search (4/6)</vt:lpstr>
      <vt:lpstr>4. Binary Search (5/6)</vt:lpstr>
      <vt:lpstr>4. Binary Search (6/6)</vt:lpstr>
      <vt:lpstr>5. Introduction to Sorting (1/2)</vt:lpstr>
      <vt:lpstr>5. Introduction to Sorting (2/2)</vt:lpstr>
      <vt:lpstr>6. Selection Sort (1/6)</vt:lpstr>
      <vt:lpstr>6. Selection Sort (2/6)</vt:lpstr>
      <vt:lpstr>6. Selection Sort (3/6)</vt:lpstr>
      <vt:lpstr>6. Selection Sort: Demo #2 (4/6)</vt:lpstr>
      <vt:lpstr>6. Selection Sort: Performance (5/6)</vt:lpstr>
      <vt:lpstr>6. Selection Sort (6/6)</vt:lpstr>
      <vt:lpstr>7. Bubble Sort (1/5)</vt:lpstr>
      <vt:lpstr>7. Bubble Sort: One Pass of Bubble Sort (2/5)</vt:lpstr>
      <vt:lpstr>7. Bubble Sort: Demo #3 (3/5)</vt:lpstr>
      <vt:lpstr>7. Bubble Sort: Performance (4/5)</vt:lpstr>
      <vt:lpstr>7. Bubble Sort: Enhanced version (5/5)</vt:lpstr>
      <vt:lpstr>8. More Sorting Algorithms</vt:lpstr>
      <vt:lpstr>9. Animated Sorting Algorithms</vt:lpstr>
      <vt:lpstr>Summary</vt:lpstr>
      <vt:lpstr>End of File</vt:lpstr>
    </vt:vector>
  </TitlesOfParts>
  <Company>SoC, NUS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CS1010: Programming Methodology</dc:title>
  <dc:subject>Week 1</dc:subject>
  <dc:creator>Aaron Tan</dc:creator>
  <cp:lastModifiedBy>Tuck-Choy Aaron TAN</cp:lastModifiedBy>
  <cp:revision>1678</cp:revision>
  <cp:lastPrinted>2014-07-01T03:51:49Z</cp:lastPrinted>
  <dcterms:created xsi:type="dcterms:W3CDTF">1998-09-05T15:03:32Z</dcterms:created>
  <dcterms:modified xsi:type="dcterms:W3CDTF">2017-09-18T11:40:58Z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1</vt:i4>
  </property>
  <property fmtid="{D5CDD505-2E9C-101B-9397-08002B2CF9AE}" pid="3" name="GraphicType">
    <vt:i4>1</vt:i4>
  </property>
  <property fmtid="{D5CDD505-2E9C-101B-9397-08002B2CF9AE}" pid="4" name="Compression">
    <vt:i4>100</vt:i4>
  </property>
  <property fmtid="{D5CDD505-2E9C-101B-9397-08002B2CF9AE}" pid="5" name="ScreenSize">
    <vt:i4>3</vt:i4>
  </property>
  <property fmtid="{D5CDD505-2E9C-101B-9397-08002B2CF9AE}" pid="6" name="ScreenUsage">
    <vt:i4>3</vt:i4>
  </property>
  <property fmtid="{D5CDD505-2E9C-101B-9397-08002B2CF9AE}" pid="7" name="MailAddress">
    <vt:lpwstr>tantc@comp.nus.edu.sg</vt:lpwstr>
  </property>
  <property fmtid="{D5CDD505-2E9C-101B-9397-08002B2CF9AE}" pid="8" name="HomePage">
    <vt:lpwstr>http://www.comp.nus.edu.sg/~tantc</vt:lpwstr>
  </property>
  <property fmtid="{D5CDD505-2E9C-101B-9397-08002B2CF9AE}" pid="9" name="Other">
    <vt:lpwstr/>
  </property>
  <property fmtid="{D5CDD505-2E9C-101B-9397-08002B2CF9AE}" pid="10" name="DownloadOriginal">
    <vt:bool>false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3</vt:i4>
  </property>
  <property fmtid="{D5CDD505-2E9C-101B-9397-08002B2CF9AE}" pid="19" name="ShowNotes">
    <vt:bool>false</vt:bool>
  </property>
  <property fmtid="{D5CDD505-2E9C-101B-9397-08002B2CF9AE}" pid="20" name="NavBtnPos">
    <vt:i4>1</vt:i4>
  </property>
  <property fmtid="{D5CDD505-2E9C-101B-9397-08002B2CF9AE}" pid="21" name="OutputDir">
    <vt:lpwstr>C:\My Documents</vt:lpwstr>
  </property>
</Properties>
</file>