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8" r:id="rId3"/>
    <p:sldId id="472" r:id="rId4"/>
    <p:sldId id="471" r:id="rId5"/>
    <p:sldId id="451" r:id="rId6"/>
    <p:sldId id="474" r:id="rId7"/>
    <p:sldId id="480" r:id="rId8"/>
    <p:sldId id="476" r:id="rId9"/>
    <p:sldId id="452" r:id="rId10"/>
    <p:sldId id="509" r:id="rId11"/>
    <p:sldId id="508" r:id="rId12"/>
    <p:sldId id="478" r:id="rId13"/>
    <p:sldId id="492" r:id="rId14"/>
    <p:sldId id="479" r:id="rId15"/>
    <p:sldId id="481" r:id="rId16"/>
    <p:sldId id="483" r:id="rId17"/>
    <p:sldId id="484" r:id="rId18"/>
    <p:sldId id="485" r:id="rId19"/>
    <p:sldId id="486" r:id="rId20"/>
    <p:sldId id="495" r:id="rId21"/>
    <p:sldId id="496" r:id="rId22"/>
    <p:sldId id="498" r:id="rId23"/>
    <p:sldId id="499" r:id="rId24"/>
    <p:sldId id="501" r:id="rId25"/>
    <p:sldId id="500" r:id="rId26"/>
    <p:sldId id="504" r:id="rId27"/>
    <p:sldId id="505" r:id="rId28"/>
    <p:sldId id="506" r:id="rId29"/>
    <p:sldId id="502" r:id="rId30"/>
    <p:sldId id="503" r:id="rId31"/>
    <p:sldId id="510" r:id="rId32"/>
    <p:sldId id="511" r:id="rId33"/>
    <p:sldId id="512" r:id="rId34"/>
    <p:sldId id="497" r:id="rId35"/>
    <p:sldId id="507" r:id="rId36"/>
    <p:sldId id="308" r:id="rId37"/>
    <p:sldId id="466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CCFFFF"/>
    <a:srgbClr val="006600"/>
    <a:srgbClr val="FFFFCC"/>
    <a:srgbClr val="FFFF66"/>
    <a:srgbClr val="FFFF99"/>
    <a:srgbClr val="99FF99"/>
    <a:srgbClr val="66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6775" autoAdjust="0"/>
  </p:normalViewPr>
  <p:slideViewPr>
    <p:cSldViewPr snapToGrid="0">
      <p:cViewPr varScale="1">
        <p:scale>
          <a:sx n="111" d="100"/>
          <a:sy n="111" d="100"/>
        </p:scale>
        <p:origin x="12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20" y="-40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 smtClean="0"/>
            <a:t>Compile</a:t>
          </a:r>
          <a:endParaRPr lang="en-US" sz="3600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 smtClean="0"/>
            <a:t>Execute</a:t>
          </a:r>
          <a:endParaRPr lang="en-US" sz="36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 smtClean="0"/>
            <a:t>Edit</a:t>
          </a:r>
          <a:endParaRPr lang="en-US" sz="3600" dirty="0"/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 smtClean="0"/>
            <a:t>Compile</a:t>
          </a:r>
          <a:endParaRPr lang="en-US" sz="1800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Edit</a:t>
          </a:r>
          <a:endParaRPr lang="en-US" sz="2400" dirty="0">
            <a:solidFill>
              <a:srgbClr val="C00000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3B69C0DE-FA13-487F-8742-5A173E9CC85E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19C3283E-2582-4FC3-8554-DBB3E2DE29B6}" type="presOf" srcId="{410C827A-8B8F-4BD2-9371-0AF8EB9697F0}" destId="{52CF257E-0E6F-48A7-B73F-3BF9D7D3B8C9}" srcOrd="0" destOrd="0" presId="urn:microsoft.com/office/officeart/2005/8/layout/cycle1"/>
    <dgm:cxn modelId="{E7ACD4AB-3EBD-4586-AE28-80D02AEC171E}" type="presOf" srcId="{F6C2D785-60EF-4587-AFCF-1F8354AF04F3}" destId="{1DA5407C-2ABA-4D53-A6E4-65C1E42F44ED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FFDCE047-3FB2-4075-B096-85A0B10B8848}" type="presOf" srcId="{B3C1612D-F49E-46F5-96F5-811B17CA5296}" destId="{CA33C156-38C2-47B4-B412-AC0AD426ECA9}" srcOrd="0" destOrd="0" presId="urn:microsoft.com/office/officeart/2005/8/layout/cycle1"/>
    <dgm:cxn modelId="{6B3D9C7B-75CC-4BBB-B27F-88596264B070}" type="presOf" srcId="{2949E5D0-E3AE-440C-84E0-4D335FE357A3}" destId="{DAD424E8-6E6A-4FDA-B3E6-483CA922E066}" srcOrd="0" destOrd="0" presId="urn:microsoft.com/office/officeart/2005/8/layout/cycle1"/>
    <dgm:cxn modelId="{97D19124-5B96-413C-90DF-80EA66F5BD96}" type="presOf" srcId="{58AB6B1C-C21F-4364-ACA8-705E866302CC}" destId="{5ACE39B1-DEE8-4A45-A385-F29C53872361}" srcOrd="0" destOrd="0" presId="urn:microsoft.com/office/officeart/2005/8/layout/cycle1"/>
    <dgm:cxn modelId="{0EBEE587-D933-4732-AAEF-A124A3BA74F3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CBE86F01-BBB1-48C5-A3AB-F02466E8B697}" type="presParOf" srcId="{C6F4ECA5-8E55-49A7-A124-2FE27845719F}" destId="{D26C634C-629D-4161-88AF-27FCE15AF6B7}" srcOrd="0" destOrd="0" presId="urn:microsoft.com/office/officeart/2005/8/layout/cycle1"/>
    <dgm:cxn modelId="{DC656DE0-5199-4008-8F61-63C0C97CCA61}" type="presParOf" srcId="{C6F4ECA5-8E55-49A7-A124-2FE27845719F}" destId="{DAD424E8-6E6A-4FDA-B3E6-483CA922E066}" srcOrd="1" destOrd="0" presId="urn:microsoft.com/office/officeart/2005/8/layout/cycle1"/>
    <dgm:cxn modelId="{ADBB4D55-3E61-4A9C-B713-6B7E7899A6F1}" type="presParOf" srcId="{C6F4ECA5-8E55-49A7-A124-2FE27845719F}" destId="{5ACE39B1-DEE8-4A45-A385-F29C53872361}" srcOrd="2" destOrd="0" presId="urn:microsoft.com/office/officeart/2005/8/layout/cycle1"/>
    <dgm:cxn modelId="{94701208-66BB-465C-B254-3438E3246752}" type="presParOf" srcId="{C6F4ECA5-8E55-49A7-A124-2FE27845719F}" destId="{76FA96CB-7B53-4B64-9D50-6A84EDF8069E}" srcOrd="3" destOrd="0" presId="urn:microsoft.com/office/officeart/2005/8/layout/cycle1"/>
    <dgm:cxn modelId="{03C7F895-9DF7-43B5-8478-EE160DBD508F}" type="presParOf" srcId="{C6F4ECA5-8E55-49A7-A124-2FE27845719F}" destId="{2B2AA75F-9619-46A2-A649-4845E114DAD3}" srcOrd="4" destOrd="0" presId="urn:microsoft.com/office/officeart/2005/8/layout/cycle1"/>
    <dgm:cxn modelId="{2C896B8E-BA9F-4103-A460-D66311E0AFD7}" type="presParOf" srcId="{C6F4ECA5-8E55-49A7-A124-2FE27845719F}" destId="{1DA5407C-2ABA-4D53-A6E4-65C1E42F44ED}" srcOrd="5" destOrd="0" presId="urn:microsoft.com/office/officeart/2005/8/layout/cycle1"/>
    <dgm:cxn modelId="{13A65586-7FF3-478F-B391-BD2BB7A0843A}" type="presParOf" srcId="{C6F4ECA5-8E55-49A7-A124-2FE27845719F}" destId="{7647305E-982E-4611-88D4-4B010B25F2E9}" srcOrd="6" destOrd="0" presId="urn:microsoft.com/office/officeart/2005/8/layout/cycle1"/>
    <dgm:cxn modelId="{9B7A668E-0003-4C52-98DE-608C9F861686}" type="presParOf" srcId="{C6F4ECA5-8E55-49A7-A124-2FE27845719F}" destId="{CA33C156-38C2-47B4-B412-AC0AD426ECA9}" srcOrd="7" destOrd="0" presId="urn:microsoft.com/office/officeart/2005/8/layout/cycle1"/>
    <dgm:cxn modelId="{6AAB579C-B836-4EDD-AC65-75B4DE04DDC9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 smtClean="0"/>
            <a:t>Compile</a:t>
          </a:r>
          <a:endParaRPr lang="en-US" sz="1800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Edit</a:t>
          </a:r>
          <a:endParaRPr lang="en-US" sz="2400" dirty="0">
            <a:solidFill>
              <a:srgbClr val="C00000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CC19ACA3-8C6F-4B92-8F85-A639FD9BDC38}" type="presOf" srcId="{97371F4E-EFCC-4489-9D4F-A04749EEC3C7}" destId="{C6F4ECA5-8E55-49A7-A124-2FE27845719F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E986D75C-FF76-4401-BA18-B859BD5B81B5}" type="presOf" srcId="{B3C1612D-F49E-46F5-96F5-811B17CA5296}" destId="{CA33C156-38C2-47B4-B412-AC0AD426ECA9}" srcOrd="0" destOrd="0" presId="urn:microsoft.com/office/officeart/2005/8/layout/cycle1"/>
    <dgm:cxn modelId="{4FFC352E-C35A-4E82-A588-E28B43C0DCE0}" type="presOf" srcId="{58AB6B1C-C21F-4364-ACA8-705E866302CC}" destId="{5ACE39B1-DEE8-4A45-A385-F29C53872361}" srcOrd="0" destOrd="0" presId="urn:microsoft.com/office/officeart/2005/8/layout/cycle1"/>
    <dgm:cxn modelId="{9900E166-1E87-4CFA-8492-F5D751C10DCF}" type="presOf" srcId="{410C827A-8B8F-4BD2-9371-0AF8EB9697F0}" destId="{52CF257E-0E6F-48A7-B73F-3BF9D7D3B8C9}" srcOrd="0" destOrd="0" presId="urn:microsoft.com/office/officeart/2005/8/layout/cycle1"/>
    <dgm:cxn modelId="{EC7475B2-0BD3-48A1-BBDD-C5D815CB9F1D}" type="presOf" srcId="{F6C2D785-60EF-4587-AFCF-1F8354AF04F3}" destId="{1DA5407C-2ABA-4D53-A6E4-65C1E42F44ED}" srcOrd="0" destOrd="0" presId="urn:microsoft.com/office/officeart/2005/8/layout/cycle1"/>
    <dgm:cxn modelId="{9E9554B1-660A-48C5-9F95-293FBB1341B2}" type="presOf" srcId="{D459C53D-C842-4379-B987-E4C10069BCDB}" destId="{2B2AA75F-9619-46A2-A649-4845E114DAD3}" srcOrd="0" destOrd="0" presId="urn:microsoft.com/office/officeart/2005/8/layout/cycle1"/>
    <dgm:cxn modelId="{830B6526-1550-424C-BEF4-A3B03AFD5980}" type="presOf" srcId="{2949E5D0-E3AE-440C-84E0-4D335FE357A3}" destId="{DAD424E8-6E6A-4FDA-B3E6-483CA922E066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62FC6E3-D425-45AE-93D4-E85A0CD284ED}" type="presParOf" srcId="{C6F4ECA5-8E55-49A7-A124-2FE27845719F}" destId="{D26C634C-629D-4161-88AF-27FCE15AF6B7}" srcOrd="0" destOrd="0" presId="urn:microsoft.com/office/officeart/2005/8/layout/cycle1"/>
    <dgm:cxn modelId="{818EFE77-2B5C-4576-9888-749B8D90BBCA}" type="presParOf" srcId="{C6F4ECA5-8E55-49A7-A124-2FE27845719F}" destId="{DAD424E8-6E6A-4FDA-B3E6-483CA922E066}" srcOrd="1" destOrd="0" presId="urn:microsoft.com/office/officeart/2005/8/layout/cycle1"/>
    <dgm:cxn modelId="{95CD1005-0B51-4B1D-AC8C-F867D6A580FC}" type="presParOf" srcId="{C6F4ECA5-8E55-49A7-A124-2FE27845719F}" destId="{5ACE39B1-DEE8-4A45-A385-F29C53872361}" srcOrd="2" destOrd="0" presId="urn:microsoft.com/office/officeart/2005/8/layout/cycle1"/>
    <dgm:cxn modelId="{121E51EF-9640-409C-830F-BF8D1DBA3000}" type="presParOf" srcId="{C6F4ECA5-8E55-49A7-A124-2FE27845719F}" destId="{76FA96CB-7B53-4B64-9D50-6A84EDF8069E}" srcOrd="3" destOrd="0" presId="urn:microsoft.com/office/officeart/2005/8/layout/cycle1"/>
    <dgm:cxn modelId="{8AAF85A0-56AB-4C3A-9935-365781DCA466}" type="presParOf" srcId="{C6F4ECA5-8E55-49A7-A124-2FE27845719F}" destId="{2B2AA75F-9619-46A2-A649-4845E114DAD3}" srcOrd="4" destOrd="0" presId="urn:microsoft.com/office/officeart/2005/8/layout/cycle1"/>
    <dgm:cxn modelId="{1DC557F7-F356-47FA-92AF-3FD7391FEEE6}" type="presParOf" srcId="{C6F4ECA5-8E55-49A7-A124-2FE27845719F}" destId="{1DA5407C-2ABA-4D53-A6E4-65C1E42F44ED}" srcOrd="5" destOrd="0" presId="urn:microsoft.com/office/officeart/2005/8/layout/cycle1"/>
    <dgm:cxn modelId="{54D75C2D-D120-4B19-AEE6-0EBECEB7DF75}" type="presParOf" srcId="{C6F4ECA5-8E55-49A7-A124-2FE27845719F}" destId="{7647305E-982E-4611-88D4-4B010B25F2E9}" srcOrd="6" destOrd="0" presId="urn:microsoft.com/office/officeart/2005/8/layout/cycle1"/>
    <dgm:cxn modelId="{9E9A73BD-A061-410E-A7E5-DC198882C298}" type="presParOf" srcId="{C6F4ECA5-8E55-49A7-A124-2FE27845719F}" destId="{CA33C156-38C2-47B4-B412-AC0AD426ECA9}" srcOrd="7" destOrd="0" presId="urn:microsoft.com/office/officeart/2005/8/layout/cycle1"/>
    <dgm:cxn modelId="{040CC3B3-9606-43E3-84FC-89E7BC067166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 smtClean="0"/>
            <a:t>Compile</a:t>
          </a:r>
          <a:endParaRPr lang="en-US" sz="1800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Edit</a:t>
          </a:r>
          <a:endParaRPr lang="en-US" sz="2400" dirty="0">
            <a:solidFill>
              <a:srgbClr val="C00000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71142F65-BF7D-43A1-97C9-C94853EEFFDC}" type="presOf" srcId="{97371F4E-EFCC-4489-9D4F-A04749EEC3C7}" destId="{C6F4ECA5-8E55-49A7-A124-2FE27845719F}" srcOrd="0" destOrd="0" presId="urn:microsoft.com/office/officeart/2005/8/layout/cycle1"/>
    <dgm:cxn modelId="{BE1950F9-2FC9-45B6-B9CB-E4946440906E}" type="presOf" srcId="{58AB6B1C-C21F-4364-ACA8-705E866302CC}" destId="{5ACE39B1-DEE8-4A45-A385-F29C53872361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E17C7F70-EE29-4BDC-A900-34A38DA36643}" type="presOf" srcId="{D459C53D-C842-4379-B987-E4C10069BCDB}" destId="{2B2AA75F-9619-46A2-A649-4845E114DAD3}" srcOrd="0" destOrd="0" presId="urn:microsoft.com/office/officeart/2005/8/layout/cycle1"/>
    <dgm:cxn modelId="{9572638A-D57E-46EC-9933-E22D5AEFB950}" type="presOf" srcId="{B3C1612D-F49E-46F5-96F5-811B17CA5296}" destId="{CA33C156-38C2-47B4-B412-AC0AD426ECA9}" srcOrd="0" destOrd="0" presId="urn:microsoft.com/office/officeart/2005/8/layout/cycle1"/>
    <dgm:cxn modelId="{D0F6F473-3099-4D48-9D6F-C55C3B0D759E}" type="presOf" srcId="{2949E5D0-E3AE-440C-84E0-4D335FE357A3}" destId="{DAD424E8-6E6A-4FDA-B3E6-483CA922E066}" srcOrd="0" destOrd="0" presId="urn:microsoft.com/office/officeart/2005/8/layout/cycle1"/>
    <dgm:cxn modelId="{FED02A9A-F638-4672-ACAC-47052BE992C0}" type="presOf" srcId="{410C827A-8B8F-4BD2-9371-0AF8EB9697F0}" destId="{52CF257E-0E6F-48A7-B73F-3BF9D7D3B8C9}" srcOrd="0" destOrd="0" presId="urn:microsoft.com/office/officeart/2005/8/layout/cycle1"/>
    <dgm:cxn modelId="{F2D0F248-0381-427F-A1A7-39C03ADDD2D7}" type="presOf" srcId="{F6C2D785-60EF-4587-AFCF-1F8354AF04F3}" destId="{1DA5407C-2ABA-4D53-A6E4-65C1E42F44ED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5A47F26F-70F1-40D9-8C04-312672865A7F}" type="presParOf" srcId="{C6F4ECA5-8E55-49A7-A124-2FE27845719F}" destId="{D26C634C-629D-4161-88AF-27FCE15AF6B7}" srcOrd="0" destOrd="0" presId="urn:microsoft.com/office/officeart/2005/8/layout/cycle1"/>
    <dgm:cxn modelId="{F1F3F510-E719-4A02-8089-A2D4D91CED32}" type="presParOf" srcId="{C6F4ECA5-8E55-49A7-A124-2FE27845719F}" destId="{DAD424E8-6E6A-4FDA-B3E6-483CA922E066}" srcOrd="1" destOrd="0" presId="urn:microsoft.com/office/officeart/2005/8/layout/cycle1"/>
    <dgm:cxn modelId="{6A2CBFAC-5A73-4EDA-8F7E-FC287CD5AD53}" type="presParOf" srcId="{C6F4ECA5-8E55-49A7-A124-2FE27845719F}" destId="{5ACE39B1-DEE8-4A45-A385-F29C53872361}" srcOrd="2" destOrd="0" presId="urn:microsoft.com/office/officeart/2005/8/layout/cycle1"/>
    <dgm:cxn modelId="{1C022C79-A08A-404E-8402-4349032306BB}" type="presParOf" srcId="{C6F4ECA5-8E55-49A7-A124-2FE27845719F}" destId="{76FA96CB-7B53-4B64-9D50-6A84EDF8069E}" srcOrd="3" destOrd="0" presId="urn:microsoft.com/office/officeart/2005/8/layout/cycle1"/>
    <dgm:cxn modelId="{6A06FA98-528F-4909-935A-675083F8312C}" type="presParOf" srcId="{C6F4ECA5-8E55-49A7-A124-2FE27845719F}" destId="{2B2AA75F-9619-46A2-A649-4845E114DAD3}" srcOrd="4" destOrd="0" presId="urn:microsoft.com/office/officeart/2005/8/layout/cycle1"/>
    <dgm:cxn modelId="{6F9909A1-1226-4A65-BF14-C3106ACF334A}" type="presParOf" srcId="{C6F4ECA5-8E55-49A7-A124-2FE27845719F}" destId="{1DA5407C-2ABA-4D53-A6E4-65C1E42F44ED}" srcOrd="5" destOrd="0" presId="urn:microsoft.com/office/officeart/2005/8/layout/cycle1"/>
    <dgm:cxn modelId="{F8442479-7A6B-4685-BDDA-1EB76687178A}" type="presParOf" srcId="{C6F4ECA5-8E55-49A7-A124-2FE27845719F}" destId="{7647305E-982E-4611-88D4-4B010B25F2E9}" srcOrd="6" destOrd="0" presId="urn:microsoft.com/office/officeart/2005/8/layout/cycle1"/>
    <dgm:cxn modelId="{CEB7DF53-1863-4EF2-AFF3-B2409479D6CA}" type="presParOf" srcId="{C6F4ECA5-8E55-49A7-A124-2FE27845719F}" destId="{CA33C156-38C2-47B4-B412-AC0AD426ECA9}" srcOrd="7" destOrd="0" presId="urn:microsoft.com/office/officeart/2005/8/layout/cycle1"/>
    <dgm:cxn modelId="{C2292F7F-473E-435C-8C6E-9DE77E6C5288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Compile</a:t>
          </a:r>
          <a:endParaRPr lang="en-US" sz="2400" dirty="0">
            <a:solidFill>
              <a:srgbClr val="C00000"/>
            </a:solidFill>
          </a:endParaRP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Edit</a:t>
          </a:r>
          <a:endParaRPr lang="en-US" sz="1800" dirty="0">
            <a:solidFill>
              <a:schemeClr val="tx1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DA81BA1-AFF7-434E-B472-3D4B552CA363}" type="presOf" srcId="{410C827A-8B8F-4BD2-9371-0AF8EB9697F0}" destId="{52CF257E-0E6F-48A7-B73F-3BF9D7D3B8C9}" srcOrd="0" destOrd="0" presId="urn:microsoft.com/office/officeart/2005/8/layout/cycle1"/>
    <dgm:cxn modelId="{0BB91468-AB6C-4522-B730-926213E5739D}" type="presOf" srcId="{F6C2D785-60EF-4587-AFCF-1F8354AF04F3}" destId="{1DA5407C-2ABA-4D53-A6E4-65C1E42F44ED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2B9643CE-D2BE-4194-8B86-F6DE2590A924}" type="presOf" srcId="{B3C1612D-F49E-46F5-96F5-811B17CA5296}" destId="{CA33C156-38C2-47B4-B412-AC0AD426ECA9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2A17083-2437-4D4F-9865-1E68392F6A40}" type="presOf" srcId="{2949E5D0-E3AE-440C-84E0-4D335FE357A3}" destId="{DAD424E8-6E6A-4FDA-B3E6-483CA922E066}" srcOrd="0" destOrd="0" presId="urn:microsoft.com/office/officeart/2005/8/layout/cycle1"/>
    <dgm:cxn modelId="{75905A7E-8808-4283-AC44-10FB7650ECCC}" type="presOf" srcId="{97371F4E-EFCC-4489-9D4F-A04749EEC3C7}" destId="{C6F4ECA5-8E55-49A7-A124-2FE27845719F}" srcOrd="0" destOrd="0" presId="urn:microsoft.com/office/officeart/2005/8/layout/cycle1"/>
    <dgm:cxn modelId="{286D903C-13F5-4B59-BB87-1EEE7FB095DC}" type="presOf" srcId="{58AB6B1C-C21F-4364-ACA8-705E866302CC}" destId="{5ACE39B1-DEE8-4A45-A385-F29C53872361}" srcOrd="0" destOrd="0" presId="urn:microsoft.com/office/officeart/2005/8/layout/cycle1"/>
    <dgm:cxn modelId="{3FD2B18F-804B-4FB3-BEE4-92EC1106C5F8}" type="presOf" srcId="{D459C53D-C842-4379-B987-E4C10069BCDB}" destId="{2B2AA75F-9619-46A2-A649-4845E114DAD3}" srcOrd="0" destOrd="0" presId="urn:microsoft.com/office/officeart/2005/8/layout/cycle1"/>
    <dgm:cxn modelId="{DDB706A3-7004-48EE-AEEC-C6A54A202599}" type="presParOf" srcId="{C6F4ECA5-8E55-49A7-A124-2FE27845719F}" destId="{D26C634C-629D-4161-88AF-27FCE15AF6B7}" srcOrd="0" destOrd="0" presId="urn:microsoft.com/office/officeart/2005/8/layout/cycle1"/>
    <dgm:cxn modelId="{726E09BC-57CD-4724-914E-99FD73884829}" type="presParOf" srcId="{C6F4ECA5-8E55-49A7-A124-2FE27845719F}" destId="{DAD424E8-6E6A-4FDA-B3E6-483CA922E066}" srcOrd="1" destOrd="0" presId="urn:microsoft.com/office/officeart/2005/8/layout/cycle1"/>
    <dgm:cxn modelId="{56EA3BBD-D560-4DDD-8D5D-3411DD447EE2}" type="presParOf" srcId="{C6F4ECA5-8E55-49A7-A124-2FE27845719F}" destId="{5ACE39B1-DEE8-4A45-A385-F29C53872361}" srcOrd="2" destOrd="0" presId="urn:microsoft.com/office/officeart/2005/8/layout/cycle1"/>
    <dgm:cxn modelId="{073BC310-FAEC-4623-9CC8-76B0F7396C13}" type="presParOf" srcId="{C6F4ECA5-8E55-49A7-A124-2FE27845719F}" destId="{76FA96CB-7B53-4B64-9D50-6A84EDF8069E}" srcOrd="3" destOrd="0" presId="urn:microsoft.com/office/officeart/2005/8/layout/cycle1"/>
    <dgm:cxn modelId="{395C3114-411B-4387-9BA4-3AB04FB2A45D}" type="presParOf" srcId="{C6F4ECA5-8E55-49A7-A124-2FE27845719F}" destId="{2B2AA75F-9619-46A2-A649-4845E114DAD3}" srcOrd="4" destOrd="0" presId="urn:microsoft.com/office/officeart/2005/8/layout/cycle1"/>
    <dgm:cxn modelId="{C9D371CA-0F10-4122-BA6B-4655A387A766}" type="presParOf" srcId="{C6F4ECA5-8E55-49A7-A124-2FE27845719F}" destId="{1DA5407C-2ABA-4D53-A6E4-65C1E42F44ED}" srcOrd="5" destOrd="0" presId="urn:microsoft.com/office/officeart/2005/8/layout/cycle1"/>
    <dgm:cxn modelId="{68FE269E-69AC-4C5D-A64D-043DC137AE67}" type="presParOf" srcId="{C6F4ECA5-8E55-49A7-A124-2FE27845719F}" destId="{7647305E-982E-4611-88D4-4B010B25F2E9}" srcOrd="6" destOrd="0" presId="urn:microsoft.com/office/officeart/2005/8/layout/cycle1"/>
    <dgm:cxn modelId="{EBDB73AF-AB86-4975-BA91-08FA8117521D}" type="presParOf" srcId="{C6F4ECA5-8E55-49A7-A124-2FE27845719F}" destId="{CA33C156-38C2-47B4-B412-AC0AD426ECA9}" srcOrd="7" destOrd="0" presId="urn:microsoft.com/office/officeart/2005/8/layout/cycle1"/>
    <dgm:cxn modelId="{1B2CAFE7-7C1E-423B-BB92-13A6B787E624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Compile</a:t>
          </a:r>
          <a:endParaRPr lang="en-US" sz="2400" dirty="0">
            <a:solidFill>
              <a:srgbClr val="C00000"/>
            </a:solidFill>
          </a:endParaRP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Edit</a:t>
          </a:r>
          <a:endParaRPr lang="en-US" sz="1800" dirty="0">
            <a:solidFill>
              <a:schemeClr val="tx1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631A227-4F8C-4C18-BDDF-120C459A714D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21F105AD-986A-4D64-97A8-340C4B3E94D1}" type="presOf" srcId="{B3C1612D-F49E-46F5-96F5-811B17CA5296}" destId="{CA33C156-38C2-47B4-B412-AC0AD426ECA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060246EB-8A7E-4EA7-9A32-7596E38D1842}" type="presOf" srcId="{F6C2D785-60EF-4587-AFCF-1F8354AF04F3}" destId="{1DA5407C-2ABA-4D53-A6E4-65C1E42F44ED}" srcOrd="0" destOrd="0" presId="urn:microsoft.com/office/officeart/2005/8/layout/cycle1"/>
    <dgm:cxn modelId="{3429E9AB-A7A4-4582-AFDA-114C08CEE0FA}" type="presOf" srcId="{58AB6B1C-C21F-4364-ACA8-705E866302CC}" destId="{5ACE39B1-DEE8-4A45-A385-F29C53872361}" srcOrd="0" destOrd="0" presId="urn:microsoft.com/office/officeart/2005/8/layout/cycle1"/>
    <dgm:cxn modelId="{ACEE26D7-0F91-4973-AE03-6BF757CE92F3}" type="presOf" srcId="{97371F4E-EFCC-4489-9D4F-A04749EEC3C7}" destId="{C6F4ECA5-8E55-49A7-A124-2FE27845719F}" srcOrd="0" destOrd="0" presId="urn:microsoft.com/office/officeart/2005/8/layout/cycle1"/>
    <dgm:cxn modelId="{9166A457-5823-4CB9-B1FD-CC09D9096299}" type="presOf" srcId="{410C827A-8B8F-4BD2-9371-0AF8EB9697F0}" destId="{52CF257E-0E6F-48A7-B73F-3BF9D7D3B8C9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E099A55A-9178-4B41-86C1-45FC46C7906A}" type="presOf" srcId="{2949E5D0-E3AE-440C-84E0-4D335FE357A3}" destId="{DAD424E8-6E6A-4FDA-B3E6-483CA922E066}" srcOrd="0" destOrd="0" presId="urn:microsoft.com/office/officeart/2005/8/layout/cycle1"/>
    <dgm:cxn modelId="{6788C2F5-38D3-41E7-827B-8C02F246BB0D}" type="presParOf" srcId="{C6F4ECA5-8E55-49A7-A124-2FE27845719F}" destId="{D26C634C-629D-4161-88AF-27FCE15AF6B7}" srcOrd="0" destOrd="0" presId="urn:microsoft.com/office/officeart/2005/8/layout/cycle1"/>
    <dgm:cxn modelId="{9027A4C3-A359-4F2C-8807-B629956A4199}" type="presParOf" srcId="{C6F4ECA5-8E55-49A7-A124-2FE27845719F}" destId="{DAD424E8-6E6A-4FDA-B3E6-483CA922E066}" srcOrd="1" destOrd="0" presId="urn:microsoft.com/office/officeart/2005/8/layout/cycle1"/>
    <dgm:cxn modelId="{A928793B-3335-484C-9602-89FB80C7F198}" type="presParOf" srcId="{C6F4ECA5-8E55-49A7-A124-2FE27845719F}" destId="{5ACE39B1-DEE8-4A45-A385-F29C53872361}" srcOrd="2" destOrd="0" presId="urn:microsoft.com/office/officeart/2005/8/layout/cycle1"/>
    <dgm:cxn modelId="{3633DB1C-2EAB-4F3A-9664-FDCD1362EAE7}" type="presParOf" srcId="{C6F4ECA5-8E55-49A7-A124-2FE27845719F}" destId="{76FA96CB-7B53-4B64-9D50-6A84EDF8069E}" srcOrd="3" destOrd="0" presId="urn:microsoft.com/office/officeart/2005/8/layout/cycle1"/>
    <dgm:cxn modelId="{1B2E99F9-AAE2-48F9-9AB0-8DE76D3CC810}" type="presParOf" srcId="{C6F4ECA5-8E55-49A7-A124-2FE27845719F}" destId="{2B2AA75F-9619-46A2-A649-4845E114DAD3}" srcOrd="4" destOrd="0" presId="urn:microsoft.com/office/officeart/2005/8/layout/cycle1"/>
    <dgm:cxn modelId="{77A43115-285F-4CC4-A7F3-FC00FA56E7CC}" type="presParOf" srcId="{C6F4ECA5-8E55-49A7-A124-2FE27845719F}" destId="{1DA5407C-2ABA-4D53-A6E4-65C1E42F44ED}" srcOrd="5" destOrd="0" presId="urn:microsoft.com/office/officeart/2005/8/layout/cycle1"/>
    <dgm:cxn modelId="{5BA801E7-6516-4B67-BC78-B2ADAB56F206}" type="presParOf" srcId="{C6F4ECA5-8E55-49A7-A124-2FE27845719F}" destId="{7647305E-982E-4611-88D4-4B010B25F2E9}" srcOrd="6" destOrd="0" presId="urn:microsoft.com/office/officeart/2005/8/layout/cycle1"/>
    <dgm:cxn modelId="{DCD277F1-2DD4-4BB1-8CA5-CC4A5B1D6559}" type="presParOf" srcId="{C6F4ECA5-8E55-49A7-A124-2FE27845719F}" destId="{CA33C156-38C2-47B4-B412-AC0AD426ECA9}" srcOrd="7" destOrd="0" presId="urn:microsoft.com/office/officeart/2005/8/layout/cycle1"/>
    <dgm:cxn modelId="{AB194763-891F-435E-B57B-F4A3696703FC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2400" dirty="0" smtClean="0">
              <a:solidFill>
                <a:srgbClr val="C00000"/>
              </a:solidFill>
            </a:rPr>
            <a:t>Compile</a:t>
          </a:r>
          <a:endParaRPr lang="en-US" sz="2400" dirty="0">
            <a:solidFill>
              <a:srgbClr val="C00000"/>
            </a:solidFill>
          </a:endParaRP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800" dirty="0" smtClean="0"/>
            <a:t>Execute</a:t>
          </a:r>
          <a:endParaRPr lang="en-US" sz="18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Edit</a:t>
          </a:r>
          <a:endParaRPr lang="en-US" sz="1800" dirty="0">
            <a:solidFill>
              <a:schemeClr val="tx1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1EA810F7-9A3B-4438-BDFC-B252C0412D16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21B25F06-CC50-4A09-8FB2-BC42B2759598}" type="presOf" srcId="{B3C1612D-F49E-46F5-96F5-811B17CA5296}" destId="{CA33C156-38C2-47B4-B412-AC0AD426ECA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DEB31FE4-705B-45AB-A5C8-A0AF7605FB76}" type="presOf" srcId="{97371F4E-EFCC-4489-9D4F-A04749EEC3C7}" destId="{C6F4ECA5-8E55-49A7-A124-2FE27845719F}" srcOrd="0" destOrd="0" presId="urn:microsoft.com/office/officeart/2005/8/layout/cycle1"/>
    <dgm:cxn modelId="{634CCCE3-010C-4E30-85E9-10118511B891}" type="presOf" srcId="{58AB6B1C-C21F-4364-ACA8-705E866302CC}" destId="{5ACE39B1-DEE8-4A45-A385-F29C53872361}" srcOrd="0" destOrd="0" presId="urn:microsoft.com/office/officeart/2005/8/layout/cycle1"/>
    <dgm:cxn modelId="{A3344A96-E1AA-4E66-8BC1-21D7EBADE547}" type="presOf" srcId="{2949E5D0-E3AE-440C-84E0-4D335FE357A3}" destId="{DAD424E8-6E6A-4FDA-B3E6-483CA922E066}" srcOrd="0" destOrd="0" presId="urn:microsoft.com/office/officeart/2005/8/layout/cycle1"/>
    <dgm:cxn modelId="{AEDD26DF-11CE-4A69-BA29-4347F676250E}" type="presOf" srcId="{D459C53D-C842-4379-B987-E4C10069BCDB}" destId="{2B2AA75F-9619-46A2-A649-4845E114DAD3}" srcOrd="0" destOrd="0" presId="urn:microsoft.com/office/officeart/2005/8/layout/cycle1"/>
    <dgm:cxn modelId="{B3158E1A-DE3C-4548-80A7-A6E9F7418A67}" type="presOf" srcId="{F6C2D785-60EF-4587-AFCF-1F8354AF04F3}" destId="{1DA5407C-2ABA-4D53-A6E4-65C1E42F44ED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E7B5FF69-C71F-4807-8BFD-5B44A1D08176}" type="presParOf" srcId="{C6F4ECA5-8E55-49A7-A124-2FE27845719F}" destId="{D26C634C-629D-4161-88AF-27FCE15AF6B7}" srcOrd="0" destOrd="0" presId="urn:microsoft.com/office/officeart/2005/8/layout/cycle1"/>
    <dgm:cxn modelId="{150D8631-9393-44DB-9AE9-2966983842F8}" type="presParOf" srcId="{C6F4ECA5-8E55-49A7-A124-2FE27845719F}" destId="{DAD424E8-6E6A-4FDA-B3E6-483CA922E066}" srcOrd="1" destOrd="0" presId="urn:microsoft.com/office/officeart/2005/8/layout/cycle1"/>
    <dgm:cxn modelId="{1C4E6250-5529-49B2-93FF-34229E5FC6B4}" type="presParOf" srcId="{C6F4ECA5-8E55-49A7-A124-2FE27845719F}" destId="{5ACE39B1-DEE8-4A45-A385-F29C53872361}" srcOrd="2" destOrd="0" presId="urn:microsoft.com/office/officeart/2005/8/layout/cycle1"/>
    <dgm:cxn modelId="{F79C9B9C-72D5-4611-9771-CF687FE2CB68}" type="presParOf" srcId="{C6F4ECA5-8E55-49A7-A124-2FE27845719F}" destId="{76FA96CB-7B53-4B64-9D50-6A84EDF8069E}" srcOrd="3" destOrd="0" presId="urn:microsoft.com/office/officeart/2005/8/layout/cycle1"/>
    <dgm:cxn modelId="{F26E3A6C-0862-4B22-833E-9071087A15F1}" type="presParOf" srcId="{C6F4ECA5-8E55-49A7-A124-2FE27845719F}" destId="{2B2AA75F-9619-46A2-A649-4845E114DAD3}" srcOrd="4" destOrd="0" presId="urn:microsoft.com/office/officeart/2005/8/layout/cycle1"/>
    <dgm:cxn modelId="{0AAE034E-FFDE-411E-8737-6EDBAD4AA9FA}" type="presParOf" srcId="{C6F4ECA5-8E55-49A7-A124-2FE27845719F}" destId="{1DA5407C-2ABA-4D53-A6E4-65C1E42F44ED}" srcOrd="5" destOrd="0" presId="urn:microsoft.com/office/officeart/2005/8/layout/cycle1"/>
    <dgm:cxn modelId="{F19EAC9F-08FA-4CDD-B5D3-4CE4410AE227}" type="presParOf" srcId="{C6F4ECA5-8E55-49A7-A124-2FE27845719F}" destId="{7647305E-982E-4611-88D4-4B010B25F2E9}" srcOrd="6" destOrd="0" presId="urn:microsoft.com/office/officeart/2005/8/layout/cycle1"/>
    <dgm:cxn modelId="{240BFE52-9ADF-4817-A7D2-DD3CB04CA71D}" type="presParOf" srcId="{C6F4ECA5-8E55-49A7-A124-2FE27845719F}" destId="{CA33C156-38C2-47B4-B412-AC0AD426ECA9}" srcOrd="7" destOrd="0" presId="urn:microsoft.com/office/officeart/2005/8/layout/cycle1"/>
    <dgm:cxn modelId="{7692C9BE-8421-4E8F-999F-47DDE709641A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Compile</a:t>
          </a:r>
          <a:endParaRPr lang="en-US" sz="1800" dirty="0">
            <a:solidFill>
              <a:schemeClr val="tx1"/>
            </a:solidFill>
          </a:endParaRP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2200" baseline="0" dirty="0" smtClean="0">
              <a:solidFill>
                <a:srgbClr val="C00000"/>
              </a:solidFill>
            </a:rPr>
            <a:t>Execute</a:t>
          </a:r>
          <a:endParaRPr lang="en-US" sz="2200" baseline="0" dirty="0">
            <a:solidFill>
              <a:srgbClr val="C00000"/>
            </a:solidFill>
          </a:endParaRP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Edit</a:t>
          </a:r>
          <a:endParaRPr lang="en-US" sz="1800" dirty="0">
            <a:solidFill>
              <a:schemeClr val="tx1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94139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6504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20C4B3B7-5EE5-4C53-B742-97D976D35652}" type="presOf" srcId="{D459C53D-C842-4379-B987-E4C10069BCDB}" destId="{2B2AA75F-9619-46A2-A649-4845E114DAD3}" srcOrd="0" destOrd="0" presId="urn:microsoft.com/office/officeart/2005/8/layout/cycle1"/>
    <dgm:cxn modelId="{792874E8-445A-410A-89E5-237C77F4BD6A}" type="presOf" srcId="{58AB6B1C-C21F-4364-ACA8-705E866302CC}" destId="{5ACE39B1-DEE8-4A45-A385-F29C53872361}" srcOrd="0" destOrd="0" presId="urn:microsoft.com/office/officeart/2005/8/layout/cycle1"/>
    <dgm:cxn modelId="{8FD71F10-FF52-4978-9F5E-485FC69741F6}" type="presOf" srcId="{F6C2D785-60EF-4587-AFCF-1F8354AF04F3}" destId="{1DA5407C-2ABA-4D53-A6E4-65C1E42F44ED}" srcOrd="0" destOrd="0" presId="urn:microsoft.com/office/officeart/2005/8/layout/cycle1"/>
    <dgm:cxn modelId="{2D116F65-1671-44A2-95C0-68AC90FCC1FF}" type="presOf" srcId="{B3C1612D-F49E-46F5-96F5-811B17CA5296}" destId="{CA33C156-38C2-47B4-B412-AC0AD426ECA9}" srcOrd="0" destOrd="0" presId="urn:microsoft.com/office/officeart/2005/8/layout/cycle1"/>
    <dgm:cxn modelId="{59438177-9101-4EB6-843C-996E5A28830D}" type="presOf" srcId="{410C827A-8B8F-4BD2-9371-0AF8EB9697F0}" destId="{52CF257E-0E6F-48A7-B73F-3BF9D7D3B8C9}" srcOrd="0" destOrd="0" presId="urn:microsoft.com/office/officeart/2005/8/layout/cycle1"/>
    <dgm:cxn modelId="{10DAF3FB-9296-4FB2-BC9F-BAC02E705B1C}" type="presOf" srcId="{2949E5D0-E3AE-440C-84E0-4D335FE357A3}" destId="{DAD424E8-6E6A-4FDA-B3E6-483CA922E066}" srcOrd="0" destOrd="0" presId="urn:microsoft.com/office/officeart/2005/8/layout/cycle1"/>
    <dgm:cxn modelId="{AD305F00-1F16-4358-9D9D-DC5F6A3F08BC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3AA58575-843C-4925-95F0-B130628BA829}" type="presParOf" srcId="{C6F4ECA5-8E55-49A7-A124-2FE27845719F}" destId="{D26C634C-629D-4161-88AF-27FCE15AF6B7}" srcOrd="0" destOrd="0" presId="urn:microsoft.com/office/officeart/2005/8/layout/cycle1"/>
    <dgm:cxn modelId="{6CAD6A9A-DB69-47DF-AAE2-8077605EB65F}" type="presParOf" srcId="{C6F4ECA5-8E55-49A7-A124-2FE27845719F}" destId="{DAD424E8-6E6A-4FDA-B3E6-483CA922E066}" srcOrd="1" destOrd="0" presId="urn:microsoft.com/office/officeart/2005/8/layout/cycle1"/>
    <dgm:cxn modelId="{498C4A04-95FA-4DF7-A120-B85755CFA3D0}" type="presParOf" srcId="{C6F4ECA5-8E55-49A7-A124-2FE27845719F}" destId="{5ACE39B1-DEE8-4A45-A385-F29C53872361}" srcOrd="2" destOrd="0" presId="urn:microsoft.com/office/officeart/2005/8/layout/cycle1"/>
    <dgm:cxn modelId="{11F9E47A-C134-4EF3-B533-61563743A753}" type="presParOf" srcId="{C6F4ECA5-8E55-49A7-A124-2FE27845719F}" destId="{76FA96CB-7B53-4B64-9D50-6A84EDF8069E}" srcOrd="3" destOrd="0" presId="urn:microsoft.com/office/officeart/2005/8/layout/cycle1"/>
    <dgm:cxn modelId="{E2EA7CDD-530E-48D5-A52B-A3143CA24921}" type="presParOf" srcId="{C6F4ECA5-8E55-49A7-A124-2FE27845719F}" destId="{2B2AA75F-9619-46A2-A649-4845E114DAD3}" srcOrd="4" destOrd="0" presId="urn:microsoft.com/office/officeart/2005/8/layout/cycle1"/>
    <dgm:cxn modelId="{E30ADD7E-1D48-4E85-8ACA-3685B1F8FB67}" type="presParOf" srcId="{C6F4ECA5-8E55-49A7-A124-2FE27845719F}" destId="{1DA5407C-2ABA-4D53-A6E4-65C1E42F44ED}" srcOrd="5" destOrd="0" presId="urn:microsoft.com/office/officeart/2005/8/layout/cycle1"/>
    <dgm:cxn modelId="{75D0A47F-AC8D-4916-B35B-CF19FAA2CAD1}" type="presParOf" srcId="{C6F4ECA5-8E55-49A7-A124-2FE27845719F}" destId="{7647305E-982E-4611-88D4-4B010B25F2E9}" srcOrd="6" destOrd="0" presId="urn:microsoft.com/office/officeart/2005/8/layout/cycle1"/>
    <dgm:cxn modelId="{AFA47D7A-0C59-4A4B-84AC-E4D391E85CF9}" type="presParOf" srcId="{C6F4ECA5-8E55-49A7-A124-2FE27845719F}" destId="{CA33C156-38C2-47B4-B412-AC0AD426ECA9}" srcOrd="7" destOrd="0" presId="urn:microsoft.com/office/officeart/2005/8/layout/cycle1"/>
    <dgm:cxn modelId="{8CF1C5A6-1219-4DD7-B998-2E0FDECB0C5D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Compile</a:t>
          </a:r>
          <a:endParaRPr lang="en-US" sz="3600" kern="1200" dirty="0"/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Execute</a:t>
          </a:r>
          <a:endParaRPr lang="en-US" sz="3600" kern="1200" dirty="0"/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Edit</a:t>
          </a:r>
          <a:endParaRPr lang="en-US" sz="3600" kern="1200" dirty="0"/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Compile</a:t>
          </a:r>
          <a:endParaRPr lang="en-US" sz="1800" kern="1200" dirty="0"/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Edit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Compile</a:t>
          </a:r>
          <a:endParaRPr lang="en-US" sz="1800" kern="1200" dirty="0"/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Edit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1137269" y="135770"/>
          <a:ext cx="914979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Compile</a:t>
          </a:r>
          <a:endParaRPr lang="en-US" sz="1800" kern="1200" dirty="0"/>
        </a:p>
      </dsp:txBody>
      <dsp:txXfrm>
        <a:off x="1137269" y="135770"/>
        <a:ext cx="914979" cy="653925"/>
      </dsp:txXfrm>
    </dsp:sp>
    <dsp:sp modelId="{5ACE39B1-DEE8-4A45-A385-F29C53872361}">
      <dsp:nvSpPr>
        <dsp:cNvPr id="0" name=""/>
        <dsp:cNvSpPr/>
      </dsp:nvSpPr>
      <dsp:spPr>
        <a:xfrm>
          <a:off x="263733" y="-53759"/>
          <a:ext cx="1546322" cy="1546322"/>
        </a:xfrm>
        <a:prstGeom prst="circularArrow">
          <a:avLst>
            <a:gd name="adj1" fmla="val 8246"/>
            <a:gd name="adj2" fmla="val 575940"/>
            <a:gd name="adj3" fmla="val 2529112"/>
            <a:gd name="adj4" fmla="val 381331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9482" y="1081740"/>
          <a:ext cx="900541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9482" y="1081740"/>
        <a:ext cx="900541" cy="653925"/>
      </dsp:txXfrm>
    </dsp:sp>
    <dsp:sp modelId="{1DA5407C-2ABA-4D53-A6E4-65C1E42F44ED}">
      <dsp:nvSpPr>
        <dsp:cNvPr id="0" name=""/>
        <dsp:cNvSpPr/>
      </dsp:nvSpPr>
      <dsp:spPr>
        <a:xfrm>
          <a:off x="202989" y="822"/>
          <a:ext cx="1546322" cy="1546322"/>
        </a:xfrm>
        <a:prstGeom prst="circularArrow">
          <a:avLst>
            <a:gd name="adj1" fmla="val 8246"/>
            <a:gd name="adj2" fmla="val 575940"/>
            <a:gd name="adj3" fmla="val 10178134"/>
            <a:gd name="adj4" fmla="val 8081988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9230" y="128541"/>
          <a:ext cx="653925" cy="65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Edit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9230" y="128541"/>
        <a:ext cx="653925" cy="653925"/>
      </dsp:txXfrm>
    </dsp:sp>
    <dsp:sp modelId="{52CF257E-0E6F-48A7-B73F-3BF9D7D3B8C9}">
      <dsp:nvSpPr>
        <dsp:cNvPr id="0" name=""/>
        <dsp:cNvSpPr/>
      </dsp:nvSpPr>
      <dsp:spPr>
        <a:xfrm>
          <a:off x="276898" y="-33394"/>
          <a:ext cx="1546322" cy="1546322"/>
        </a:xfrm>
        <a:prstGeom prst="circularArrow">
          <a:avLst>
            <a:gd name="adj1" fmla="val 8246"/>
            <a:gd name="adj2" fmla="val 575940"/>
            <a:gd name="adj3" fmla="val 16703065"/>
            <a:gd name="adj4" fmla="val 14527477"/>
            <a:gd name="adj5" fmla="val 962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Compile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Edit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Compile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Edit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00000"/>
              </a:solidFill>
            </a:rPr>
            <a:t>Compile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55459" y="-53992"/>
          <a:ext cx="1546457" cy="1546457"/>
        </a:xfrm>
        <a:prstGeom prst="circularArrow">
          <a:avLst>
            <a:gd name="adj1" fmla="val 8247"/>
            <a:gd name="adj2" fmla="val 575998"/>
            <a:gd name="adj3" fmla="val 2528872"/>
            <a:gd name="adj4" fmla="val 38230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521176" y="1081628"/>
          <a:ext cx="900694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</a:t>
          </a:r>
          <a:endParaRPr lang="en-US" sz="1800" kern="1200" dirty="0"/>
        </a:p>
      </dsp:txBody>
      <dsp:txXfrm>
        <a:off x="521176" y="1081628"/>
        <a:ext cx="900694" cy="654037"/>
      </dsp:txXfrm>
    </dsp:sp>
    <dsp:sp modelId="{1DA5407C-2ABA-4D53-A6E4-65C1E42F44ED}">
      <dsp:nvSpPr>
        <dsp:cNvPr id="0" name=""/>
        <dsp:cNvSpPr/>
      </dsp:nvSpPr>
      <dsp:spPr>
        <a:xfrm>
          <a:off x="194690" y="620"/>
          <a:ext cx="1546457" cy="1546457"/>
        </a:xfrm>
        <a:prstGeom prst="circularArrow">
          <a:avLst>
            <a:gd name="adj1" fmla="val 8247"/>
            <a:gd name="adj2" fmla="val 575998"/>
            <a:gd name="adj3" fmla="val 10177253"/>
            <a:gd name="adj4" fmla="val 8082322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Edit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951702" y="135676"/>
          <a:ext cx="1269741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Compile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51702" y="135676"/>
        <a:ext cx="1269741" cy="654037"/>
      </dsp:txXfrm>
    </dsp:sp>
    <dsp:sp modelId="{5ACE39B1-DEE8-4A45-A385-F29C53872361}">
      <dsp:nvSpPr>
        <dsp:cNvPr id="0" name=""/>
        <dsp:cNvSpPr/>
      </dsp:nvSpPr>
      <dsp:spPr>
        <a:xfrm>
          <a:off x="260320" y="-88775"/>
          <a:ext cx="1546457" cy="1546457"/>
        </a:xfrm>
        <a:prstGeom prst="circularArrow">
          <a:avLst>
            <a:gd name="adj1" fmla="val 8247"/>
            <a:gd name="adj2" fmla="val 575998"/>
            <a:gd name="adj3" fmla="val 1897115"/>
            <a:gd name="adj4" fmla="val 572444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431802" y="1081628"/>
          <a:ext cx="1079442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>
              <a:solidFill>
                <a:srgbClr val="C00000"/>
              </a:solidFill>
            </a:rPr>
            <a:t>Execute</a:t>
          </a:r>
          <a:endParaRPr lang="en-US" sz="2200" kern="1200" baseline="0" dirty="0">
            <a:solidFill>
              <a:srgbClr val="C00000"/>
            </a:solidFill>
          </a:endParaRPr>
        </a:p>
      </dsp:txBody>
      <dsp:txXfrm>
        <a:off x="431802" y="1081628"/>
        <a:ext cx="1079442" cy="654037"/>
      </dsp:txXfrm>
    </dsp:sp>
    <dsp:sp modelId="{1DA5407C-2ABA-4D53-A6E4-65C1E42F44ED}">
      <dsp:nvSpPr>
        <dsp:cNvPr id="0" name=""/>
        <dsp:cNvSpPr/>
      </dsp:nvSpPr>
      <dsp:spPr>
        <a:xfrm>
          <a:off x="194694" y="905"/>
          <a:ext cx="1546457" cy="1546457"/>
        </a:xfrm>
        <a:prstGeom prst="circularArrow">
          <a:avLst>
            <a:gd name="adj1" fmla="val 8247"/>
            <a:gd name="adj2" fmla="val 575998"/>
            <a:gd name="adj3" fmla="val 10178800"/>
            <a:gd name="adj4" fmla="val 8855180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0907" y="128447"/>
          <a:ext cx="654037" cy="654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Edit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0907" y="128447"/>
        <a:ext cx="654037" cy="654037"/>
      </dsp:txXfrm>
    </dsp:sp>
    <dsp:sp modelId="{52CF257E-0E6F-48A7-B73F-3BF9D7D3B8C9}">
      <dsp:nvSpPr>
        <dsp:cNvPr id="0" name=""/>
        <dsp:cNvSpPr/>
      </dsp:nvSpPr>
      <dsp:spPr>
        <a:xfrm>
          <a:off x="268621" y="-33483"/>
          <a:ext cx="1546457" cy="1546457"/>
        </a:xfrm>
        <a:prstGeom prst="circularArrow">
          <a:avLst>
            <a:gd name="adj1" fmla="val 8247"/>
            <a:gd name="adj2" fmla="val 575998"/>
            <a:gd name="adj3" fmla="val 16702478"/>
            <a:gd name="adj4" fmla="val 14527587"/>
            <a:gd name="adj5" fmla="val 962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874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186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67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731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78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262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085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079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997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77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48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37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923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6775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074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5721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552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800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771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067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5829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7801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565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271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271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2061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669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581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234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813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609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6612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05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2016s1/intro_lab/gettingStarted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mp.nus.edu.sg/~cs1010/2_resources/online.html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myacct/services.cg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vpn.comp.nus.edu.s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mp.nus.edu.sg/node/166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2016s1/intro_lab/gettingStarted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newac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mp.nus.edu.sg/node/173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mp.nus.edu.sg/cf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mp.nus.edu.sg/~cs1010/2_resources/online.html" TargetMode="External"/><Relationship Id="rId3" Type="http://schemas.openxmlformats.org/officeDocument/2006/relationships/image" Target="../media/image4.wmf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2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rgbClr val="C00000"/>
                </a:solidFill>
                <a:latin typeface="Calibri" panose="020F0502020204030204" pitchFamily="34" charset="0"/>
              </a:rPr>
              <a:t>CS1010 Computing </a:t>
            </a:r>
            <a:r>
              <a:rPr lang="en-US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Environment</a:t>
            </a:r>
            <a:endParaRPr lang="en-US" sz="4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Unit2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14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502858" y="664421"/>
            <a:ext cx="4004733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fontAlgn="auto">
              <a:spcAft>
                <a:spcPts val="0"/>
              </a:spcAft>
            </a:pPr>
            <a:r>
              <a:rPr lang="en-GB" sz="1600" cap="none" smtClean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72210172039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Logging into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dirty="0" smtClean="0"/>
              <a:t>1 - </a:t>
            </a:r>
            <a:fld id="{24D17162-63A3-49DC-92B1-933428BCC85F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 dirty="0" smtClean="0"/>
              <a:t>Click </a:t>
            </a:r>
            <a:r>
              <a:rPr lang="en-US" dirty="0"/>
              <a:t>on “</a:t>
            </a:r>
            <a:r>
              <a:rPr lang="en-US" dirty="0">
                <a:solidFill>
                  <a:srgbClr val="0000FF"/>
                </a:solidFill>
              </a:rPr>
              <a:t>Quick Connect</a:t>
            </a:r>
            <a:r>
              <a:rPr lang="en-US" dirty="0"/>
              <a:t>” to get the pop-up window. </a:t>
            </a:r>
            <a:endParaRPr lang="en-SG" dirty="0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</a:t>
              </a:r>
              <a:r>
                <a:rPr lang="en-US" dirty="0" smtClean="0"/>
                <a:t>or </a:t>
              </a:r>
              <a:r>
                <a:rPr lang="en-US" dirty="0" err="1" smtClean="0">
                  <a:solidFill>
                    <a:srgbClr val="0000FF"/>
                  </a:solidFill>
                </a:rPr>
                <a:t>Xshell</a:t>
              </a:r>
              <a:r>
                <a:rPr lang="en-US" dirty="0" smtClean="0"/>
                <a:t> icon on </a:t>
              </a:r>
              <a:r>
                <a:rPr lang="en-US" dirty="0"/>
                <a:t>your desktop, and double click on it</a:t>
              </a:r>
              <a:r>
                <a:rPr lang="en-US" dirty="0" smtClean="0"/>
                <a:t>. We shall assume you are using the former here.</a:t>
              </a:r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or</a:t>
                </a:r>
                <a:endParaRPr lang="en-US"/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</a:t>
            </a:r>
            <a:r>
              <a:rPr lang="en-US" dirty="0" smtClean="0"/>
              <a:t>” </a:t>
            </a:r>
            <a:r>
              <a:rPr lang="en-US" dirty="0"/>
              <a:t>for Host Name </a:t>
            </a:r>
            <a:r>
              <a:rPr lang="en-US" dirty="0" smtClean="0"/>
              <a:t>if connecting within campus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sunfire.comp.nus.edu.sg</a:t>
            </a:r>
            <a:r>
              <a:rPr lang="en-US" dirty="0" smtClean="0"/>
              <a:t>” if connecting from off campus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your </a:t>
            </a:r>
            <a:r>
              <a:rPr lang="en-US" dirty="0">
                <a:solidFill>
                  <a:srgbClr val="0000FF"/>
                </a:solidFill>
              </a:rPr>
              <a:t>UNIX id </a:t>
            </a:r>
            <a:r>
              <a:rPr lang="en-US" dirty="0" smtClean="0"/>
              <a:t>as User Name.</a:t>
            </a:r>
            <a:endParaRPr lang="en-SG" dirty="0"/>
          </a:p>
        </p:txBody>
      </p:sp>
      <p:pic>
        <p:nvPicPr>
          <p:cNvPr id="22" name="SpotlightShape15f66c70-ee3a-4d4d-adc0-f96802e1d764" hidden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84" y="2921532"/>
            <a:ext cx="701675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SpotlightShape1_rendered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2" name="PPIndicator201407221017204336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33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72210170426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Logging into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dirty="0" smtClean="0"/>
              <a:t>1 - </a:t>
            </a:r>
            <a:fld id="{24D17162-63A3-49DC-92B1-933428BCC85F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 dirty="0" smtClean="0"/>
              <a:t>Click </a:t>
            </a:r>
            <a:r>
              <a:rPr lang="en-US" dirty="0"/>
              <a:t>on “</a:t>
            </a:r>
            <a:r>
              <a:rPr lang="en-US" dirty="0">
                <a:solidFill>
                  <a:srgbClr val="0000FF"/>
                </a:solidFill>
              </a:rPr>
              <a:t>Quick Connect</a:t>
            </a:r>
            <a:r>
              <a:rPr lang="en-US" dirty="0"/>
              <a:t>” to get the pop-up window. </a:t>
            </a:r>
            <a:endParaRPr lang="en-SG" dirty="0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</a:t>
              </a:r>
              <a:r>
                <a:rPr lang="en-US" dirty="0" smtClean="0"/>
                <a:t>or </a:t>
              </a:r>
              <a:r>
                <a:rPr lang="en-US" dirty="0" err="1" smtClean="0">
                  <a:solidFill>
                    <a:srgbClr val="0000FF"/>
                  </a:solidFill>
                </a:rPr>
                <a:t>Xshell</a:t>
              </a:r>
              <a:r>
                <a:rPr lang="en-US" dirty="0" smtClean="0"/>
                <a:t> icon on </a:t>
              </a:r>
              <a:r>
                <a:rPr lang="en-US" dirty="0"/>
                <a:t>your desktop, and double click on it</a:t>
              </a:r>
              <a:r>
                <a:rPr lang="en-US" dirty="0" smtClean="0"/>
                <a:t>. We shall assume you are using the former here.</a:t>
              </a:r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or</a:t>
                </a:r>
                <a:endParaRPr lang="en-US"/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</a:t>
            </a:r>
            <a:r>
              <a:rPr lang="en-US" dirty="0" smtClean="0"/>
              <a:t>” </a:t>
            </a:r>
            <a:r>
              <a:rPr lang="en-US" dirty="0"/>
              <a:t>for Host Name </a:t>
            </a:r>
            <a:r>
              <a:rPr lang="en-US" dirty="0" smtClean="0"/>
              <a:t>if connecting within campus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sunfire.comp.nus.edu.sg</a:t>
            </a:r>
            <a:r>
              <a:rPr lang="en-US" dirty="0" smtClean="0"/>
              <a:t>” if connecting from off campus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your </a:t>
            </a:r>
            <a:r>
              <a:rPr lang="en-US" dirty="0">
                <a:solidFill>
                  <a:srgbClr val="0000FF"/>
                </a:solidFill>
              </a:rPr>
              <a:t>UNIX id </a:t>
            </a:r>
            <a:r>
              <a:rPr lang="en-US" dirty="0" smtClean="0"/>
              <a:t>as User Name.</a:t>
            </a:r>
            <a:endParaRPr lang="en-SG" dirty="0"/>
          </a:p>
        </p:txBody>
      </p:sp>
      <p:pic>
        <p:nvPicPr>
          <p:cNvPr id="22" name="SpotlightShapea11321d3-05fe-467b-8cb8-f7dd0de68fc3" hidden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99" y="3914622"/>
            <a:ext cx="232886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SpotlightShape1_rendered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2" name="PPIndicator201407221017042893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52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83" y="1385793"/>
            <a:ext cx="2753783" cy="1324070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Logging into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34975" y="1322388"/>
            <a:ext cx="3569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 dirty="0"/>
              <a:t>3.	Enter your UNIX password.</a:t>
            </a:r>
            <a:endParaRPr lang="en-SG" dirty="0"/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690813" y="1662113"/>
            <a:ext cx="1562100" cy="450850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46442" y="4575067"/>
            <a:ext cx="28559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 dirty="0" smtClean="0"/>
              <a:t>5.</a:t>
            </a:r>
            <a:r>
              <a:rPr lang="en-US" dirty="0"/>
              <a:t>	To log out from your UNIX account, type “</a:t>
            </a:r>
            <a:r>
              <a:rPr lang="en-US" dirty="0">
                <a:solidFill>
                  <a:srgbClr val="0000FF"/>
                </a:solidFill>
              </a:rPr>
              <a:t>exit</a:t>
            </a:r>
            <a:r>
              <a:rPr lang="en-US" dirty="0"/>
              <a:t>” or “</a:t>
            </a:r>
            <a:r>
              <a:rPr lang="en-US" dirty="0">
                <a:solidFill>
                  <a:srgbClr val="0000FF"/>
                </a:solidFill>
              </a:rPr>
              <a:t>logout</a:t>
            </a:r>
            <a:r>
              <a:rPr lang="en-US" dirty="0"/>
              <a:t>”.</a:t>
            </a:r>
            <a:endParaRPr lang="en-SG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71488" y="2709863"/>
            <a:ext cx="8163134" cy="3864864"/>
            <a:chOff x="471488" y="2709863"/>
            <a:chExt cx="8163134" cy="3864864"/>
          </a:xfrm>
        </p:grpSpPr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471488" y="2709863"/>
              <a:ext cx="30003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4.	Once you log in </a:t>
              </a:r>
              <a:r>
                <a:rPr lang="en-US" dirty="0" smtClean="0"/>
                <a:t>successfully, </a:t>
              </a:r>
              <a:r>
                <a:rPr lang="en-US" dirty="0"/>
                <a:t>you will see this screen (actual display may vary).</a:t>
              </a:r>
              <a:endParaRPr lang="en-SG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863" y="2930098"/>
              <a:ext cx="5162759" cy="3644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37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Change settings in SSH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You may change the settings in SSH (</a:t>
            </a:r>
            <a:r>
              <a:rPr lang="en-US" sz="2000" dirty="0" err="1" smtClean="0"/>
              <a:t>eg</a:t>
            </a:r>
            <a:r>
              <a:rPr lang="en-US" sz="2000" dirty="0" smtClean="0"/>
              <a:t>: font size, background </a:t>
            </a:r>
            <a:r>
              <a:rPr lang="en-US" sz="2000" dirty="0" err="1" smtClean="0"/>
              <a:t>colour</a:t>
            </a:r>
            <a:r>
              <a:rPr lang="en-US" sz="2000" dirty="0" smtClean="0"/>
              <a:t>, text </a:t>
            </a:r>
            <a:r>
              <a:rPr lang="en-US" sz="2000" dirty="0" err="1" smtClean="0"/>
              <a:t>colour</a:t>
            </a:r>
            <a:r>
              <a:rPr lang="en-US" sz="2000" dirty="0" smtClean="0"/>
              <a:t>, etc.)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For example, to change background and text </a:t>
            </a:r>
            <a:r>
              <a:rPr lang="en-US" sz="2000" dirty="0" err="1" smtClean="0"/>
              <a:t>colours</a:t>
            </a:r>
            <a:r>
              <a:rPr lang="en-US" sz="2000" dirty="0" smtClean="0"/>
              <a:t>, click on “Edit” </a:t>
            </a:r>
            <a:r>
              <a:rPr lang="en-US" sz="2000" dirty="0" smtClean="0">
                <a:sym typeface="Wingdings" panose="05000000000000000000" pitchFamily="2" charset="2"/>
              </a:rPr>
              <a:t> “Settings” and change the desired settings accordingly.</a:t>
            </a:r>
            <a:endParaRPr lang="en-US" sz="20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661771"/>
            <a:ext cx="4881985" cy="3442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83" y="3107266"/>
            <a:ext cx="3452283" cy="3165081"/>
          </a:xfrm>
          <a:prstGeom prst="rect">
            <a:avLst/>
          </a:prstGeom>
        </p:spPr>
      </p:pic>
      <p:sp>
        <p:nvSpPr>
          <p:cNvPr id="7" name="[Oval 6]"/>
          <p:cNvSpPr/>
          <p:nvPr/>
        </p:nvSpPr>
        <p:spPr>
          <a:xfrm>
            <a:off x="6629400" y="3810000"/>
            <a:ext cx="1109133" cy="5731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[Oval 6]"/>
          <p:cNvSpPr/>
          <p:nvPr/>
        </p:nvSpPr>
        <p:spPr>
          <a:xfrm>
            <a:off x="5799667" y="4445000"/>
            <a:ext cx="390524" cy="134159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0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100058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Trying out some UNIX commands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7808794" cy="355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Type ‘</a:t>
            </a:r>
            <a:r>
              <a:rPr lang="en-US" sz="2800" u="sng" dirty="0" err="1" smtClean="0"/>
              <a:t>ls</a:t>
            </a:r>
            <a:r>
              <a:rPr lang="en-US" sz="2800" dirty="0" smtClean="0"/>
              <a:t>’ (</a:t>
            </a:r>
            <a:r>
              <a:rPr lang="en-US" sz="2800" u="sng" dirty="0" smtClean="0"/>
              <a:t>l</a:t>
            </a:r>
            <a:r>
              <a:rPr lang="en-US" sz="2800" dirty="0" smtClean="0"/>
              <a:t>i</a:t>
            </a:r>
            <a:r>
              <a:rPr lang="en-US" sz="2800" u="sng" dirty="0" smtClean="0"/>
              <a:t>s</a:t>
            </a:r>
            <a:r>
              <a:rPr lang="en-US" sz="2800" dirty="0" smtClean="0"/>
              <a:t>t) to list out the files in your directory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You see no list because your account is brand new. There are no files in there.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dirty="0" smtClean="0"/>
              <a:t>Type ‘</a:t>
            </a:r>
            <a:r>
              <a:rPr lang="en-GB" sz="2800" u="sng" dirty="0" err="1" smtClean="0"/>
              <a:t>pwd</a:t>
            </a:r>
            <a:r>
              <a:rPr lang="en-GB" sz="2800" dirty="0" smtClean="0"/>
              <a:t>’ (</a:t>
            </a:r>
            <a:r>
              <a:rPr lang="en-GB" sz="2800" u="sng" dirty="0" smtClean="0"/>
              <a:t>p</a:t>
            </a:r>
            <a:r>
              <a:rPr lang="en-GB" sz="2800" dirty="0" smtClean="0"/>
              <a:t>rint </a:t>
            </a:r>
            <a:r>
              <a:rPr lang="en-GB" sz="2800" u="sng" dirty="0" smtClean="0"/>
              <a:t>w</a:t>
            </a:r>
            <a:r>
              <a:rPr lang="en-GB" sz="2800" dirty="0" smtClean="0"/>
              <a:t>orking </a:t>
            </a:r>
            <a:r>
              <a:rPr lang="en-GB" sz="2800" u="sng" dirty="0" smtClean="0"/>
              <a:t>d</a:t>
            </a:r>
            <a:r>
              <a:rPr lang="en-GB" sz="2800" dirty="0" smtClean="0"/>
              <a:t>irectory) to show the pathname of your current 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 smtClean="0"/>
              <a:t>An example output: </a:t>
            </a:r>
            <a:r>
              <a:rPr lang="en-GB" sz="2400" b="1" dirty="0" smtClean="0"/>
              <a:t>/root/home/h/</a:t>
            </a:r>
            <a:r>
              <a:rPr lang="en-GB" sz="2400" b="1" dirty="0" err="1" smtClean="0"/>
              <a:t>happytan</a:t>
            </a:r>
            <a:endParaRPr lang="en-GB" sz="2400" b="1" dirty="0"/>
          </a:p>
        </p:txBody>
      </p:sp>
      <p:sp>
        <p:nvSpPr>
          <p:cNvPr id="16" name="[TextBox 3]"/>
          <p:cNvSpPr txBox="1"/>
          <p:nvPr/>
        </p:nvSpPr>
        <p:spPr>
          <a:xfrm>
            <a:off x="1446663" y="5072484"/>
            <a:ext cx="64008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ls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C00000"/>
                </a:solidFill>
              </a:rPr>
              <a:t>pwd </a:t>
            </a:r>
            <a:r>
              <a:rPr lang="en-US" sz="2400" smtClean="0"/>
              <a:t>are just two UNIX commands.</a:t>
            </a:r>
          </a:p>
          <a:p>
            <a:r>
              <a:rPr lang="en-US" sz="2400" smtClean="0"/>
              <a:t>UNIX commands are case-sensitive.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991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File Directories in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6" name="[TextBox 3]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/home/h/</a:t>
            </a:r>
            <a:r>
              <a:rPr lang="en-GB" sz="2400" b="1" dirty="0" err="1" smtClean="0"/>
              <a:t>happytan</a:t>
            </a:r>
            <a:endParaRPr lang="en-US" sz="2400" dirty="0"/>
          </a:p>
        </p:txBody>
      </p:sp>
      <p:pic>
        <p:nvPicPr>
          <p:cNvPr id="8" name="Picture 2" descr="C:\modules\CS1010\admin\unix_director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3" y="1677048"/>
            <a:ext cx="69596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[TextBox 3]"/>
          <p:cNvSpPr txBox="1"/>
          <p:nvPr/>
        </p:nvSpPr>
        <p:spPr>
          <a:xfrm>
            <a:off x="5844654" y="4809715"/>
            <a:ext cx="3129507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Check out the pathname of your own home directory by typing ‘</a:t>
            </a:r>
            <a:r>
              <a:rPr lang="en-GB" sz="2000" dirty="0" err="1" smtClean="0">
                <a:solidFill>
                  <a:srgbClr val="C00000"/>
                </a:solidFill>
              </a:rPr>
              <a:t>pwd</a:t>
            </a:r>
            <a:r>
              <a:rPr lang="en-GB" sz="2000" dirty="0" smtClean="0"/>
              <a:t>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35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File Directories in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30" name="Parallelogram 2720d3f366-3a6e-43be-8d4a-e2b5bd0032ed_Copy7d3a5019-c681-4f7c-96c0-02e8e27eabe4"/>
          <p:cNvSpPr/>
          <p:nvPr/>
        </p:nvSpPr>
        <p:spPr>
          <a:xfrm>
            <a:off x="2546775" y="1673805"/>
            <a:ext cx="3398293" cy="3700170"/>
          </a:xfrm>
          <a:prstGeom prst="parallelogram">
            <a:avLst>
              <a:gd name="adj" fmla="val 47436"/>
            </a:avLst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[TextBox 3]"/>
          <p:cNvSpPr txBox="1"/>
          <p:nvPr/>
        </p:nvSpPr>
        <p:spPr>
          <a:xfrm>
            <a:off x="459854" y="1677048"/>
            <a:ext cx="3129507" cy="156966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When you log in, you are automatically placed in your home directory.</a:t>
            </a:r>
            <a:endParaRPr lang="en-US" sz="2400"/>
          </a:p>
        </p:txBody>
      </p:sp>
      <p:sp>
        <p:nvSpPr>
          <p:cNvPr id="11" name="[TextBox 3]"/>
          <p:cNvSpPr txBox="1"/>
          <p:nvPr/>
        </p:nvSpPr>
        <p:spPr>
          <a:xfrm>
            <a:off x="5320732" y="3644767"/>
            <a:ext cx="3129507" cy="19389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You are allowed to create/modify/remove files or subdirectories only under your home directory.</a:t>
            </a:r>
            <a:endParaRPr lang="en-US" sz="2400"/>
          </a:p>
        </p:txBody>
      </p:sp>
      <p:sp>
        <p:nvSpPr>
          <p:cNvPr id="12" name="[TextBox 3]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/home/h/</a:t>
            </a:r>
            <a:r>
              <a:rPr lang="en-GB" sz="2400" b="1" dirty="0" err="1" smtClean="0"/>
              <a:t>happytan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8089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Setting up your UNIX account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As your new account is currently bare, run the following set-up to configure your account: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cs1010/workshop/setup</a:t>
            </a:r>
            <a:endParaRPr lang="en-US" sz="2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(enter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when prompted)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source .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bashrc</a:t>
            </a:r>
            <a:endParaRPr lang="en-US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(no response from the system is good news!)</a:t>
            </a:r>
            <a:endParaRPr lang="en-US" sz="28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dirty="0" smtClean="0"/>
              <a:t>(1) does the following in your home 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 smtClean="0"/>
              <a:t>Creates a ‘c’ subdirectory and puts a few C programs into the ‘c’ subdirectory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number of system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files into the home directory,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vimrc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(vim configuration file)</a:t>
            </a:r>
            <a:endParaRPr lang="en-GB" sz="2400" b="1" dirty="0"/>
          </a:p>
        </p:txBody>
      </p:sp>
      <p:sp>
        <p:nvSpPr>
          <p:cNvPr id="10" name="[TextBox 3]"/>
          <p:cNvSpPr txBox="1"/>
          <p:nvPr/>
        </p:nvSpPr>
        <p:spPr>
          <a:xfrm>
            <a:off x="7069541" y="2165511"/>
            <a:ext cx="1801504" cy="1200329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need to do this only </a:t>
            </a:r>
            <a:r>
              <a:rPr lang="en-US" sz="2400" dirty="0" smtClean="0">
                <a:solidFill>
                  <a:srgbClr val="C00000"/>
                </a:solidFill>
              </a:rPr>
              <a:t>ONCE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40" y="256117"/>
            <a:ext cx="1617259" cy="11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7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512043899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Basic UNIX Commands (1/4)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In </a:t>
            </a:r>
            <a:r>
              <a:rPr lang="en-SG" sz="2400" dirty="0" smtClean="0"/>
              <a:t>UNIX, typically you do </a:t>
            </a:r>
            <a:r>
              <a:rPr lang="en-SG" sz="2400" dirty="0"/>
              <a:t>a lot of typing but much less mouse clicking, compared with </a:t>
            </a:r>
            <a:r>
              <a:rPr lang="en-SG" sz="2400" dirty="0" smtClean="0"/>
              <a:t>other </a:t>
            </a:r>
            <a:r>
              <a:rPr lang="en-SG" sz="2400" dirty="0"/>
              <a:t>operating </a:t>
            </a:r>
            <a:r>
              <a:rPr lang="en-SG" sz="2400" dirty="0" smtClean="0"/>
              <a:t>systems like Windows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UNIX commands are </a:t>
            </a:r>
            <a:r>
              <a:rPr lang="en-SG" sz="2400" u="sng" dirty="0" smtClean="0">
                <a:solidFill>
                  <a:srgbClr val="0000FF"/>
                </a:solidFill>
              </a:rPr>
              <a:t>case sensitive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Practice is the best way to recognize UNIX commands. Gradually you will be more and more familiar with UNIX commands – so don’t worry too much at the </a:t>
            </a:r>
            <a:r>
              <a:rPr lang="en-SG" sz="2400" dirty="0" smtClean="0"/>
              <a:t>beginning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In </a:t>
            </a:r>
            <a:r>
              <a:rPr lang="en-SG" sz="2400" dirty="0" err="1" smtClean="0"/>
              <a:t>sunfire</a:t>
            </a:r>
            <a:r>
              <a:rPr lang="en-SG" sz="2400" dirty="0" smtClean="0"/>
              <a:t>, you can use the </a:t>
            </a:r>
            <a:r>
              <a:rPr lang="en-SG" sz="2400" dirty="0"/>
              <a:t>up </a:t>
            </a:r>
            <a:r>
              <a:rPr lang="en-SG" sz="2400" dirty="0" smtClean="0">
                <a:solidFill>
                  <a:srgbClr val="C00000"/>
                </a:solidFill>
              </a:rPr>
              <a:t>↑</a:t>
            </a:r>
            <a:r>
              <a:rPr lang="en-SG" sz="2400" dirty="0" smtClean="0"/>
              <a:t> and down </a:t>
            </a:r>
            <a:r>
              <a:rPr lang="en-SG" sz="2400" dirty="0" smtClean="0">
                <a:solidFill>
                  <a:srgbClr val="C00000"/>
                </a:solidFill>
              </a:rPr>
              <a:t>↓</a:t>
            </a:r>
            <a:r>
              <a:rPr lang="en-GB" sz="2400" dirty="0" smtClean="0"/>
              <a:t> </a:t>
            </a:r>
            <a:r>
              <a:rPr lang="en-SG" sz="2400" dirty="0" smtClean="0"/>
              <a:t>arrows to select (and optionally modify) a previous command in the command log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Basic UNIX Commands (2/4)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5" y="1219199"/>
            <a:ext cx="7995061" cy="21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Following the “Getting Started with UNIX and </a:t>
            </a:r>
            <a:r>
              <a:rPr lang="en-US" sz="2000" dirty="0" err="1" smtClean="0"/>
              <a:t>CodeCrunch</a:t>
            </a:r>
            <a:r>
              <a:rPr lang="en-US" sz="2000" dirty="0"/>
              <a:t>” document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http://www.comp.nus.edu.sg/~</a:t>
            </a:r>
            <a:r>
              <a:rPr lang="en-US" sz="1600" dirty="0" smtClean="0">
                <a:hlinkClick r:id="rId3"/>
              </a:rPr>
              <a:t>cs1010/labs/2016s1/intro_lab/gettingStarted.html</a:t>
            </a:r>
            <a:r>
              <a:rPr lang="en-US" sz="1600" dirty="0" smtClean="0"/>
              <a:t>)</a:t>
            </a:r>
            <a:r>
              <a:rPr lang="en-US" sz="2400" dirty="0" smtClean="0"/>
              <a:t>, </a:t>
            </a:r>
            <a:r>
              <a:rPr lang="en-US" sz="2000" dirty="0" smtClean="0"/>
              <a:t>your lecturer will go through these basic UNIX commands with you in class. (We will introduce </a:t>
            </a:r>
            <a:r>
              <a:rPr lang="en-US" sz="2000" dirty="0" err="1" smtClean="0"/>
              <a:t>CodeCrunch</a:t>
            </a:r>
            <a:r>
              <a:rPr lang="en-US" sz="2000" dirty="0" smtClean="0"/>
              <a:t> in the next lesson.)</a:t>
            </a:r>
            <a:endParaRPr lang="en-GB" sz="2000" dirty="0"/>
          </a:p>
        </p:txBody>
      </p:sp>
      <p:graphicFrame>
        <p:nvGraphicFramePr>
          <p:cNvPr id="2" name="[Table 1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12489"/>
              </p:ext>
            </p:extLst>
          </p:nvPr>
        </p:nvGraphicFramePr>
        <p:xfrm>
          <a:off x="573206" y="2971157"/>
          <a:ext cx="377720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dirty="0" smtClean="0"/>
                        <a:t>rint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dirty="0" smtClean="0"/>
                        <a:t>orking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dirty="0" smtClean="0"/>
                        <a:t>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 files in current directory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dirty="0" smtClean="0"/>
                        <a:t>hange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dirty="0" smtClean="0"/>
                        <a:t>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sub</a:t>
                      </a:r>
                      <a:r>
                        <a:rPr lang="en-US" baseline="0" dirty="0" err="1" smtClean="0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baseline="0" dirty="0" err="1" smtClean="0"/>
                        <a:t>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 smtClean="0"/>
                        <a:t>ove</a:t>
                      </a:r>
                      <a:r>
                        <a:rPr lang="en-US" dirty="0" smtClean="0"/>
                        <a:t> an empty </a:t>
                      </a:r>
                      <a:r>
                        <a:rPr lang="en-US" dirty="0" err="1" smtClean="0"/>
                        <a:t>sub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dirty="0" err="1" smtClean="0"/>
                        <a:t>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[Table 1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95233"/>
              </p:ext>
            </p:extLst>
          </p:nvPr>
        </p:nvGraphicFramePr>
        <p:xfrm>
          <a:off x="4604795" y="2974694"/>
          <a:ext cx="3777205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033">
                <a:tc>
                  <a:txBody>
                    <a:bodyPr/>
                    <a:lstStyle/>
                    <a:p>
                      <a:r>
                        <a:rPr lang="en-US" dirty="0" smtClean="0"/>
                        <a:t>File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dirty="0" err="1" smtClean="0"/>
                        <a:t>o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dirty="0" err="1" smtClean="0"/>
                        <a:t>y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 smtClean="0"/>
                        <a:t>o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smtClean="0"/>
                        <a:t> file, also to rename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 err="1" smtClean="0"/>
                        <a:t>e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dirty="0" err="1" smtClean="0"/>
                        <a:t>ove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CAT</a:t>
                      </a:r>
                      <a:r>
                        <a:rPr lang="en-US" dirty="0" err="1" smtClean="0"/>
                        <a:t>enate</a:t>
                      </a:r>
                      <a:r>
                        <a:rPr lang="en-US" baseline="0" dirty="0" smtClean="0"/>
                        <a:t> file (to view a file)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88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2: CS1010 Computing Environment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Types of Programs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Program Development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Programming Environment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 smtClean="0"/>
              <a:t>sunfire</a:t>
            </a:r>
            <a:r>
              <a:rPr lang="en-GB" sz="2800" dirty="0" smtClean="0"/>
              <a:t> – a UNIX machine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vim – a text editor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File transfer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Unit2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5"/>
      <p:bldP spid="14339" grpId="1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Basic UNIX Commands (3/4)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74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Command </a:t>
            </a:r>
            <a:r>
              <a:rPr lang="en-US" sz="2000" dirty="0" smtClean="0">
                <a:solidFill>
                  <a:srgbClr val="C00000"/>
                </a:solidFill>
              </a:rPr>
              <a:t>options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Many UNIX commands come with options, preceded by ‘-’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80410" y="2455334"/>
            <a:ext cx="8320522" cy="898474"/>
            <a:chOff x="580410" y="2455334"/>
            <a:chExt cx="8320522" cy="898474"/>
          </a:xfrm>
        </p:grpSpPr>
        <p:sp>
          <p:nvSpPr>
            <p:cNvPr id="13" name="TextBox 12"/>
            <p:cNvSpPr txBox="1"/>
            <p:nvPr/>
          </p:nvSpPr>
          <p:spPr>
            <a:xfrm>
              <a:off x="580410" y="2769033"/>
              <a:ext cx="4866897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-F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/c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Callout 1 4"/>
            <p:cNvSpPr/>
            <p:nvPr/>
          </p:nvSpPr>
          <p:spPr>
            <a:xfrm>
              <a:off x="6073065" y="2455334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71121"/>
                <a:gd name="adj4" fmla="val -22165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-F </a:t>
              </a:r>
              <a:r>
                <a:rPr lang="en-US" sz="1400" dirty="0" smtClean="0">
                  <a:solidFill>
                    <a:schemeClr val="tx1"/>
                  </a:solidFill>
                </a:rPr>
                <a:t>prefixes directory name with /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3207" y="1896533"/>
            <a:ext cx="7598520" cy="652509"/>
            <a:chOff x="573207" y="1896533"/>
            <a:chExt cx="7598520" cy="652509"/>
          </a:xfrm>
        </p:grpSpPr>
        <p:sp>
          <p:nvSpPr>
            <p:cNvPr id="3" name="TextBox 2"/>
            <p:cNvSpPr txBox="1"/>
            <p:nvPr/>
          </p:nvSpPr>
          <p:spPr>
            <a:xfrm>
              <a:off x="573207" y="1964267"/>
              <a:ext cx="4866897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endPara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Callout 1 19"/>
            <p:cNvSpPr/>
            <p:nvPr/>
          </p:nvSpPr>
          <p:spPr>
            <a:xfrm>
              <a:off x="6083139" y="1896533"/>
              <a:ext cx="2088588" cy="491067"/>
            </a:xfrm>
            <a:prstGeom prst="borderCallout1">
              <a:avLst>
                <a:gd name="adj1" fmla="val 37715"/>
                <a:gd name="adj2" fmla="val -731"/>
                <a:gd name="adj3" fmla="val 52155"/>
                <a:gd name="adj4" fmla="val -30631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The plain </a:t>
              </a:r>
              <a:r>
                <a:rPr lang="en-US" sz="14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ls</a:t>
              </a:r>
              <a:r>
                <a:rPr lang="en-US" sz="1400" dirty="0" smtClean="0">
                  <a:solidFill>
                    <a:schemeClr val="tx1"/>
                  </a:solidFill>
                </a:rPr>
                <a:t> command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3206" y="3061420"/>
            <a:ext cx="8332656" cy="1193941"/>
            <a:chOff x="573206" y="3061420"/>
            <a:chExt cx="8332656" cy="1193941"/>
          </a:xfrm>
        </p:grpSpPr>
        <p:sp>
          <p:nvSpPr>
            <p:cNvPr id="16" name="TextBox 15"/>
            <p:cNvSpPr txBox="1"/>
            <p:nvPr/>
          </p:nvSpPr>
          <p:spPr>
            <a:xfrm>
              <a:off x="573206" y="3670586"/>
              <a:ext cx="7103813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-l</a:t>
              </a:r>
            </a:p>
            <a:p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2 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27 12:58 c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Callout 1 20"/>
            <p:cNvSpPr/>
            <p:nvPr/>
          </p:nvSpPr>
          <p:spPr>
            <a:xfrm>
              <a:off x="6077995" y="3061420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122845"/>
                <a:gd name="adj4" fmla="val -18572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-l </a:t>
              </a:r>
              <a:r>
                <a:rPr lang="en-US" sz="1400" dirty="0" smtClean="0">
                  <a:solidFill>
                    <a:schemeClr val="tx1"/>
                  </a:solidFill>
                </a:rPr>
                <a:t>displays info in long format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0410" y="4353013"/>
            <a:ext cx="8171229" cy="584775"/>
            <a:chOff x="580410" y="4353013"/>
            <a:chExt cx="8171229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580410" y="4353013"/>
              <a:ext cx="4866899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-a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   ..    .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bashrc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vimrc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c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Callout 1 21"/>
            <p:cNvSpPr/>
            <p:nvPr/>
          </p:nvSpPr>
          <p:spPr>
            <a:xfrm>
              <a:off x="5923772" y="4353013"/>
              <a:ext cx="2827867" cy="491067"/>
            </a:xfrm>
            <a:prstGeom prst="borderCallout1">
              <a:avLst>
                <a:gd name="adj1" fmla="val 37715"/>
                <a:gd name="adj2" fmla="val -731"/>
                <a:gd name="adj3" fmla="val 48707"/>
                <a:gd name="adj4" fmla="val -17075"/>
              </a:avLst>
            </a:prstGeom>
            <a:solidFill>
              <a:srgbClr val="CC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-a </a:t>
              </a:r>
              <a:r>
                <a:rPr lang="en-US" sz="1400" dirty="0" smtClean="0">
                  <a:solidFill>
                    <a:schemeClr val="tx1"/>
                  </a:solidFill>
                </a:rPr>
                <a:t>displays hidden files (files beginning with ‘.’ in their names)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[Group 27]"/>
          <p:cNvGrpSpPr/>
          <p:nvPr/>
        </p:nvGrpSpPr>
        <p:grpSpPr>
          <a:xfrm>
            <a:off x="580410" y="4937788"/>
            <a:ext cx="8051088" cy="1722060"/>
            <a:chOff x="580410" y="4937788"/>
            <a:chExt cx="8051088" cy="1722060"/>
          </a:xfrm>
        </p:grpSpPr>
        <p:sp>
          <p:nvSpPr>
            <p:cNvPr id="23" name="TextBox 22"/>
            <p:cNvSpPr txBox="1"/>
            <p:nvPr/>
          </p:nvSpPr>
          <p:spPr>
            <a:xfrm>
              <a:off x="580410" y="5090188"/>
              <a:ext cx="7591317" cy="156966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[] ~ $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–al</a:t>
              </a: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3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 08:45 .</a:t>
              </a:r>
              <a:endPara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rwxr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xr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-x  215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    8192  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 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12:58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1 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 434  Jun 27 12:45 .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bashrc</a:t>
              </a:r>
              <a:endPara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1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237  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 27 12:45 </a:t>
              </a:r>
              <a:r>
                <a:rPr lang="en-US" sz="1600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vimrc</a:t>
              </a:r>
              <a:endPara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drwx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------    2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happytan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soc06   4096  Jun 27 12:58 c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3412" y="4937788"/>
              <a:ext cx="2338086" cy="52322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Options may be combined:</a:t>
              </a:r>
            </a:p>
            <a:p>
              <a:r>
                <a:rPr lang="en-US" sz="14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–al </a:t>
              </a:r>
              <a:r>
                <a:rPr lang="en-US" sz="1400" dirty="0" smtClean="0"/>
                <a:t>or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–a –l </a:t>
              </a:r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9180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Basic UNIX Commands (4/4)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7808794" cy="13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Help using </a:t>
            </a:r>
            <a:r>
              <a:rPr lang="en-US" sz="2000" dirty="0" smtClean="0">
                <a:solidFill>
                  <a:srgbClr val="C00000"/>
                </a:solidFill>
              </a:rPr>
              <a:t>man</a:t>
            </a:r>
            <a:r>
              <a:rPr lang="en-US" sz="2000" dirty="0" smtClean="0"/>
              <a:t> command </a:t>
            </a:r>
            <a:r>
              <a:rPr lang="en-US" sz="1600" dirty="0" smtClean="0"/>
              <a:t>(‘man’ stands for ‘manual’)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Type </a:t>
            </a:r>
            <a:r>
              <a:rPr lang="en-US" dirty="0" smtClean="0">
                <a:solidFill>
                  <a:srgbClr val="C00000"/>
                </a:solidFill>
              </a:rPr>
              <a:t>man </a:t>
            </a:r>
            <a:r>
              <a:rPr lang="en-US" i="1" dirty="0" smtClean="0">
                <a:solidFill>
                  <a:srgbClr val="C00000"/>
                </a:solidFill>
              </a:rPr>
              <a:t>command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find out more about a certain command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err="1" smtClean="0"/>
              <a:t>Eg</a:t>
            </a:r>
            <a:r>
              <a:rPr lang="en-US" dirty="0" smtClean="0"/>
              <a:t>: man </a:t>
            </a:r>
            <a:r>
              <a:rPr lang="en-US" dirty="0" err="1" smtClean="0"/>
              <a:t>ls</a:t>
            </a:r>
            <a:endParaRPr lang="en-US" dirty="0" smtClean="0"/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Press &lt;spacebar&gt; to read next screen, or enter ‘q’ to quit.</a:t>
            </a:r>
          </a:p>
        </p:txBody>
      </p:sp>
      <p:sp>
        <p:nvSpPr>
          <p:cNvPr id="3" name="[TextBox 2]"/>
          <p:cNvSpPr txBox="1"/>
          <p:nvPr/>
        </p:nvSpPr>
        <p:spPr>
          <a:xfrm>
            <a:off x="573206" y="3920300"/>
            <a:ext cx="8291394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 ~ $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$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example1.c   example2.c   example3.c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e </a:t>
            </a:r>
            <a:r>
              <a:rPr lang="en-US" sz="1600" dirty="0" smtClean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press &lt;spacebar&gt; after typing ‘e’ and observe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HighlightTextShape201406241503265130"/>
          <p:cNvSpPr>
            <a:spLocks noChangeArrowheads="1"/>
          </p:cNvSpPr>
          <p:nvPr/>
        </p:nvSpPr>
        <p:spPr bwMode="auto">
          <a:xfrm>
            <a:off x="573206" y="2574098"/>
            <a:ext cx="7808794" cy="13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Filename auto-filling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Provides auto-filling of filenames, handy for very long filenames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Press &lt;tab&gt; for system to fill out the rest of the filename (as much as it can)</a:t>
            </a:r>
          </a:p>
        </p:txBody>
      </p:sp>
      <p:sp>
        <p:nvSpPr>
          <p:cNvPr id="29" name="[Group 27]"/>
          <p:cNvSpPr txBox="1"/>
          <p:nvPr/>
        </p:nvSpPr>
        <p:spPr>
          <a:xfrm>
            <a:off x="1409776" y="5132753"/>
            <a:ext cx="5880024" cy="1077218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System managed to fill filename up to ‘example’ and stopped, because there are 3 filenames that begin with ‘example’. Type ‘1’, ‘2’, or ‘3’ and press &lt;tab&gt; for system to fill the whole filename, then press &lt;enter&gt;.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39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Editing C source codes (1/3)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6522075" cy="156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We use a text editor to create/modify C programs (source codes)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We will use the </a:t>
            </a:r>
            <a:r>
              <a:rPr lang="en-US" sz="2400" dirty="0" smtClean="0">
                <a:solidFill>
                  <a:srgbClr val="C00000"/>
                </a:solidFill>
              </a:rPr>
              <a:t>vim</a:t>
            </a:r>
            <a:r>
              <a:rPr lang="en-US" sz="2400" dirty="0" smtClean="0"/>
              <a:t> editor</a:t>
            </a: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1790932456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[Group 2]"/>
          <p:cNvGrpSpPr/>
          <p:nvPr/>
        </p:nvGrpSpPr>
        <p:grpSpPr>
          <a:xfrm>
            <a:off x="1514149" y="2686999"/>
            <a:ext cx="6134876" cy="1214066"/>
            <a:chOff x="1234441" y="1391974"/>
            <a:chExt cx="6134876" cy="1214066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25" name="Right Arrow 8"/>
              <p:cNvSpPr>
                <a:spLocks noChangeArrowheads="1"/>
              </p:cNvSpPr>
              <p:nvPr/>
            </p:nvSpPr>
            <p:spPr bwMode="auto">
              <a:xfrm>
                <a:off x="4371303" y="1930487"/>
                <a:ext cx="1293672" cy="39860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produces</a:t>
                </a:r>
                <a:endParaRPr lang="en-SG" i="1" dirty="0"/>
              </a:p>
            </p:txBody>
          </p:sp>
        </p:grpSp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5828521" y="1391974"/>
              <a:ext cx="1540796" cy="1214066"/>
              <a:chOff x="5894774" y="1458899"/>
              <a:chExt cx="1540866" cy="1214044"/>
            </a:xfrm>
          </p:grpSpPr>
          <p:sp>
            <p:nvSpPr>
              <p:cNvPr id="21" name="Flowchart: Document 11"/>
              <p:cNvSpPr>
                <a:spLocks noChangeArrowheads="1"/>
              </p:cNvSpPr>
              <p:nvPr/>
            </p:nvSpPr>
            <p:spPr bwMode="auto"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12"/>
              <p:cNvSpPr txBox="1">
                <a:spLocks noChangeArrowheads="1"/>
              </p:cNvSpPr>
              <p:nvPr/>
            </p:nvSpPr>
            <p:spPr bwMode="auto">
              <a:xfrm>
                <a:off x="5894774" y="1458899"/>
                <a:ext cx="154086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Source code</a:t>
                </a:r>
                <a:endParaRPr lang="en-SG" i="1" dirty="0"/>
              </a:p>
            </p:txBody>
          </p:sp>
          <p:sp>
            <p:nvSpPr>
              <p:cNvPr id="23" name="TextBox 13"/>
              <p:cNvSpPr txBox="1">
                <a:spLocks noChangeArrowheads="1"/>
              </p:cNvSpPr>
              <p:nvPr/>
            </p:nvSpPr>
            <p:spPr bwMode="auto"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first.c</a:t>
                </a:r>
                <a:r>
                  <a:rPr lang="en-US" sz="1600" dirty="0" smtClean="0"/>
                  <a:t> </a:t>
                </a:r>
                <a:endParaRPr lang="en-SG" sz="1600" dirty="0"/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18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Editor</a:t>
                </a:r>
                <a:endParaRPr lang="en-SG" sz="2400" dirty="0"/>
              </a:p>
            </p:txBody>
          </p:sp>
          <p:sp>
            <p:nvSpPr>
              <p:cNvPr id="20" name="TextBox 23"/>
              <p:cNvSpPr txBox="1">
                <a:spLocks noChangeArrowheads="1"/>
              </p:cNvSpPr>
              <p:nvPr/>
            </p:nvSpPr>
            <p:spPr bwMode="auto"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4" name="HighlightTextShape201406241503265130"/>
          <p:cNvSpPr>
            <a:spLocks noChangeArrowheads="1"/>
          </p:cNvSpPr>
          <p:nvPr/>
        </p:nvSpPr>
        <p:spPr bwMode="auto">
          <a:xfrm>
            <a:off x="573206" y="3999599"/>
            <a:ext cx="7725220" cy="243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vim</a:t>
            </a:r>
            <a:r>
              <a:rPr lang="en-US" sz="2400" dirty="0" smtClean="0"/>
              <a:t> is a powerful text editor. It has 2 modes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00FF"/>
                </a:solidFill>
              </a:rPr>
              <a:t>Command mode</a:t>
            </a:r>
            <a:r>
              <a:rPr lang="en-US" sz="2000" dirty="0" smtClean="0"/>
              <a:t>: for issuing vim commands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00FF"/>
                </a:solidFill>
              </a:rPr>
              <a:t>Insert mode</a:t>
            </a:r>
            <a:r>
              <a:rPr lang="en-US" sz="2000" dirty="0" smtClean="0"/>
              <a:t>: for typing in text</a:t>
            </a:r>
            <a:endParaRPr lang="en-US" sz="20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To switch between command mode and insert mode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Type </a:t>
            </a:r>
            <a:r>
              <a:rPr lang="en-US" sz="20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sz="2000" dirty="0" smtClean="0"/>
              <a:t> in command mode to get into insert mode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Press </a:t>
            </a:r>
            <a:r>
              <a:rPr lang="en-US" sz="2000" dirty="0" smtClean="0">
                <a:solidFill>
                  <a:srgbClr val="C00000"/>
                </a:solidFill>
              </a:rPr>
              <a:t>&lt;esc&gt; </a:t>
            </a:r>
            <a:r>
              <a:rPr lang="en-US" sz="2000" dirty="0" smtClean="0"/>
              <a:t>key in insert mode to get into command mode</a:t>
            </a:r>
          </a:p>
        </p:txBody>
      </p:sp>
    </p:spTree>
    <p:extLst>
      <p:ext uri="{BB962C8B-B14F-4D97-AF65-F5344CB8AC3E}">
        <p14:creationId xmlns:p14="http://schemas.microsoft.com/office/powerpoint/2010/main" val="370690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Editing C source codes (2/3)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Use vim to create this C program </a:t>
            </a:r>
            <a:r>
              <a:rPr lang="en-US" sz="2400" dirty="0" err="1" smtClean="0">
                <a:solidFill>
                  <a:srgbClr val="C00000"/>
                </a:solidFill>
              </a:rPr>
              <a:t>first.c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97134186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67948" y="2091803"/>
            <a:ext cx="5787342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c;</a:t>
            </a:r>
          </a:p>
          <a:p>
            <a:pPr>
              <a:tabLst>
                <a:tab pos="34766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value of c is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pPr>
              <a:tabLst>
                <a:tab pos="34766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260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Editing C source codes (3/3)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88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4 videos on vim are available on IVLE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IVLE 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CS1010  Multimedia  vim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1451677022"/>
              </p:ext>
            </p:extLst>
          </p:nvPr>
        </p:nvGraphicFramePr>
        <p:xfrm>
          <a:off x="6891866" y="431801"/>
          <a:ext cx="2082800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573206" y="5364442"/>
            <a:ext cx="7900234" cy="12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CS1010 “Online” </a:t>
            </a:r>
            <a:r>
              <a:rPr lang="en-US" sz="2400" dirty="0"/>
              <a:t>page: </a:t>
            </a:r>
            <a:r>
              <a:rPr lang="en-US" dirty="0">
                <a:hlinkClick r:id="rId8"/>
              </a:rPr>
              <a:t>http://www.comp.nus.edu.sg/~</a:t>
            </a:r>
            <a:r>
              <a:rPr lang="en-US" dirty="0" smtClean="0">
                <a:hlinkClick r:id="rId8"/>
              </a:rPr>
              <a:t>cs1010/2_resources/online.html</a:t>
            </a:r>
            <a:r>
              <a:rPr lang="en-US" dirty="0" smtClean="0"/>
              <a:t> 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Search the Internet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11" y="2108200"/>
            <a:ext cx="7723629" cy="313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15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Compiling C programs (1/3)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We use the C compiler </a:t>
            </a:r>
            <a:r>
              <a:rPr lang="en-US" sz="2400" dirty="0" err="1" smtClean="0">
                <a:solidFill>
                  <a:srgbClr val="C00000"/>
                </a:solidFill>
              </a:rPr>
              <a:t>gcc</a:t>
            </a:r>
            <a:r>
              <a:rPr lang="en-US" sz="2400" dirty="0" smtClean="0"/>
              <a:t> in </a:t>
            </a:r>
            <a:r>
              <a:rPr lang="en-US" sz="2400" dirty="0" err="1" smtClean="0"/>
              <a:t>sunfire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07771095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[Group 2]"/>
          <p:cNvGrpSpPr/>
          <p:nvPr/>
        </p:nvGrpSpPr>
        <p:grpSpPr>
          <a:xfrm>
            <a:off x="1514149" y="2021290"/>
            <a:ext cx="6317517" cy="1214066"/>
            <a:chOff x="1234441" y="1391974"/>
            <a:chExt cx="6317517" cy="1214066"/>
          </a:xfrm>
        </p:grpSpPr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23" name="Right Arrow 8"/>
              <p:cNvSpPr>
                <a:spLocks noChangeArrowheads="1"/>
              </p:cNvSpPr>
              <p:nvPr/>
            </p:nvSpPr>
            <p:spPr bwMode="auto">
              <a:xfrm>
                <a:off x="4371303" y="1930487"/>
                <a:ext cx="1293672" cy="39860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produces</a:t>
                </a:r>
                <a:endParaRPr lang="en-SG" i="1" dirty="0"/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5511489" y="1391974"/>
              <a:ext cx="2040469" cy="1214066"/>
              <a:chOff x="5577732" y="1458899"/>
              <a:chExt cx="2040563" cy="1214044"/>
            </a:xfrm>
          </p:grpSpPr>
          <p:sp>
            <p:nvSpPr>
              <p:cNvPr id="20" name="Flowchart: Document 11"/>
              <p:cNvSpPr>
                <a:spLocks noChangeArrowheads="1"/>
              </p:cNvSpPr>
              <p:nvPr/>
            </p:nvSpPr>
            <p:spPr bwMode="auto"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5577732" y="1458899"/>
                <a:ext cx="2040563" cy="369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 smtClean="0"/>
                  <a:t>Executable </a:t>
                </a:r>
                <a:r>
                  <a:rPr lang="en-US" i="1" dirty="0"/>
                  <a:t>code</a:t>
                </a:r>
                <a:endParaRPr lang="en-SG" i="1" dirty="0"/>
              </a:p>
            </p:txBody>
          </p:sp>
          <p:sp>
            <p:nvSpPr>
              <p:cNvPr id="22" name="TextBox 13"/>
              <p:cNvSpPr txBox="1">
                <a:spLocks noChangeArrowheads="1"/>
              </p:cNvSpPr>
              <p:nvPr/>
            </p:nvSpPr>
            <p:spPr bwMode="auto"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a.out</a:t>
                </a:r>
                <a:r>
                  <a:rPr lang="en-US" sz="1600" dirty="0" smtClean="0"/>
                  <a:t> </a:t>
                </a:r>
                <a:endParaRPr lang="en-SG" sz="1600" dirty="0"/>
              </a:p>
            </p:txBody>
          </p:sp>
        </p:grpSp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17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/>
                  <a:t>Compiler</a:t>
                </a:r>
                <a:endParaRPr lang="en-SG" sz="2400" dirty="0"/>
              </a:p>
            </p:txBody>
          </p:sp>
          <p:sp>
            <p:nvSpPr>
              <p:cNvPr id="19" name="TextBox 23"/>
              <p:cNvSpPr txBox="1">
                <a:spLocks noChangeArrowheads="1"/>
              </p:cNvSpPr>
              <p:nvPr/>
            </p:nvSpPr>
            <p:spPr bwMode="auto"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573206" y="3352800"/>
            <a:ext cx="8206727" cy="295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Advisable to add the option </a:t>
            </a:r>
            <a:r>
              <a:rPr lang="en-US" sz="2000" dirty="0" smtClean="0">
                <a:solidFill>
                  <a:srgbClr val="C00000"/>
                </a:solidFill>
              </a:rPr>
              <a:t>–Wall </a:t>
            </a:r>
            <a:r>
              <a:rPr lang="en-US" sz="2000" dirty="0" smtClean="0"/>
              <a:t>(warnings all) for beginners:</a:t>
            </a:r>
          </a:p>
          <a:p>
            <a:pPr lvl="1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first.c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If there are compilation errors/warnings, you need to edit the source code </a:t>
            </a:r>
            <a:r>
              <a:rPr lang="en-US" sz="2000" dirty="0" err="1" smtClean="0"/>
              <a:t>first.c</a:t>
            </a:r>
            <a:r>
              <a:rPr lang="en-US" sz="2000" dirty="0" smtClean="0"/>
              <a:t> again (</a:t>
            </a:r>
            <a:r>
              <a:rPr lang="en-US" sz="2000" dirty="0" smtClean="0">
                <a:solidFill>
                  <a:srgbClr val="C00000"/>
                </a:solidFill>
              </a:rPr>
              <a:t>vim </a:t>
            </a:r>
            <a:r>
              <a:rPr lang="en-US" sz="2000" dirty="0" err="1" smtClean="0">
                <a:solidFill>
                  <a:srgbClr val="C00000"/>
                </a:solidFill>
              </a:rPr>
              <a:t>first.c</a:t>
            </a:r>
            <a:r>
              <a:rPr lang="en-US" sz="2000" dirty="0" smtClean="0"/>
              <a:t>), and re-compile (</a:t>
            </a:r>
            <a:r>
              <a:rPr lang="en-US" sz="2000" dirty="0" err="1" smtClean="0">
                <a:solidFill>
                  <a:srgbClr val="C00000"/>
                </a:solidFill>
              </a:rPr>
              <a:t>gcc</a:t>
            </a:r>
            <a:r>
              <a:rPr lang="en-US" sz="2000" dirty="0" smtClean="0">
                <a:solidFill>
                  <a:srgbClr val="C00000"/>
                </a:solidFill>
              </a:rPr>
              <a:t> –Wall </a:t>
            </a:r>
            <a:r>
              <a:rPr lang="en-US" sz="2000" dirty="0" err="1" smtClean="0">
                <a:solidFill>
                  <a:srgbClr val="C00000"/>
                </a:solidFill>
              </a:rPr>
              <a:t>first.c</a:t>
            </a:r>
            <a:r>
              <a:rPr lang="en-US" sz="2000" dirty="0" smtClean="0"/>
              <a:t>), until your code is clear of compilation errors/warnings.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Remember to add option ‘</a:t>
            </a:r>
            <a:r>
              <a:rPr lang="en-US" sz="2000" dirty="0" smtClean="0">
                <a:solidFill>
                  <a:srgbClr val="C00000"/>
                </a:solidFill>
              </a:rPr>
              <a:t>-lm</a:t>
            </a:r>
            <a:r>
              <a:rPr lang="en-US" sz="2000" dirty="0" smtClean="0"/>
              <a:t>’ if your C program uses math functions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Example: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–lm example1.c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Type ‘</a:t>
            </a:r>
            <a:r>
              <a:rPr lang="en-US" sz="2000" dirty="0" err="1" smtClean="0">
                <a:solidFill>
                  <a:srgbClr val="C00000"/>
                </a:solidFill>
              </a:rPr>
              <a:t>ls</a:t>
            </a:r>
            <a:r>
              <a:rPr lang="en-US" sz="2000" dirty="0" smtClean="0"/>
              <a:t>’ to check that you have the executable code </a:t>
            </a:r>
            <a:r>
              <a:rPr lang="en-US" sz="2000" dirty="0" err="1" smtClean="0">
                <a:solidFill>
                  <a:srgbClr val="C00000"/>
                </a:solidFill>
              </a:rPr>
              <a:t>a.out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60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Compiling C programs (2/3)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8"/>
            <a:ext cx="6200127" cy="165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executable file has the default name </a:t>
            </a:r>
            <a:r>
              <a:rPr lang="en-US" sz="2400" dirty="0" err="1" smtClean="0">
                <a:solidFill>
                  <a:srgbClr val="C00000"/>
                </a:solidFill>
              </a:rPr>
              <a:t>a.out</a:t>
            </a:r>
            <a:r>
              <a:rPr lang="en-US" sz="2400" dirty="0" smtClean="0"/>
              <a:t>. However, all filenames in a directory must be unique, hence there can only be one </a:t>
            </a:r>
            <a:r>
              <a:rPr lang="en-US" sz="2400" dirty="0" err="1" smtClean="0">
                <a:solidFill>
                  <a:srgbClr val="C00000"/>
                </a:solidFill>
              </a:rPr>
              <a:t>a.out</a:t>
            </a:r>
            <a:r>
              <a:rPr lang="en-US" sz="2400" dirty="0" smtClean="0"/>
              <a:t> in a directory.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274639602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573206" y="2870200"/>
            <a:ext cx="8206727" cy="334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Since you have many C source codes in a directory</a:t>
            </a:r>
            <a:r>
              <a:rPr lang="en-US" sz="2000" dirty="0" smtClean="0"/>
              <a:t> (</a:t>
            </a:r>
            <a:r>
              <a:rPr lang="en-US" sz="2000" dirty="0" err="1" smtClean="0"/>
              <a:t>eg</a:t>
            </a:r>
            <a:r>
              <a:rPr lang="en-US" sz="2000" dirty="0" smtClean="0"/>
              <a:t>: example1.c, example2.c, example3.c)</a:t>
            </a:r>
            <a:r>
              <a:rPr lang="en-US" sz="2400" dirty="0" smtClean="0"/>
              <a:t>, you might want to have their corresponding executable files all in the same directory, appropriately named.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Two approaches: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ename </a:t>
            </a:r>
            <a:r>
              <a:rPr lang="en-US" sz="2000" dirty="0" err="1" smtClean="0">
                <a:solidFill>
                  <a:srgbClr val="C00000"/>
                </a:solidFill>
              </a:rPr>
              <a:t>a.out</a:t>
            </a:r>
            <a:r>
              <a:rPr lang="en-US" sz="2000" dirty="0" smtClean="0"/>
              <a:t> after compilation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ndicate the desired name of the executable file during compilation </a:t>
            </a:r>
          </a:p>
        </p:txBody>
      </p:sp>
    </p:spTree>
    <p:extLst>
      <p:ext uri="{BB962C8B-B14F-4D97-AF65-F5344CB8AC3E}">
        <p14:creationId xmlns:p14="http://schemas.microsoft.com/office/powerpoint/2010/main" val="374144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Compiling C programs (3/3)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6522075" cy="4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000" dirty="0" smtClean="0"/>
              <a:t>Rename </a:t>
            </a:r>
            <a:r>
              <a:rPr lang="en-US" sz="2000" dirty="0" err="1">
                <a:solidFill>
                  <a:srgbClr val="C00000"/>
                </a:solidFill>
              </a:rPr>
              <a:t>a.out</a:t>
            </a:r>
            <a:r>
              <a:rPr lang="en-US" sz="2000" dirty="0"/>
              <a:t> after compilation 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2677399054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[TextBox 2]"/>
          <p:cNvSpPr txBox="1"/>
          <p:nvPr/>
        </p:nvSpPr>
        <p:spPr>
          <a:xfrm>
            <a:off x="895046" y="1769533"/>
            <a:ext cx="5598887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$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-lm example1.c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example2.c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example3.c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~/c $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HighlightTextShape201406241503265130"/>
          <p:cNvSpPr>
            <a:spLocks noChangeArrowheads="1"/>
          </p:cNvSpPr>
          <p:nvPr/>
        </p:nvSpPr>
        <p:spPr bwMode="auto">
          <a:xfrm>
            <a:off x="573206" y="3344334"/>
            <a:ext cx="7876526" cy="77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 startAt="2"/>
            </a:pPr>
            <a:r>
              <a:rPr lang="en-US" sz="2000" dirty="0" smtClean="0"/>
              <a:t>Indicate the desired name of the executable file during compilation using the ‘</a:t>
            </a:r>
            <a:r>
              <a:rPr lang="en-US" sz="2000" dirty="0" smtClean="0">
                <a:solidFill>
                  <a:srgbClr val="C00000"/>
                </a:solidFill>
              </a:rPr>
              <a:t>-o</a:t>
            </a:r>
            <a:r>
              <a:rPr lang="en-US" sz="2000" dirty="0" smtClean="0"/>
              <a:t>’ option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13" name="[Group 27]"/>
          <p:cNvSpPr txBox="1"/>
          <p:nvPr/>
        </p:nvSpPr>
        <p:spPr>
          <a:xfrm>
            <a:off x="6210375" y="2169642"/>
            <a:ext cx="2239357" cy="830997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files are named example1, example2, example3.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[TextBox 2]"/>
          <p:cNvSpPr txBox="1"/>
          <p:nvPr/>
        </p:nvSpPr>
        <p:spPr>
          <a:xfrm>
            <a:off x="895045" y="4123268"/>
            <a:ext cx="7063621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$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–lm example1.c –o example1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example2.c –o example2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~/c $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example3.c –o example3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86578" y="5129270"/>
            <a:ext cx="7944156" cy="1372297"/>
            <a:chOff x="886578" y="5129270"/>
            <a:chExt cx="7944156" cy="1372297"/>
          </a:xfrm>
        </p:grpSpPr>
        <p:sp>
          <p:nvSpPr>
            <p:cNvPr id="17" name="[Group 27]"/>
            <p:cNvSpPr txBox="1"/>
            <p:nvPr/>
          </p:nvSpPr>
          <p:spPr>
            <a:xfrm>
              <a:off x="1794933" y="5129270"/>
              <a:ext cx="6654799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Be careful </a:t>
              </a:r>
              <a:r>
                <a:rPr lang="en-US" sz="1600" u="sng" dirty="0" smtClean="0"/>
                <a:t>not</a:t>
              </a:r>
              <a:r>
                <a:rPr lang="en-US" sz="1600" dirty="0" smtClean="0"/>
                <a:t> to overwrite the source code accidentally!</a:t>
              </a:r>
            </a:p>
            <a:p>
              <a:r>
                <a:rPr lang="en-US" sz="1600" dirty="0" smtClean="0"/>
                <a:t>The following will replace the source code with the executable file, which is called example1.c now! The source code cannot be recovered!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46" y="5129270"/>
              <a:ext cx="471488" cy="447675"/>
            </a:xfrm>
            <a:prstGeom prst="rect">
              <a:avLst/>
            </a:prstGeom>
          </p:spPr>
        </p:pic>
        <p:sp>
          <p:nvSpPr>
            <p:cNvPr id="18" name="[TextBox 2]"/>
            <p:cNvSpPr txBox="1"/>
            <p:nvPr/>
          </p:nvSpPr>
          <p:spPr>
            <a:xfrm>
              <a:off x="1794934" y="6037775"/>
              <a:ext cx="7035800" cy="30777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happytan@sunfire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~/c $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gcc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–Wall –lm example1.c –o example1.c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578" y="6006619"/>
              <a:ext cx="742421" cy="4949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943599" y="4377267"/>
            <a:ext cx="1693334" cy="414867"/>
            <a:chOff x="5943599" y="4377267"/>
            <a:chExt cx="1693334" cy="4148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383866" y="4377267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67155" y="4554125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943599" y="4792134"/>
              <a:ext cx="1253067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443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/>
      <p:bldP spid="13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Executing C programs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aphicFrame>
        <p:nvGraphicFramePr>
          <p:cNvPr id="11" name="[Diagram 1]"/>
          <p:cNvGraphicFramePr/>
          <p:nvPr>
            <p:extLst>
              <p:ext uri="{D42A27DB-BD31-4B8C-83A1-F6EECF244321}">
                <p14:modId xmlns:p14="http://schemas.microsoft.com/office/powerpoint/2010/main" val="3835719829"/>
              </p:ext>
            </p:extLst>
          </p:nvPr>
        </p:nvGraphicFramePr>
        <p:xfrm>
          <a:off x="6731000" y="431801"/>
          <a:ext cx="2243666" cy="173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HighlightTextShape201406241503265130"/>
          <p:cNvSpPr>
            <a:spLocks noChangeArrowheads="1"/>
          </p:cNvSpPr>
          <p:nvPr/>
        </p:nvSpPr>
        <p:spPr bwMode="auto">
          <a:xfrm>
            <a:off x="573207" y="1219198"/>
            <a:ext cx="6284794" cy="87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Executing a C program is simple – just type the name of the executable file</a:t>
            </a:r>
          </a:p>
        </p:txBody>
      </p:sp>
      <p:sp>
        <p:nvSpPr>
          <p:cNvPr id="20" name="[TextBox 2]"/>
          <p:cNvSpPr txBox="1"/>
          <p:nvPr/>
        </p:nvSpPr>
        <p:spPr>
          <a:xfrm>
            <a:off x="1339284" y="2491378"/>
            <a:ext cx="559888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happytan@sunfire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distance between the 2 points is  3.61</a:t>
            </a:r>
          </a:p>
        </p:txBody>
      </p:sp>
      <p:sp>
        <p:nvSpPr>
          <p:cNvPr id="21" name="[Group 27]"/>
          <p:cNvSpPr txBox="1"/>
          <p:nvPr/>
        </p:nvSpPr>
        <p:spPr>
          <a:xfrm>
            <a:off x="880014" y="2091268"/>
            <a:ext cx="45301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run the executable file </a:t>
            </a:r>
            <a:r>
              <a:rPr lang="en-US" sz="2000" dirty="0" smtClean="0">
                <a:solidFill>
                  <a:srgbClr val="C00000"/>
                </a:solidFill>
              </a:rPr>
              <a:t>example1</a:t>
            </a:r>
            <a:r>
              <a:rPr lang="en-US" sz="2000" dirty="0" smtClean="0"/>
              <a:t>: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HighlightTextShape201406241503265130"/>
          <p:cNvSpPr>
            <a:spLocks noChangeArrowheads="1"/>
          </p:cNvSpPr>
          <p:nvPr/>
        </p:nvSpPr>
        <p:spPr bwMode="auto">
          <a:xfrm>
            <a:off x="573206" y="3242731"/>
            <a:ext cx="8088193" cy="5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We have gone through the </a:t>
            </a:r>
            <a:r>
              <a:rPr lang="en-US" sz="2000" dirty="0" smtClean="0">
                <a:solidFill>
                  <a:srgbClr val="0000FF"/>
                </a:solidFill>
              </a:rPr>
              <a:t>Edit – Compile – Execute </a:t>
            </a:r>
            <a:r>
              <a:rPr lang="en-US" sz="2000" dirty="0" smtClean="0"/>
              <a:t>process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57266" y="3620107"/>
            <a:ext cx="5303975" cy="987984"/>
            <a:chOff x="2445608" y="3620107"/>
            <a:chExt cx="5303975" cy="987984"/>
          </a:xfrm>
        </p:grpSpPr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34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25" name="Group 41"/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31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33" name="TextBox 13"/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first.c</a:t>
                </a:r>
                <a:r>
                  <a:rPr lang="en-US" sz="1600" dirty="0" smtClean="0"/>
                  <a:t> </a:t>
                </a:r>
                <a:endParaRPr lang="en-SG" sz="1600" dirty="0"/>
              </a:p>
            </p:txBody>
          </p:sp>
        </p:grpSp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8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Edit</a:t>
                </a:r>
                <a:endParaRPr lang="en-SG" sz="2000" dirty="0"/>
              </a:p>
            </p:txBody>
          </p:sp>
          <p:sp>
            <p:nvSpPr>
              <p:cNvPr id="30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853353" y="4608091"/>
            <a:ext cx="5451821" cy="998670"/>
            <a:chOff x="2441695" y="4608091"/>
            <a:chExt cx="5451821" cy="998670"/>
          </a:xfrm>
        </p:grpSpPr>
        <p:grpSp>
          <p:nvGrpSpPr>
            <p:cNvPr id="48" name="Group 38"/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9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51" name="Group 41"/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52" name="Flowchart: Document 11"/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TextBox 12"/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Executable code</a:t>
                </a:r>
                <a:endParaRPr lang="en-SG" sz="1600" i="1" dirty="0"/>
              </a:p>
            </p:txBody>
          </p:sp>
          <p:sp>
            <p:nvSpPr>
              <p:cNvPr id="54" name="TextBox 13"/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a.out</a:t>
                </a:r>
                <a:endParaRPr lang="en-SG" sz="1600" dirty="0"/>
              </a:p>
            </p:txBody>
          </p:sp>
        </p:grpSp>
        <p:grpSp>
          <p:nvGrpSpPr>
            <p:cNvPr id="55" name="Group 35"/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56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Compile</a:t>
                </a:r>
                <a:endParaRPr lang="en-SG" sz="2000" dirty="0"/>
              </a:p>
            </p:txBody>
          </p:sp>
          <p:sp>
            <p:nvSpPr>
              <p:cNvPr id="58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5600" name="Group 25599"/>
          <p:cNvGrpSpPr/>
          <p:nvPr/>
        </p:nvGrpSpPr>
        <p:grpSpPr>
          <a:xfrm>
            <a:off x="1857266" y="5644984"/>
            <a:ext cx="5877559" cy="931874"/>
            <a:chOff x="2445608" y="5644984"/>
            <a:chExt cx="5877559" cy="931874"/>
          </a:xfrm>
        </p:grpSpPr>
        <p:grpSp>
          <p:nvGrpSpPr>
            <p:cNvPr id="71" name="Group 38"/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72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74" name="Group 35"/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75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6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Execute</a:t>
                </a:r>
                <a:endParaRPr lang="en-SG" sz="2000" dirty="0"/>
              </a:p>
            </p:txBody>
          </p:sp>
          <p:sp>
            <p:nvSpPr>
              <p:cNvPr id="77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65" name="Rounded Rectangle 32"/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78" name="TextBox 12"/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Program output</a:t>
                </a:r>
                <a:endParaRPr lang="en-SG" sz="16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804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File Transfer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138994" cy="7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To transfer files between your </a:t>
            </a:r>
            <a:r>
              <a:rPr lang="en-US" sz="2000" dirty="0" err="1" smtClean="0"/>
              <a:t>sunfire</a:t>
            </a:r>
            <a:r>
              <a:rPr lang="en-US" sz="2000" dirty="0" smtClean="0"/>
              <a:t> account and your local computer, click on the </a:t>
            </a:r>
            <a:r>
              <a:rPr lang="en-US" sz="2000" dirty="0" smtClean="0">
                <a:solidFill>
                  <a:srgbClr val="0000FF"/>
                </a:solidFill>
              </a:rPr>
              <a:t>SSH Secure File Transfer </a:t>
            </a:r>
            <a:r>
              <a:rPr lang="en-US" sz="2000" dirty="0" smtClean="0"/>
              <a:t>icon 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2013995"/>
            <a:ext cx="6238754" cy="4462954"/>
          </a:xfrm>
          <a:prstGeom prst="rect">
            <a:avLst/>
          </a:prstGeom>
        </p:spPr>
      </p:pic>
      <p:cxnSp>
        <p:nvCxnSpPr>
          <p:cNvPr id="4" name="[Straight Arrow Connector 3]"/>
          <p:cNvCxnSpPr/>
          <p:nvPr/>
        </p:nvCxnSpPr>
        <p:spPr>
          <a:xfrm flipH="1">
            <a:off x="3854370" y="1863524"/>
            <a:ext cx="1319514" cy="50928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35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850533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 of Programs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3568383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Machine code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Assembly code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High-level language program</a:t>
            </a: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7" name="[Text Box 8]"/>
          <p:cNvSpPr txBox="1">
            <a:spLocks noChangeArrowheads="1"/>
          </p:cNvSpPr>
          <p:nvPr/>
        </p:nvSpPr>
        <p:spPr bwMode="auto">
          <a:xfrm>
            <a:off x="4336573" y="1255595"/>
            <a:ext cx="4526507" cy="1415772"/>
          </a:xfrm>
          <a:prstGeom prst="rect">
            <a:avLst/>
          </a:prstGeom>
          <a:solidFill>
            <a:srgbClr val="CCFFFF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Program to which computer can respond directly. Each instruction is a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binary code 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that corresponds to a native instruction.</a:t>
            </a:r>
          </a:p>
          <a:p>
            <a:pPr algn="ctr" eaLnBrk="0" hangingPunct="0"/>
            <a:r>
              <a:rPr lang="en-US" sz="2000" dirty="0" err="1" smtClean="0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: 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0001001101101110</a:t>
            </a:r>
          </a:p>
        </p:txBody>
      </p:sp>
      <p:sp>
        <p:nvSpPr>
          <p:cNvPr id="10" name="[Text Box 9]"/>
          <p:cNvSpPr txBox="1">
            <a:spLocks noChangeArrowheads="1"/>
          </p:cNvSpPr>
          <p:nvPr/>
        </p:nvSpPr>
        <p:spPr bwMode="auto">
          <a:xfrm>
            <a:off x="4336573" y="3090791"/>
            <a:ext cx="4526506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Low-level language with strong (generally one-to-one) correspondence between assembly code and machine code instructions.</a:t>
            </a:r>
            <a:endParaRPr lang="en-US" sz="2000" dirty="0">
              <a:solidFill>
                <a:srgbClr val="800000"/>
              </a:solidFill>
              <a:latin typeface="Calibri" panose="020F0502020204030204" pitchFamily="34" charset="0"/>
            </a:endParaRPr>
          </a:p>
          <a:p>
            <a:pPr algn="ctr" eaLnBrk="0" hangingPunct="0"/>
            <a:r>
              <a:rPr lang="en-US" sz="2000" dirty="0" err="1" smtClean="0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: MIPS (add t1, t2, t3)</a:t>
            </a:r>
            <a:endParaRPr lang="en-US" sz="2000" dirty="0">
              <a:solidFill>
                <a:srgbClr val="6600CC"/>
              </a:solidFill>
              <a:latin typeface="Verdana" pitchFamily="34" charset="0"/>
            </a:endParaRPr>
          </a:p>
        </p:txBody>
      </p:sp>
      <p:sp>
        <p:nvSpPr>
          <p:cNvPr id="11" name="[Text Box 9]"/>
          <p:cNvSpPr txBox="1">
            <a:spLocks noChangeArrowheads="1"/>
          </p:cNvSpPr>
          <p:nvPr/>
        </p:nvSpPr>
        <p:spPr bwMode="auto">
          <a:xfrm>
            <a:off x="4336572" y="4883623"/>
            <a:ext cx="4526507" cy="1415772"/>
          </a:xfrm>
          <a:prstGeom prst="rect">
            <a:avLst/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Detailed knowledge of the machine is not required. 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High level of abstraction. Ease of writing and understanding.</a:t>
            </a:r>
            <a:endParaRPr lang="en-US" sz="2000" dirty="0">
              <a:solidFill>
                <a:srgbClr val="800000"/>
              </a:solidFill>
              <a:latin typeface="Calibri" panose="020F0502020204030204" pitchFamily="34" charset="0"/>
            </a:endParaRPr>
          </a:p>
          <a:p>
            <a:pPr algn="ctr" eaLnBrk="0" hangingPunct="0"/>
            <a:r>
              <a:rPr lang="en-US" sz="2000" dirty="0" err="1" smtClean="0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: 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Java, C, C++, 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Python.</a:t>
            </a:r>
            <a:endParaRPr lang="en-US" sz="2000" dirty="0">
              <a:solidFill>
                <a:srgbClr val="6600CC"/>
              </a:solidFill>
              <a:latin typeface="Verdana" pitchFamily="34" charset="0"/>
            </a:endParaRPr>
          </a:p>
        </p:txBody>
      </p:sp>
      <p:grpSp>
        <p:nvGrpSpPr>
          <p:cNvPr id="8" name="[Group 7]"/>
          <p:cNvGrpSpPr/>
          <p:nvPr/>
        </p:nvGrpSpPr>
        <p:grpSpPr>
          <a:xfrm>
            <a:off x="941192" y="3013622"/>
            <a:ext cx="3241340" cy="3099312"/>
            <a:chOff x="1160060" y="2893325"/>
            <a:chExt cx="2770495" cy="2402006"/>
          </a:xfrm>
        </p:grpSpPr>
        <p:sp>
          <p:nvSpPr>
            <p:cNvPr id="4" name="Rounded Rectangle 3"/>
            <p:cNvSpPr/>
            <p:nvPr/>
          </p:nvSpPr>
          <p:spPr>
            <a:xfrm>
              <a:off x="1160060" y="2893325"/>
              <a:ext cx="2770495" cy="2402006"/>
            </a:xfrm>
            <a:prstGeom prst="roundRect">
              <a:avLst/>
            </a:prstGeom>
            <a:solidFill>
              <a:srgbClr val="FFCCFF">
                <a:alpha val="36078"/>
              </a:srgb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89713" y="3825972"/>
              <a:ext cx="2511188" cy="41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solidFill>
                    <a:srgbClr val="C00000"/>
                  </a:solidFill>
                </a:rPr>
                <a:t>Requires translation</a:t>
              </a:r>
              <a:endParaRPr lang="en-US" sz="2400" i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76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 bldLvl="5"/>
      <p:bldP spid="19459" grpId="1" uiExpand="1" build="p" bldLvl="5"/>
      <p:bldP spid="7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File Transfer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138994" cy="115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Left: your local machine; right: </a:t>
            </a:r>
            <a:r>
              <a:rPr lang="en-US" sz="2000" dirty="0" err="1" smtClean="0"/>
              <a:t>sunfire</a:t>
            </a:r>
            <a:endParaRPr lang="en-US" sz="2000" dirty="0" smtClean="0"/>
          </a:p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Choose the format: </a:t>
            </a:r>
            <a:r>
              <a:rPr lang="en-US" sz="2000" dirty="0" smtClean="0">
                <a:solidFill>
                  <a:srgbClr val="0000FF"/>
                </a:solidFill>
              </a:rPr>
              <a:t>ASCII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Binary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00FF"/>
                </a:solidFill>
              </a:rPr>
              <a:t>Auto</a:t>
            </a:r>
          </a:p>
          <a:p>
            <a:pPr marL="342900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Click on file(s) to transfer, and drag to the destination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2241175"/>
            <a:ext cx="6248400" cy="4469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33" y="1513004"/>
            <a:ext cx="821267" cy="32850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04733" y="2573867"/>
            <a:ext cx="524934" cy="2455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[Straight Arrow Connector 3]"/>
          <p:cNvCxnSpPr>
            <a:endCxn id="6" idx="1"/>
          </p:cNvCxnSpPr>
          <p:nvPr/>
        </p:nvCxnSpPr>
        <p:spPr>
          <a:xfrm>
            <a:off x="3166533" y="1863524"/>
            <a:ext cx="915075" cy="746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24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Using Samba Service (1/3)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Samba service allows you to access your </a:t>
            </a:r>
            <a:r>
              <a:rPr lang="en-US" sz="2400" dirty="0" err="1" smtClean="0"/>
              <a:t>sunfire</a:t>
            </a:r>
            <a:r>
              <a:rPr lang="en-US" sz="2400" dirty="0" smtClean="0"/>
              <a:t> account directory on </a:t>
            </a:r>
            <a:r>
              <a:rPr lang="en-US" sz="2400" dirty="0"/>
              <a:t>Windows </a:t>
            </a:r>
            <a:r>
              <a:rPr lang="en-US" sz="2400" dirty="0" smtClean="0">
                <a:solidFill>
                  <a:srgbClr val="0000FF"/>
                </a:solidFill>
              </a:rPr>
              <a:t>when you are connected to the </a:t>
            </a:r>
            <a:r>
              <a:rPr lang="en-US" sz="2400" dirty="0" err="1" smtClean="0">
                <a:solidFill>
                  <a:srgbClr val="0000FF"/>
                </a:solidFill>
              </a:rPr>
              <a:t>SoC</a:t>
            </a:r>
            <a:r>
              <a:rPr lang="en-US" sz="2400" dirty="0" smtClean="0">
                <a:solidFill>
                  <a:srgbClr val="0000FF"/>
                </a:solidFill>
              </a:rPr>
              <a:t> network (directly or via VPN).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0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Enable this service at the following URL </a:t>
            </a:r>
            <a:r>
              <a:rPr lang="en-US" sz="2000" dirty="0" smtClean="0">
                <a:hlinkClick r:id="rId3"/>
              </a:rPr>
              <a:t>https://</a:t>
            </a:r>
            <a:r>
              <a:rPr lang="en-US" sz="2000" dirty="0">
                <a:hlinkClick r:id="rId3"/>
              </a:rPr>
              <a:t>mysoc.nus.edu.sg/~</a:t>
            </a:r>
            <a:r>
              <a:rPr lang="en-US" sz="2000" dirty="0" smtClean="0">
                <a:hlinkClick r:id="rId3"/>
              </a:rPr>
              <a:t>myacct/services.cgi</a:t>
            </a:r>
            <a:endParaRPr lang="en-US" sz="20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05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Open a command prompt on Windows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Click on the Start button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Type “</a:t>
            </a:r>
            <a:r>
              <a:rPr lang="en-US" sz="2000" dirty="0" err="1" smtClean="0"/>
              <a:t>cmd</a:t>
            </a:r>
            <a:r>
              <a:rPr lang="en-US" sz="2000" dirty="0" smtClean="0"/>
              <a:t>” in the search box, and </a:t>
            </a:r>
            <a:br>
              <a:rPr lang="en-US" sz="2000" dirty="0" smtClean="0"/>
            </a:br>
            <a:r>
              <a:rPr lang="en-US" sz="2000" dirty="0" smtClean="0"/>
              <a:t>press Enter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171" y="4497713"/>
            <a:ext cx="2247900" cy="1323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464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Using</a:t>
            </a:r>
            <a:r>
              <a:rPr lang="en-GB" sz="4000" dirty="0" smtClean="0">
                <a:solidFill>
                  <a:srgbClr val="0000FF"/>
                </a:solidFill>
              </a:rPr>
              <a:t> Samba Service (2/3)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Type in the following command</a:t>
            </a:r>
            <a:endParaRPr lang="en-US" sz="2400" dirty="0"/>
          </a:p>
          <a:p>
            <a:pPr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net use &lt;drive&gt; \\stusambahost\&lt;UNIX id&gt;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Replace &lt;drive&gt; with a drive letter of your choice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Replace &lt;UNIX id&gt; with your UNIX id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Example: </a:t>
            </a:r>
            <a:r>
              <a:rPr lang="en-US" sz="2000" dirty="0" smtClean="0">
                <a:solidFill>
                  <a:srgbClr val="C00000"/>
                </a:solidFill>
              </a:rPr>
              <a:t>net use Z: \\stusambahost\happytan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Login with your NUSNET account when prompted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Username: </a:t>
            </a:r>
            <a:r>
              <a:rPr lang="en-US" sz="2000" dirty="0" err="1" smtClean="0"/>
              <a:t>nusstu</a:t>
            </a:r>
            <a:r>
              <a:rPr lang="en-US" sz="2000" dirty="0" smtClean="0"/>
              <a:t>\&lt;NUSNET id&gt;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Password: &lt;NUSNET password&gt;</a:t>
            </a:r>
          </a:p>
          <a:p>
            <a:pPr marL="1257300" lvl="2" indent="-342900">
              <a:spcBef>
                <a:spcPts val="12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You will be able to access your </a:t>
            </a:r>
            <a:r>
              <a:rPr lang="en-US" sz="2000" dirty="0" err="1" smtClean="0"/>
              <a:t>sunfire</a:t>
            </a:r>
            <a:r>
              <a:rPr lang="en-US" sz="2000" dirty="0" smtClean="0"/>
              <a:t> account directory through the specified drive letter in Windows</a:t>
            </a:r>
          </a:p>
        </p:txBody>
      </p:sp>
    </p:spTree>
    <p:extLst>
      <p:ext uri="{BB962C8B-B14F-4D97-AF65-F5344CB8AC3E}">
        <p14:creationId xmlns:p14="http://schemas.microsoft.com/office/powerpoint/2010/main" val="417482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Using</a:t>
            </a:r>
            <a:r>
              <a:rPr lang="en-GB" sz="4000" dirty="0" smtClean="0">
                <a:solidFill>
                  <a:srgbClr val="0000FF"/>
                </a:solidFill>
              </a:rPr>
              <a:t> Samba Service (</a:t>
            </a:r>
            <a:r>
              <a:rPr lang="en-GB" dirty="0">
                <a:solidFill>
                  <a:srgbClr val="0000FF"/>
                </a:solidFill>
              </a:rPr>
              <a:t>3</a:t>
            </a:r>
            <a:r>
              <a:rPr lang="en-GB" sz="4000" dirty="0" smtClean="0">
                <a:solidFill>
                  <a:srgbClr val="0000FF"/>
                </a:solidFill>
              </a:rPr>
              <a:t>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33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If you are using your own PC,</a:t>
            </a:r>
            <a:endParaRPr lang="en-US" sz="24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Turn on </a:t>
            </a:r>
            <a:r>
              <a:rPr lang="en-US" sz="2000" dirty="0" err="1" smtClean="0"/>
              <a:t>SoCVPN</a:t>
            </a:r>
            <a:r>
              <a:rPr lang="en-US" sz="2000" dirty="0" smtClean="0"/>
              <a:t> @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webvpn.comp.nus.edu.sg</a:t>
            </a:r>
            <a:r>
              <a:rPr lang="en-US" sz="2000" dirty="0"/>
              <a:t> </a:t>
            </a:r>
            <a:r>
              <a:rPr lang="en-US" sz="2000" dirty="0" smtClean="0"/>
              <a:t>using a non-Chrome browser (e.g., Firefox)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Use </a:t>
            </a:r>
            <a:r>
              <a:rPr lang="en-US" sz="2000" dirty="0" smtClean="0">
                <a:solidFill>
                  <a:srgbClr val="C00000"/>
                </a:solidFill>
              </a:rPr>
              <a:t>stusambahost.comp.nus.edu.sg</a:t>
            </a:r>
            <a:r>
              <a:rPr lang="en-US" sz="2000" dirty="0" smtClean="0"/>
              <a:t> in the </a:t>
            </a:r>
            <a:r>
              <a:rPr lang="en-US" sz="2000" dirty="0">
                <a:solidFill>
                  <a:srgbClr val="C00000"/>
                </a:solidFill>
              </a:rPr>
              <a:t>net use </a:t>
            </a:r>
            <a:r>
              <a:rPr lang="en-US" sz="2000" dirty="0" smtClean="0"/>
              <a:t>command (instead of just </a:t>
            </a:r>
            <a:r>
              <a:rPr lang="en-US" sz="2000" dirty="0" err="1" smtClean="0"/>
              <a:t>stusambahost</a:t>
            </a:r>
            <a:r>
              <a:rPr lang="en-US" sz="2000" dirty="0" smtClean="0"/>
              <a:t>)</a:t>
            </a:r>
          </a:p>
          <a:p>
            <a:pPr lvl="2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For a detailed user guide on Samba service, visit </a:t>
            </a:r>
            <a:r>
              <a:rPr lang="en-US" sz="2000" dirty="0">
                <a:hlinkClick r:id="rId4"/>
              </a:rPr>
              <a:t>https://docs.comp.nus.edu.sg/node/1663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65253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301101347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Introductory Workshop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5" y="1219198"/>
            <a:ext cx="8305751" cy="535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/>
              <a:t>After today’s lecture, please go through the document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http://www.comp.nus.edu.sg/~</a:t>
            </a:r>
            <a:r>
              <a:rPr lang="en-US" sz="1600" dirty="0" smtClean="0">
                <a:hlinkClick r:id="rId3"/>
              </a:rPr>
              <a:t>cs1010/labs/2017s1/intro_lab/gettingStarted.html</a:t>
            </a:r>
            <a:r>
              <a:rPr lang="en-US" sz="1600" dirty="0" smtClean="0"/>
              <a:t>)</a:t>
            </a:r>
            <a:r>
              <a:rPr lang="en-US" sz="2400" dirty="0"/>
              <a:t> </a:t>
            </a:r>
            <a:r>
              <a:rPr lang="en-US" sz="2000" dirty="0" smtClean="0"/>
              <a:t>again and try out the commands yourself.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/>
              <a:t>If you think you still need guidance, please attend the Introductory Workshop. Details on registration will be posted on the </a:t>
            </a:r>
            <a:r>
              <a:rPr lang="en-US" sz="2200" dirty="0" smtClean="0">
                <a:solidFill>
                  <a:srgbClr val="C00000"/>
                </a:solidFill>
              </a:rPr>
              <a:t>IVLE forum</a:t>
            </a:r>
            <a:r>
              <a:rPr lang="en-US" sz="2200" dirty="0" smtClean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200" dirty="0" smtClean="0"/>
              <a:t>If you are attending the introductory workshop, please get your account ready and be punctual (the first 10 minutes of the workshop is very important).</a:t>
            </a:r>
            <a:endParaRPr lang="en-US" sz="2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/>
              <a:t>Objective: 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To ensure that ALL students are ready to use the </a:t>
            </a:r>
            <a:r>
              <a:rPr lang="en-US" sz="2000" dirty="0" err="1" smtClean="0"/>
              <a:t>sunfire</a:t>
            </a:r>
            <a:r>
              <a:rPr lang="en-US" sz="2000" dirty="0" smtClean="0"/>
              <a:t> system, know basic UNIX commands, and able to edit, compile and execute C programs </a:t>
            </a:r>
            <a:r>
              <a:rPr lang="en-US" sz="2000" u="sng" dirty="0" smtClean="0">
                <a:solidFill>
                  <a:srgbClr val="C00000"/>
                </a:solidFill>
              </a:rPr>
              <a:t>by their first discussion session (tutorial).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4014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5" grpId="1" uiExpand="1" build="p" bldLvl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10055543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PTLabsHighlightBackgroundShape201407011005556203"/>
          <p:cNvSpPr/>
          <p:nvPr>
            <p:custDataLst>
              <p:tags r:id="rId1"/>
            </p:custDataLst>
          </p:nvPr>
        </p:nvSpPr>
        <p:spPr>
          <a:xfrm>
            <a:off x="1464746" y="4861558"/>
            <a:ext cx="623887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40701100555616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464746" y="4053838"/>
            <a:ext cx="555942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40701100555610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464746" y="3246118"/>
            <a:ext cx="5946775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40701100555605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464746" y="2438398"/>
            <a:ext cx="6491288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40701100555599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464746" y="1630678"/>
            <a:ext cx="5900738" cy="807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HighlightBackgroundShape20140701100555587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007546" y="1264918"/>
            <a:ext cx="2879725" cy="3657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25604" name="[Footer Placeholder 6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[Slide Number Placeholder 8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15" name="HighlightBackgroundShapeaf5f185e-8f45-488d-8b06-654e5a54da37"/>
          <p:cNvSpPr>
            <a:spLocks noChangeArrowheads="1"/>
          </p:cNvSpPr>
          <p:nvPr/>
        </p:nvSpPr>
        <p:spPr bwMode="auto">
          <a:xfrm>
            <a:off x="573206" y="1219198"/>
            <a:ext cx="7808794" cy="46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In this unit, you have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</a:t>
            </a:r>
            <a:r>
              <a:rPr lang="en-US" sz="2400" dirty="0" err="1" smtClean="0"/>
              <a:t>amiliarised</a:t>
            </a:r>
            <a:r>
              <a:rPr lang="en-US" sz="2400" dirty="0" smtClean="0"/>
              <a:t> yourself with the </a:t>
            </a:r>
            <a:r>
              <a:rPr lang="en-US" sz="2400" dirty="0" smtClean="0">
                <a:solidFill>
                  <a:srgbClr val="C00000"/>
                </a:solidFill>
              </a:rPr>
              <a:t>programming environment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Accessed the </a:t>
            </a:r>
            <a:r>
              <a:rPr lang="en-US" sz="2400" dirty="0" err="1" smtClean="0"/>
              <a:t>sunfire</a:t>
            </a:r>
            <a:r>
              <a:rPr lang="en-US" sz="2400" dirty="0" smtClean="0"/>
              <a:t> system and learned some basic </a:t>
            </a:r>
            <a:r>
              <a:rPr lang="en-US" sz="2400" dirty="0" smtClean="0">
                <a:solidFill>
                  <a:srgbClr val="C00000"/>
                </a:solidFill>
              </a:rPr>
              <a:t>UNIX commands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Used the editor </a:t>
            </a:r>
            <a:r>
              <a:rPr lang="en-US" sz="2400" dirty="0" smtClean="0">
                <a:solidFill>
                  <a:srgbClr val="C00000"/>
                </a:solidFill>
              </a:rPr>
              <a:t>vim</a:t>
            </a:r>
            <a:r>
              <a:rPr lang="en-US" sz="2400" dirty="0" smtClean="0"/>
              <a:t> to create/modify your C programs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Used the compiler </a:t>
            </a:r>
            <a:r>
              <a:rPr lang="en-US" sz="2400" dirty="0" err="1" smtClean="0">
                <a:solidFill>
                  <a:srgbClr val="C00000"/>
                </a:solidFill>
              </a:rPr>
              <a:t>gcc</a:t>
            </a:r>
            <a:r>
              <a:rPr lang="en-US" sz="2400" dirty="0" smtClean="0"/>
              <a:t> to compile your C programs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/>
              <a:t>Familiarised</a:t>
            </a:r>
            <a:r>
              <a:rPr lang="en-US" sz="2400" dirty="0" smtClean="0"/>
              <a:t> yourself with the </a:t>
            </a:r>
            <a:r>
              <a:rPr lang="en-US" sz="2400" dirty="0" smtClean="0">
                <a:solidFill>
                  <a:srgbClr val="C00000"/>
                </a:solidFill>
              </a:rPr>
              <a:t>edit – compile – execute</a:t>
            </a:r>
            <a:r>
              <a:rPr lang="en-US" sz="2400" dirty="0" smtClean="0"/>
              <a:t> process </a:t>
            </a:r>
          </a:p>
        </p:txBody>
      </p:sp>
    </p:spTree>
    <p:extLst>
      <p:ext uri="{BB962C8B-B14F-4D97-AF65-F5344CB8AC3E}">
        <p14:creationId xmlns:p14="http://schemas.microsoft.com/office/powerpoint/2010/main" val="1595702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75955 0.04277778 0.1075955 0.04277778 0.215191 0.08555555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04906" y="2208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14583 0.05888889 0.01614583 0.05888889 0.03229167 0.1177778 E" pathEditMode="relative" ptsTypes="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88717 0.05888888 -0.01488717 0.05888888 -0.02977435 0.1177778 E" pathEditMode="relative" ptsTypes="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9161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9028 0.05888887 -0.01059028 0.05888887 -0.02118056 0.1177777 E" pathEditMode="relative" ptsTypes="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3486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57639 0.05888889 0.01857639 0.05888889 0.03715278 0.1177778 E" pathEditMode="relative" ptsTypes="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222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6" grpId="2" animBg="1"/>
      <p:bldP spid="6" grpId="3" animBg="1"/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  <p:bldP spid="3" grpId="0" animBg="1"/>
      <p:bldP spid="3" grpId="1" animBg="1"/>
      <p:bldP spid="3" grpId="2" animBg="1"/>
      <p:bldP spid="3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2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36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01824392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600200"/>
            <a:ext cx="7536872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Unit2 </a:t>
            </a:r>
            <a:r>
              <a:rPr lang="en-US" dirty="0" smtClean="0"/>
              <a:t>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57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PTLabsHighlightBackgroundShape201406231507543871"/>
          <p:cNvSpPr/>
          <p:nvPr>
            <p:custDataLst>
              <p:tags r:id="rId1"/>
            </p:custDataLst>
          </p:nvPr>
        </p:nvSpPr>
        <p:spPr>
          <a:xfrm>
            <a:off x="1552319" y="5363888"/>
            <a:ext cx="5754688" cy="670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PTLabsHighlightBackgroundShape20140623150754384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95119" y="4193456"/>
            <a:ext cx="6527800" cy="117043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PTLabsHighlightBackgroundShape201406231507543821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095119" y="3388784"/>
            <a:ext cx="6611938" cy="80467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PTLabsHighlightBackgroundShape20140623150754379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095119" y="2949872"/>
            <a:ext cx="664686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PTLabsHighlightBackgroundShape20140623150754376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095119" y="2510960"/>
            <a:ext cx="569817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PTLabsHighlightBackgroundShape20140623150754373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095119" y="2072048"/>
            <a:ext cx="6564313" cy="438912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PTLabsHighlightBackgroundShape20140623150754370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095119" y="1340528"/>
            <a:ext cx="6597650" cy="7315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Translation of Programs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0483" name="HighlightBackgroundShape39c82d74-5ecc-415a-99e0-f743c71e00ae"/>
          <p:cNvSpPr>
            <a:spLocks noChangeArrowheads="1"/>
          </p:cNvSpPr>
          <p:nvPr/>
        </p:nvSpPr>
        <p:spPr bwMode="auto">
          <a:xfrm>
            <a:off x="660779" y="1294808"/>
            <a:ext cx="7543800" cy="48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High-level language programs (eg: C) cannot be executed directly by the computer</a:t>
            </a:r>
            <a:endParaRPr lang="en-US" sz="200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Require a translation process called </a:t>
            </a:r>
            <a:r>
              <a:rPr lang="en-US" sz="2400" smtClean="0">
                <a:solidFill>
                  <a:srgbClr val="C00000"/>
                </a:solidFill>
              </a:rPr>
              <a:t>compilation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 special program called </a:t>
            </a:r>
            <a:r>
              <a:rPr lang="en-US" sz="2400" smtClean="0">
                <a:solidFill>
                  <a:srgbClr val="C00000"/>
                </a:solidFill>
              </a:rPr>
              <a:t>compiler</a:t>
            </a:r>
            <a:r>
              <a:rPr lang="en-US" sz="2400" smtClean="0"/>
              <a:t> is used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original C program is called the </a:t>
            </a:r>
            <a:r>
              <a:rPr lang="en-US" sz="2400" smtClean="0">
                <a:solidFill>
                  <a:srgbClr val="C00000"/>
                </a:solidFill>
              </a:rPr>
              <a:t>source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compiled program is the </a:t>
            </a:r>
            <a:r>
              <a:rPr lang="en-US" sz="2400" smtClean="0">
                <a:solidFill>
                  <a:srgbClr val="C00000"/>
                </a:solidFill>
              </a:rPr>
              <a:t>executable code </a:t>
            </a:r>
            <a:r>
              <a:rPr lang="en-US" sz="2400" smtClean="0"/>
              <a:t>or </a:t>
            </a:r>
            <a:r>
              <a:rPr lang="en-US" sz="2400" smtClean="0">
                <a:solidFill>
                  <a:srgbClr val="C00000"/>
                </a:solidFill>
              </a:rPr>
              <a:t>machine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In general, executable codes generated on a certain machine </a:t>
            </a:r>
            <a:r>
              <a:rPr lang="en-US" sz="2400" u="sng" smtClean="0"/>
              <a:t>cannot</a:t>
            </a:r>
            <a:r>
              <a:rPr lang="en-US" sz="2400" smtClean="0"/>
              <a:t> be executed on another machine with a different architecture</a:t>
            </a:r>
          </a:p>
          <a:p>
            <a:pPr marL="800100" lvl="1" indent="-34290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The source code needs to be compiled on the new machine</a:t>
            </a:r>
            <a:endParaRPr lang="en-US" sz="2000"/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9114583 0.04266667 -0.0009114583 0.04266667 -0.001822917 0.08533334 E" pathEditMode="relative" ptsTypes="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99495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368054 0.032 -0.02368054 0.032 -0.04736108 0.064 E" pathEditMode="relative" ptsTypes="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86805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593748 0.03200001 0.02593748 0.03200001 0.05187497 0.06400003 E" pathEditMode="relative" ptsTypes="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664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9548611 0.04533331 -0.0009548611 0.04533331 -0.001909722 0.09066662 E" pathEditMode="relative" ptsTypes="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99475" y="183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300347 0.07200001 -0.002300347 0.07200001 -0.004600694 0.144 E" pathEditMode="relative" ptsTypes="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98727" y="14545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862847 0.06711112 0.003862847 0.06711112 0.007725694 0.1342222 E" pathEditMode="relative" ptsTypes="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88157" y="5729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3" grpId="1" animBg="1"/>
      <p:bldP spid="23" grpId="2" animBg="1"/>
      <p:bldP spid="23" grpId="3" animBg="1"/>
      <p:bldP spid="22" grpId="0" animBg="1"/>
      <p:bldP spid="22" grpId="1" animBg="1"/>
      <p:bldP spid="22" grpId="2" animBg="1"/>
      <p:bldP spid="22" grpId="3" animBg="1"/>
      <p:bldP spid="21" grpId="0" animBg="1"/>
      <p:bldP spid="21" grpId="1" animBg="1"/>
      <p:bldP spid="21" grpId="2" animBg="1"/>
      <p:bldP spid="21" grpId="3" animBg="1"/>
      <p:bldP spid="20" grpId="0" animBg="1"/>
      <p:bldP spid="20" grpId="1" animBg="1"/>
      <p:bldP spid="20" grpId="2" animBg="1"/>
      <p:bldP spid="20" grpId="3" animBg="1"/>
      <p:bldP spid="19" grpId="0" animBg="1"/>
      <p:bldP spid="19" grpId="1" animBg="1"/>
      <p:bldP spid="19" grpId="2" animBg="1"/>
      <p:bldP spid="19" grpId="3" animBg="1"/>
      <p:bldP spid="18" grpId="0" animBg="1"/>
      <p:bldP spid="18" grpId="1" animBg="1"/>
      <p:bldP spid="18" grpId="2" animBg="1"/>
      <p:bldP spid="18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921200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The Edit, Compile and Execute Cycle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SG" dirty="0" smtClean="0"/>
              <a:t>2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graphicFrame>
        <p:nvGraphicFramePr>
          <p:cNvPr id="2" name="[Diagram 1]"/>
          <p:cNvGraphicFramePr/>
          <p:nvPr>
            <p:extLst>
              <p:ext uri="{D42A27DB-BD31-4B8C-83A1-F6EECF244321}">
                <p14:modId xmlns:p14="http://schemas.microsoft.com/office/powerpoint/2010/main" val="3627277005"/>
              </p:ext>
            </p:extLst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C00000"/>
                </a:solidFill>
              </a:rPr>
              <a:t>Process is iterative</a:t>
            </a:r>
            <a:endParaRPr lang="en-US" sz="4000" i="1" dirty="0">
              <a:solidFill>
                <a:srgbClr val="C00000"/>
              </a:solidFill>
            </a:endParaRP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 an </a:t>
            </a:r>
            <a:r>
              <a:rPr lang="en-US" sz="1600" dirty="0" smtClean="0">
                <a:solidFill>
                  <a:srgbClr val="C00000"/>
                </a:solidFill>
              </a:rPr>
              <a:t>editor </a:t>
            </a:r>
            <a:r>
              <a:rPr lang="en-US" sz="1600" dirty="0" smtClean="0">
                <a:solidFill>
                  <a:schemeClr val="tx1"/>
                </a:solidFill>
              </a:rPr>
              <a:t>to create/modify the source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 a </a:t>
            </a:r>
            <a:r>
              <a:rPr lang="en-US" sz="1600" dirty="0" smtClean="0">
                <a:solidFill>
                  <a:srgbClr val="C00000"/>
                </a:solidFill>
              </a:rPr>
              <a:t>compiler </a:t>
            </a:r>
            <a:r>
              <a:rPr lang="en-US" sz="1600" dirty="0" smtClean="0">
                <a:solidFill>
                  <a:schemeClr val="tx1"/>
                </a:solidFill>
              </a:rPr>
              <a:t>to translate the source code into executable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Execute/run </a:t>
            </a:r>
            <a:r>
              <a:rPr lang="en-US" sz="1600" dirty="0" smtClean="0">
                <a:solidFill>
                  <a:schemeClr val="tx1"/>
                </a:solidFill>
              </a:rPr>
              <a:t>the executable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4" grpId="0" animBg="1"/>
      <p:bldP spid="45" grpId="0" animBg="1"/>
      <p:bldP spid="3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CS1010 Programming Environment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SG" dirty="0" smtClean="0"/>
              <a:t>2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UNIX system – the sunfire server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Every SoC student or student taking an SoC programming module can apply for a </a:t>
            </a:r>
            <a:r>
              <a:rPr lang="en-US" sz="2800" smtClean="0"/>
              <a:t>UNIX account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To </a:t>
            </a:r>
            <a:r>
              <a:rPr lang="en-US" sz="2800"/>
              <a:t>login to sunfire server, you need your SoC UNIX account user-name and </a:t>
            </a:r>
            <a:r>
              <a:rPr lang="en-US" sz="2800" smtClean="0"/>
              <a:t>password.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smtClean="0"/>
              <a:t>If </a:t>
            </a:r>
            <a:r>
              <a:rPr lang="en-GB" sz="2800"/>
              <a:t>you don’t have </a:t>
            </a:r>
            <a:r>
              <a:rPr lang="en-GB" sz="2800" smtClean="0"/>
              <a:t>a UNIX account yet, go to this link to create one </a:t>
            </a:r>
            <a:r>
              <a:rPr lang="en-GB" sz="2400" smtClean="0"/>
              <a:t>(same link if you have forgotten your UNIX password)</a:t>
            </a:r>
            <a:r>
              <a:rPr lang="en-GB" sz="2800" smtClean="0"/>
              <a:t>:</a:t>
            </a:r>
          </a:p>
          <a:p>
            <a:pPr lvl="1" indent="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GB" sz="2800" smtClean="0">
                <a:hlinkClick r:id="rId3"/>
              </a:rPr>
              <a:t>https</a:t>
            </a:r>
            <a:r>
              <a:rPr lang="en-GB" sz="2800">
                <a:hlinkClick r:id="rId3"/>
              </a:rPr>
              <a:t>://mysoc.nus.edu.sg/~</a:t>
            </a:r>
            <a:r>
              <a:rPr lang="en-GB" sz="2800" smtClean="0">
                <a:hlinkClick r:id="rId3"/>
              </a:rPr>
              <a:t>newacct </a:t>
            </a:r>
            <a:endParaRPr lang="en-GB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044955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CS1010 Programming Environment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SG" dirty="0" smtClean="0"/>
              <a:t>2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You can do many things with your </a:t>
            </a:r>
            <a:r>
              <a:rPr lang="en-US" sz="2800" dirty="0" err="1"/>
              <a:t>sunfire</a:t>
            </a:r>
            <a:r>
              <a:rPr lang="en-US" sz="2800" dirty="0"/>
              <a:t> </a:t>
            </a:r>
            <a:r>
              <a:rPr lang="en-US" sz="2800" dirty="0" smtClean="0"/>
              <a:t>account: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cs typeface="Courier New" pitchFamily="49" charset="0"/>
              </a:rPr>
              <a:t>Eg</a:t>
            </a:r>
            <a:r>
              <a:rPr lang="en-US" sz="2400" dirty="0">
                <a:cs typeface="Courier New" pitchFamily="49" charset="0"/>
              </a:rPr>
              <a:t>: Your account comes with paper quota </a:t>
            </a:r>
            <a:endParaRPr lang="en-US" sz="2400" dirty="0" smtClean="0">
              <a:cs typeface="Courier New" pitchFamily="49" charset="0"/>
            </a:endParaRP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see </a:t>
            </a:r>
            <a:r>
              <a:rPr lang="en-US" sz="2400" dirty="0">
                <a:cs typeface="Courier New" pitchFamily="49" charset="0"/>
                <a:hlinkClick r:id="rId3"/>
              </a:rPr>
              <a:t>https://</a:t>
            </a:r>
            <a:r>
              <a:rPr lang="en-US" sz="2400" dirty="0" smtClean="0">
                <a:cs typeface="Courier New" pitchFamily="49" charset="0"/>
                <a:hlinkClick r:id="rId3"/>
              </a:rPr>
              <a:t>docs.comp.nus.edu.sg/node/1732</a:t>
            </a:r>
            <a:r>
              <a:rPr lang="en-US" sz="2400" dirty="0" smtClean="0">
                <a:cs typeface="Courier New" pitchFamily="49" charset="0"/>
              </a:rPr>
              <a:t> for your print quota allocation</a:t>
            </a:r>
            <a:endParaRPr lang="en-US" sz="2400" dirty="0">
              <a:cs typeface="Courier New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Some </a:t>
            </a:r>
            <a:r>
              <a:rPr lang="en-US" sz="2400" dirty="0">
                <a:cs typeface="Courier New" pitchFamily="49" charset="0"/>
              </a:rPr>
              <a:t>treat their </a:t>
            </a:r>
            <a:r>
              <a:rPr lang="en-US" sz="2400" dirty="0" err="1">
                <a:cs typeface="Courier New" pitchFamily="49" charset="0"/>
              </a:rPr>
              <a:t>sunfire</a:t>
            </a:r>
            <a:r>
              <a:rPr lang="en-US" sz="2400" dirty="0">
                <a:cs typeface="Courier New" pitchFamily="49" charset="0"/>
              </a:rPr>
              <a:t> account as a backup </a:t>
            </a:r>
            <a:r>
              <a:rPr lang="en-US" sz="2400" dirty="0" err="1" smtClean="0">
                <a:cs typeface="Courier New" pitchFamily="49" charset="0"/>
              </a:rPr>
              <a:t>harddisk</a:t>
            </a:r>
            <a:endParaRPr lang="en-US" sz="2400" dirty="0" smtClean="0">
              <a:cs typeface="Courier New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Refer to </a:t>
            </a:r>
            <a:r>
              <a:rPr lang="en-US" sz="2400" dirty="0" err="1" smtClean="0">
                <a:cs typeface="Courier New" pitchFamily="49" charset="0"/>
              </a:rPr>
              <a:t>SoC</a:t>
            </a:r>
            <a:r>
              <a:rPr lang="en-US" sz="2400" dirty="0" smtClean="0">
                <a:cs typeface="Courier New" pitchFamily="49" charset="0"/>
              </a:rPr>
              <a:t> Computing Facilities web page for more general information</a:t>
            </a:r>
          </a:p>
          <a:p>
            <a:pPr lvl="2" indent="573088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GB" sz="2400" dirty="0" smtClean="0">
                <a:hlinkClick r:id="rId4"/>
              </a:rPr>
              <a:t>https</a:t>
            </a:r>
            <a:r>
              <a:rPr lang="en-GB" sz="2400" dirty="0">
                <a:hlinkClick r:id="rId4"/>
              </a:rPr>
              <a:t>://docs.comp.nus.edu.sg/cf</a:t>
            </a:r>
            <a:r>
              <a:rPr lang="en-GB" sz="2400" dirty="0" smtClean="0">
                <a:hlinkClick r:id="rId4"/>
              </a:rPr>
              <a:t>/</a:t>
            </a:r>
            <a:r>
              <a:rPr lang="en-GB" sz="2400" dirty="0" smtClean="0"/>
              <a:t> </a:t>
            </a:r>
            <a:endParaRPr lang="en-GB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(AY2017/18 Semester 1)</a:t>
            </a:r>
            <a:endParaRPr lang="en-US" sz="1000" dirty="0" smtClean="0"/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pic>
        <p:nvPicPr>
          <p:cNvPr id="10" name="Picture 13" descr="MCj04260500000[1]"/>
          <p:cNvPicPr>
            <a:picLocks noChangeAspect="1" noChangeArrowheads="1"/>
          </p:cNvPicPr>
          <p:nvPr/>
        </p:nvPicPr>
        <p:blipFill>
          <a:blip r:embed="rId3" cstate="print"/>
          <a:srcRect l="25714"/>
          <a:stretch>
            <a:fillRect/>
          </a:stretch>
        </p:blipFill>
        <p:spPr bwMode="auto">
          <a:xfrm>
            <a:off x="5896097" y="2183258"/>
            <a:ext cx="2147738" cy="300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249135" y="1241387"/>
            <a:ext cx="3264768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800" b="1" dirty="0" err="1" smtClean="0">
                <a:latin typeface="Cambria" pitchFamily="18" charset="0"/>
              </a:rPr>
              <a:t>s</a:t>
            </a:r>
            <a:r>
              <a:rPr lang="en-US" sz="2800" b="1" dirty="0" err="1" smtClean="0">
                <a:latin typeface="Cambria" pitchFamily="18" charset="0"/>
                <a:cs typeface="Arial" charset="0"/>
              </a:rPr>
              <a:t>unfire</a:t>
            </a:r>
            <a:r>
              <a:rPr lang="en-US" sz="2800" b="1" dirty="0" smtClean="0">
                <a:latin typeface="Cambria" pitchFamily="18" charset="0"/>
                <a:cs typeface="Arial" charset="0"/>
              </a:rPr>
              <a:t> UNIX server</a:t>
            </a:r>
            <a:endParaRPr lang="en-US" sz="2800" b="1" dirty="0">
              <a:latin typeface="Cambria" pitchFamily="18" charset="0"/>
              <a:cs typeface="Arial" charset="0"/>
            </a:endParaRPr>
          </a:p>
        </p:txBody>
      </p:sp>
      <p:pic>
        <p:nvPicPr>
          <p:cNvPr id="12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019" y="537602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072355" y="2024419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27783" y="1529790"/>
            <a:ext cx="2952329" cy="132673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11537" y="2856524"/>
            <a:ext cx="3224559" cy="40328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16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2212" y="4037013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364483" y="5395637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2411760" y="3717032"/>
            <a:ext cx="3114961" cy="81607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419872" y="4533106"/>
            <a:ext cx="2160241" cy="112814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23" name="Picture 22" descr="ssh_ico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2878" y="2195495"/>
            <a:ext cx="953114" cy="10643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48" y="3291284"/>
            <a:ext cx="916786" cy="1109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3466" y="3402488"/>
            <a:ext cx="72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or</a:t>
            </a:r>
            <a:endParaRPr lang="en-US" sz="3200"/>
          </a:p>
        </p:txBody>
      </p:sp>
      <p:sp>
        <p:nvSpPr>
          <p:cNvPr id="20" name="[Date Placeholder 3]"/>
          <p:cNvSpPr txBox="1">
            <a:spLocks/>
          </p:cNvSpPr>
          <p:nvPr/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© NUS</a:t>
            </a:r>
            <a:endParaRPr lang="en-US" dirty="0" smtClean="0"/>
          </a:p>
        </p:txBody>
      </p:sp>
      <p:sp>
        <p:nvSpPr>
          <p:cNvPr id="21" name="[Slide Number Placeholder 42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CS1010 (AY2016/7 Semester 1)</a:t>
            </a:r>
            <a:endParaRPr lang="en-US" dirty="0" smtClean="0"/>
          </a:p>
        </p:txBody>
      </p:sp>
      <p:sp>
        <p:nvSpPr>
          <p:cNvPr id="22" name="[Footer Placeholder 41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SG" dirty="0" smtClean="0"/>
              <a:t>2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4" name="[TextBox 3]"/>
          <p:cNvSpPr txBox="1"/>
          <p:nvPr/>
        </p:nvSpPr>
        <p:spPr>
          <a:xfrm>
            <a:off x="4940490" y="4059596"/>
            <a:ext cx="3957850" cy="22467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SSH/Xshell are programs to allow users to access a remote host over a network.</a:t>
            </a:r>
          </a:p>
          <a:p>
            <a:r>
              <a:rPr lang="en-US" sz="2000" smtClean="0"/>
              <a:t>To download SSH for your home use, go to </a:t>
            </a:r>
            <a:r>
              <a:rPr lang="en-US" sz="2000" smtClean="0">
                <a:hlinkClick r:id="rId8"/>
              </a:rPr>
              <a:t>http</a:t>
            </a:r>
            <a:r>
              <a:rPr lang="en-US" sz="2000">
                <a:hlinkClick r:id="rId8"/>
              </a:rPr>
              <a:t>://www.comp.nus.edu.sg/~</a:t>
            </a:r>
            <a:r>
              <a:rPr lang="en-US" sz="2000" smtClean="0">
                <a:hlinkClick r:id="rId8"/>
              </a:rPr>
              <a:t>cs1010/2_resources/online.html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987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8" grpId="0" animBg="1"/>
      <p:bldP spid="19" grpId="0" animBg="1"/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210131467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LabsMagnifyShape2014062711145747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30000"/>
            </a:srgbClr>
          </a:solidFill>
          <a:ln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Logging into </a:t>
            </a:r>
            <a:r>
              <a:rPr lang="en-GB" sz="4000" dirty="0" err="1" smtClean="0">
                <a:solidFill>
                  <a:srgbClr val="0000FF"/>
                </a:solidFill>
              </a:rPr>
              <a:t>sunfire</a:t>
            </a:r>
            <a:r>
              <a:rPr lang="en-GB" sz="4000" dirty="0" smtClean="0">
                <a:solidFill>
                  <a:srgbClr val="0000FF"/>
                </a:solidFill>
              </a:rPr>
              <a:t>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(AY2017/18 Semester 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SG" dirty="0" smtClean="0"/>
              <a:t>2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TextShape201407221013146732"/>
          <p:cNvSpPr txBox="1">
            <a:spLocks noChangeArrowheads="1"/>
          </p:cNvSpPr>
          <p:nvPr/>
        </p:nvSpPr>
        <p:spPr bwMode="auto">
          <a:xfrm>
            <a:off x="508000" y="2459783"/>
            <a:ext cx="2963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AutoNum type="arabicPeriod" startAt="2"/>
            </a:pPr>
            <a:r>
              <a:rPr lang="en-US" dirty="0" smtClean="0"/>
              <a:t>Click </a:t>
            </a:r>
            <a:r>
              <a:rPr lang="en-US" dirty="0"/>
              <a:t>on “</a:t>
            </a:r>
            <a:r>
              <a:rPr lang="en-US" dirty="0">
                <a:solidFill>
                  <a:srgbClr val="0000FF"/>
                </a:solidFill>
              </a:rPr>
              <a:t>Quick Connect</a:t>
            </a:r>
            <a:r>
              <a:rPr lang="en-US" dirty="0"/>
              <a:t>” to get the pop-up window. </a:t>
            </a:r>
            <a:endParaRPr lang="en-SG" dirty="0"/>
          </a:p>
        </p:txBody>
      </p:sp>
      <p:grpSp>
        <p:nvGrpSpPr>
          <p:cNvPr id="16" name="[Group 7]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</a:t>
              </a:r>
              <a:r>
                <a:rPr lang="en-US" dirty="0" smtClean="0"/>
                <a:t>or </a:t>
              </a:r>
              <a:r>
                <a:rPr lang="en-US" dirty="0" err="1" smtClean="0">
                  <a:solidFill>
                    <a:srgbClr val="0000FF"/>
                  </a:solidFill>
                </a:rPr>
                <a:t>Xshell</a:t>
              </a:r>
              <a:r>
                <a:rPr lang="en-US" dirty="0" smtClean="0"/>
                <a:t> icon on </a:t>
              </a:r>
              <a:r>
                <a:rPr lang="en-US" dirty="0"/>
                <a:t>your desktop, and double click on it</a:t>
              </a:r>
              <a:r>
                <a:rPr lang="en-US" dirty="0" smtClean="0"/>
                <a:t>. We shall assume you are using the former here.</a:t>
              </a:r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9" name="Picture 18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or</a:t>
                </a:r>
                <a:endParaRPr lang="en-US"/>
              </a:p>
            </p:txBody>
          </p:sp>
        </p:grpSp>
      </p:grpSp>
      <p:sp>
        <p:nvSpPr>
          <p:cNvPr id="23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43" name="[TextBox 8]"/>
          <p:cNvSpPr txBox="1">
            <a:spLocks noChangeArrowheads="1"/>
          </p:cNvSpPr>
          <p:nvPr/>
        </p:nvSpPr>
        <p:spPr bwMode="auto">
          <a:xfrm>
            <a:off x="854954" y="3586038"/>
            <a:ext cx="290424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</a:t>
            </a:r>
            <a:r>
              <a:rPr lang="en-US" dirty="0" smtClean="0"/>
              <a:t>” </a:t>
            </a:r>
            <a:r>
              <a:rPr lang="en-US" dirty="0"/>
              <a:t>for Host Name </a:t>
            </a:r>
            <a:r>
              <a:rPr lang="en-US" dirty="0" smtClean="0"/>
              <a:t>if connecting within campus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sunfire.comp.nus.edu.sg</a:t>
            </a:r>
            <a:r>
              <a:rPr lang="en-US" dirty="0" smtClean="0"/>
              <a:t>” if connecting from off campus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your </a:t>
            </a:r>
            <a:r>
              <a:rPr lang="en-US" dirty="0">
                <a:solidFill>
                  <a:srgbClr val="0000FF"/>
                </a:solidFill>
              </a:rPr>
              <a:t>UNIX id </a:t>
            </a:r>
            <a:r>
              <a:rPr lang="en-US" dirty="0" smtClean="0"/>
              <a:t>as User Name.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5191432" y="3913239"/>
            <a:ext cx="2331998" cy="698090"/>
          </a:xfrm>
          <a:prstGeom prst="rect">
            <a:avLst/>
          </a:prstGeom>
          <a:solidFill>
            <a:srgbClr val="AAAAAA">
              <a:alpha val="30000"/>
            </a:srgbClr>
          </a:solidFill>
          <a:ln w="2642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9199" y="2921448"/>
            <a:ext cx="704646" cy="146217"/>
          </a:xfrm>
          <a:prstGeom prst="rect">
            <a:avLst/>
          </a:prstGeom>
          <a:solidFill>
            <a:srgbClr val="AAAAAA">
              <a:alpha val="30000"/>
            </a:srgbClr>
          </a:solidFill>
          <a:ln w="2642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39c82d74-5ecc-415a-99e0-f743c71e00a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af5f185e-8f45-488d-8b06-654e5a54da3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14151</TotalTime>
  <Words>2894</Words>
  <Application>Microsoft Office PowerPoint</Application>
  <PresentationFormat>On-screen Show (4:3)</PresentationFormat>
  <Paragraphs>471</Paragraphs>
  <Slides>37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Clarity</vt:lpstr>
      <vt:lpstr>PowerPoint Presentation</vt:lpstr>
      <vt:lpstr>Unit 2: CS1010 Computing Environment</vt:lpstr>
      <vt:lpstr>Types of Programs</vt:lpstr>
      <vt:lpstr>Translation of Programs</vt:lpstr>
      <vt:lpstr>The Edit, Compile and Execute Cycle</vt:lpstr>
      <vt:lpstr>CS1010 Programming Environment (1/2)</vt:lpstr>
      <vt:lpstr>CS1010 Programming Environment (2/2)</vt:lpstr>
      <vt:lpstr>PowerPoint Presentation</vt:lpstr>
      <vt:lpstr>Logging into sunfire (1/2)</vt:lpstr>
      <vt:lpstr>Logging into sunfire (1/2)</vt:lpstr>
      <vt:lpstr>Logging into sunfire (1/2)</vt:lpstr>
      <vt:lpstr>Logging into sunfire (2/2)</vt:lpstr>
      <vt:lpstr>Change settings in SSH</vt:lpstr>
      <vt:lpstr>Trying out some UNIX commands</vt:lpstr>
      <vt:lpstr>File Directories in sunfire (1/2)</vt:lpstr>
      <vt:lpstr>File Directories in sunfire (2/2)</vt:lpstr>
      <vt:lpstr>Setting up your UNIX account</vt:lpstr>
      <vt:lpstr>Basic UNIX Commands (1/4)</vt:lpstr>
      <vt:lpstr>Basic UNIX Commands (2/4)</vt:lpstr>
      <vt:lpstr>Basic UNIX Commands (3/4)</vt:lpstr>
      <vt:lpstr>Basic UNIX Commands (4/4)</vt:lpstr>
      <vt:lpstr>Editing C source codes (1/3)</vt:lpstr>
      <vt:lpstr>Editing C source codes (2/3)</vt:lpstr>
      <vt:lpstr>Editing C source codes (3/3)</vt:lpstr>
      <vt:lpstr>Compiling C programs (1/3)</vt:lpstr>
      <vt:lpstr>Compiling C programs (2/3)</vt:lpstr>
      <vt:lpstr>Compiling C programs (3/3)</vt:lpstr>
      <vt:lpstr>Executing C programs</vt:lpstr>
      <vt:lpstr>File Transfer (1/2)</vt:lpstr>
      <vt:lpstr>File Transfer (2/2)</vt:lpstr>
      <vt:lpstr>Using Samba Service (1/3)</vt:lpstr>
      <vt:lpstr>Using Samba Service (2/3)</vt:lpstr>
      <vt:lpstr>Using Samba Service (3/3)</vt:lpstr>
      <vt:lpstr>Introductory Workshop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1043</cp:revision>
  <cp:lastPrinted>2014-07-01T03:51:49Z</cp:lastPrinted>
  <dcterms:created xsi:type="dcterms:W3CDTF">1998-09-05T15:03:32Z</dcterms:created>
  <dcterms:modified xsi:type="dcterms:W3CDTF">2017-08-02T07:10:11Z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