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1"/>
  </p:notesMasterIdLst>
  <p:handoutMasterIdLst>
    <p:handoutMasterId r:id="rId22"/>
  </p:handoutMasterIdLst>
  <p:sldIdLst>
    <p:sldId id="256" r:id="rId2"/>
    <p:sldId id="468" r:id="rId3"/>
    <p:sldId id="509" r:id="rId4"/>
    <p:sldId id="547" r:id="rId5"/>
    <p:sldId id="598" r:id="rId6"/>
    <p:sldId id="599" r:id="rId7"/>
    <p:sldId id="600" r:id="rId8"/>
    <p:sldId id="601" r:id="rId9"/>
    <p:sldId id="602" r:id="rId10"/>
    <p:sldId id="603" r:id="rId11"/>
    <p:sldId id="604" r:id="rId12"/>
    <p:sldId id="605" r:id="rId13"/>
    <p:sldId id="607" r:id="rId14"/>
    <p:sldId id="609" r:id="rId15"/>
    <p:sldId id="610" r:id="rId16"/>
    <p:sldId id="591" r:id="rId17"/>
    <p:sldId id="506" r:id="rId18"/>
    <p:sldId id="606" r:id="rId19"/>
    <p:sldId id="308"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F9FFF"/>
    <a:srgbClr val="CCFF99"/>
    <a:srgbClr val="CDCDFF"/>
    <a:srgbClr val="99FF99"/>
    <a:srgbClr val="FFFF99"/>
    <a:srgbClr val="006600"/>
    <a:srgbClr val="E5E6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5658" autoAdjust="0"/>
  </p:normalViewPr>
  <p:slideViewPr>
    <p:cSldViewPr snapToGrid="0">
      <p:cViewPr varScale="1">
        <p:scale>
          <a:sx n="85" d="100"/>
          <a:sy n="85" d="100"/>
        </p:scale>
        <p:origin x="-72"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9/25/2017</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smtClean="0"/>
          </a:p>
        </p:txBody>
      </p:sp>
    </p:spTree>
    <p:extLst>
      <p:ext uri="{BB962C8B-B14F-4D97-AF65-F5344CB8AC3E}">
        <p14:creationId xmlns:p14="http://schemas.microsoft.com/office/powerpoint/2010/main" val="371807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19038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9684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56651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b="0" dirty="0" smtClean="0">
              <a:solidFill>
                <a:srgbClr val="FF0000"/>
              </a:solidFill>
            </a:endParaRPr>
          </a:p>
        </p:txBody>
      </p:sp>
    </p:spTree>
    <p:extLst>
      <p:ext uri="{BB962C8B-B14F-4D97-AF65-F5344CB8AC3E}">
        <p14:creationId xmlns:p14="http://schemas.microsoft.com/office/powerpoint/2010/main" val="12789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6613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467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776509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8705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4805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33322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3948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1602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2726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64517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486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3020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77574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8961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CS1010 (AY2017/8 Semester 1)</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3" name="Footer Placeholder 2"/>
          <p:cNvSpPr>
            <a:spLocks noGrp="1"/>
          </p:cNvSpPr>
          <p:nvPr>
            <p:ph type="ftr" sz="quarter" idx="11"/>
          </p:nvPr>
        </p:nvSpPr>
        <p:spPr/>
        <p:txBody>
          <a:bodyPr/>
          <a:lstStyle/>
          <a:p>
            <a:pPr algn="l">
              <a:defRPr/>
            </a:pPr>
            <a:r>
              <a:rPr lang="en-US" smtClean="0"/>
              <a:t>CS1010 (AY2017/8 Semester 1)</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SoC,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CS1010 (AY2017/8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7</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Pointers</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#1</a:t>
            </a:r>
          </a:p>
        </p:txBody>
      </p:sp>
      <p:sp>
        <p:nvSpPr>
          <p:cNvPr id="23" name="TextBox 22"/>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a:t>
            </a:r>
            <a:r>
              <a:rPr lang="en-US" sz="1600" b="1" dirty="0" smtClean="0">
                <a:solidFill>
                  <a:srgbClr val="800000"/>
                </a:solidFill>
                <a:latin typeface="Courier New" pitchFamily="49" charset="0"/>
                <a:cs typeface="Courier New" pitchFamily="49" charset="0"/>
              </a:rPr>
              <a:t>some int </a:t>
            </a:r>
            <a:r>
              <a:rPr lang="en-US" sz="1600" b="1" dirty="0">
                <a:solidFill>
                  <a:srgbClr val="800000"/>
                </a:solidFill>
                <a:latin typeface="Courier New" pitchFamily="49" charset="0"/>
                <a:cs typeface="Courier New" pitchFamily="49" charset="0"/>
              </a:rPr>
              <a:t>variable</a:t>
            </a:r>
            <a:endParaRPr lang="en-US" sz="1400" b="1" dirty="0">
              <a:solidFill>
                <a:srgbClr val="800000"/>
              </a:solidFill>
              <a:latin typeface="Courier New" pitchFamily="49" charset="0"/>
              <a:cs typeface="Courier New" pitchFamily="49" charset="0"/>
            </a:endParaRPr>
          </a:p>
        </p:txBody>
      </p:sp>
      <p:sp>
        <p:nvSpPr>
          <p:cNvPr id="24" name="TextBox 23"/>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smtClean="0">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6" name="Group 5"/>
          <p:cNvGrpSpPr/>
          <p:nvPr/>
        </p:nvGrpSpPr>
        <p:grpSpPr>
          <a:xfrm>
            <a:off x="6391275" y="1253544"/>
            <a:ext cx="2047875" cy="511556"/>
            <a:chOff x="6391275" y="1253544"/>
            <a:chExt cx="2047875" cy="511556"/>
          </a:xfrm>
        </p:grpSpPr>
        <p:grpSp>
          <p:nvGrpSpPr>
            <p:cNvPr id="26" name="Group 13"/>
            <p:cNvGrpSpPr>
              <a:grpSpLocks/>
            </p:cNvGrpSpPr>
            <p:nvPr/>
          </p:nvGrpSpPr>
          <p:grpSpPr bwMode="auto">
            <a:xfrm>
              <a:off x="6391275" y="1253544"/>
              <a:ext cx="799269" cy="511556"/>
              <a:chOff x="4834756" y="1996965"/>
              <a:chExt cx="798785" cy="511975"/>
            </a:xfrm>
          </p:grpSpPr>
          <p:sp>
            <p:nvSpPr>
              <p:cNvPr id="33" name="TextBox 9"/>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34" name="TextBox 10"/>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27" name="Group 14"/>
            <p:cNvGrpSpPr>
              <a:grpSpLocks/>
            </p:cNvGrpSpPr>
            <p:nvPr/>
          </p:nvGrpSpPr>
          <p:grpSpPr bwMode="auto">
            <a:xfrm>
              <a:off x="7639879" y="1253544"/>
              <a:ext cx="799271" cy="511556"/>
              <a:chOff x="6027681" y="2023240"/>
              <a:chExt cx="798787" cy="511975"/>
            </a:xfrm>
          </p:grpSpPr>
          <p:sp>
            <p:nvSpPr>
              <p:cNvPr id="31" name="TextBox 11"/>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32" name="TextBox 12"/>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28" name="Group 15"/>
          <p:cNvGrpSpPr>
            <a:grpSpLocks/>
          </p:cNvGrpSpPr>
          <p:nvPr/>
        </p:nvGrpSpPr>
        <p:grpSpPr bwMode="auto">
          <a:xfrm>
            <a:off x="7032477" y="2019925"/>
            <a:ext cx="799271" cy="511556"/>
            <a:chOff x="6027681" y="2023240"/>
            <a:chExt cx="798787" cy="511975"/>
          </a:xfrm>
        </p:grpSpPr>
        <p:sp>
          <p:nvSpPr>
            <p:cNvPr id="29"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30"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5" name="Straight Arrow Connector 34"/>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36" name="TextBox 35"/>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37" name="TextBox 36"/>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38" name="Oval 44"/>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39" name="Oval 44"/>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40" name="Group 39"/>
          <p:cNvGrpSpPr/>
          <p:nvPr/>
        </p:nvGrpSpPr>
        <p:grpSpPr>
          <a:xfrm>
            <a:off x="2267519" y="2548635"/>
            <a:ext cx="1348740" cy="519335"/>
            <a:chOff x="2727960" y="5916003"/>
            <a:chExt cx="1348740" cy="519335"/>
          </a:xfrm>
        </p:grpSpPr>
        <p:sp>
          <p:nvSpPr>
            <p:cNvPr id="41" name="Right Arrow 40"/>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2" name="TextBox 41"/>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43" name="TextBox 42"/>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increment *p (which is i) by </a:t>
            </a:r>
            <a:r>
              <a:rPr lang="en-US" sz="1600" b="1" dirty="0" smtClean="0">
                <a:solidFill>
                  <a:srgbClr val="800000"/>
                </a:solidFill>
                <a:latin typeface="Courier New" pitchFamily="49" charset="0"/>
                <a:cs typeface="Courier New" pitchFamily="49" charset="0"/>
              </a:rPr>
              <a:t>2</a:t>
            </a:r>
            <a:endParaRPr lang="en-US" sz="1400" b="1" dirty="0" smtClean="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same effect as: </a:t>
            </a:r>
            <a:r>
              <a:rPr lang="en-US" sz="1600" b="1" dirty="0" smtClean="0">
                <a:solidFill>
                  <a:schemeClr val="tx1"/>
                </a:solidFill>
                <a:latin typeface="Courier New" pitchFamily="49" charset="0"/>
                <a:cs typeface="Courier New" pitchFamily="49" charset="0"/>
              </a:rPr>
              <a:t>i = i + </a:t>
            </a:r>
            <a:r>
              <a:rPr lang="en-US" sz="1600" b="1" dirty="0" smtClean="0">
                <a:solidFill>
                  <a:srgbClr val="006600"/>
                </a:solidFill>
                <a:latin typeface="Courier New" pitchFamily="49" charset="0"/>
                <a:cs typeface="Courier New" pitchFamily="49" charset="0"/>
              </a:rPr>
              <a:t>2</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p:txBody>
      </p:sp>
      <p:grpSp>
        <p:nvGrpSpPr>
          <p:cNvPr id="45" name="Group 23"/>
          <p:cNvGrpSpPr>
            <a:grpSpLocks/>
          </p:cNvGrpSpPr>
          <p:nvPr/>
        </p:nvGrpSpPr>
        <p:grpSpPr bwMode="auto">
          <a:xfrm>
            <a:off x="6769894" y="1119316"/>
            <a:ext cx="633412" cy="547688"/>
            <a:chOff x="6903720" y="1785098"/>
            <a:chExt cx="633680" cy="546622"/>
          </a:xfrm>
        </p:grpSpPr>
        <p:cxnSp>
          <p:nvCxnSpPr>
            <p:cNvPr id="46" name="Straight Connector 21"/>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7"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48" name="TextBox 47"/>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49" name="Straight Arrow Connector 48"/>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52" name="TextBox 51"/>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smtClean="0">
                <a:latin typeface="Courier New" pitchFamily="49" charset="0"/>
                <a:cs typeface="Courier New" pitchFamily="49" charset="0"/>
              </a:rPr>
              <a:t>j</a:t>
            </a:r>
            <a:endParaRPr lang="en-US" b="1" dirty="0">
              <a:latin typeface="Courier New" pitchFamily="49" charset="0"/>
              <a:cs typeface="Courier New" pitchFamily="49" charset="0"/>
            </a:endParaRPr>
          </a:p>
        </p:txBody>
      </p:sp>
      <p:grpSp>
        <p:nvGrpSpPr>
          <p:cNvPr id="53" name="Group 52"/>
          <p:cNvGrpSpPr/>
          <p:nvPr/>
        </p:nvGrpSpPr>
        <p:grpSpPr>
          <a:xfrm>
            <a:off x="2267519" y="4852556"/>
            <a:ext cx="1348740" cy="519335"/>
            <a:chOff x="2727960" y="5916003"/>
            <a:chExt cx="1348740" cy="519335"/>
          </a:xfrm>
        </p:grpSpPr>
        <p:sp>
          <p:nvSpPr>
            <p:cNvPr id="54" name="Right Arrow 53"/>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5" name="TextBox 54"/>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56" name="TextBox 55"/>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a:t>
            </a:r>
            <a:r>
              <a:rPr lang="en-US" sz="20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value of *p (which is j now) becomes </a:t>
            </a:r>
            <a:r>
              <a:rPr lang="en-US" sz="1600" b="1" dirty="0" smtClean="0">
                <a:solidFill>
                  <a:srgbClr val="800000"/>
                </a:solidFill>
                <a:latin typeface="Courier New" pitchFamily="49" charset="0"/>
                <a:cs typeface="Courier New" pitchFamily="49" charset="0"/>
              </a:rPr>
              <a:t>12</a:t>
            </a:r>
          </a:p>
          <a:p>
            <a:pPr>
              <a:tabLst>
                <a:tab pos="1260475" algn="l"/>
              </a:tabLst>
              <a:defRPr/>
            </a:pPr>
            <a:r>
              <a:rPr lang="en-US" sz="1600" b="1" dirty="0" smtClean="0">
                <a:solidFill>
                  <a:srgbClr val="800000"/>
                </a:solidFill>
                <a:latin typeface="Courier New" pitchFamily="49" charset="0"/>
                <a:cs typeface="Courier New" pitchFamily="49" charset="0"/>
              </a:rPr>
              <a:t>	// same effect as: </a:t>
            </a:r>
            <a:r>
              <a:rPr lang="en-US" sz="1600" b="1" dirty="0" smtClean="0">
                <a:solidFill>
                  <a:schemeClr val="tx1"/>
                </a:solidFill>
                <a:latin typeface="Courier New" pitchFamily="49" charset="0"/>
                <a:cs typeface="Courier New" pitchFamily="49" charset="0"/>
              </a:rPr>
              <a:t>j = i;</a:t>
            </a:r>
            <a:endParaRPr lang="en-US" sz="1600" b="1" dirty="0">
              <a:solidFill>
                <a:schemeClr val="tx1"/>
              </a:solidFill>
              <a:latin typeface="Courier New" pitchFamily="49" charset="0"/>
              <a:cs typeface="Courier New" pitchFamily="49" charset="0"/>
            </a:endParaRPr>
          </a:p>
        </p:txBody>
      </p:sp>
      <p:grpSp>
        <p:nvGrpSpPr>
          <p:cNvPr id="57" name="Group 33"/>
          <p:cNvGrpSpPr>
            <a:grpSpLocks/>
          </p:cNvGrpSpPr>
          <p:nvPr/>
        </p:nvGrpSpPr>
        <p:grpSpPr bwMode="auto">
          <a:xfrm>
            <a:off x="8011589" y="1120904"/>
            <a:ext cx="633412" cy="546100"/>
            <a:chOff x="6903720" y="1785098"/>
            <a:chExt cx="633680" cy="546622"/>
          </a:xfrm>
        </p:grpSpPr>
        <p:cxnSp>
          <p:nvCxnSpPr>
            <p:cNvPr id="58" name="Straight Connector 34"/>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59"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10</a:t>
            </a:fld>
            <a:endParaRPr lang="en-US" dirty="0"/>
          </a:p>
        </p:txBody>
      </p:sp>
    </p:spTree>
    <p:extLst>
      <p:ext uri="{BB962C8B-B14F-4D97-AF65-F5344CB8AC3E}">
        <p14:creationId xmlns:p14="http://schemas.microsoft.com/office/powerpoint/2010/main" val="248937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bg/>
                                          </p:spTgt>
                                        </p:tgtEl>
                                        <p:attrNameLst>
                                          <p:attrName>style.visibility</p:attrName>
                                        </p:attrNameLst>
                                      </p:cBhvr>
                                      <p:to>
                                        <p:strVal val="visible"/>
                                      </p:to>
                                    </p:set>
                                    <p:animEffect transition="in" filter="dissolve">
                                      <p:cBhvr>
                                        <p:cTn id="7" dur="500"/>
                                        <p:tgtEl>
                                          <p:spTgt spid="2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dissolve">
                                      <p:cBhvr>
                                        <p:cTn id="10" dur="500"/>
                                        <p:tgtEl>
                                          <p:spTgt spid="23">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Effect transition="in" filter="dissolve">
                                      <p:cBhvr>
                                        <p:cTn id="19" dur="500"/>
                                        <p:tgtEl>
                                          <p:spTgt spid="23">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bg/>
                                          </p:spTgt>
                                        </p:tgtEl>
                                        <p:attrNameLst>
                                          <p:attrName>style.visibility</p:attrName>
                                        </p:attrNameLst>
                                      </p:cBhvr>
                                      <p:to>
                                        <p:strVal val="visible"/>
                                      </p:to>
                                    </p:set>
                                    <p:animEffect transition="in" filter="dissolve">
                                      <p:cBhvr>
                                        <p:cTn id="31" dur="500"/>
                                        <p:tgtEl>
                                          <p:spTgt spid="24">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dissolve">
                                      <p:cBhvr>
                                        <p:cTn id="34" dur="500"/>
                                        <p:tgtEl>
                                          <p:spTgt spid="24">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ssolve">
                                      <p:cBhvr>
                                        <p:cTn id="38" dur="500"/>
                                        <p:tgtEl>
                                          <p:spTgt spid="39"/>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animEffect transition="in" filter="dissolve">
                                      <p:cBhvr>
                                        <p:cTn id="54" dur="500"/>
                                        <p:tgtEl>
                                          <p:spTgt spid="24">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dissolv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down)">
                                      <p:cBhvr>
                                        <p:cTn id="80" dur="500"/>
                                        <p:tgtEl>
                                          <p:spTgt spid="49"/>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dissolve">
                                      <p:cBhvr>
                                        <p:cTn id="84" dur="500"/>
                                        <p:tgtEl>
                                          <p:spTgt spid="5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dissolv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dissolve">
                                      <p:cBhvr>
                                        <p:cTn id="92" dur="500"/>
                                        <p:tgtEl>
                                          <p:spTgt spid="56"/>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dissolve">
                                      <p:cBhvr>
                                        <p:cTn id="9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24" grpId="0" uiExpand="1" build="p" animBg="1"/>
      <p:bldP spid="36" grpId="0" animBg="1"/>
      <p:bldP spid="37" grpId="0"/>
      <p:bldP spid="38" grpId="0" animBg="1"/>
      <p:bldP spid="39" grpId="0" animBg="1"/>
      <p:bldP spid="43" grpId="0" animBg="1"/>
      <p:bldP spid="48" grpId="0" animBg="1"/>
      <p:bldP spid="52" grpId="0"/>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(1/2)</a:t>
            </a:r>
          </a:p>
        </p:txBody>
      </p:sp>
      <p:grpSp>
        <p:nvGrpSpPr>
          <p:cNvPr id="44" name="Group 43"/>
          <p:cNvGrpSpPr/>
          <p:nvPr/>
        </p:nvGrpSpPr>
        <p:grpSpPr>
          <a:xfrm>
            <a:off x="654145" y="1277219"/>
            <a:ext cx="3821738" cy="3790413"/>
            <a:chOff x="654145" y="1277219"/>
            <a:chExt cx="3821738" cy="3790413"/>
          </a:xfrm>
        </p:grpSpPr>
        <p:sp>
          <p:nvSpPr>
            <p:cNvPr id="50" name="TextBox 49"/>
            <p:cNvSpPr txBox="1"/>
            <p:nvPr/>
          </p:nvSpPr>
          <p:spPr>
            <a:xfrm>
              <a:off x="654145" y="1589757"/>
              <a:ext cx="3460655" cy="34778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a, *b;</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&amp;a;</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t>
              </a:r>
              <a:r>
                <a:rPr lang="en-US" sz="2000" b="1" dirty="0" smtClean="0">
                  <a:solidFill>
                    <a:srgbClr val="006600"/>
                  </a:solidFill>
                  <a:latin typeface="Courier New" pitchFamily="49" charset="0"/>
                  <a:cs typeface="Courier New" pitchFamily="49" charset="0"/>
                </a:rPr>
                <a:t>12.34</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a);</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1" name="TextBox 50"/>
            <p:cNvSpPr txBox="1">
              <a:spLocks noChangeArrowheads="1"/>
            </p:cNvSpPr>
            <p:nvPr/>
          </p:nvSpPr>
          <p:spPr bwMode="auto">
            <a:xfrm>
              <a:off x="2726622" y="1277219"/>
              <a:ext cx="1749261" cy="369332"/>
            </a:xfrm>
            <a:prstGeom prst="rect">
              <a:avLst/>
            </a:prstGeom>
            <a:solidFill>
              <a:srgbClr val="FFFF99"/>
            </a:solidFill>
            <a:ln w="9525">
              <a:solidFill>
                <a:schemeClr val="tx1"/>
              </a:solidFill>
              <a:miter lim="800000"/>
              <a:headEnd/>
              <a:tailEnd/>
            </a:ln>
          </p:spPr>
          <p:txBody>
            <a:bodyPr wrap="none">
              <a:spAutoFit/>
            </a:bodyPr>
            <a:lstStyle/>
            <a:p>
              <a:r>
                <a:rPr lang="en-US" dirty="0" smtClean="0"/>
                <a:t>Unit7_Pointer.c</a:t>
              </a:r>
              <a:endParaRPr lang="en-US" dirty="0"/>
            </a:p>
          </p:txBody>
        </p:sp>
      </p:grpSp>
      <p:sp>
        <p:nvSpPr>
          <p:cNvPr id="60" name="TextBox 59"/>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Can you draw the picture? </a:t>
            </a:r>
          </a:p>
          <a:p>
            <a:r>
              <a:rPr lang="en-US" dirty="0" smtClean="0"/>
              <a:t>What is the output?</a:t>
            </a:r>
            <a:endParaRPr lang="en-SG" dirty="0"/>
          </a:p>
        </p:txBody>
      </p:sp>
      <p:sp>
        <p:nvSpPr>
          <p:cNvPr id="61" name="TextBox 60"/>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output if the </a:t>
            </a:r>
            <a:r>
              <a:rPr lang="en-US" b="1" dirty="0" smtClean="0">
                <a:latin typeface="Courier New" pitchFamily="49" charset="0"/>
                <a:cs typeface="Courier New" pitchFamily="49" charset="0"/>
              </a:rPr>
              <a:t>printf() </a:t>
            </a:r>
            <a:r>
              <a:rPr lang="en-US" dirty="0" smtClean="0"/>
              <a:t>statement is changed to the following?</a:t>
            </a:r>
            <a:endParaRPr lang="en-SG" dirty="0"/>
          </a:p>
        </p:txBody>
      </p:sp>
      <p:sp>
        <p:nvSpPr>
          <p:cNvPr id="62" name="TextBox 61"/>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3" name="TextBox 62"/>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5" name="TextBox 64"/>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6" name="TextBox 65"/>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7" name="TextBox 66"/>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Compile with warning</a:t>
            </a:r>
            <a:endParaRPr lang="en-SG" i="1" dirty="0">
              <a:cs typeface="Courier New" pitchFamily="49" charset="0"/>
            </a:endParaRPr>
          </a:p>
        </p:txBody>
      </p:sp>
      <p:sp>
        <p:nvSpPr>
          <p:cNvPr id="64" name="TextBox 63"/>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68" name="TextBox 67"/>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Error</a:t>
            </a:r>
            <a:endParaRPr lang="en-SG" i="1" dirty="0">
              <a:cs typeface="Courier New" pitchFamily="49" charset="0"/>
            </a:endParaRPr>
          </a:p>
        </p:txBody>
      </p:sp>
      <p:grpSp>
        <p:nvGrpSpPr>
          <p:cNvPr id="69" name="Group 68"/>
          <p:cNvGrpSpPr/>
          <p:nvPr/>
        </p:nvGrpSpPr>
        <p:grpSpPr>
          <a:xfrm>
            <a:off x="6992659" y="942065"/>
            <a:ext cx="1406671" cy="1217976"/>
            <a:chOff x="2749402" y="4966924"/>
            <a:chExt cx="1406671" cy="1217976"/>
          </a:xfrm>
        </p:grpSpPr>
        <p:grpSp>
          <p:nvGrpSpPr>
            <p:cNvPr id="70" name="Group 14"/>
            <p:cNvGrpSpPr>
              <a:grpSpLocks/>
            </p:cNvGrpSpPr>
            <p:nvPr/>
          </p:nvGrpSpPr>
          <p:grpSpPr bwMode="auto">
            <a:xfrm>
              <a:off x="2952068" y="4966924"/>
              <a:ext cx="1204005" cy="511834"/>
              <a:chOff x="5623191" y="2083249"/>
              <a:chExt cx="1203276" cy="512253"/>
            </a:xfrm>
          </p:grpSpPr>
          <p:sp>
            <p:nvSpPr>
              <p:cNvPr id="75" name="TextBox 11"/>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smtClean="0">
                    <a:latin typeface="Calibri" pitchFamily="34" charset="0"/>
                  </a:rPr>
                  <a:t>a</a:t>
                </a:r>
                <a:endParaRPr lang="en-SG" sz="1600" dirty="0">
                  <a:latin typeface="Calibri" pitchFamily="34" charset="0"/>
                </a:endParaRPr>
              </a:p>
            </p:txBody>
          </p:sp>
          <p:sp>
            <p:nvSpPr>
              <p:cNvPr id="76" name="TextBox 12"/>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71" name="Group 15"/>
            <p:cNvGrpSpPr>
              <a:grpSpLocks/>
            </p:cNvGrpSpPr>
            <p:nvPr/>
          </p:nvGrpSpPr>
          <p:grpSpPr bwMode="auto">
            <a:xfrm>
              <a:off x="2749402" y="5673344"/>
              <a:ext cx="798661" cy="511556"/>
              <a:chOff x="6027681" y="2023240"/>
              <a:chExt cx="798177" cy="511975"/>
            </a:xfrm>
          </p:grpSpPr>
          <p:sp>
            <p:nvSpPr>
              <p:cNvPr id="73"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smtClean="0">
                    <a:latin typeface="Calibri" pitchFamily="34" charset="0"/>
                  </a:rPr>
                  <a:t>b</a:t>
                </a:r>
                <a:endParaRPr lang="en-SG" sz="1600" dirty="0">
                  <a:latin typeface="Calibri" pitchFamily="34" charset="0"/>
                </a:endParaRPr>
              </a:p>
            </p:txBody>
          </p:sp>
          <p:sp>
            <p:nvSpPr>
              <p:cNvPr id="7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72" name="Straight Arrow Connector 71"/>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77" name="TextBox 76"/>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proper way to print a pointer? (Seldom need to do this.)</a:t>
            </a:r>
            <a:endParaRPr lang="en-SG" dirty="0"/>
          </a:p>
        </p:txBody>
      </p:sp>
      <p:sp>
        <p:nvSpPr>
          <p:cNvPr id="78" name="TextBox 77"/>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%p\n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79" name="Oval 78"/>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80" name="TextBox 79"/>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81" name="Line Callout 2 (Border and Accent Bar) 80"/>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11</a:t>
            </a:fld>
            <a:endParaRPr lang="en-US" dirty="0"/>
          </a:p>
        </p:txBody>
      </p:sp>
    </p:spTree>
    <p:extLst>
      <p:ext uri="{BB962C8B-B14F-4D97-AF65-F5344CB8AC3E}">
        <p14:creationId xmlns:p14="http://schemas.microsoft.com/office/powerpoint/2010/main" val="113926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dissolv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dissolve">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dissolv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dissolve">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dissolve">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dissolve">
                                      <p:cBhvr>
                                        <p:cTn id="55" dur="500"/>
                                        <p:tgtEl>
                                          <p:spTgt spid="7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dissolve">
                                      <p:cBhvr>
                                        <p:cTn id="60" dur="500"/>
                                        <p:tgtEl>
                                          <p:spTgt spid="7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dissolve">
                                      <p:cBhvr>
                                        <p:cTn id="69" dur="500"/>
                                        <p:tgtEl>
                                          <p:spTgt spid="80"/>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dissolve">
                                      <p:cBhvr>
                                        <p:cTn id="7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5" grpId="0" animBg="1"/>
      <p:bldP spid="66" grpId="0" animBg="1"/>
      <p:bldP spid="67" grpId="0" animBg="1"/>
      <p:bldP spid="64" grpId="0" animBg="1"/>
      <p:bldP spid="68" grpId="0" animBg="1"/>
      <p:bldP spid="77" grpId="0" animBg="1"/>
      <p:bldP spid="78" grpId="0" animBg="1"/>
      <p:bldP spid="79" grpId="0" animBg="1"/>
      <p:bldP spid="80" grpId="0" animBg="1"/>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(2/2)</a:t>
            </a:r>
          </a:p>
        </p:txBody>
      </p:sp>
      <p:sp>
        <p:nvSpPr>
          <p:cNvPr id="31" name="Rectangle 3"/>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smtClean="0">
                <a:ln>
                  <a:noFill/>
                </a:ln>
                <a:solidFill>
                  <a:schemeClr val="tx1"/>
                </a:solidFill>
                <a:effectLst/>
                <a:uLnTx/>
                <a:uFillTx/>
                <a:latin typeface="+mn-lt"/>
                <a:cs typeface="+mn-cs"/>
              </a:rPr>
              <a:t>	</a:t>
            </a:r>
            <a:r>
              <a:rPr kumimoji="0" lang="en-GB" sz="2000" b="1" i="0" u="none" strike="noStrike" kern="0" cap="none" spc="0" normalizeH="0" baseline="0" noProof="0" dirty="0" smtClean="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smtClean="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a:t>
            </a:r>
            <a:r>
              <a:rPr lang="en-GB" sz="2000" b="1" kern="0" dirty="0" smtClean="0">
                <a:latin typeface="Courier New" panose="02070309020205020404" pitchFamily="49" charset="0"/>
                <a:cs typeface="Courier New" panose="02070309020205020404" pitchFamily="49" charset="0"/>
              </a:rPr>
              <a:t> a;</a:t>
            </a:r>
            <a:r>
              <a:rPr lang="en-GB" sz="2000" kern="0" dirty="0" smtClean="0">
                <a:latin typeface="Courier New" panose="02070309020205020404" pitchFamily="49" charset="0"/>
                <a:cs typeface="Courier New" panose="02070309020205020404" pitchFamily="49" charset="0"/>
              </a:rPr>
              <a:t> </a:t>
            </a:r>
            <a:r>
              <a:rPr lang="en-GB" sz="2000" kern="0" dirty="0" smtClean="0">
                <a:solidFill>
                  <a:schemeClr val="tx2">
                    <a:lumMod val="50000"/>
                  </a:schemeClr>
                </a:solidFill>
                <a:latin typeface="+mn-lt"/>
                <a:cs typeface="Lucida Sans Unicode" pitchFamily="34" charset="0"/>
              </a:rPr>
              <a:t>// this is straight-forward: </a:t>
            </a:r>
            <a:r>
              <a:rPr lang="en-GB" sz="2000" kern="0" dirty="0" smtClean="0">
                <a:solidFill>
                  <a:srgbClr val="7030A0"/>
                </a:solidFill>
                <a:latin typeface="+mn-lt"/>
                <a:cs typeface="Lucida Sans Unicode" pitchFamily="34" charset="0"/>
              </a:rPr>
              <a:t>a</a:t>
            </a:r>
            <a:r>
              <a:rPr lang="en-GB" sz="2000" kern="0" dirty="0" smtClean="0">
                <a:solidFill>
                  <a:srgbClr val="C00000"/>
                </a:solidFill>
                <a:latin typeface="+mn-lt"/>
                <a:cs typeface="Lucida Sans Unicode" pitchFamily="34" charset="0"/>
              </a:rPr>
              <a:t> </a:t>
            </a:r>
            <a:r>
              <a:rPr lang="en-GB" sz="2000" kern="0" dirty="0" smtClean="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 </a:t>
            </a:r>
            <a:r>
              <a:rPr lang="en-GB" sz="2000" b="1" kern="0" dirty="0" smtClean="0">
                <a:latin typeface="Courier New" panose="02070309020205020404" pitchFamily="49" charset="0"/>
                <a:cs typeface="Courier New" panose="02070309020205020404" pitchFamily="49" charset="0"/>
              </a:rPr>
              <a:t>*b;</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We can read the second declaration as</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solidFill>
                  <a:srgbClr val="006600"/>
                </a:solidFill>
                <a:effectLst/>
                <a:uLnTx/>
                <a:uFillTx/>
                <a:latin typeface="+mn-lt"/>
                <a:cs typeface="+mn-cs"/>
              </a:rPr>
              <a:t>is a pointer to some double variable</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The following are equivalent:</a:t>
            </a:r>
            <a:endParaRPr kumimoji="0" lang="en-GB" sz="2400" b="0" i="0" u="none" strike="noStrike" kern="0" cap="none" spc="0" normalizeH="0" baseline="0" noProof="0" dirty="0" smtClean="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smtClean="0">
              <a:ln>
                <a:noFill/>
              </a:ln>
              <a:solidFill>
                <a:srgbClr val="0000FF"/>
              </a:solidFill>
              <a:effectLst/>
              <a:uLnTx/>
              <a:uFillTx/>
              <a:latin typeface="+mn-lt"/>
              <a:ea typeface="+mn-ea"/>
              <a:cs typeface="+mn-cs"/>
            </a:endParaRPr>
          </a:p>
        </p:txBody>
      </p:sp>
      <p:grpSp>
        <p:nvGrpSpPr>
          <p:cNvPr id="32" name="Group 31"/>
          <p:cNvGrpSpPr/>
          <p:nvPr/>
        </p:nvGrpSpPr>
        <p:grpSpPr>
          <a:xfrm>
            <a:off x="1493419" y="4765769"/>
            <a:ext cx="4659025" cy="923330"/>
            <a:chOff x="1493419" y="4867369"/>
            <a:chExt cx="4659025" cy="923330"/>
          </a:xfrm>
        </p:grpSpPr>
        <p:sp>
          <p:nvSpPr>
            <p:cNvPr id="33" name="TextBox 32"/>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a:t>
              </a:r>
            </a:p>
            <a:p>
              <a:r>
                <a:rPr lang="en-US" b="1" dirty="0" smtClean="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34" name="TextBox 33"/>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2" name="Group 1"/>
          <p:cNvGrpSpPr/>
          <p:nvPr/>
        </p:nvGrpSpPr>
        <p:grpSpPr>
          <a:xfrm>
            <a:off x="1682047" y="5776125"/>
            <a:ext cx="5856343" cy="818314"/>
            <a:chOff x="1682047" y="5776125"/>
            <a:chExt cx="5856343" cy="818314"/>
          </a:xfrm>
        </p:grpSpPr>
        <p:sp>
          <p:nvSpPr>
            <p:cNvPr id="36" name="TextBox 35"/>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37" name="TextBox 36"/>
            <p:cNvSpPr txBox="1"/>
            <p:nvPr/>
          </p:nvSpPr>
          <p:spPr>
            <a:xfrm>
              <a:off x="1682047" y="5779910"/>
              <a:ext cx="3138310" cy="646331"/>
            </a:xfrm>
            <a:prstGeom prst="rect">
              <a:avLst/>
            </a:prstGeom>
            <a:noFill/>
          </p:spPr>
          <p:txBody>
            <a:bodyPr wrap="square" rtlCol="0">
              <a:spAutoFit/>
            </a:bodyPr>
            <a:lstStyle/>
            <a:p>
              <a:r>
                <a:rPr lang="en-US" dirty="0" smtClean="0"/>
                <a:t>But this is not the same as above (and it is not legal):</a:t>
              </a:r>
              <a:endParaRPr lang="en-SG" dirty="0"/>
            </a:p>
          </p:txBody>
        </p:sp>
        <p:pic>
          <p:nvPicPr>
            <p:cNvPr id="39"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12</a:t>
            </a:fld>
            <a:endParaRPr lang="en-US" dirty="0"/>
          </a:p>
        </p:txBody>
      </p:sp>
    </p:spTree>
    <p:extLst>
      <p:ext uri="{BB962C8B-B14F-4D97-AF65-F5344CB8AC3E}">
        <p14:creationId xmlns:p14="http://schemas.microsoft.com/office/powerpoint/2010/main" val="3826544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dissolve">
                                      <p:cBhvr>
                                        <p:cTn id="13" dur="500"/>
                                        <p:tgtEl>
                                          <p:spTgt spid="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dissolve">
                                      <p:cBhvr>
                                        <p:cTn id="16" dur="500"/>
                                        <p:tgtEl>
                                          <p:spTgt spid="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animEffect transition="in" filter="dissolve">
                                      <p:cBhvr>
                                        <p:cTn id="19" dur="500"/>
                                        <p:tgtEl>
                                          <p:spTgt spid="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
                                            <p:txEl>
                                              <p:pRg st="5" end="5"/>
                                            </p:txEl>
                                          </p:spTgt>
                                        </p:tgtEl>
                                        <p:attrNameLst>
                                          <p:attrName>style.visibility</p:attrName>
                                        </p:attrNameLst>
                                      </p:cBhvr>
                                      <p:to>
                                        <p:strVal val="visible"/>
                                      </p:to>
                                    </p:set>
                                    <p:animEffect transition="in" filter="dissolve">
                                      <p:cBhvr>
                                        <p:cTn id="24" dur="500"/>
                                        <p:tgtEl>
                                          <p:spTgt spid="3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animEffect transition="in" filter="dissolve">
                                      <p:cBhvr>
                                        <p:cTn id="27" dur="500"/>
                                        <p:tgtEl>
                                          <p:spTgt spid="3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xEl>
                                              <p:pRg st="7" end="7"/>
                                            </p:txEl>
                                          </p:spTgt>
                                        </p:tgtEl>
                                        <p:attrNameLst>
                                          <p:attrName>style.visibility</p:attrName>
                                        </p:attrNameLst>
                                      </p:cBhvr>
                                      <p:to>
                                        <p:strVal val="visible"/>
                                      </p:to>
                                    </p:set>
                                    <p:animEffect transition="in" filter="dissolve">
                                      <p:cBhvr>
                                        <p:cTn id="30" dur="500"/>
                                        <p:tgtEl>
                                          <p:spTgt spid="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animEffect transition="in" filter="dissolve">
                                      <p:cBhvr>
                                        <p:cTn id="35" dur="500"/>
                                        <p:tgtEl>
                                          <p:spTgt spid="31">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Exercise #1: Tracing Pointers (1/2)</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dirty="0" smtClean="0"/>
              <a:t>Unit7</a:t>
            </a:r>
            <a:r>
              <a:rPr lang="en-US" sz="1200" dirty="0" smtClean="0"/>
              <a:t> -</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Rectangle 3]"/>
          <p:cNvSpPr txBox="1">
            <a:spLocks noChangeArrowheads="1"/>
          </p:cNvSpPr>
          <p:nvPr/>
        </p:nvSpPr>
        <p:spPr>
          <a:xfrm>
            <a:off x="471488" y="1235825"/>
            <a:ext cx="7948612" cy="9032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sz="2000" dirty="0" smtClean="0"/>
              <a:t>Trace the code below manually to obtain the outputs.</a:t>
            </a:r>
          </a:p>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sz="2000" dirty="0" smtClean="0"/>
              <a:t>Compare your outputs with your neighbours.</a:t>
            </a:r>
          </a:p>
        </p:txBody>
      </p:sp>
      <p:sp>
        <p:nvSpPr>
          <p:cNvPr id="2" name="[TextBox 1]"/>
          <p:cNvSpPr txBox="1"/>
          <p:nvPr/>
        </p:nvSpPr>
        <p:spPr>
          <a:xfrm>
            <a:off x="261257" y="2122715"/>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smtClean="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smtClean="0">
                <a:latin typeface="Courier New" panose="02070309020205020404" pitchFamily="49" charset="0"/>
                <a:cs typeface="Courier New" panose="02070309020205020404" pitchFamily="49" charset="0"/>
              </a:rPr>
              <a:t>p1 </a:t>
            </a:r>
            <a:r>
              <a:rPr lang="en-US" sz="2000" b="1" dirty="0">
                <a:latin typeface="Courier New" panose="02070309020205020404" pitchFamily="49" charset="0"/>
                <a:cs typeface="Courier New" panose="02070309020205020404" pitchFamily="49" charset="0"/>
              </a:rPr>
              <a:t>= &amp;b;</a:t>
            </a:r>
          </a:p>
          <a:p>
            <a:pPr>
              <a:tabLst>
                <a:tab pos="293688" algn="l"/>
                <a:tab pos="571500" algn="l"/>
              </a:tabLst>
            </a:pPr>
            <a:r>
              <a:rPr lang="en-US" sz="2000" b="1" dirty="0" smtClean="0">
                <a:latin typeface="Courier New" panose="02070309020205020404" pitchFamily="49" charset="0"/>
                <a:cs typeface="Courier New" panose="02070309020205020404" pitchFamily="49" charset="0"/>
              </a:rPr>
              <a:t>p2 </a:t>
            </a:r>
            <a:r>
              <a:rPr lang="en-US" sz="2000" b="1" dirty="0">
                <a:latin typeface="Courier New" panose="02070309020205020404" pitchFamily="49" charset="0"/>
                <a:cs typeface="Courier New" panose="02070309020205020404" pitchFamily="49" charset="0"/>
              </a:rPr>
              <a:t>= &amp;c;</a:t>
            </a:r>
          </a:p>
          <a:p>
            <a:pPr>
              <a:tabLst>
                <a:tab pos="293688" algn="l"/>
                <a:tab pos="571500" algn="l"/>
              </a:tabLst>
            </a:pPr>
            <a:r>
              <a:rPr lang="en-US" sz="2000" b="1" dirty="0" smtClean="0">
                <a:latin typeface="Courier New" panose="02070309020205020404" pitchFamily="49" charset="0"/>
                <a:cs typeface="Courier New" panose="02070309020205020404" pitchFamily="49" charset="0"/>
              </a:rPr>
              <a:t>p3 </a:t>
            </a:r>
            <a:r>
              <a:rPr lang="en-US" sz="2000" b="1" dirty="0">
                <a:latin typeface="Courier New" panose="02070309020205020404" pitchFamily="49" charset="0"/>
                <a:cs typeface="Courier New" panose="02070309020205020404" pitchFamily="49" charset="0"/>
              </a:rPr>
              <a:t>= p2</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93688" algn="l"/>
                <a:tab pos="571500" algn="l"/>
              </a:tabLst>
            </a:pPr>
            <a:r>
              <a:rPr lang="pt-BR" sz="2000" b="1" smtClean="0">
                <a:latin typeface="Courier New" panose="02070309020205020404" pitchFamily="49" charset="0"/>
                <a:cs typeface="Courier New" panose="02070309020205020404" pitchFamily="49" charset="0"/>
              </a:rPr>
              <a: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smtClean="0">
                <a:solidFill>
                  <a:srgbClr val="0000FF"/>
                </a:solidFill>
                <a:latin typeface="Courier New" panose="02070309020205020404" pitchFamily="49" charset="0"/>
                <a:cs typeface="Courier New" panose="02070309020205020404" pitchFamily="49" charset="0"/>
              </a:rPr>
              <a:t>while</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93688" algn="l"/>
                <a:tab pos="571500" algn="l"/>
              </a:tabLst>
            </a:pPr>
            <a:r>
              <a:rPr lang="pt-BR" sz="2000" b="1" smtClean="0">
                <a:latin typeface="Courier New" panose="02070309020205020404" pitchFamily="49" charset="0"/>
                <a:cs typeface="Courier New" panose="02070309020205020404" pitchFamily="49" charset="0"/>
              </a:rPr>
              <a: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r>
              <a:rPr lang="pt-BR" sz="2000" b="1" smtClean="0">
                <a:latin typeface="Courier New" panose="02070309020205020404" pitchFamily="49" charset="0"/>
                <a:cs typeface="Courier New" panose="02070309020205020404" pitchFamily="49" charset="0"/>
              </a:rPr>
              <a: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sp>
        <p:nvSpPr>
          <p:cNvPr id="16" name="[TextBox 15]"/>
          <p:cNvSpPr txBox="1"/>
          <p:nvPr/>
        </p:nvSpPr>
        <p:spPr>
          <a:xfrm>
            <a:off x="4653643" y="1959430"/>
            <a:ext cx="2691961" cy="369332"/>
          </a:xfrm>
          <a:prstGeom prst="rect">
            <a:avLst/>
          </a:prstGeom>
          <a:solidFill>
            <a:srgbClr val="FFFF99"/>
          </a:solidFill>
          <a:ln>
            <a:solidFill>
              <a:schemeClr val="tx1"/>
            </a:solidFill>
          </a:ln>
        </p:spPr>
        <p:txBody>
          <a:bodyPr wrap="square" rtlCol="0">
            <a:spAutoFit/>
          </a:bodyPr>
          <a:lstStyle/>
          <a:p>
            <a:r>
              <a:rPr lang="en-US" dirty="0" smtClean="0"/>
              <a:t>Unit7_TracePointers.c</a:t>
            </a:r>
            <a:endParaRPr lang="en-SG" dirty="0"/>
          </a:p>
        </p:txBody>
      </p:sp>
    </p:spTree>
    <p:extLst>
      <p:ext uri="{BB962C8B-B14F-4D97-AF65-F5344CB8AC3E}">
        <p14:creationId xmlns:p14="http://schemas.microsoft.com/office/powerpoint/2010/main" val="255432536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Exercise #2: Choose the Correct Codes</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dirty="0" smtClean="0"/>
              <a:t>Unit7</a:t>
            </a:r>
            <a:r>
              <a:rPr lang="en-US" sz="1200" dirty="0" smtClean="0"/>
              <a:t> -</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Rectangle 3"/>
          <p:cNvSpPr txBox="1">
            <a:spLocks noChangeArrowheads="1"/>
          </p:cNvSpPr>
          <p:nvPr/>
        </p:nvSpPr>
        <p:spPr>
          <a:xfrm>
            <a:off x="471488" y="1235825"/>
            <a:ext cx="7948612" cy="98228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dirty="0" smtClean="0"/>
              <a:t>Pick the correct codes to read a value into the float variable var.</a:t>
            </a: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sz="2000" dirty="0" smtClean="0">
              <a:solidFill>
                <a:srgbClr val="0000FF"/>
              </a:solidFill>
            </a:endParaRPr>
          </a:p>
        </p:txBody>
      </p:sp>
      <p:sp>
        <p:nvSpPr>
          <p:cNvPr id="15" name="TextBox 14"/>
          <p:cNvSpPr txBox="1"/>
          <p:nvPr/>
        </p:nvSpPr>
        <p:spPr>
          <a:xfrm>
            <a:off x="665677" y="2699645"/>
            <a:ext cx="3563423"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var)</a:t>
            </a:r>
            <a:endParaRPr lang="en-US" sz="2400" b="1" dirty="0">
              <a:latin typeface="Courier New" pitchFamily="49" charset="0"/>
              <a:cs typeface="Courier New" pitchFamily="49" charset="0"/>
            </a:endParaRPr>
          </a:p>
        </p:txBody>
      </p:sp>
      <p:sp>
        <p:nvSpPr>
          <p:cNvPr id="8" name="TextBox 7"/>
          <p:cNvSpPr txBox="1"/>
          <p:nvPr/>
        </p:nvSpPr>
        <p:spPr>
          <a:xfrm>
            <a:off x="290120" y="2280634"/>
            <a:ext cx="751114" cy="400110"/>
          </a:xfrm>
          <a:prstGeom prst="rect">
            <a:avLst/>
          </a:prstGeom>
          <a:noFill/>
        </p:spPr>
        <p:txBody>
          <a:bodyPr wrap="square" rtlCol="0">
            <a:spAutoFit/>
          </a:bodyPr>
          <a:lstStyle/>
          <a:p>
            <a:pPr algn="ctr"/>
            <a:r>
              <a:rPr lang="en-US" sz="2000" dirty="0" smtClean="0"/>
              <a:t>(A)</a:t>
            </a:r>
            <a:endParaRPr lang="en-US" sz="2000" dirty="0"/>
          </a:p>
        </p:txBody>
      </p:sp>
      <p:sp>
        <p:nvSpPr>
          <p:cNvPr id="10" name="TextBox 9"/>
          <p:cNvSpPr txBox="1"/>
          <p:nvPr/>
        </p:nvSpPr>
        <p:spPr>
          <a:xfrm>
            <a:off x="5205020" y="2699645"/>
            <a:ext cx="3563423"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&amp;var)</a:t>
            </a:r>
            <a:endParaRPr lang="en-US" sz="2400" b="1" dirty="0">
              <a:latin typeface="Courier New" pitchFamily="49" charset="0"/>
              <a:cs typeface="Courier New" pitchFamily="49" charset="0"/>
            </a:endParaRPr>
          </a:p>
        </p:txBody>
      </p:sp>
      <p:sp>
        <p:nvSpPr>
          <p:cNvPr id="11" name="TextBox 10"/>
          <p:cNvSpPr txBox="1"/>
          <p:nvPr/>
        </p:nvSpPr>
        <p:spPr>
          <a:xfrm>
            <a:off x="4621092" y="2332269"/>
            <a:ext cx="751114" cy="400110"/>
          </a:xfrm>
          <a:prstGeom prst="rect">
            <a:avLst/>
          </a:prstGeom>
          <a:noFill/>
        </p:spPr>
        <p:txBody>
          <a:bodyPr wrap="square" rtlCol="0">
            <a:spAutoFit/>
          </a:bodyPr>
          <a:lstStyle/>
          <a:p>
            <a:pPr algn="ctr"/>
            <a:r>
              <a:rPr lang="en-US" sz="2000" dirty="0" smtClean="0"/>
              <a:t>(B)</a:t>
            </a:r>
            <a:endParaRPr lang="en-US" sz="2000" dirty="0"/>
          </a:p>
        </p:txBody>
      </p:sp>
      <p:sp>
        <p:nvSpPr>
          <p:cNvPr id="13" name="TextBox 12"/>
          <p:cNvSpPr txBox="1"/>
          <p:nvPr/>
        </p:nvSpPr>
        <p:spPr>
          <a:xfrm>
            <a:off x="665676" y="4501231"/>
            <a:ext cx="3563423"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p>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*p;</a:t>
            </a:r>
          </a:p>
          <a:p>
            <a:r>
              <a:rPr lang="en-US" sz="2400" b="1" dirty="0" smtClean="0">
                <a:latin typeface="Courier New" pitchFamily="49" charset="0"/>
                <a:cs typeface="Courier New" pitchFamily="49" charset="0"/>
              </a:rPr>
              <a:t>p = &amp;var;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p)</a:t>
            </a:r>
            <a:endParaRPr lang="en-US" sz="2400" b="1" dirty="0">
              <a:latin typeface="Courier New" pitchFamily="49" charset="0"/>
              <a:cs typeface="Courier New" pitchFamily="49" charset="0"/>
            </a:endParaRPr>
          </a:p>
        </p:txBody>
      </p:sp>
      <p:sp>
        <p:nvSpPr>
          <p:cNvPr id="14" name="TextBox 13"/>
          <p:cNvSpPr txBox="1"/>
          <p:nvPr/>
        </p:nvSpPr>
        <p:spPr>
          <a:xfrm>
            <a:off x="290119" y="4082220"/>
            <a:ext cx="751114" cy="400110"/>
          </a:xfrm>
          <a:prstGeom prst="rect">
            <a:avLst/>
          </a:prstGeom>
          <a:noFill/>
        </p:spPr>
        <p:txBody>
          <a:bodyPr wrap="square" rtlCol="0">
            <a:spAutoFit/>
          </a:bodyPr>
          <a:lstStyle/>
          <a:p>
            <a:pPr algn="ctr"/>
            <a:r>
              <a:rPr lang="en-US" sz="2000" dirty="0" smtClean="0"/>
              <a:t>(C)</a:t>
            </a:r>
            <a:endParaRPr lang="en-US" sz="2000" dirty="0"/>
          </a:p>
        </p:txBody>
      </p:sp>
      <p:sp>
        <p:nvSpPr>
          <p:cNvPr id="16" name="TextBox 15"/>
          <p:cNvSpPr txBox="1"/>
          <p:nvPr/>
        </p:nvSpPr>
        <p:spPr>
          <a:xfrm>
            <a:off x="5205019" y="4501231"/>
            <a:ext cx="3563423"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p>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*p;</a:t>
            </a:r>
          </a:p>
          <a:p>
            <a:r>
              <a:rPr lang="en-US" sz="2400" b="1" dirty="0" smtClean="0">
                <a:latin typeface="Courier New" pitchFamily="49" charset="0"/>
                <a:cs typeface="Courier New" pitchFamily="49" charset="0"/>
              </a:rPr>
              <a:t>p = &amp;var;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&amp;p)</a:t>
            </a:r>
            <a:endParaRPr lang="en-US" sz="2400" b="1" dirty="0">
              <a:latin typeface="Courier New" pitchFamily="49" charset="0"/>
              <a:cs typeface="Courier New" pitchFamily="49" charset="0"/>
            </a:endParaRPr>
          </a:p>
        </p:txBody>
      </p:sp>
      <p:sp>
        <p:nvSpPr>
          <p:cNvPr id="17" name="TextBox 16"/>
          <p:cNvSpPr txBox="1"/>
          <p:nvPr/>
        </p:nvSpPr>
        <p:spPr>
          <a:xfrm>
            <a:off x="4621091" y="4133855"/>
            <a:ext cx="751114" cy="400110"/>
          </a:xfrm>
          <a:prstGeom prst="rect">
            <a:avLst/>
          </a:prstGeom>
          <a:noFill/>
        </p:spPr>
        <p:txBody>
          <a:bodyPr wrap="square" rtlCol="0">
            <a:spAutoFit/>
          </a:bodyPr>
          <a:lstStyle/>
          <a:p>
            <a:pPr algn="ctr"/>
            <a:r>
              <a:rPr lang="en-US" sz="2000" dirty="0" smtClean="0"/>
              <a:t>(D)</a:t>
            </a:r>
            <a:endParaRPr lang="en-US" sz="2000" dirty="0"/>
          </a:p>
        </p:txBody>
      </p:sp>
    </p:spTree>
    <p:extLst>
      <p:ext uri="{BB962C8B-B14F-4D97-AF65-F5344CB8AC3E}">
        <p14:creationId xmlns:p14="http://schemas.microsoft.com/office/powerpoint/2010/main" val="121293651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Exercise #3: Incrementing a Pointer </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dirty="0" smtClean="0"/>
              <a:t>Unit7</a:t>
            </a:r>
            <a:r>
              <a:rPr lang="en-US" sz="1200" dirty="0" smtClean="0"/>
              <a:t> -</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Rectangle 3"/>
          <p:cNvSpPr txBox="1">
            <a:spLocks noChangeArrowheads="1"/>
          </p:cNvSpPr>
          <p:nvPr/>
        </p:nvSpPr>
        <p:spPr>
          <a:xfrm>
            <a:off x="471488" y="1198021"/>
            <a:ext cx="8149998" cy="78377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dirty="0" smtClean="0"/>
              <a:t>If p is a pointer variable, what does it mean by p = p + 1 (or p++)?</a:t>
            </a:r>
          </a:p>
        </p:txBody>
      </p:sp>
      <p:sp>
        <p:nvSpPr>
          <p:cNvPr id="13" name="[TextBox 1]"/>
          <p:cNvSpPr txBox="1"/>
          <p:nvPr/>
        </p:nvSpPr>
        <p:spPr>
          <a:xfrm>
            <a:off x="261257" y="2065461"/>
            <a:ext cx="6596743" cy="4247317"/>
          </a:xfrm>
          <a:prstGeom prst="rect">
            <a:avLst/>
          </a:prstGeom>
          <a:solidFill>
            <a:srgbClr val="FFFFCC"/>
          </a:solidFill>
          <a:ln>
            <a:solidFill>
              <a:schemeClr val="tx1"/>
            </a:solidFill>
          </a:ln>
        </p:spPr>
        <p:txBody>
          <a:bodyPr wrap="square" rtlCol="0">
            <a:spAutoFit/>
          </a:bodyPr>
          <a:lstStyle/>
          <a:p>
            <a:r>
              <a:rPr lang="en-US" sz="2000" b="1" dirty="0"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 *ap;</a:t>
            </a:r>
          </a:p>
          <a:p>
            <a:r>
              <a:rPr lang="en-US" sz="2000" b="1" dirty="0" smtClean="0">
                <a:solidFill>
                  <a:srgbClr val="0000FF"/>
                </a:solidFill>
                <a:latin typeface="Courier New" panose="02070309020205020404" pitchFamily="49" charset="0"/>
                <a:cs typeface="Courier New" panose="02070309020205020404" pitchFamily="49" charset="0"/>
              </a:rPr>
              <a:t>float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b, *bp;</a:t>
            </a:r>
          </a:p>
          <a:p>
            <a:r>
              <a:rPr lang="en-US" sz="2000" b="1" dirty="0" smtClean="0">
                <a:solidFill>
                  <a:srgbClr val="0000FF"/>
                </a:solidFill>
                <a:latin typeface="Courier New" panose="02070309020205020404" pitchFamily="49" charset="0"/>
                <a:cs typeface="Courier New" panose="02070309020205020404" pitchFamily="49" charset="0"/>
              </a:rPr>
              <a:t>char</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 *cp;</a:t>
            </a:r>
          </a:p>
          <a:p>
            <a:r>
              <a:rPr lang="en-US" sz="2000" b="1" dirty="0" smtClean="0">
                <a:solidFill>
                  <a:srgbClr val="0000FF"/>
                </a:solidFill>
                <a:latin typeface="Courier New" panose="02070309020205020404" pitchFamily="49" charset="0"/>
                <a:cs typeface="Courier New" panose="02070309020205020404" pitchFamily="49" charset="0"/>
              </a:rPr>
              <a:t>double</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d, *dp;</a:t>
            </a:r>
          </a:p>
          <a:p>
            <a:endParaRPr lang="en-US" sz="1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ap </a:t>
            </a:r>
            <a:r>
              <a:rPr lang="en-US" sz="2000" b="1" dirty="0">
                <a:latin typeface="Courier New" panose="02070309020205020404" pitchFamily="49" charset="0"/>
                <a:cs typeface="Courier New" panose="02070309020205020404" pitchFamily="49" charset="0"/>
              </a:rPr>
              <a:t>= &amp;a; bp = &amp;b; cp = &amp;c; dp = &amp;d;</a:t>
            </a:r>
          </a:p>
          <a:p>
            <a:r>
              <a:rPr lang="en-US" sz="2000" b="1" dirty="0"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r>
              <a:rPr lang="en-US" sz="2000" b="1" dirty="0" smtClean="0">
                <a:latin typeface="Courier New" panose="02070309020205020404" pitchFamily="49" charset="0"/>
                <a:cs typeface="Courier New" panose="02070309020205020404" pitchFamily="49" charset="0"/>
              </a:rPr>
              <a:t>);</a:t>
            </a:r>
          </a:p>
          <a:p>
            <a:endParaRPr lang="en-US" sz="28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ap</a:t>
            </a:r>
            <a:r>
              <a:rPr lang="en-US" sz="2000" b="1" dirty="0">
                <a:latin typeface="Courier New" panose="02070309020205020404" pitchFamily="49" charset="0"/>
                <a:cs typeface="Courier New" panose="02070309020205020404" pitchFamily="49" charset="0"/>
              </a:rPr>
              <a:t>++; bp++; cp++; dp++;</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r>
              <a:rPr lang="en-US" sz="2000" b="1" dirty="0" smtClean="0">
                <a:latin typeface="Courier New" panose="02070309020205020404" pitchFamily="49" charset="0"/>
                <a:cs typeface="Courier New" panose="02070309020205020404" pitchFamily="49" charset="0"/>
              </a:rPr>
              <a:t>);</a:t>
            </a:r>
          </a:p>
          <a:p>
            <a:endParaRPr lang="en-US" sz="28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ap </a:t>
            </a:r>
            <a:r>
              <a:rPr lang="en-US" sz="2000" b="1" dirty="0">
                <a:latin typeface="Courier New" panose="02070309020205020404" pitchFamily="49" charset="0"/>
                <a:cs typeface="Courier New" panose="02070309020205020404" pitchFamily="49" charset="0"/>
              </a:rPr>
              <a:t>+= </a:t>
            </a:r>
            <a:r>
              <a:rPr lang="en-US" sz="2000" b="1" dirty="0">
                <a:solidFill>
                  <a:srgbClr val="006600"/>
                </a:solidFill>
                <a:latin typeface="Courier New" panose="02070309020205020404" pitchFamily="49" charset="0"/>
                <a:cs typeface="Courier New" panose="02070309020205020404" pitchFamily="49" charset="0"/>
              </a:rPr>
              <a:t>3</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%p\n</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ap);</a:t>
            </a:r>
            <a:endParaRPr lang="pt-BR" sz="2000" b="1">
              <a:latin typeface="Courier New" panose="02070309020205020404" pitchFamily="49" charset="0"/>
              <a:cs typeface="Courier New" panose="02070309020205020404" pitchFamily="49" charset="0"/>
            </a:endParaRPr>
          </a:p>
        </p:txBody>
      </p:sp>
      <p:sp>
        <p:nvSpPr>
          <p:cNvPr id="14" name="[TextBox 15]"/>
          <p:cNvSpPr txBox="1"/>
          <p:nvPr/>
        </p:nvSpPr>
        <p:spPr>
          <a:xfrm>
            <a:off x="5437415" y="2019597"/>
            <a:ext cx="3184071" cy="369332"/>
          </a:xfrm>
          <a:prstGeom prst="rect">
            <a:avLst/>
          </a:prstGeom>
          <a:solidFill>
            <a:srgbClr val="FFFF99"/>
          </a:solidFill>
          <a:ln>
            <a:solidFill>
              <a:schemeClr val="tx1"/>
            </a:solidFill>
          </a:ln>
        </p:spPr>
        <p:txBody>
          <a:bodyPr wrap="square" rtlCol="0">
            <a:spAutoFit/>
          </a:bodyPr>
          <a:lstStyle/>
          <a:p>
            <a:r>
              <a:rPr lang="en-US" dirty="0" smtClean="0"/>
              <a:t>Unit7_IncrementPointers.c</a:t>
            </a:r>
            <a:endParaRPr lang="en-SG" dirty="0"/>
          </a:p>
        </p:txBody>
      </p:sp>
      <p:sp>
        <p:nvSpPr>
          <p:cNvPr id="2" name="TextBox 1"/>
          <p:cNvSpPr txBox="1"/>
          <p:nvPr/>
        </p:nvSpPr>
        <p:spPr>
          <a:xfrm>
            <a:off x="2596246" y="1824060"/>
            <a:ext cx="2710542" cy="1477328"/>
          </a:xfrm>
          <a:prstGeom prst="rect">
            <a:avLst/>
          </a:prstGeom>
          <a:solidFill>
            <a:schemeClr val="bg1"/>
          </a:solidFill>
          <a:ln>
            <a:solidFill>
              <a:srgbClr val="006600"/>
            </a:solidFill>
          </a:ln>
        </p:spPr>
        <p:txBody>
          <a:bodyPr wrap="square" rtlCol="0">
            <a:spAutoFit/>
          </a:bodyPr>
          <a:lstStyle/>
          <a:p>
            <a:r>
              <a:rPr lang="en-US" dirty="0" smtClean="0"/>
              <a:t>Unit 4 Exercise #1:</a:t>
            </a:r>
          </a:p>
          <a:p>
            <a:r>
              <a:rPr lang="en-US" dirty="0" smtClean="0">
                <a:solidFill>
                  <a:srgbClr val="0000FF"/>
                </a:solidFill>
              </a:rPr>
              <a:t>int </a:t>
            </a:r>
            <a:r>
              <a:rPr lang="en-US" dirty="0" smtClean="0"/>
              <a:t>takes up 4 bytes</a:t>
            </a:r>
          </a:p>
          <a:p>
            <a:r>
              <a:rPr lang="en-US" dirty="0">
                <a:solidFill>
                  <a:srgbClr val="0000FF"/>
                </a:solidFill>
              </a:rPr>
              <a:t>f</a:t>
            </a:r>
            <a:r>
              <a:rPr lang="en-US" dirty="0" smtClean="0">
                <a:solidFill>
                  <a:srgbClr val="0000FF"/>
                </a:solidFill>
              </a:rPr>
              <a:t>loat</a:t>
            </a:r>
            <a:r>
              <a:rPr lang="en-US" dirty="0" smtClean="0"/>
              <a:t> takes up 4 bytes</a:t>
            </a:r>
          </a:p>
          <a:p>
            <a:r>
              <a:rPr lang="en-US" dirty="0" smtClean="0">
                <a:solidFill>
                  <a:srgbClr val="0000FF"/>
                </a:solidFill>
              </a:rPr>
              <a:t>char </a:t>
            </a:r>
            <a:r>
              <a:rPr lang="en-US" dirty="0" smtClean="0"/>
              <a:t>takes up 1 byte</a:t>
            </a:r>
          </a:p>
          <a:p>
            <a:r>
              <a:rPr lang="en-US" dirty="0" smtClean="0">
                <a:solidFill>
                  <a:srgbClr val="0000FF"/>
                </a:solidFill>
              </a:rPr>
              <a:t>double</a:t>
            </a:r>
            <a:r>
              <a:rPr lang="en-US" dirty="0" smtClean="0"/>
              <a:t> takes up 8 bytes</a:t>
            </a:r>
            <a:endParaRPr lang="en-US" dirty="0"/>
          </a:p>
        </p:txBody>
      </p:sp>
    </p:spTree>
    <p:extLst>
      <p:ext uri="{BB962C8B-B14F-4D97-AF65-F5344CB8AC3E}">
        <p14:creationId xmlns:p14="http://schemas.microsoft.com/office/powerpoint/2010/main" val="30025003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7. </a:t>
            </a:r>
            <a:r>
              <a:rPr lang="en-GB" sz="3600" smtClean="0">
                <a:solidFill>
                  <a:srgbClr val="0000FF"/>
                </a:solidFill>
              </a:rPr>
              <a:t>Common Mistake</a:t>
            </a:r>
            <a:endParaRPr lang="en-GB" sz="3600" dirty="0" smtClean="0">
              <a:solidFill>
                <a:srgbClr val="0000FF"/>
              </a:solidFill>
            </a:endParaRPr>
          </a:p>
        </p:txBody>
      </p:sp>
      <p:pic>
        <p:nvPicPr>
          <p:cNvPr id="23" name="Picture 22" descr="alert_small.jpg"/>
          <p:cNvPicPr>
            <a:picLocks noChangeAspect="1"/>
          </p:cNvPicPr>
          <p:nvPr/>
        </p:nvPicPr>
        <p:blipFill>
          <a:blip r:embed="rId3" cstate="print"/>
          <a:stretch>
            <a:fillRect/>
          </a:stretch>
        </p:blipFill>
        <p:spPr>
          <a:xfrm>
            <a:off x="8099352" y="396137"/>
            <a:ext cx="681094" cy="681094"/>
          </a:xfrm>
          <a:prstGeom prst="rect">
            <a:avLst/>
          </a:prstGeom>
        </p:spPr>
      </p:pic>
      <p:grpSp>
        <p:nvGrpSpPr>
          <p:cNvPr id="14" name="Group 13"/>
          <p:cNvGrpSpPr/>
          <p:nvPr/>
        </p:nvGrpSpPr>
        <p:grpSpPr>
          <a:xfrm>
            <a:off x="654145" y="1406184"/>
            <a:ext cx="5809298" cy="3038165"/>
            <a:chOff x="654145" y="1406184"/>
            <a:chExt cx="5809298" cy="3038165"/>
          </a:xfrm>
        </p:grpSpPr>
        <p:sp>
          <p:nvSpPr>
            <p:cNvPr id="15" name="TextBox 14"/>
            <p:cNvSpPr txBox="1"/>
            <p:nvPr/>
          </p:nvSpPr>
          <p:spPr>
            <a:xfrm>
              <a:off x="654145" y="1643582"/>
              <a:ext cx="4025432" cy="280076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12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*n = </a:t>
              </a:r>
              <a:r>
                <a:rPr lang="en-US" sz="2000" b="1" dirty="0" smtClean="0">
                  <a:solidFill>
                    <a:srgbClr val="006600"/>
                  </a:solidFill>
                  <a:latin typeface="Courier New" pitchFamily="49" charset="0"/>
                  <a:cs typeface="Courier New" pitchFamily="49" charset="0"/>
                </a:rPr>
                <a:t>123</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%d\n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6" name="TextBox 15"/>
            <p:cNvSpPr txBox="1">
              <a:spLocks noChangeArrowheads="1"/>
            </p:cNvSpPr>
            <p:nvPr/>
          </p:nvSpPr>
          <p:spPr bwMode="auto">
            <a:xfrm>
              <a:off x="3568938" y="1406184"/>
              <a:ext cx="2894505" cy="369332"/>
            </a:xfrm>
            <a:prstGeom prst="rect">
              <a:avLst/>
            </a:prstGeom>
            <a:solidFill>
              <a:srgbClr val="FFFF99"/>
            </a:solidFill>
            <a:ln w="9525">
              <a:solidFill>
                <a:schemeClr val="tx1"/>
              </a:solidFill>
              <a:miter lim="800000"/>
              <a:headEnd/>
              <a:tailEnd/>
            </a:ln>
          </p:spPr>
          <p:txBody>
            <a:bodyPr wrap="square">
              <a:spAutoFit/>
            </a:bodyPr>
            <a:lstStyle/>
            <a:p>
              <a:r>
                <a:rPr lang="en-US" dirty="0" smtClean="0"/>
                <a:t>Unit7_Common_Mistake.c</a:t>
              </a:r>
              <a:endParaRPr lang="en-US" dirty="0"/>
            </a:p>
          </p:txBody>
        </p:sp>
      </p:grpSp>
      <p:sp>
        <p:nvSpPr>
          <p:cNvPr id="17" name="Rectangle 3"/>
          <p:cNvSpPr txBox="1">
            <a:spLocks noChangeArrowheads="1"/>
          </p:cNvSpPr>
          <p:nvPr/>
        </p:nvSpPr>
        <p:spPr>
          <a:xfrm>
            <a:off x="471488" y="1289050"/>
            <a:ext cx="7948612" cy="49212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600"/>
              </a:spcBef>
              <a:spcAft>
                <a:spcPts val="0"/>
              </a:spcAft>
              <a:buSzPct val="100000"/>
              <a:buFont typeface="Wingdings" pitchFamily="2" charset="2"/>
              <a:buChar char="§"/>
            </a:pPr>
            <a:endParaRPr lang="en-GB"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sz="2000" dirty="0" smtClean="0"/>
          </a:p>
        </p:txBody>
      </p:sp>
      <p:sp>
        <p:nvSpPr>
          <p:cNvPr id="18" name="TextBox 17"/>
          <p:cNvSpPr txBox="1"/>
          <p:nvPr/>
        </p:nvSpPr>
        <p:spPr>
          <a:xfrm>
            <a:off x="3756945" y="2037849"/>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What’s wrong with this?</a:t>
            </a:r>
          </a:p>
          <a:p>
            <a:r>
              <a:rPr lang="en-US" sz="2400" dirty="0" smtClean="0"/>
              <a:t>Can you draw the  picture?</a:t>
            </a:r>
            <a:endParaRPr lang="en-SG" sz="2400" dirty="0"/>
          </a:p>
        </p:txBody>
      </p:sp>
      <p:sp>
        <p:nvSpPr>
          <p:cNvPr id="19" name="TextBox 18"/>
          <p:cNvSpPr txBox="1"/>
          <p:nvPr/>
        </p:nvSpPr>
        <p:spPr>
          <a:xfrm>
            <a:off x="722821" y="4597366"/>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60363" indent="-360363">
              <a:spcAft>
                <a:spcPts val="600"/>
              </a:spcAft>
              <a:buFont typeface="Wingdings" pitchFamily="2" charset="2"/>
              <a:buChar char="§"/>
              <a:tabLst>
                <a:tab pos="360363" algn="l"/>
              </a:tabLst>
            </a:pPr>
            <a:r>
              <a:rPr lang="en-US" sz="2000" dirty="0" smtClean="0"/>
              <a:t>Where is the pointer </a:t>
            </a:r>
            <a:r>
              <a:rPr lang="en-US" sz="2000" dirty="0" smtClean="0">
                <a:solidFill>
                  <a:srgbClr val="FF0000"/>
                </a:solidFill>
              </a:rPr>
              <a:t>n</a:t>
            </a:r>
            <a:r>
              <a:rPr lang="en-US" sz="2000" dirty="0" smtClean="0"/>
              <a:t> pointing to?</a:t>
            </a:r>
          </a:p>
          <a:p>
            <a:pPr marL="360363" indent="-360363">
              <a:spcAft>
                <a:spcPts val="600"/>
              </a:spcAft>
              <a:buFont typeface="Wingdings" pitchFamily="2" charset="2"/>
              <a:buChar char="§"/>
              <a:tabLst>
                <a:tab pos="360363" algn="l"/>
              </a:tabLst>
            </a:pPr>
            <a:r>
              <a:rPr lang="en-US" sz="2000" dirty="0" smtClean="0"/>
              <a:t>Where is the value </a:t>
            </a:r>
            <a:r>
              <a:rPr lang="en-US" sz="2000" dirty="0" smtClean="0">
                <a:solidFill>
                  <a:srgbClr val="008000"/>
                </a:solidFill>
              </a:rPr>
              <a:t>123</a:t>
            </a:r>
            <a:r>
              <a:rPr lang="en-US" sz="2000" dirty="0" smtClean="0"/>
              <a:t> assigned to?</a:t>
            </a:r>
          </a:p>
          <a:p>
            <a:pPr marL="360363" indent="-360363">
              <a:buFont typeface="Wingdings" pitchFamily="2" charset="2"/>
              <a:buChar char="§"/>
              <a:tabLst>
                <a:tab pos="360363" algn="l"/>
              </a:tabLst>
            </a:pPr>
            <a:r>
              <a:rPr lang="en-US" sz="2000" dirty="0" smtClean="0"/>
              <a:t>Result: Segmentation Fault (core dumped)</a:t>
            </a:r>
          </a:p>
          <a:p>
            <a:pPr marL="817563" lvl="1" indent="-360363">
              <a:buFont typeface="Wingdings" pitchFamily="2" charset="2"/>
              <a:buChar char="§"/>
              <a:tabLst>
                <a:tab pos="360363" algn="l"/>
              </a:tabLst>
            </a:pPr>
            <a:r>
              <a:rPr lang="en-US" dirty="0" smtClean="0">
                <a:solidFill>
                  <a:srgbClr val="0000FF"/>
                </a:solidFill>
              </a:rPr>
              <a:t>Remove the file “core” from your directory. </a:t>
            </a:r>
            <a:r>
              <a:rPr lang="en-US" dirty="0" smtClean="0"/>
              <a:t>It takes up a lot of space!</a:t>
            </a:r>
            <a:endParaRPr lang="en-SG" dirty="0"/>
          </a:p>
        </p:txBody>
      </p:sp>
      <p:grpSp>
        <p:nvGrpSpPr>
          <p:cNvPr id="20" name="Group 19"/>
          <p:cNvGrpSpPr/>
          <p:nvPr/>
        </p:nvGrpSpPr>
        <p:grpSpPr>
          <a:xfrm>
            <a:off x="5923544" y="2964750"/>
            <a:ext cx="1326533" cy="912313"/>
            <a:chOff x="5831012" y="2964750"/>
            <a:chExt cx="1326533" cy="912313"/>
          </a:xfrm>
        </p:grpSpPr>
        <p:grpSp>
          <p:nvGrpSpPr>
            <p:cNvPr id="22" name="Group 21"/>
            <p:cNvGrpSpPr/>
            <p:nvPr/>
          </p:nvGrpSpPr>
          <p:grpSpPr>
            <a:xfrm>
              <a:off x="5831012" y="3178562"/>
              <a:ext cx="971699" cy="698501"/>
              <a:chOff x="6168199" y="3455233"/>
              <a:chExt cx="971699" cy="698501"/>
            </a:xfrm>
          </p:grpSpPr>
          <p:grpSp>
            <p:nvGrpSpPr>
              <p:cNvPr id="31" name="Group 15"/>
              <p:cNvGrpSpPr>
                <a:grpSpLocks/>
              </p:cNvGrpSpPr>
              <p:nvPr/>
            </p:nvGrpSpPr>
            <p:grpSpPr bwMode="auto">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headEnd/>
                  <a:tailEnd/>
                </a:ln>
              </p:spPr>
              <p:txBody>
                <a:bodyPr>
                  <a:spAutoFit/>
                </a:bodyPr>
                <a:lstStyle/>
                <a:p>
                  <a:r>
                    <a:rPr lang="en-US" dirty="0" smtClean="0">
                      <a:latin typeface="Calibri" pitchFamily="34" charset="0"/>
                    </a:rPr>
                    <a:t>n</a:t>
                  </a:r>
                  <a:endParaRPr lang="en-SG" dirty="0">
                    <a:latin typeface="Calibri"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2" name="Straight Arrow Connector 31"/>
              <p:cNvCxnSpPr>
                <a:cxnSpLocks noChangeShapeType="1"/>
              </p:cNvCxnSpPr>
              <p:nvPr/>
            </p:nvCxnSpPr>
            <p:spPr bwMode="auto">
              <a:xfrm rot="5400000" flipH="1" flipV="1">
                <a:off x="6663648" y="3499683"/>
                <a:ext cx="520700" cy="431800"/>
              </a:xfrm>
              <a:prstGeom prst="straightConnector1">
                <a:avLst/>
              </a:prstGeom>
              <a:noFill/>
              <a:ln w="19050" cap="sq" algn="ctr">
                <a:solidFill>
                  <a:srgbClr val="0000FF"/>
                </a:solidFill>
                <a:round/>
                <a:headE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headEnd/>
              <a:tailEnd/>
            </a:ln>
          </p:spPr>
          <p:txBody>
            <a:bodyPr wrap="square">
              <a:spAutoFit/>
            </a:bodyPr>
            <a:lstStyle/>
            <a:p>
              <a:r>
                <a:rPr lang="en-US" sz="2400" dirty="0" smtClean="0">
                  <a:latin typeface="Calibri" pitchFamily="34" charset="0"/>
                </a:rPr>
                <a:t>?</a:t>
              </a:r>
              <a:endParaRPr lang="en-SG" sz="2400" dirty="0">
                <a:latin typeface="Calibri" pitchFamily="34" charset="0"/>
              </a:endParaRPr>
            </a:p>
          </p:txBody>
        </p:sp>
      </p:gr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16</a:t>
            </a:fld>
            <a:endParaRPr lang="en-US" dirty="0"/>
          </a:p>
        </p:txBody>
      </p:sp>
    </p:spTree>
    <p:extLst>
      <p:ext uri="{BB962C8B-B14F-4D97-AF65-F5344CB8AC3E}">
        <p14:creationId xmlns:p14="http://schemas.microsoft.com/office/powerpoint/2010/main" val="3480555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8. Why Do We Use Pointers?</a:t>
            </a:r>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It might appear that having a pointer to point to a variable is redundant since we can access the variable directly</a:t>
            </a:r>
            <a:endParaRPr lang="en-US" sz="2400" dirty="0"/>
          </a:p>
          <a:p>
            <a:pPr marL="342900" indent="-342900">
              <a:spcBef>
                <a:spcPts val="1200"/>
              </a:spcBef>
              <a:buClr>
                <a:schemeClr val="accent4">
                  <a:lumMod val="60000"/>
                  <a:lumOff val="40000"/>
                </a:schemeClr>
              </a:buClr>
              <a:buSzPct val="75000"/>
              <a:buFont typeface="Wingdings" pitchFamily="2" charset="2"/>
              <a:buChar char="n"/>
            </a:pPr>
            <a:r>
              <a:rPr lang="en-US" sz="2400" dirty="0" smtClean="0"/>
              <a:t>The purpose of pointers is apparent later when we pass the address of a variable into a function, in the following scenarios:</a:t>
            </a:r>
          </a:p>
          <a:p>
            <a:pPr marL="800100" lvl="1" indent="-342900">
              <a:spcBef>
                <a:spcPts val="1200"/>
              </a:spcBef>
              <a:buClr>
                <a:schemeClr val="accent4">
                  <a:lumMod val="60000"/>
                  <a:lumOff val="40000"/>
                </a:schemeClr>
              </a:buClr>
              <a:buSzPct val="75000"/>
              <a:buFont typeface="Wingdings" pitchFamily="2" charset="2"/>
              <a:buChar char="n"/>
            </a:pPr>
            <a:r>
              <a:rPr lang="en-US" sz="2000" dirty="0"/>
              <a:t>To pass the address of the first element of an array to a function so that the </a:t>
            </a:r>
            <a:r>
              <a:rPr lang="en-US" sz="2000" dirty="0" smtClean="0"/>
              <a:t>function </a:t>
            </a:r>
            <a:r>
              <a:rPr lang="en-US" sz="2000" dirty="0"/>
              <a:t>can access all elements in the array (Unit </a:t>
            </a:r>
            <a:r>
              <a:rPr lang="en-US" sz="2000" dirty="0" smtClean="0"/>
              <a:t>8 Arrays, and Unit 9 Multidimensional Arrays)</a:t>
            </a:r>
            <a:endParaRPr lang="en-US" sz="2000" dirty="0"/>
          </a:p>
          <a:p>
            <a:pPr marL="800100" lvl="1" indent="-342900">
              <a:spcBef>
                <a:spcPts val="1200"/>
              </a:spcBef>
              <a:buClr>
                <a:schemeClr val="accent4">
                  <a:lumMod val="60000"/>
                  <a:lumOff val="40000"/>
                </a:schemeClr>
              </a:buClr>
              <a:buSzPct val="75000"/>
              <a:buFont typeface="Wingdings" pitchFamily="2" charset="2"/>
              <a:buChar char="n"/>
            </a:pPr>
            <a:r>
              <a:rPr lang="en-US" sz="2000" dirty="0" smtClean="0"/>
              <a:t>To pass the addresses of two or more variables to a function so that the function can pass back to its caller new values for the variables (Unit 14 Functions with </a:t>
            </a:r>
            <a:r>
              <a:rPr lang="en-US" sz="2000" smtClean="0"/>
              <a:t>Pointer Parameters)</a:t>
            </a:r>
            <a:endParaRPr lang="en-US" sz="2000" dirty="0" smtClean="0"/>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17</a:t>
            </a:fld>
            <a:endParaRPr lang="en-US" dirty="0"/>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Summary</a:t>
            </a:r>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Declaring a pointer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Using a pointer variable to point to a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Hence, assessing a variable through the pointer variable that points to</a:t>
            </a:r>
            <a:r>
              <a:rPr lang="en-US" sz="2400" dirty="0"/>
              <a:t> </a:t>
            </a:r>
            <a:r>
              <a:rPr lang="en-US" sz="2400" dirty="0" smtClean="0"/>
              <a:t>it</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18</a:t>
            </a:fld>
            <a:endParaRPr lang="en-US" dirty="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7" name="Footer Placeholder 6"/>
          <p:cNvSpPr>
            <a:spLocks noGrp="1"/>
          </p:cNvSpPr>
          <p:nvPr>
            <p:ph type="ftr" sz="quarter" idx="11"/>
          </p:nvPr>
        </p:nvSpPr>
        <p:spPr/>
        <p:txBody>
          <a:bodyPr/>
          <a:lstStyle/>
          <a:p>
            <a:pPr algn="l">
              <a:defRPr/>
            </a:pPr>
            <a:r>
              <a:rPr lang="en-US" smtClean="0"/>
              <a:t>CS1010 (AY2017/8 Semester 1)</a:t>
            </a:r>
            <a:endParaRPr lang="en-US" dirty="0"/>
          </a:p>
        </p:txBody>
      </p:sp>
      <p:sp>
        <p:nvSpPr>
          <p:cNvPr id="8" name="Slide Number Placeholder 7"/>
          <p:cNvSpPr>
            <a:spLocks noGrp="1"/>
          </p:cNvSpPr>
          <p:nvPr>
            <p:ph type="sldNum" sz="quarter" idx="12"/>
          </p:nvPr>
        </p:nvSpPr>
        <p:spPr/>
        <p:txBody>
          <a:bodyPr/>
          <a:lstStyle/>
          <a:p>
            <a:pPr>
              <a:defRPr/>
            </a:pPr>
            <a:r>
              <a:rPr lang="en-US" smtClean="0"/>
              <a:t>Unit7 - </a:t>
            </a:r>
            <a:fld id="{2E4790E1-2590-4AEE-892D-AB46A7688113}" type="slidenum">
              <a:rPr lang="en-US" smtClean="0"/>
              <a:pPr>
                <a:defRPr/>
              </a:pPr>
              <a:t>19</a:t>
            </a:fld>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7: Pointers</a:t>
            </a:r>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a:t>
            </a:r>
          </a:p>
          <a:p>
            <a:pPr marL="682625" lvl="1" indent="-407988" fontAlgn="auto">
              <a:spcBef>
                <a:spcPts val="600"/>
              </a:spcBef>
              <a:spcAft>
                <a:spcPts val="0"/>
              </a:spcAft>
              <a:buSzPct val="120000"/>
              <a:buFont typeface="Wingdings" pitchFamily="2" charset="2"/>
              <a:buChar char="§"/>
            </a:pPr>
            <a:r>
              <a:rPr lang="en-GB" sz="2400" dirty="0" smtClean="0"/>
              <a:t>Learning about pointers and how to use them to access other variables</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2</a:t>
            </a:fld>
            <a:endParaRPr lang="en-US" dirty="0"/>
          </a:p>
        </p:txBody>
      </p:sp>
      <p:sp>
        <p:nvSpPr>
          <p:cNvPr id="7" name="Rectangle 3"/>
          <p:cNvSpPr txBox="1">
            <a:spLocks noChangeArrowheads="1"/>
          </p:cNvSpPr>
          <p:nvPr/>
        </p:nvSpPr>
        <p:spPr>
          <a:xfrm>
            <a:off x="673100" y="3762155"/>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Reference:</a:t>
            </a:r>
          </a:p>
          <a:p>
            <a:pPr marL="682625" lvl="1" indent="-407988" fontAlgn="auto">
              <a:spcBef>
                <a:spcPts val="600"/>
              </a:spcBef>
              <a:spcAft>
                <a:spcPts val="0"/>
              </a:spcAft>
              <a:buSzPct val="120000"/>
              <a:buFont typeface="Wingdings" pitchFamily="2" charset="2"/>
              <a:buChar char="§"/>
            </a:pPr>
            <a:r>
              <a:rPr lang="en-GB" sz="2400" dirty="0" smtClean="0"/>
              <a:t>Section 6.1 Pointers and the Indirection Operator</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Unit 7: Pointers</a:t>
            </a:r>
          </a:p>
        </p:txBody>
      </p:sp>
      <p:sp>
        <p:nvSpPr>
          <p:cNvPr id="8" name="HighlightTextShape201406201824391195"/>
          <p:cNvSpPr>
            <a:spLocks noGrp="1" noChangeArrowheads="1"/>
          </p:cNvSpPr>
          <p:nvPr>
            <p:ph idx="1"/>
          </p:nvPr>
        </p:nvSpPr>
        <p:spPr>
          <a:xfrm>
            <a:off x="418641" y="1282890"/>
            <a:ext cx="8420559" cy="5205832"/>
          </a:xfrm>
        </p:spPr>
        <p:txBody>
          <a:bodyPr>
            <a:normAutofit/>
          </a:bodyPr>
          <a:lstStyle/>
          <a:p>
            <a:pPr marL="514350" indent="-514350" eaLnBrk="1" hangingPunct="1">
              <a:spcBef>
                <a:spcPts val="1200"/>
              </a:spcBef>
              <a:buClrTx/>
              <a:buSzPct val="100000"/>
              <a:buFont typeface="+mj-lt"/>
              <a:buAutoNum type="arabicPeriod"/>
            </a:pPr>
            <a:r>
              <a:rPr lang="en-GB" sz="2800" dirty="0" smtClean="0"/>
              <a:t>Variable and Its Address</a:t>
            </a:r>
          </a:p>
          <a:p>
            <a:pPr marL="514350" indent="-514350" eaLnBrk="1" hangingPunct="1">
              <a:spcBef>
                <a:spcPts val="1200"/>
              </a:spcBef>
              <a:buClrTx/>
              <a:buSzPct val="100000"/>
              <a:buFont typeface="+mj-lt"/>
              <a:buAutoNum type="arabicPeriod"/>
            </a:pPr>
            <a:r>
              <a:rPr lang="en-GB" sz="2800" dirty="0" smtClean="0"/>
              <a:t>Pointer Variable</a:t>
            </a:r>
            <a:endParaRPr lang="en-GB" sz="2400" dirty="0" smtClean="0"/>
          </a:p>
          <a:p>
            <a:pPr marL="514350" indent="-514350">
              <a:spcBef>
                <a:spcPts val="1200"/>
              </a:spcBef>
              <a:buClrTx/>
              <a:buSzPct val="100000"/>
              <a:buFont typeface="+mj-lt"/>
              <a:buAutoNum type="arabicPeriod"/>
            </a:pPr>
            <a:r>
              <a:rPr lang="en-GB" sz="2800" dirty="0" smtClean="0"/>
              <a:t>Declaring a Pointer</a:t>
            </a:r>
          </a:p>
          <a:p>
            <a:pPr marL="514350" indent="-514350">
              <a:spcBef>
                <a:spcPts val="1200"/>
              </a:spcBef>
              <a:buClrTx/>
              <a:buSzPct val="100000"/>
              <a:buFont typeface="+mj-lt"/>
              <a:buAutoNum type="arabicPeriod"/>
            </a:pPr>
            <a:r>
              <a:rPr lang="en-GB" sz="2800" dirty="0" smtClean="0"/>
              <a:t>Assigning Value to a Pointer</a:t>
            </a:r>
          </a:p>
          <a:p>
            <a:pPr marL="514350" indent="-514350">
              <a:spcBef>
                <a:spcPts val="1200"/>
              </a:spcBef>
              <a:buClrTx/>
              <a:buSzPct val="100000"/>
              <a:buFont typeface="+mj-lt"/>
              <a:buAutoNum type="arabicPeriod"/>
            </a:pPr>
            <a:r>
              <a:rPr lang="en-GB" sz="2800" dirty="0" smtClean="0"/>
              <a:t>Accessing Variable Through Pointer</a:t>
            </a:r>
          </a:p>
          <a:p>
            <a:pPr marL="514350" indent="-514350">
              <a:spcBef>
                <a:spcPts val="1200"/>
              </a:spcBef>
              <a:buClrTx/>
              <a:buSzPct val="100000"/>
              <a:buFont typeface="+mj-lt"/>
              <a:buAutoNum type="arabicPeriod"/>
            </a:pPr>
            <a:r>
              <a:rPr lang="en-GB" sz="2800" dirty="0" smtClean="0"/>
              <a:t>Examples</a:t>
            </a:r>
          </a:p>
          <a:p>
            <a:pPr marL="514350" indent="-514350">
              <a:spcBef>
                <a:spcPts val="1200"/>
              </a:spcBef>
              <a:buClrTx/>
              <a:buSzPct val="100000"/>
              <a:buFont typeface="+mj-lt"/>
              <a:buAutoNum type="arabicPeriod"/>
            </a:pPr>
            <a:r>
              <a:rPr lang="en-GB" sz="2800" dirty="0" smtClean="0"/>
              <a:t>Common Mistake</a:t>
            </a:r>
          </a:p>
          <a:p>
            <a:pPr marL="514350" indent="-514350">
              <a:spcBef>
                <a:spcPts val="1200"/>
              </a:spcBef>
              <a:buClrTx/>
              <a:buSzPct val="100000"/>
              <a:buFont typeface="+mj-lt"/>
              <a:buAutoNum type="arabicPeriod"/>
            </a:pPr>
            <a:r>
              <a:rPr lang="en-GB" sz="2800" dirty="0" smtClean="0"/>
              <a:t>Why Do We Use Pointers?</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(1/2)</a:t>
            </a:r>
          </a:p>
        </p:txBody>
      </p:sp>
      <p:sp>
        <p:nvSpPr>
          <p:cNvPr id="11" name="Content Placeholder 1"/>
          <p:cNvSpPr>
            <a:spLocks noGrp="1"/>
          </p:cNvSpPr>
          <p:nvPr>
            <p:ph sz="half" idx="1"/>
          </p:nvPr>
        </p:nvSpPr>
        <p:spPr>
          <a:xfrm>
            <a:off x="367861" y="1324303"/>
            <a:ext cx="5502166" cy="198645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A </a:t>
            </a:r>
            <a:r>
              <a:rPr lang="en-US" sz="2400" dirty="0" smtClean="0">
                <a:solidFill>
                  <a:srgbClr val="0000FF"/>
                </a:solidFill>
                <a:latin typeface="Arial" pitchFamily="34" charset="0"/>
                <a:cs typeface="Arial" pitchFamily="34" charset="0"/>
              </a:rPr>
              <a:t>variable</a:t>
            </a:r>
            <a:r>
              <a:rPr lang="en-US" sz="2400" dirty="0" smtClean="0">
                <a:latin typeface="Arial" pitchFamily="34" charset="0"/>
                <a:cs typeface="Arial" pitchFamily="34" charset="0"/>
              </a:rPr>
              <a:t> has a unique </a:t>
            </a:r>
            <a:r>
              <a:rPr lang="en-US" sz="2400" dirty="0" smtClean="0">
                <a:solidFill>
                  <a:srgbClr val="0000FF"/>
                </a:solidFill>
                <a:latin typeface="Arial" pitchFamily="34" charset="0"/>
                <a:cs typeface="Arial" pitchFamily="34" charset="0"/>
              </a:rPr>
              <a:t>name</a:t>
            </a:r>
            <a:r>
              <a:rPr lang="en-US" sz="2400" dirty="0" smtClean="0">
                <a:latin typeface="Arial" pitchFamily="34" charset="0"/>
                <a:cs typeface="Arial" pitchFamily="34" charset="0"/>
              </a:rPr>
              <a:t> (identifier) in the function it is declared in, it belongs to some </a:t>
            </a:r>
            <a:r>
              <a:rPr lang="en-US" sz="2400" dirty="0" smtClean="0">
                <a:solidFill>
                  <a:srgbClr val="0000FF"/>
                </a:solidFill>
                <a:latin typeface="Arial" pitchFamily="34" charset="0"/>
                <a:cs typeface="Arial" pitchFamily="34" charset="0"/>
              </a:rPr>
              <a:t>data type</a:t>
            </a:r>
            <a:r>
              <a:rPr lang="en-US" sz="2400" dirty="0" smtClean="0">
                <a:latin typeface="Arial" pitchFamily="34" charset="0"/>
                <a:cs typeface="Arial" pitchFamily="34" charset="0"/>
              </a:rPr>
              <a:t>, and it contains a </a:t>
            </a:r>
            <a:r>
              <a:rPr lang="en-US" sz="2400" dirty="0" smtClean="0">
                <a:solidFill>
                  <a:srgbClr val="0000FF"/>
                </a:solidFill>
                <a:latin typeface="Arial" pitchFamily="34" charset="0"/>
                <a:cs typeface="Arial" pitchFamily="34" charset="0"/>
              </a:rPr>
              <a:t>value</a:t>
            </a:r>
            <a:r>
              <a:rPr lang="en-US" sz="2400" dirty="0" smtClean="0">
                <a:latin typeface="Arial" pitchFamily="34" charset="0"/>
                <a:cs typeface="Arial" pitchFamily="34" charset="0"/>
              </a:rPr>
              <a:t> of that type</a:t>
            </a:r>
          </a:p>
        </p:txBody>
      </p:sp>
      <p:sp>
        <p:nvSpPr>
          <p:cNvPr id="9" name="Content Placeholder 1"/>
          <p:cNvSpPr txBox="1">
            <a:spLocks/>
          </p:cNvSpPr>
          <p:nvPr/>
        </p:nvSpPr>
        <p:spPr>
          <a:xfrm>
            <a:off x="367861" y="3423914"/>
            <a:ext cx="6080236" cy="28401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occupies some space in the memory, and hence it has an </a:t>
            </a:r>
            <a:r>
              <a:rPr lang="en-US" dirty="0" smtClean="0">
                <a:solidFill>
                  <a:srgbClr val="0000FF"/>
                </a:solidFill>
                <a:latin typeface="Arial" pitchFamily="34" charset="0"/>
                <a:cs typeface="Arial" pitchFamily="34" charset="0"/>
              </a:rPr>
              <a:t>address</a:t>
            </a:r>
            <a:endParaRPr lang="en-US" dirty="0" smtClean="0">
              <a:latin typeface="Arial" pitchFamily="34" charset="0"/>
              <a:cs typeface="Arial" pitchFamily="34" charset="0"/>
            </a:endParaRP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US" dirty="0">
              <a:latin typeface="Arial" pitchFamily="34" charset="0"/>
              <a:cs typeface="Arial" pitchFamily="34" charset="0"/>
            </a:endParaRPr>
          </a:p>
        </p:txBody>
      </p:sp>
      <p:sp>
        <p:nvSpPr>
          <p:cNvPr id="2" name="[TextBox 1]"/>
          <p:cNvSpPr txBox="1"/>
          <p:nvPr/>
        </p:nvSpPr>
        <p:spPr>
          <a:xfrm>
            <a:off x="6584731" y="1797269"/>
            <a:ext cx="1960180"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a:t>
            </a:r>
          </a:p>
          <a:p>
            <a:r>
              <a:rPr lang="en-US" sz="2400" b="1" dirty="0" smtClean="0">
                <a:latin typeface="Courier New" panose="02070309020205020404" pitchFamily="49" charset="0"/>
                <a:cs typeface="Courier New" panose="02070309020205020404" pitchFamily="49" charset="0"/>
              </a:rPr>
              <a:t>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grpSp>
        <p:nvGrpSpPr>
          <p:cNvPr id="20" name="Group 19"/>
          <p:cNvGrpSpPr/>
          <p:nvPr/>
        </p:nvGrpSpPr>
        <p:grpSpPr>
          <a:xfrm>
            <a:off x="5901558" y="1151958"/>
            <a:ext cx="1413642" cy="771435"/>
            <a:chOff x="5901558" y="1151958"/>
            <a:chExt cx="1413642" cy="771435"/>
          </a:xfrm>
        </p:grpSpPr>
        <p:cxnSp>
          <p:nvCxnSpPr>
            <p:cNvPr id="4" name="Straight Arrow Connector 3"/>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01558" y="1151958"/>
              <a:ext cx="1413642" cy="400110"/>
            </a:xfrm>
            <a:prstGeom prst="rect">
              <a:avLst/>
            </a:prstGeom>
            <a:noFill/>
          </p:spPr>
          <p:txBody>
            <a:bodyPr wrap="square" rtlCol="0">
              <a:spAutoFit/>
            </a:bodyPr>
            <a:lstStyle/>
            <a:p>
              <a:r>
                <a:rPr lang="en-US" sz="2000" dirty="0" smtClean="0">
                  <a:solidFill>
                    <a:srgbClr val="C00000"/>
                  </a:solidFill>
                </a:rPr>
                <a:t>Data type</a:t>
              </a:r>
              <a:endParaRPr lang="en-US" sz="2000" dirty="0">
                <a:solidFill>
                  <a:srgbClr val="C00000"/>
                </a:solidFill>
              </a:endParaRPr>
            </a:p>
          </p:txBody>
        </p:sp>
      </p:grpSp>
      <p:grpSp>
        <p:nvGrpSpPr>
          <p:cNvPr id="22" name="Group 21"/>
          <p:cNvGrpSpPr/>
          <p:nvPr/>
        </p:nvGrpSpPr>
        <p:grpSpPr>
          <a:xfrm>
            <a:off x="7525406" y="1139716"/>
            <a:ext cx="1019505" cy="783677"/>
            <a:chOff x="7525406" y="1139716"/>
            <a:chExt cx="1019505" cy="783677"/>
          </a:xfrm>
        </p:grpSpPr>
        <p:cxnSp>
          <p:nvCxnSpPr>
            <p:cNvPr id="16" name="Straight Arrow Connector 15"/>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64821" y="1139716"/>
              <a:ext cx="980090" cy="400110"/>
            </a:xfrm>
            <a:prstGeom prst="rect">
              <a:avLst/>
            </a:prstGeom>
            <a:noFill/>
          </p:spPr>
          <p:txBody>
            <a:bodyPr wrap="square" rtlCol="0">
              <a:spAutoFit/>
            </a:bodyPr>
            <a:lstStyle/>
            <a:p>
              <a:r>
                <a:rPr lang="en-US" sz="2000" dirty="0" smtClean="0">
                  <a:solidFill>
                    <a:srgbClr val="C00000"/>
                  </a:solidFill>
                </a:rPr>
                <a:t>Name</a:t>
              </a:r>
              <a:endParaRPr lang="en-US" sz="2000" dirty="0">
                <a:solidFill>
                  <a:srgbClr val="C00000"/>
                </a:solidFill>
              </a:endParaRPr>
            </a:p>
          </p:txBody>
        </p:sp>
      </p:grpSp>
      <p:grpSp>
        <p:nvGrpSpPr>
          <p:cNvPr id="23" name="Group 22"/>
          <p:cNvGrpSpPr/>
          <p:nvPr/>
        </p:nvGrpSpPr>
        <p:grpSpPr>
          <a:xfrm>
            <a:off x="5344510" y="2529098"/>
            <a:ext cx="3641835" cy="673284"/>
            <a:chOff x="5344510" y="2529098"/>
            <a:chExt cx="3641835" cy="673284"/>
          </a:xfrm>
        </p:grpSpPr>
        <p:cxnSp>
          <p:nvCxnSpPr>
            <p:cNvPr id="19" name="Straight Arrow Connector 18"/>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4510" y="2802272"/>
              <a:ext cx="3641835" cy="400110"/>
            </a:xfrm>
            <a:prstGeom prst="rect">
              <a:avLst/>
            </a:prstGeom>
            <a:noFill/>
          </p:spPr>
          <p:txBody>
            <a:bodyPr wrap="square" rtlCol="0">
              <a:spAutoFit/>
            </a:bodyPr>
            <a:lstStyle/>
            <a:p>
              <a:r>
                <a:rPr lang="en-US" sz="2000" dirty="0" smtClean="0">
                  <a:solidFill>
                    <a:srgbClr val="C00000"/>
                  </a:solidFill>
                </a:rPr>
                <a:t>May only contain integer value</a:t>
              </a:r>
              <a:endParaRPr lang="en-US" sz="2000" dirty="0">
                <a:solidFill>
                  <a:srgbClr val="C00000"/>
                </a:solidFill>
              </a:endParaRPr>
            </a:p>
          </p:txBody>
        </p:sp>
      </p:grpSp>
      <p:grpSp>
        <p:nvGrpSpPr>
          <p:cNvPr id="26" name="[Group 25]"/>
          <p:cNvGrpSpPr/>
          <p:nvPr/>
        </p:nvGrpSpPr>
        <p:grpSpPr>
          <a:xfrm>
            <a:off x="6910551" y="3725423"/>
            <a:ext cx="1305909" cy="1045044"/>
            <a:chOff x="6910551" y="3725423"/>
            <a:chExt cx="1305909" cy="1045044"/>
          </a:xfrm>
        </p:grpSpPr>
        <p:sp>
          <p:nvSpPr>
            <p:cNvPr id="24" name="Rectangle 23"/>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8" name="TextBox 27"/>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sp>
        <p:nvSpPr>
          <p:cNvPr id="29" name="[TextBox 28]"/>
          <p:cNvSpPr txBox="1"/>
          <p:nvPr/>
        </p:nvSpPr>
        <p:spPr>
          <a:xfrm>
            <a:off x="6842234" y="4940595"/>
            <a:ext cx="1986456" cy="1323439"/>
          </a:xfrm>
          <a:prstGeom prst="rect">
            <a:avLst/>
          </a:prstGeom>
          <a:noFill/>
        </p:spPr>
        <p:txBody>
          <a:bodyPr wrap="square" rtlCol="0">
            <a:spAutoFit/>
          </a:bodyPr>
          <a:lstStyle/>
          <a:p>
            <a:r>
              <a:rPr lang="en-US" sz="2000" i="1" dirty="0" smtClean="0"/>
              <a:t>Where is variable </a:t>
            </a:r>
            <a:r>
              <a:rPr lang="en-US" sz="2000" dirty="0" smtClean="0">
                <a:solidFill>
                  <a:srgbClr val="C00000"/>
                </a:solidFill>
              </a:rPr>
              <a:t>a</a:t>
            </a:r>
            <a:r>
              <a:rPr lang="en-US" sz="2000" i="1" dirty="0" smtClean="0"/>
              <a:t> located in the memory?</a:t>
            </a:r>
            <a:endParaRPr lang="en-US" sz="2000" i="1" dirty="0"/>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CS1010 (AY2017/8 Semester 1)</a:t>
            </a:r>
            <a:endParaRPr lang="en-US" dirty="0"/>
          </a:p>
        </p:txBody>
      </p:sp>
      <p:sp>
        <p:nvSpPr>
          <p:cNvPr id="10" name="Slide Number Placeholder 9"/>
          <p:cNvSpPr>
            <a:spLocks noGrp="1"/>
          </p:cNvSpPr>
          <p:nvPr>
            <p:ph type="sldNum" sz="quarter" idx="12"/>
          </p:nvPr>
        </p:nvSpPr>
        <p:spPr/>
        <p:txBody>
          <a:bodyPr/>
          <a:lstStyle/>
          <a:p>
            <a:pPr>
              <a:defRPr/>
            </a:pPr>
            <a:r>
              <a:rPr lang="en-US" smtClean="0"/>
              <a:t>Unit7 -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2321498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(2/2)</a:t>
            </a:r>
          </a:p>
        </p:txBody>
      </p:sp>
      <p:sp>
        <p:nvSpPr>
          <p:cNvPr id="11" name="Content Placeholder 1"/>
          <p:cNvSpPr>
            <a:spLocks noGrp="1"/>
          </p:cNvSpPr>
          <p:nvPr>
            <p:ph sz="half" idx="1"/>
          </p:nvPr>
        </p:nvSpPr>
        <p:spPr>
          <a:xfrm>
            <a:off x="457199" y="1324303"/>
            <a:ext cx="8008883" cy="102475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You may refer to the address of a variable by using the </a:t>
            </a:r>
            <a:r>
              <a:rPr lang="en-US" dirty="0" smtClean="0">
                <a:solidFill>
                  <a:srgbClr val="C00000"/>
                </a:solidFill>
                <a:latin typeface="Arial" pitchFamily="34" charset="0"/>
                <a:cs typeface="Arial" pitchFamily="34" charset="0"/>
              </a:rPr>
              <a:t>address operator</a:t>
            </a:r>
            <a:r>
              <a:rPr lang="en-US" dirty="0" smtClean="0">
                <a:latin typeface="Arial" pitchFamily="34" charset="0"/>
                <a:cs typeface="Arial" pitchFamily="34" charset="0"/>
              </a:rPr>
              <a:t>: </a:t>
            </a:r>
            <a:r>
              <a:rPr lang="en-US" dirty="0" smtClean="0">
                <a:solidFill>
                  <a:srgbClr val="C00000"/>
                </a:solidFill>
                <a:latin typeface="Arial" pitchFamily="34" charset="0"/>
                <a:cs typeface="Arial" pitchFamily="34" charset="0"/>
              </a:rPr>
              <a:t>&amp; </a:t>
            </a:r>
            <a:r>
              <a:rPr lang="en-US" dirty="0" smtClean="0">
                <a:latin typeface="Arial" pitchFamily="34" charset="0"/>
                <a:cs typeface="Arial" pitchFamily="34" charset="0"/>
              </a:rPr>
              <a:t>(ampersand</a:t>
            </a:r>
            <a:r>
              <a:rPr lang="en-US" dirty="0">
                <a:latin typeface="Arial" pitchFamily="34" charset="0"/>
                <a:cs typeface="Arial" pitchFamily="34" charset="0"/>
              </a:rPr>
              <a:t>)</a:t>
            </a:r>
            <a:endParaRPr lang="en-US" sz="2400" dirty="0" smtClean="0">
              <a:latin typeface="Arial" pitchFamily="34" charset="0"/>
              <a:cs typeface="Arial" pitchFamily="34" charset="0"/>
            </a:endParaRPr>
          </a:p>
        </p:txBody>
      </p:sp>
      <p:sp>
        <p:nvSpPr>
          <p:cNvPr id="9" name="Content Placeholder 1"/>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 </a:t>
            </a:r>
            <a:r>
              <a:rPr lang="en-US" dirty="0" smtClean="0">
                <a:latin typeface="Arial" pitchFamily="34" charset="0"/>
                <a:cs typeface="Arial" pitchFamily="34" charset="0"/>
              </a:rPr>
              <a:t>is used as the format specifier for addresses</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Addresses are printed out in </a:t>
            </a:r>
            <a:r>
              <a:rPr lang="en-US" dirty="0" smtClean="0">
                <a:solidFill>
                  <a:srgbClr val="0000FF"/>
                </a:solidFill>
                <a:latin typeface="Arial" pitchFamily="34" charset="0"/>
                <a:cs typeface="Arial" pitchFamily="34" charset="0"/>
              </a:rPr>
              <a:t>hexadecimal</a:t>
            </a:r>
            <a:r>
              <a:rPr lang="en-US" dirty="0" smtClean="0">
                <a:latin typeface="Arial" pitchFamily="34" charset="0"/>
                <a:cs typeface="Arial" pitchFamily="34" charset="0"/>
              </a:rPr>
              <a:t> (base 16) format</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address of a variable </a:t>
            </a:r>
            <a:r>
              <a:rPr lang="en-US" u="sng" dirty="0" smtClean="0">
                <a:latin typeface="Arial" pitchFamily="34" charset="0"/>
                <a:cs typeface="Arial" pitchFamily="34" charset="0"/>
              </a:rPr>
              <a:t>varies from run to run</a:t>
            </a:r>
            <a:r>
              <a:rPr lang="en-US" dirty="0" smtClean="0">
                <a:latin typeface="Arial" pitchFamily="34" charset="0"/>
                <a:cs typeface="Arial" pitchFamily="34" charset="0"/>
              </a:rPr>
              <a:t>, as the system allocates any free memory to the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Test out </a:t>
            </a:r>
            <a:r>
              <a:rPr lang="en-US" dirty="0" smtClean="0">
                <a:solidFill>
                  <a:srgbClr val="0000FF"/>
                </a:solidFill>
                <a:latin typeface="Arial" pitchFamily="34" charset="0"/>
                <a:cs typeface="Arial" pitchFamily="34" charset="0"/>
              </a:rPr>
              <a:t>Unit7_Address.c</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27" name="[TextBox 1]"/>
          <p:cNvSpPr txBox="1"/>
          <p:nvPr/>
        </p:nvSpPr>
        <p:spPr>
          <a:xfrm>
            <a:off x="685800" y="2295505"/>
            <a:ext cx="4721772" cy="1200329"/>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FF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a:t>
            </a:r>
            <a:r>
              <a:rPr lang="en-US" sz="2400" b="1" dirty="0" smtClean="0">
                <a:latin typeface="Courier New" panose="02070309020205020404" pitchFamily="49" charset="0"/>
                <a:cs typeface="Courier New" panose="02070309020205020404" pitchFamily="49" charset="0"/>
              </a:rPr>
              <a:t>rintf(</a:t>
            </a:r>
            <a:r>
              <a:rPr lang="en-US" sz="2400" b="1" dirty="0" smtClean="0">
                <a:solidFill>
                  <a:srgbClr val="008000"/>
                </a:solidFill>
                <a:latin typeface="Courier New" panose="02070309020205020404" pitchFamily="49" charset="0"/>
                <a:cs typeface="Courier New" panose="02070309020205020404" pitchFamily="49" charset="0"/>
              </a:rPr>
              <a:t>"&amp;a = </a:t>
            </a:r>
            <a:r>
              <a:rPr lang="en-US" sz="2400" b="1" dirty="0" smtClean="0">
                <a:solidFill>
                  <a:srgbClr val="FF0000"/>
                </a:solidFill>
                <a:latin typeface="Courier New" panose="02070309020205020404" pitchFamily="49" charset="0"/>
                <a:cs typeface="Courier New" panose="02070309020205020404" pitchFamily="49" charset="0"/>
              </a:rPr>
              <a:t>%p\n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&amp;a); </a:t>
            </a:r>
            <a:endParaRPr lang="en-US" sz="2400" b="1" dirty="0">
              <a:latin typeface="Courier New" panose="02070309020205020404" pitchFamily="49" charset="0"/>
              <a:cs typeface="Courier New" panose="02070309020205020404" pitchFamily="49" charset="0"/>
            </a:endParaRPr>
          </a:p>
        </p:txBody>
      </p:sp>
      <p:sp>
        <p:nvSpPr>
          <p:cNvPr id="30" name="[TextBox 1]"/>
          <p:cNvSpPr txBox="1"/>
          <p:nvPr/>
        </p:nvSpPr>
        <p:spPr>
          <a:xfrm>
            <a:off x="5772604" y="2312809"/>
            <a:ext cx="2866899" cy="830997"/>
          </a:xfrm>
          <a:prstGeom prst="rect">
            <a:avLst/>
          </a:prstGeom>
          <a:solidFill>
            <a:srgbClr val="CC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123</a:t>
            </a:r>
          </a:p>
          <a:p>
            <a:r>
              <a:rPr lang="en-US" sz="2400" b="1" dirty="0" smtClean="0">
                <a:latin typeface="Courier New" panose="02070309020205020404" pitchFamily="49" charset="0"/>
                <a:cs typeface="Courier New" panose="02070309020205020404" pitchFamily="49" charset="0"/>
              </a:rPr>
              <a:t>&amp;a = ffbff7dc</a:t>
            </a:r>
            <a:endParaRPr lang="en-US" sz="24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2. Pointer Variable</a:t>
            </a:r>
          </a:p>
        </p:txBody>
      </p:sp>
      <p:sp>
        <p:nvSpPr>
          <p:cNvPr id="11" name="Content Placeholder 1"/>
          <p:cNvSpPr>
            <a:spLocks noGrp="1"/>
          </p:cNvSpPr>
          <p:nvPr>
            <p:ph sz="half" idx="1"/>
          </p:nvPr>
        </p:nvSpPr>
        <p:spPr>
          <a:xfrm>
            <a:off x="457199" y="1213945"/>
            <a:ext cx="8008883" cy="197068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that contains the address of another variable is called a </a:t>
            </a:r>
            <a:r>
              <a:rPr lang="en-US" dirty="0" smtClean="0">
                <a:solidFill>
                  <a:srgbClr val="0000FF"/>
                </a:solidFill>
                <a:latin typeface="Arial" pitchFamily="34" charset="0"/>
                <a:cs typeface="Arial" pitchFamily="34" charset="0"/>
              </a:rPr>
              <a:t>pointer variable</a:t>
            </a:r>
            <a:r>
              <a:rPr lang="en-US" dirty="0" smtClean="0">
                <a:latin typeface="Arial" pitchFamily="34" charset="0"/>
                <a:cs typeface="Arial" pitchFamily="34" charset="0"/>
              </a:rPr>
              <a:t>, or simply, a </a:t>
            </a:r>
            <a:r>
              <a:rPr lang="en-US" dirty="0" smtClean="0">
                <a:solidFill>
                  <a:srgbClr val="0000FF"/>
                </a:solidFill>
                <a:latin typeface="Arial" pitchFamily="34" charset="0"/>
                <a:cs typeface="Arial" pitchFamily="34" charset="0"/>
              </a:rPr>
              <a:t>pointer</a:t>
            </a:r>
            <a:r>
              <a:rPr lang="en-US" dirty="0" smtClean="0">
                <a:latin typeface="Arial" pitchFamily="34" charset="0"/>
                <a:cs typeface="Arial" pitchFamily="34" charset="0"/>
              </a:rPr>
              <a:t>.</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 pointer variable </a:t>
            </a:r>
            <a:r>
              <a:rPr lang="en-US" sz="2400" dirty="0" smtClean="0">
                <a:solidFill>
                  <a:srgbClr val="C00000"/>
                </a:solidFill>
                <a:latin typeface="Arial" pitchFamily="34" charset="0"/>
                <a:cs typeface="Arial" pitchFamily="34" charset="0"/>
              </a:rPr>
              <a:t>a_ptr</a:t>
            </a:r>
            <a:r>
              <a:rPr lang="en-US" sz="2400" dirty="0" smtClean="0">
                <a:latin typeface="Arial" pitchFamily="34" charset="0"/>
                <a:cs typeface="Arial" pitchFamily="34" charset="0"/>
              </a:rPr>
              <a:t> is shown as a blue box below. It contains the address of variable </a:t>
            </a:r>
            <a:r>
              <a:rPr lang="en-US" sz="2400" dirty="0" smtClean="0">
                <a:solidFill>
                  <a:srgbClr val="C00000"/>
                </a:solidFill>
                <a:latin typeface="Arial" pitchFamily="34" charset="0"/>
                <a:cs typeface="Arial" pitchFamily="34" charset="0"/>
              </a:rPr>
              <a:t>a</a:t>
            </a:r>
            <a:r>
              <a:rPr lang="en-US" sz="2400" dirty="0" smtClean="0">
                <a:latin typeface="Arial" pitchFamily="34" charset="0"/>
                <a:cs typeface="Arial" pitchFamily="34" charset="0"/>
              </a:rPr>
              <a:t>. </a:t>
            </a:r>
          </a:p>
        </p:txBody>
      </p:sp>
      <p:sp>
        <p:nvSpPr>
          <p:cNvPr id="9" name="Content Placeholder 1"/>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is said to be </a:t>
            </a:r>
            <a:r>
              <a:rPr lang="en-US" dirty="0" smtClean="0">
                <a:solidFill>
                  <a:srgbClr val="0000FF"/>
                </a:solidFill>
                <a:latin typeface="Arial" pitchFamily="34" charset="0"/>
                <a:cs typeface="Arial" pitchFamily="34" charset="0"/>
              </a:rPr>
              <a:t>pointing to </a:t>
            </a: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If the address of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is immaterial, we simply draw an arrow from the blue box to the variable it points to.</a:t>
            </a:r>
          </a:p>
        </p:txBody>
      </p:sp>
      <p:grpSp>
        <p:nvGrpSpPr>
          <p:cNvPr id="5" name="Group 4"/>
          <p:cNvGrpSpPr/>
          <p:nvPr/>
        </p:nvGrpSpPr>
        <p:grpSpPr>
          <a:xfrm>
            <a:off x="2037693" y="2838176"/>
            <a:ext cx="6580787" cy="1215718"/>
            <a:chOff x="2037693" y="2864158"/>
            <a:chExt cx="6580787" cy="1215718"/>
          </a:xfrm>
        </p:grpSpPr>
        <p:grpSp>
          <p:nvGrpSpPr>
            <p:cNvPr id="10" name="[Group 25]"/>
            <p:cNvGrpSpPr/>
            <p:nvPr/>
          </p:nvGrpSpPr>
          <p:grpSpPr>
            <a:xfrm>
              <a:off x="4271141" y="2864158"/>
              <a:ext cx="1305909" cy="1045044"/>
              <a:chOff x="6910551" y="3725423"/>
              <a:chExt cx="1305909" cy="1045044"/>
            </a:xfrm>
          </p:grpSpPr>
          <p:sp>
            <p:nvSpPr>
              <p:cNvPr id="13" name="Rectangle 12"/>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5" name="TextBox 14"/>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6" name="[Group 25]"/>
            <p:cNvGrpSpPr/>
            <p:nvPr/>
          </p:nvGrpSpPr>
          <p:grpSpPr>
            <a:xfrm>
              <a:off x="2037693" y="2864158"/>
              <a:ext cx="1305909" cy="1045044"/>
              <a:chOff x="6910551" y="3725423"/>
              <a:chExt cx="1305909" cy="1045044"/>
            </a:xfrm>
          </p:grpSpPr>
          <p:sp>
            <p:nvSpPr>
              <p:cNvPr id="17" name="Rectangle 16"/>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sp>
            <p:nvSpPr>
              <p:cNvPr id="19" name="TextBox 18"/>
              <p:cNvSpPr txBox="1"/>
              <p:nvPr/>
            </p:nvSpPr>
            <p:spPr>
              <a:xfrm>
                <a:off x="7183819" y="4255102"/>
                <a:ext cx="1032641" cy="400110"/>
              </a:xfrm>
              <a:prstGeom prst="rect">
                <a:avLst/>
              </a:prstGeom>
              <a:noFill/>
            </p:spPr>
            <p:txBody>
              <a:bodyPr wrap="square" rtlCol="0">
                <a:spAutoFit/>
              </a:bodyPr>
              <a:lstStyle/>
              <a:p>
                <a:pPr algn="ctr"/>
                <a:r>
                  <a:rPr lang="en-US" sz="2000" dirty="0" smtClean="0"/>
                  <a:t>ffbff7dc</a:t>
                </a:r>
                <a:endParaRPr lang="en-US" sz="2000" dirty="0"/>
              </a:p>
            </p:txBody>
          </p:sp>
        </p:grpSp>
        <p:sp>
          <p:nvSpPr>
            <p:cNvPr id="20" name="[TextBox 28]"/>
            <p:cNvSpPr txBox="1"/>
            <p:nvPr/>
          </p:nvSpPr>
          <p:spPr>
            <a:xfrm>
              <a:off x="5959363" y="3064213"/>
              <a:ext cx="2659117" cy="1015663"/>
            </a:xfrm>
            <a:prstGeom prst="rect">
              <a:avLst/>
            </a:prstGeom>
            <a:noFill/>
          </p:spPr>
          <p:txBody>
            <a:bodyPr wrap="square" rtlCol="0">
              <a:spAutoFit/>
            </a:bodyPr>
            <a:lstStyle/>
            <a:p>
              <a:r>
                <a:rPr lang="en-US" sz="2000" i="1" dirty="0" smtClean="0"/>
                <a:t>Assuming that variable </a:t>
              </a:r>
              <a:r>
                <a:rPr lang="en-US" sz="2000" dirty="0" smtClean="0">
                  <a:solidFill>
                    <a:srgbClr val="C00000"/>
                  </a:solidFill>
                </a:rPr>
                <a:t>a</a:t>
              </a:r>
              <a:r>
                <a:rPr lang="en-US" sz="2000" i="1" dirty="0" smtClean="0"/>
                <a:t> is located at address </a:t>
              </a:r>
              <a:r>
                <a:rPr lang="en-US" sz="2000" dirty="0" smtClean="0"/>
                <a:t>ffbff7dc.</a:t>
              </a:r>
              <a:endParaRPr lang="en-US" sz="2000" dirty="0"/>
            </a:p>
          </p:txBody>
        </p:sp>
      </p:grpSp>
      <p:grpSp>
        <p:nvGrpSpPr>
          <p:cNvPr id="6" name="[Group 5]"/>
          <p:cNvGrpSpPr/>
          <p:nvPr/>
        </p:nvGrpSpPr>
        <p:grpSpPr>
          <a:xfrm>
            <a:off x="2037693" y="5398483"/>
            <a:ext cx="3539357" cy="1045044"/>
            <a:chOff x="2037693" y="5517932"/>
            <a:chExt cx="3539357" cy="1045044"/>
          </a:xfrm>
        </p:grpSpPr>
        <p:grpSp>
          <p:nvGrpSpPr>
            <p:cNvPr id="21" name="[Group 25]"/>
            <p:cNvGrpSpPr/>
            <p:nvPr/>
          </p:nvGrpSpPr>
          <p:grpSpPr>
            <a:xfrm>
              <a:off x="4271141" y="5517932"/>
              <a:ext cx="1305909" cy="1045044"/>
              <a:chOff x="6910551" y="3725423"/>
              <a:chExt cx="1305909" cy="1045044"/>
            </a:xfrm>
          </p:grpSpPr>
          <p:sp>
            <p:nvSpPr>
              <p:cNvPr id="22" name="Rectangle 21"/>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4" name="TextBox 23"/>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25" name="[Group 25]"/>
            <p:cNvGrpSpPr/>
            <p:nvPr/>
          </p:nvGrpSpPr>
          <p:grpSpPr>
            <a:xfrm>
              <a:off x="2037693" y="5517932"/>
              <a:ext cx="1305909" cy="1045044"/>
              <a:chOff x="6910551" y="3725423"/>
              <a:chExt cx="1305909" cy="1045044"/>
            </a:xfrm>
          </p:grpSpPr>
          <p:sp>
            <p:nvSpPr>
              <p:cNvPr id="26" name="Rectangle 25"/>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3" name="Straight Arrow Connector 2"/>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CS1010 (AY2017/8 Semester 1)</a:t>
            </a:r>
            <a:endParaRPr lang="en-US" dirty="0"/>
          </a:p>
        </p:txBody>
      </p:sp>
      <p:sp>
        <p:nvSpPr>
          <p:cNvPr id="27" name="Slide Number Placeholder 26"/>
          <p:cNvSpPr>
            <a:spLocks noGrp="1"/>
          </p:cNvSpPr>
          <p:nvPr>
            <p:ph type="sldNum" sz="quarter" idx="12"/>
          </p:nvPr>
        </p:nvSpPr>
        <p:spPr/>
        <p:txBody>
          <a:bodyPr/>
          <a:lstStyle/>
          <a:p>
            <a:pPr>
              <a:defRPr/>
            </a:pPr>
            <a:r>
              <a:rPr lang="en-US" smtClean="0"/>
              <a:t>Unit7 - </a:t>
            </a:r>
            <a:fld id="{2E4790E1-2590-4AEE-892D-AB46A7688113}" type="slidenum">
              <a:rPr lang="en-US" smtClean="0"/>
              <a:pPr>
                <a:defRPr/>
              </a:pPr>
              <a:t>6</a:t>
            </a:fld>
            <a:endParaRPr lang="en-US" dirty="0"/>
          </a:p>
        </p:txBody>
      </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Declaring a Pointer</a:t>
            </a:r>
          </a:p>
        </p:txBody>
      </p:sp>
      <p:sp>
        <p:nvSpPr>
          <p:cNvPr id="11" name="Content Placeholder 1"/>
          <p:cNvSpPr>
            <a:spLocks noGrp="1"/>
          </p:cNvSpPr>
          <p:nvPr>
            <p:ph sz="half" idx="1"/>
          </p:nvPr>
        </p:nvSpPr>
        <p:spPr>
          <a:xfrm>
            <a:off x="457199" y="2349063"/>
            <a:ext cx="8008883" cy="138736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pointer_name</a:t>
            </a:r>
            <a:r>
              <a:rPr lang="en-US" dirty="0" smtClean="0">
                <a:latin typeface="Arial" pitchFamily="34" charset="0"/>
                <a:cs typeface="Arial" pitchFamily="34" charset="0"/>
              </a:rPr>
              <a:t> is the name (identifier) of the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latin typeface="Arial" pitchFamily="34" charset="0"/>
                <a:cs typeface="Arial" pitchFamily="34" charset="0"/>
              </a:rPr>
              <a:t>type</a:t>
            </a:r>
            <a:r>
              <a:rPr lang="en-US" sz="2400" dirty="0" smtClean="0">
                <a:latin typeface="Arial" pitchFamily="34" charset="0"/>
                <a:cs typeface="Arial" pitchFamily="34" charset="0"/>
              </a:rPr>
              <a:t> is  the data type of the variable this pointer may point to</a:t>
            </a:r>
          </a:p>
        </p:txBody>
      </p:sp>
      <p:sp>
        <p:nvSpPr>
          <p:cNvPr id="2" name="TextBox 1"/>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smtClean="0">
                <a:latin typeface="Lucida Console" panose="020B0609040504020204" pitchFamily="49" charset="0"/>
              </a:rPr>
              <a:t>type *pointer_name;</a:t>
            </a:r>
            <a:endParaRPr lang="en-US" sz="2400" dirty="0">
              <a:latin typeface="Lucida Console" panose="020B0609040504020204" pitchFamily="49" charset="0"/>
            </a:endParaRPr>
          </a:p>
        </p:txBody>
      </p:sp>
      <p:sp>
        <p:nvSpPr>
          <p:cNvPr id="29" name="TextBox 28"/>
          <p:cNvSpPr txBox="1"/>
          <p:nvPr/>
        </p:nvSpPr>
        <p:spPr>
          <a:xfrm>
            <a:off x="2995448" y="5186855"/>
            <a:ext cx="3226676" cy="461665"/>
          </a:xfrm>
          <a:prstGeom prst="rect">
            <a:avLst/>
          </a:prstGeom>
          <a:noFill/>
        </p:spPr>
        <p:txBody>
          <a:bodyPr wrap="square" rtlCol="0">
            <a:spAutoFit/>
          </a:bodyPr>
          <a:lstStyle/>
          <a:p>
            <a:r>
              <a:rPr lang="en-US" sz="2400" dirty="0" smtClean="0">
                <a:solidFill>
                  <a:srgbClr val="0000FF"/>
                </a:solidFill>
                <a:latin typeface="Lucida Console" panose="020B0609040504020204" pitchFamily="49" charset="0"/>
              </a:rPr>
              <a:t>int</a:t>
            </a:r>
            <a:r>
              <a:rPr lang="en-US" sz="2400" dirty="0" smtClean="0">
                <a:latin typeface="Lucida Console" panose="020B0609040504020204" pitchFamily="49" charset="0"/>
              </a:rPr>
              <a:t> *a_ptr;</a:t>
            </a:r>
            <a:endParaRPr lang="en-US" sz="2400" dirty="0">
              <a:latin typeface="Lucida Console" panose="020B0609040504020204" pitchFamily="49" charset="0"/>
            </a:endParaRPr>
          </a:p>
        </p:txBody>
      </p:sp>
      <p:sp>
        <p:nvSpPr>
          <p:cNvPr id="30" name="Content Placeholder 1"/>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Example: The following statement declares a pointer 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which may point to any </a:t>
            </a:r>
            <a:r>
              <a:rPr lang="en-US" dirty="0" smtClean="0">
                <a:solidFill>
                  <a:srgbClr val="0000FF"/>
                </a:solidFill>
                <a:latin typeface="Arial" pitchFamily="34" charset="0"/>
                <a:cs typeface="Arial" pitchFamily="34" charset="0"/>
              </a:rPr>
              <a:t>int</a:t>
            </a:r>
            <a:r>
              <a:rPr lang="en-US" dirty="0" smtClean="0">
                <a:latin typeface="Arial" pitchFamily="34" charset="0"/>
                <a:cs typeface="Arial" pitchFamily="34" charset="0"/>
              </a:rPr>
              <a:t>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Good practice to name a pointer with suffix </a:t>
            </a:r>
            <a:r>
              <a:rPr lang="en-US" dirty="0" smtClean="0">
                <a:solidFill>
                  <a:srgbClr val="C00000"/>
                </a:solidFill>
                <a:latin typeface="Arial" pitchFamily="34" charset="0"/>
                <a:cs typeface="Arial" pitchFamily="34" charset="0"/>
              </a:rPr>
              <a:t>_ptr </a:t>
            </a:r>
            <a:r>
              <a:rPr lang="en-US" dirty="0" smtClean="0">
                <a:latin typeface="Arial" pitchFamily="34" charset="0"/>
                <a:cs typeface="Arial" pitchFamily="34" charset="0"/>
              </a:rPr>
              <a:t>or </a:t>
            </a:r>
            <a:r>
              <a:rPr lang="en-US" dirty="0" smtClean="0">
                <a:solidFill>
                  <a:srgbClr val="C00000"/>
                </a:solidFill>
                <a:latin typeface="Arial" pitchFamily="34" charset="0"/>
                <a:cs typeface="Arial" pitchFamily="34" charset="0"/>
              </a:rPr>
              <a:t>_p</a:t>
            </a:r>
          </a:p>
        </p:txBody>
      </p:sp>
      <p:sp>
        <p:nvSpPr>
          <p:cNvPr id="4" name="TextBox 3"/>
          <p:cNvSpPr txBox="1"/>
          <p:nvPr/>
        </p:nvSpPr>
        <p:spPr>
          <a:xfrm>
            <a:off x="882870" y="1277007"/>
            <a:ext cx="1371600" cy="461665"/>
          </a:xfrm>
          <a:prstGeom prst="rect">
            <a:avLst/>
          </a:prstGeom>
          <a:noFill/>
        </p:spPr>
        <p:txBody>
          <a:bodyPr wrap="square" rtlCol="0">
            <a:spAutoFit/>
          </a:bodyPr>
          <a:lstStyle/>
          <a:p>
            <a:r>
              <a:rPr lang="en-US" sz="2400" i="1" dirty="0" smtClean="0"/>
              <a:t>Syntax:</a:t>
            </a:r>
            <a:endParaRPr lang="en-US" sz="2400" i="1" dirty="0"/>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8" name="Slide Number Placeholder 7"/>
          <p:cNvSpPr>
            <a:spLocks noGrp="1"/>
          </p:cNvSpPr>
          <p:nvPr>
            <p:ph type="sldNum" sz="quarter" idx="12"/>
          </p:nvPr>
        </p:nvSpPr>
        <p:spPr/>
        <p:txBody>
          <a:bodyPr/>
          <a:lstStyle/>
          <a:p>
            <a:pPr>
              <a:defRPr/>
            </a:pPr>
            <a:r>
              <a:rPr lang="en-US" smtClean="0"/>
              <a:t>Unit7 - </a:t>
            </a:r>
            <a:fld id="{2E4790E1-2590-4AEE-892D-AB46A7688113}" type="slidenum">
              <a:rPr lang="en-US" smtClean="0"/>
              <a:pPr>
                <a:defRPr/>
              </a:pPr>
              <a:t>7</a:t>
            </a:fld>
            <a:endParaRPr lang="en-US" dirty="0"/>
          </a:p>
        </p:txBody>
      </p:sp>
    </p:spTree>
    <p:extLst>
      <p:ext uri="{BB962C8B-B14F-4D97-AF65-F5344CB8AC3E}">
        <p14:creationId xmlns:p14="http://schemas.microsoft.com/office/powerpoint/2010/main" val="4102932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4. Assigning Value to a Pointer</a:t>
            </a:r>
          </a:p>
        </p:txBody>
      </p:sp>
      <p:sp>
        <p:nvSpPr>
          <p:cNvPr id="11" name="Content Placeholder 1"/>
          <p:cNvSpPr>
            <a:spLocks noGrp="1"/>
          </p:cNvSpPr>
          <p:nvPr>
            <p:ph sz="half" idx="1"/>
          </p:nvPr>
        </p:nvSpPr>
        <p:spPr>
          <a:xfrm>
            <a:off x="457199" y="1191919"/>
            <a:ext cx="8008883" cy="1529255"/>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Since a pointer contains an address, only addresses may be assigned to a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Assigning address of </a:t>
            </a:r>
            <a:r>
              <a:rPr lang="en-US" sz="2400" dirty="0" smtClean="0">
                <a:solidFill>
                  <a:srgbClr val="0000FF"/>
                </a:solidFill>
                <a:latin typeface="Arial" pitchFamily="34" charset="0"/>
                <a:cs typeface="Arial" pitchFamily="34" charset="0"/>
              </a:rPr>
              <a:t>a</a:t>
            </a:r>
            <a:r>
              <a:rPr lang="en-US" sz="2400" dirty="0" smtClean="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smtClean="0">
                <a:solidFill>
                  <a:srgbClr val="0000FF"/>
                </a:solidFill>
                <a:latin typeface="Arial" pitchFamily="34" charset="0"/>
                <a:cs typeface="Arial" pitchFamily="34" charset="0"/>
              </a:rPr>
              <a:t>_ptr</a:t>
            </a:r>
          </a:p>
        </p:txBody>
      </p:sp>
      <p:sp>
        <p:nvSpPr>
          <p:cNvPr id="8" name="[TextBox 1]"/>
          <p:cNvSpPr txBox="1"/>
          <p:nvPr/>
        </p:nvSpPr>
        <p:spPr>
          <a:xfrm>
            <a:off x="914399" y="2573024"/>
            <a:ext cx="7930055" cy="135421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a:t>
            </a:r>
            <a:r>
              <a:rPr lang="en-US" sz="2400" b="1" dirty="0" smtClean="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a_ptr = &amp;a;</a:t>
            </a:r>
          </a:p>
        </p:txBody>
      </p:sp>
      <p:grpSp>
        <p:nvGrpSpPr>
          <p:cNvPr id="9" name="[Group 5]"/>
          <p:cNvGrpSpPr/>
          <p:nvPr/>
        </p:nvGrpSpPr>
        <p:grpSpPr>
          <a:xfrm>
            <a:off x="2705755" y="3958638"/>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
          <p:cNvSpPr txBox="1"/>
          <p:nvPr/>
        </p:nvSpPr>
        <p:spPr>
          <a:xfrm>
            <a:off x="914399" y="5668271"/>
            <a:ext cx="7930055"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 &amp;a; </a:t>
            </a:r>
            <a:r>
              <a:rPr lang="en-US" sz="2400" b="1" dirty="0" smtClean="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 name="TextBox 1"/>
          <p:cNvSpPr txBox="1"/>
          <p:nvPr/>
        </p:nvSpPr>
        <p:spPr>
          <a:xfrm>
            <a:off x="441432" y="5144675"/>
            <a:ext cx="8261133" cy="430887"/>
          </a:xfrm>
          <a:prstGeom prst="rect">
            <a:avLst/>
          </a:prstGeom>
          <a:noFill/>
        </p:spPr>
        <p:txBody>
          <a:bodyPr wrap="square" rtlCol="0">
            <a:sp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200" dirty="0" smtClean="0">
                <a:latin typeface="Arial" pitchFamily="34" charset="0"/>
                <a:cs typeface="Arial" pitchFamily="34" charset="0"/>
              </a:rPr>
              <a:t>We may initialise a pointer during its declaration:</a:t>
            </a:r>
            <a:endParaRPr lang="en-US" sz="2200" dirty="0">
              <a:latin typeface="Arial" pitchFamily="34" charset="0"/>
              <a:cs typeface="Arial" pitchFamily="34" charset="0"/>
            </a:endParaRPr>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8</a:t>
            </a:fld>
            <a:endParaRPr lang="en-US" dirty="0"/>
          </a:p>
        </p:txBody>
      </p:sp>
    </p:spTree>
    <p:extLst>
      <p:ext uri="{BB962C8B-B14F-4D97-AF65-F5344CB8AC3E}">
        <p14:creationId xmlns:p14="http://schemas.microsoft.com/office/powerpoint/2010/main" val="2797620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5. Accessing Variable Through Pointer</a:t>
            </a:r>
          </a:p>
        </p:txBody>
      </p:sp>
      <p:sp>
        <p:nvSpPr>
          <p:cNvPr id="11" name="Content Placeholder 1"/>
          <p:cNvSpPr>
            <a:spLocks noGrp="1"/>
          </p:cNvSpPr>
          <p:nvPr>
            <p:ph sz="half" idx="1"/>
          </p:nvPr>
        </p:nvSpPr>
        <p:spPr>
          <a:xfrm>
            <a:off x="457199" y="2203435"/>
            <a:ext cx="8008883" cy="1596054"/>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Once we make </a:t>
            </a:r>
            <a:r>
              <a:rPr lang="en-US" dirty="0" smtClean="0">
                <a:solidFill>
                  <a:srgbClr val="0000FF"/>
                </a:solidFill>
                <a:latin typeface="Arial" pitchFamily="34" charset="0"/>
                <a:cs typeface="Arial" pitchFamily="34" charset="0"/>
              </a:rPr>
              <a:t>a_ptr</a:t>
            </a:r>
            <a:r>
              <a:rPr lang="en-US" dirty="0" smtClean="0">
                <a:latin typeface="Arial" pitchFamily="34" charset="0"/>
                <a:cs typeface="Arial" pitchFamily="34" charset="0"/>
              </a:rPr>
              <a:t> points to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(as shown above), we can now access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directly as usual, or indirectly through </a:t>
            </a:r>
            <a:r>
              <a:rPr lang="en-US" dirty="0" smtClean="0">
                <a:solidFill>
                  <a:srgbClr val="0000FF"/>
                </a:solidFill>
                <a:latin typeface="Arial" pitchFamily="34" charset="0"/>
                <a:cs typeface="Arial" pitchFamily="34" charset="0"/>
              </a:rPr>
              <a:t>a_ptr </a:t>
            </a:r>
            <a:r>
              <a:rPr lang="en-US" dirty="0" smtClean="0">
                <a:latin typeface="Arial" pitchFamily="34" charset="0"/>
                <a:cs typeface="Arial" pitchFamily="34" charset="0"/>
              </a:rPr>
              <a:t>by using the </a:t>
            </a:r>
            <a:r>
              <a:rPr lang="en-US" dirty="0" smtClean="0">
                <a:solidFill>
                  <a:srgbClr val="C00000"/>
                </a:solidFill>
                <a:latin typeface="Arial" pitchFamily="34" charset="0"/>
                <a:cs typeface="Arial" pitchFamily="34" charset="0"/>
              </a:rPr>
              <a:t>indirection operator </a:t>
            </a:r>
            <a:r>
              <a:rPr lang="en-US" dirty="0" smtClean="0">
                <a:latin typeface="Arial" pitchFamily="34" charset="0"/>
                <a:cs typeface="Arial" pitchFamily="34" charset="0"/>
              </a:rPr>
              <a:t>(also called </a:t>
            </a:r>
            <a:r>
              <a:rPr lang="en-US" dirty="0" smtClean="0">
                <a:solidFill>
                  <a:srgbClr val="C00000"/>
                </a:solidFill>
                <a:latin typeface="Arial" pitchFamily="34" charset="0"/>
                <a:cs typeface="Arial" pitchFamily="34" charset="0"/>
              </a:rPr>
              <a:t>dereferencing operator</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a:t>
            </a:r>
            <a:endParaRPr lang="en-US" sz="2400" b="1" dirty="0" smtClean="0">
              <a:solidFill>
                <a:srgbClr val="C00000"/>
              </a:solidFill>
              <a:latin typeface="Arial" pitchFamily="34" charset="0"/>
              <a:cs typeface="Arial" pitchFamily="34" charset="0"/>
            </a:endParaRPr>
          </a:p>
        </p:txBody>
      </p:sp>
      <p:grpSp>
        <p:nvGrpSpPr>
          <p:cNvPr id="9" name="[Group 5]"/>
          <p:cNvGrpSpPr/>
          <p:nvPr/>
        </p:nvGrpSpPr>
        <p:grpSpPr>
          <a:xfrm>
            <a:off x="2705755" y="1138889"/>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1]"/>
          <p:cNvSpPr txBox="1"/>
          <p:nvPr/>
        </p:nvSpPr>
        <p:spPr>
          <a:xfrm>
            <a:off x="2558609" y="3771204"/>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*a_ptr); </a:t>
            </a:r>
          </a:p>
        </p:txBody>
      </p:sp>
      <p:sp>
        <p:nvSpPr>
          <p:cNvPr id="3" name="TextBox 2"/>
          <p:cNvSpPr txBox="1"/>
          <p:nvPr/>
        </p:nvSpPr>
        <p:spPr>
          <a:xfrm>
            <a:off x="1517424" y="4255912"/>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2" name="[TextBox 1]"/>
          <p:cNvSpPr txBox="1"/>
          <p:nvPr/>
        </p:nvSpPr>
        <p:spPr>
          <a:xfrm>
            <a:off x="2577002" y="4309813"/>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 </a:t>
            </a:r>
          </a:p>
        </p:txBody>
      </p:sp>
      <p:cxnSp>
        <p:nvCxnSpPr>
          <p:cNvPr id="5" name="Straight Connector 4"/>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1]"/>
          <p:cNvSpPr txBox="1"/>
          <p:nvPr/>
        </p:nvSpPr>
        <p:spPr>
          <a:xfrm>
            <a:off x="1378824" y="5106325"/>
            <a:ext cx="2653862"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*a_ptr = 456; </a:t>
            </a:r>
          </a:p>
        </p:txBody>
      </p:sp>
      <p:sp>
        <p:nvSpPr>
          <p:cNvPr id="25" name="TextBox 24"/>
          <p:cNvSpPr txBox="1"/>
          <p:nvPr/>
        </p:nvSpPr>
        <p:spPr>
          <a:xfrm>
            <a:off x="4280992" y="5044770"/>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6" name="[TextBox 1]"/>
          <p:cNvSpPr txBox="1"/>
          <p:nvPr/>
        </p:nvSpPr>
        <p:spPr>
          <a:xfrm>
            <a:off x="5212470" y="5106325"/>
            <a:ext cx="2025215"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456;</a:t>
            </a:r>
          </a:p>
        </p:txBody>
      </p:sp>
      <p:sp>
        <p:nvSpPr>
          <p:cNvPr id="27" name="TextBox 26"/>
          <p:cNvSpPr txBox="1"/>
          <p:nvPr/>
        </p:nvSpPr>
        <p:spPr>
          <a:xfrm>
            <a:off x="2222938" y="5833813"/>
            <a:ext cx="5407572" cy="461665"/>
          </a:xfrm>
          <a:prstGeom prst="rect">
            <a:avLst/>
          </a:prstGeom>
          <a:noFill/>
        </p:spPr>
        <p:txBody>
          <a:bodyPr wrap="square" rtlCol="0">
            <a:spAutoFit/>
          </a:bodyPr>
          <a:lstStyle/>
          <a:p>
            <a:r>
              <a:rPr lang="en-US" sz="2400" dirty="0" smtClean="0"/>
              <a:t>Hence, </a:t>
            </a:r>
            <a:r>
              <a:rPr lang="en-US" sz="2400" dirty="0" smtClean="0">
                <a:solidFill>
                  <a:srgbClr val="0000FF"/>
                </a:solidFill>
              </a:rPr>
              <a:t>*a_ptr </a:t>
            </a:r>
            <a:r>
              <a:rPr lang="en-US" sz="2400" dirty="0" smtClean="0"/>
              <a:t>is synonymous with </a:t>
            </a:r>
            <a:r>
              <a:rPr lang="en-US" sz="2400" dirty="0" smtClean="0">
                <a:solidFill>
                  <a:srgbClr val="0000FF"/>
                </a:solidFill>
              </a:rPr>
              <a:t>a </a:t>
            </a:r>
            <a:endParaRPr lang="en-US" sz="2400" dirty="0">
              <a:solidFill>
                <a:srgbClr val="0000FF"/>
              </a:solidFill>
            </a:endParaRP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8" name="Slide Number Placeholder 7"/>
          <p:cNvSpPr>
            <a:spLocks noGrp="1"/>
          </p:cNvSpPr>
          <p:nvPr>
            <p:ph type="sldNum" sz="quarter" idx="12"/>
          </p:nvPr>
        </p:nvSpPr>
        <p:spPr/>
        <p:txBody>
          <a:bodyPr/>
          <a:lstStyle/>
          <a:p>
            <a:pPr>
              <a:defRPr/>
            </a:pPr>
            <a:r>
              <a:rPr lang="en-US" smtClean="0"/>
              <a:t>Unit7 - </a:t>
            </a:r>
            <a:fld id="{2E4790E1-2590-4AEE-892D-AB46A7688113}" type="slidenum">
              <a:rPr lang="en-US" smtClean="0"/>
              <a:pPr>
                <a:defRPr/>
              </a:pPr>
              <a:t>9</a:t>
            </a:fld>
            <a:endParaRPr lang="en-US" dirty="0"/>
          </a:p>
        </p:txBody>
      </p:sp>
    </p:spTree>
    <p:extLst>
      <p:ext uri="{BB962C8B-B14F-4D97-AF65-F5344CB8AC3E}">
        <p14:creationId xmlns:p14="http://schemas.microsoft.com/office/powerpoint/2010/main" val="2075499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22" grpId="0" animBg="1"/>
      <p:bldP spid="24" grpId="0" animBg="1"/>
      <p:bldP spid="25" grpId="0"/>
      <p:bldP spid="26" grpId="0" animBg="1"/>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20398</TotalTime>
  <Words>1771</Words>
  <Application>Microsoft Office PowerPoint</Application>
  <PresentationFormat>On-screen Show (4:3)</PresentationFormat>
  <Paragraphs>330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http://www.comp.nus.edu.sg/~cs1010/</vt:lpstr>
      <vt:lpstr>Unit 7: Pointers</vt:lpstr>
      <vt:lpstr>Unit 7: Pointers</vt:lpstr>
      <vt:lpstr>1. Variable and Its Address (1/2)</vt:lpstr>
      <vt:lpstr>1. Variable and Its Address (2/2)</vt:lpstr>
      <vt:lpstr>2. Pointer Variable</vt:lpstr>
      <vt:lpstr>3. Declaring a Pointer</vt:lpstr>
      <vt:lpstr>4. Assigning Value to a Pointer</vt:lpstr>
      <vt:lpstr>5. Accessing Variable Through Pointer</vt:lpstr>
      <vt:lpstr>6. Example #1</vt:lpstr>
      <vt:lpstr>6. Example #2 (1/2)</vt:lpstr>
      <vt:lpstr>6. Example #2 (2/2)</vt:lpstr>
      <vt:lpstr>Exercise #1: Tracing Pointers (1/2)</vt:lpstr>
      <vt:lpstr>Exercise #2: Choose the Correct Codes</vt:lpstr>
      <vt:lpstr>Exercise #3: Incrementing a Pointer </vt:lpstr>
      <vt:lpstr>7. Common Mistake</vt:lpstr>
      <vt:lpstr>8. Why Do We Use Pointers?</vt:lpstr>
      <vt:lpstr>Summary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Tan Soon Huat, Gary</cp:lastModifiedBy>
  <cp:revision>1616</cp:revision>
  <cp:lastPrinted>2014-07-01T03:51:49Z</cp:lastPrinted>
  <dcterms:created xsi:type="dcterms:W3CDTF">1998-09-05T15:03:32Z</dcterms:created>
  <dcterms:modified xsi:type="dcterms:W3CDTF">2017-09-25T05:19:19Z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