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4"/>
  </p:notesMasterIdLst>
  <p:handoutMasterIdLst>
    <p:handoutMasterId r:id="rId45"/>
  </p:handoutMasterIdLst>
  <p:sldIdLst>
    <p:sldId id="256" r:id="rId2"/>
    <p:sldId id="468" r:id="rId3"/>
    <p:sldId id="509" r:id="rId4"/>
    <p:sldId id="607" r:id="rId5"/>
    <p:sldId id="547" r:id="rId6"/>
    <p:sldId id="608" r:id="rId7"/>
    <p:sldId id="609" r:id="rId8"/>
    <p:sldId id="610" r:id="rId9"/>
    <p:sldId id="611" r:id="rId10"/>
    <p:sldId id="612" r:id="rId11"/>
    <p:sldId id="598" r:id="rId12"/>
    <p:sldId id="599" r:id="rId13"/>
    <p:sldId id="600" r:id="rId14"/>
    <p:sldId id="601" r:id="rId15"/>
    <p:sldId id="605" r:id="rId16"/>
    <p:sldId id="613" r:id="rId17"/>
    <p:sldId id="614" r:id="rId18"/>
    <p:sldId id="615" r:id="rId19"/>
    <p:sldId id="616" r:id="rId20"/>
    <p:sldId id="617" r:id="rId21"/>
    <p:sldId id="618" r:id="rId22"/>
    <p:sldId id="619" r:id="rId23"/>
    <p:sldId id="506" r:id="rId24"/>
    <p:sldId id="621" r:id="rId25"/>
    <p:sldId id="622" r:id="rId26"/>
    <p:sldId id="623" r:id="rId27"/>
    <p:sldId id="624" r:id="rId28"/>
    <p:sldId id="625" r:id="rId29"/>
    <p:sldId id="626" r:id="rId30"/>
    <p:sldId id="627" r:id="rId31"/>
    <p:sldId id="628" r:id="rId32"/>
    <p:sldId id="629" r:id="rId33"/>
    <p:sldId id="630" r:id="rId34"/>
    <p:sldId id="631" r:id="rId35"/>
    <p:sldId id="632" r:id="rId36"/>
    <p:sldId id="633" r:id="rId37"/>
    <p:sldId id="634" r:id="rId38"/>
    <p:sldId id="635" r:id="rId39"/>
    <p:sldId id="636" r:id="rId40"/>
    <p:sldId id="637" r:id="rId41"/>
    <p:sldId id="606" r:id="rId42"/>
    <p:sldId id="308" r:id="rId4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FF99"/>
    <a:srgbClr val="9F9FFF"/>
    <a:srgbClr val="990099"/>
    <a:srgbClr val="008000"/>
    <a:srgbClr val="CDCDFF"/>
    <a:srgbClr val="99FF99"/>
    <a:srgbClr val="FFFF99"/>
    <a:srgbClr val="E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87703" autoAdjust="0"/>
  </p:normalViewPr>
  <p:slideViewPr>
    <p:cSldViewPr snapToGrid="0">
      <p:cViewPr varScale="1">
        <p:scale>
          <a:sx n="83" d="100"/>
          <a:sy n="83" d="100"/>
        </p:scale>
        <p:origin x="117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275" y="24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9/10/2017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484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26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8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85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49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56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4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5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34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85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02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1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60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41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84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87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3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74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83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02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11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67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793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69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543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12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21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51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248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154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839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069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9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9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1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33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88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33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6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mp.nus.edu.sg/~cs1010/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://www.comp.nus.edu.sg/~cs101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UNIT 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Arrays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E2E708-5D66-4F5F-9166-F139EA77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10" name="[Picture 6]">
            <a:hlinkClick r:id="rId4"/>
            <a:extLst>
              <a:ext uri="{FF2B5EF4-FFF2-40B4-BE49-F238E27FC236}">
                <a16:creationId xmlns:a16="http://schemas.microsoft.com/office/drawing/2014/main" id="{9F986CDE-3D97-4983-BD63-58D49551F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" y="677267"/>
            <a:ext cx="6167933" cy="101351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7D1611EE-BF98-4A07-9CF1-CE71DB9F94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2858" y="664421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6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 Introducing Array (1/4)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61950" y="1463675"/>
            <a:ext cx="8153400" cy="17476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GB" b="1">
                <a:solidFill>
                  <a:srgbClr val="C00000"/>
                </a:solidFill>
              </a:rPr>
              <a:t>“If a program manipulates a large amount of data, 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GB" b="1">
                <a:solidFill>
                  <a:srgbClr val="C00000"/>
                </a:solidFill>
              </a:rPr>
              <a:t>it does so in a small number of ways.”</a:t>
            </a: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sz="2000" b="1"/>
              <a:t>Alan J. Perlis</a:t>
            </a: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sz="2000" b="1"/>
              <a:t>Yale University</a:t>
            </a: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sz="2000" b="1"/>
              <a:t>The first recipient of ACM Turing Award</a:t>
            </a:r>
          </a:p>
          <a:p>
            <a:pPr marL="0" indent="0" algn="r" fontAlgn="auto">
              <a:spcBef>
                <a:spcPts val="60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endParaRPr lang="en-GB" sz="20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05" y="3585064"/>
            <a:ext cx="17811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02" y="3670380"/>
            <a:ext cx="34956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543" y="3931560"/>
            <a:ext cx="2072054" cy="203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369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 Introducing Array (2/4)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324303"/>
            <a:ext cx="8008883" cy="1893682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In the vote counting problem, it’s inconvenient to define and use a set of variables c1, c2, ..., c30, each for one candidate.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>
                <a:latin typeface="Arial" pitchFamily="34" charset="0"/>
                <a:cs typeface="Arial" pitchFamily="34" charset="0"/>
              </a:rPr>
              <a:t>We handle this problem by indexing the candidates: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1" y="3057489"/>
            <a:ext cx="724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sz="2400" b="1" i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GB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GB" sz="2400" b="1" i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…, C</a:t>
            </a:r>
            <a:r>
              <a:rPr lang="en-GB" sz="2400" b="1" i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en-GB" sz="2400"/>
              <a:t> (assuming that indexing begins at 0)</a:t>
            </a:r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661236" y="4151234"/>
            <a:ext cx="8047311" cy="893833"/>
            <a:chOff x="267828" y="4669947"/>
            <a:chExt cx="8047311" cy="893833"/>
          </a:xfrm>
        </p:grpSpPr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2765098" y="4669947"/>
              <a:ext cx="489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23"/>
            <p:cNvSpPr txBox="1">
              <a:spLocks noChangeArrowheads="1"/>
            </p:cNvSpPr>
            <p:nvPr/>
          </p:nvSpPr>
          <p:spPr bwMode="auto">
            <a:xfrm>
              <a:off x="5003746" y="4744432"/>
              <a:ext cx="489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/>
                <a:t>…</a:t>
              </a:r>
              <a:endParaRPr lang="en-SG" sz="2000" b="1" dirty="0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2765098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10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315267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21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66132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/>
                <a:t>14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4416301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20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963357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5493119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6043288" y="5166747"/>
              <a:ext cx="537183" cy="34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en-US"/>
                <a:t>…</a:t>
              </a:r>
              <a:endParaRPr lang="en-SG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6594153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7144322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42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7691378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7</a:t>
              </a:r>
            </a:p>
          </p:txBody>
        </p:sp>
        <p:sp>
          <p:nvSpPr>
            <p:cNvPr id="26" name="TextBox 15"/>
            <p:cNvSpPr txBox="1">
              <a:spLocks noChangeArrowheads="1"/>
            </p:cNvSpPr>
            <p:nvPr/>
          </p:nvSpPr>
          <p:spPr bwMode="auto">
            <a:xfrm>
              <a:off x="3339171" y="4669947"/>
              <a:ext cx="489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15"/>
            <p:cNvSpPr txBox="1">
              <a:spLocks noChangeArrowheads="1"/>
            </p:cNvSpPr>
            <p:nvPr/>
          </p:nvSpPr>
          <p:spPr bwMode="auto">
            <a:xfrm>
              <a:off x="3913942" y="4674109"/>
              <a:ext cx="489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15"/>
            <p:cNvSpPr txBox="1">
              <a:spLocks noChangeArrowheads="1"/>
            </p:cNvSpPr>
            <p:nvPr/>
          </p:nvSpPr>
          <p:spPr bwMode="auto">
            <a:xfrm>
              <a:off x="7033838" y="4674109"/>
              <a:ext cx="6237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28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15"/>
            <p:cNvSpPr txBox="1">
              <a:spLocks noChangeArrowheads="1"/>
            </p:cNvSpPr>
            <p:nvPr/>
          </p:nvSpPr>
          <p:spPr bwMode="auto">
            <a:xfrm>
              <a:off x="7691378" y="4674109"/>
              <a:ext cx="6237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29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7828" y="5194448"/>
              <a:ext cx="23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Votes for Candidates: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575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 Introducing Array (3/4)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213945"/>
            <a:ext cx="8008883" cy="101930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The indexing facility is implemented as a programming language feature called </a:t>
            </a:r>
            <a:r>
              <a:rPr lang="en-GB">
                <a:solidFill>
                  <a:srgbClr val="C00000"/>
                </a:solidFill>
              </a:rPr>
              <a:t>ARRAY</a:t>
            </a:r>
            <a:r>
              <a:rPr lang="en-US" sz="2400">
                <a:latin typeface="Arial" pitchFamily="34" charset="0"/>
                <a:cs typeface="Arial" pitchFamily="34" charset="0"/>
              </a:rPr>
              <a:t>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886075" y="2378857"/>
            <a:ext cx="237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SG" sz="2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43"/>
          <p:cNvGrpSpPr>
            <a:grpSpLocks/>
          </p:cNvGrpSpPr>
          <p:nvPr/>
        </p:nvGrpSpPr>
        <p:grpSpPr bwMode="auto">
          <a:xfrm>
            <a:off x="3173413" y="2734038"/>
            <a:ext cx="1927225" cy="768769"/>
            <a:chOff x="3172857" y="3289476"/>
            <a:chExt cx="1927953" cy="770507"/>
          </a:xfrm>
        </p:grpSpPr>
        <p:sp>
          <p:nvSpPr>
            <p:cNvPr id="30" name="TextBox 29"/>
            <p:cNvSpPr txBox="1"/>
            <p:nvPr/>
          </p:nvSpPr>
          <p:spPr>
            <a:xfrm>
              <a:off x="3172857" y="3690850"/>
              <a:ext cx="1927953" cy="36913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Array name</a:t>
              </a:r>
              <a:endParaRPr lang="en-SG" dirty="0">
                <a:solidFill>
                  <a:srgbClr val="000000"/>
                </a:solidFill>
              </a:endParaRPr>
            </a:p>
          </p:txBody>
        </p:sp>
        <p:cxnSp>
          <p:nvCxnSpPr>
            <p:cNvPr id="31" name="Straight Arrow Connector 34"/>
            <p:cNvCxnSpPr>
              <a:cxnSpLocks noChangeShapeType="1"/>
              <a:stCxn id="30" idx="0"/>
            </p:cNvCxnSpPr>
            <p:nvPr/>
          </p:nvCxnSpPr>
          <p:spPr bwMode="auto">
            <a:xfrm flipH="1" flipV="1">
              <a:off x="4002131" y="3289476"/>
              <a:ext cx="134703" cy="40137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912813" y="2719046"/>
            <a:ext cx="2280092" cy="661524"/>
            <a:chOff x="912564" y="3276040"/>
            <a:chExt cx="2281036" cy="660922"/>
          </a:xfrm>
        </p:grpSpPr>
        <p:sp>
          <p:nvSpPr>
            <p:cNvPr id="33" name="TextBox 32"/>
            <p:cNvSpPr txBox="1"/>
            <p:nvPr/>
          </p:nvSpPr>
          <p:spPr>
            <a:xfrm>
              <a:off x="912564" y="3567411"/>
              <a:ext cx="1928023" cy="369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solidFill>
                    <a:srgbClr val="0000FF"/>
                  </a:solidFill>
                </a:rPr>
                <a:t>Element type</a:t>
              </a:r>
              <a:endParaRPr lang="en-SG" dirty="0">
                <a:solidFill>
                  <a:srgbClr val="0000FF"/>
                </a:solidFill>
              </a:endParaRPr>
            </a:p>
          </p:txBody>
        </p:sp>
        <p:cxnSp>
          <p:nvCxnSpPr>
            <p:cNvPr id="34" name="Straight Arrow Connector 37"/>
            <p:cNvCxnSpPr>
              <a:cxnSpLocks noChangeShapeType="1"/>
            </p:cNvCxnSpPr>
            <p:nvPr/>
          </p:nvCxnSpPr>
          <p:spPr bwMode="auto">
            <a:xfrm flipV="1">
              <a:off x="2555913" y="3276040"/>
              <a:ext cx="637687" cy="28240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4548188" y="2801132"/>
            <a:ext cx="2863850" cy="501650"/>
            <a:chOff x="4548133" y="3358309"/>
            <a:chExt cx="2864383" cy="501534"/>
          </a:xfrm>
        </p:grpSpPr>
        <p:sp>
          <p:nvSpPr>
            <p:cNvPr id="36" name="TextBox 35"/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8000"/>
                  </a:solidFill>
                </a:rPr>
                <a:t>Array size</a:t>
              </a:r>
              <a:endParaRPr lang="en-SG">
                <a:solidFill>
                  <a:srgbClr val="008000"/>
                </a:solidFill>
              </a:endParaRPr>
            </a:p>
          </p:txBody>
        </p:sp>
        <p:cxnSp>
          <p:nvCxnSpPr>
            <p:cNvPr id="37" name="Straight Arrow Connector 40"/>
            <p:cNvCxnSpPr>
              <a:cxnSpLocks noChangeShapeType="1"/>
              <a:stCxn id="36" idx="1"/>
            </p:cNvCxnSpPr>
            <p:nvPr/>
          </p:nvCxnSpPr>
          <p:spPr bwMode="auto">
            <a:xfrm rot="10800000">
              <a:off x="4548133" y="3358309"/>
              <a:ext cx="936431" cy="31686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37"/>
          <p:cNvGrpSpPr/>
          <p:nvPr/>
        </p:nvGrpSpPr>
        <p:grpSpPr>
          <a:xfrm>
            <a:off x="1101969" y="4325074"/>
            <a:ext cx="6715282" cy="777343"/>
            <a:chOff x="1101969" y="4738972"/>
            <a:chExt cx="6715282" cy="777343"/>
          </a:xfrm>
        </p:grpSpPr>
        <p:grpSp>
          <p:nvGrpSpPr>
            <p:cNvPr id="39" name="Group 38"/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21</a:t>
                </a: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 dirty="0"/>
                  <a:t>…</a:t>
                </a:r>
                <a:endParaRPr lang="en-SG" sz="2400" b="1" dirty="0"/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14</a:t>
                </a:r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10</a:t>
                </a:r>
              </a:p>
            </p:txBody>
          </p:sp>
          <p:sp>
            <p:nvSpPr>
              <p:cNvPr id="51" name="Rectangle 16"/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20</a:t>
                </a: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 dirty="0"/>
              </a:p>
            </p:txBody>
          </p:sp>
          <p:sp>
            <p:nvSpPr>
              <p:cNvPr id="53" name="Rectangle 16"/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42</a:t>
                </a:r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7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101969" y="4738972"/>
              <a:ext cx="6715282" cy="400110"/>
              <a:chOff x="1101969" y="4738972"/>
              <a:chExt cx="6715282" cy="400110"/>
            </a:xfrm>
          </p:grpSpPr>
          <p:sp>
            <p:nvSpPr>
              <p:cNvPr id="41" name="TextBox 15"/>
              <p:cNvSpPr txBox="1">
                <a:spLocks noChangeArrowheads="1"/>
              </p:cNvSpPr>
              <p:nvPr/>
            </p:nvSpPr>
            <p:spPr bwMode="auto">
              <a:xfrm>
                <a:off x="1101969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C[0]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2" name="TextBox 23"/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/>
                  <a:t>…</a:t>
                </a:r>
                <a:endParaRPr lang="en-SG" sz="2000" b="1" dirty="0"/>
              </a:p>
            </p:txBody>
          </p:sp>
          <p:sp>
            <p:nvSpPr>
              <p:cNvPr id="43" name="TextBox 15"/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C[1]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" name="TextBox 15"/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TextBox 15"/>
              <p:cNvSpPr txBox="1">
                <a:spLocks noChangeArrowheads="1"/>
              </p:cNvSpPr>
              <p:nvPr/>
            </p:nvSpPr>
            <p:spPr bwMode="auto">
              <a:xfrm>
                <a:off x="5779477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C[28]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TextBox 15"/>
              <p:cNvSpPr txBox="1">
                <a:spLocks noChangeArrowheads="1"/>
              </p:cNvSpPr>
              <p:nvPr/>
            </p:nvSpPr>
            <p:spPr bwMode="auto">
              <a:xfrm>
                <a:off x="6798364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C[29]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5" name="Rounded Rectangular Callout 54"/>
          <p:cNvSpPr/>
          <p:nvPr/>
        </p:nvSpPr>
        <p:spPr bwMode="auto">
          <a:xfrm>
            <a:off x="6299301" y="3723386"/>
            <a:ext cx="2590801" cy="400743"/>
          </a:xfrm>
          <a:prstGeom prst="wedgeRoundRectCallout">
            <a:avLst>
              <a:gd name="adj1" fmla="val -44252"/>
              <a:gd name="adj2" fmla="val 91547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Array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Indexing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83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3</a:t>
            </a:r>
            <a:r>
              <a:rPr lang="en-GB" sz="3600">
                <a:solidFill>
                  <a:srgbClr val="0000FF"/>
                </a:solidFill>
              </a:rPr>
              <a:t>. Introducing Array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1695" y="1308087"/>
            <a:ext cx="528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Pseudo-code for Vote Counting: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78449" y="1944637"/>
            <a:ext cx="7326923" cy="41549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Let </a:t>
            </a:r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C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be an array such that </a:t>
            </a:r>
            <a:r>
              <a:rPr lang="en-US" sz="2400" i="1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C</a:t>
            </a:r>
            <a:r>
              <a:rPr lang="en-US" sz="2400" i="1" baseline="-250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holds the vote count of Candidate </a:t>
            </a:r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</a:p>
          <a:p>
            <a:endParaRPr lang="en-US" sz="2400" dirty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for each </a:t>
            </a:r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such that 0 ≤ </a:t>
            </a:r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&lt; </a:t>
            </a:r>
            <a:r>
              <a:rPr lang="en-US" sz="2400" dirty="0" err="1">
                <a:latin typeface="Calibri" panose="020F0502020204030204" pitchFamily="34" charset="0"/>
                <a:cs typeface="Times New Roman" pitchFamily="18" charset="0"/>
              </a:rPr>
              <a:t>Number_of_candidates</a:t>
            </a:r>
            <a:endParaRPr lang="en-US" sz="2400" dirty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     </a:t>
            </a:r>
            <a:r>
              <a:rPr lang="en-US" sz="2400" i="1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C</a:t>
            </a:r>
            <a:r>
              <a:rPr lang="en-US" sz="2400" i="1" baseline="-250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 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</a:rPr>
              <a:t> 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0 ;</a:t>
            </a:r>
          </a:p>
          <a:p>
            <a:endParaRPr lang="en-US" sz="2400" dirty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while there is a vote to be counted</a:t>
            </a: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   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</a:rPr>
              <a:t>  vote 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 read a vote </a:t>
            </a: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   if  1 ≤ 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vote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≤ </a:t>
            </a:r>
            <a:r>
              <a:rPr lang="en-US" sz="2400" dirty="0" err="1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Number_of_candidate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then</a:t>
            </a: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             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j   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vote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– 1 </a:t>
            </a: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            </a:t>
            </a:r>
            <a:r>
              <a:rPr lang="en-US" sz="2400" i="1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sz="2400" i="1" baseline="-250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j</a:t>
            </a:r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400" i="1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sz="2400" i="1" baseline="-250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j</a:t>
            </a:r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+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1 </a:t>
            </a:r>
            <a:endParaRPr lang="en-US" sz="2400" dirty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32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3.1 Array Declaration: Syntax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71488" y="1899138"/>
            <a:ext cx="8259762" cy="15554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>
                <a:solidFill>
                  <a:srgbClr val="006600"/>
                </a:solidFill>
              </a:rPr>
              <a:t>arrname</a:t>
            </a:r>
            <a:r>
              <a:rPr lang="en-GB" sz="2000"/>
              <a:t> is name/identifier of array (same way you would name a variable)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/>
              <a:t>T is a data type (e.g., </a:t>
            </a:r>
            <a:r>
              <a:rPr lang="en-GB" sz="2000">
                <a:solidFill>
                  <a:srgbClr val="0000FF"/>
                </a:solidFill>
              </a:rPr>
              <a:t>int</a:t>
            </a:r>
            <a:r>
              <a:rPr lang="en-GB" sz="2000"/>
              <a:t>, </a:t>
            </a:r>
            <a:r>
              <a:rPr lang="en-GB" sz="2000">
                <a:solidFill>
                  <a:srgbClr val="0000FF"/>
                </a:solidFill>
              </a:rPr>
              <a:t>double</a:t>
            </a:r>
            <a:r>
              <a:rPr lang="en-GB" sz="2000"/>
              <a:t>, </a:t>
            </a:r>
            <a:r>
              <a:rPr lang="en-GB" sz="2000">
                <a:solidFill>
                  <a:srgbClr val="0000FF"/>
                </a:solidFill>
              </a:rPr>
              <a:t>char</a:t>
            </a:r>
            <a:r>
              <a:rPr lang="en-GB" sz="2000"/>
              <a:t>, …)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>
                <a:solidFill>
                  <a:srgbClr val="C00000"/>
                </a:solidFill>
              </a:rPr>
              <a:t>E </a:t>
            </a:r>
            <a:r>
              <a:rPr lang="en-GB" sz="2000"/>
              <a:t>is an integer constant expression with a positive value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/>
              <a:t>Examples: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06725" y="1249240"/>
            <a:ext cx="2673350" cy="5222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</a:rPr>
              <a:t>T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6600"/>
                </a:solidFill>
              </a:rPr>
              <a:t>arrname</a:t>
            </a:r>
            <a:r>
              <a:rPr lang="en-US" sz="2800" dirty="0"/>
              <a:t> [ </a:t>
            </a:r>
            <a:r>
              <a:rPr lang="en-US" sz="2800" dirty="0">
                <a:solidFill>
                  <a:srgbClr val="C00000"/>
                </a:solidFill>
              </a:rPr>
              <a:t>E</a:t>
            </a:r>
            <a:r>
              <a:rPr lang="en-US" sz="2800" dirty="0"/>
              <a:t>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3500" y="3911765"/>
            <a:ext cx="574209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M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N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foo[M*N+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size of foo is 58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3499" y="4936524"/>
            <a:ext cx="5746733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bar[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 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variable-length array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8244" y="3454565"/>
            <a:ext cx="574209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size of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is 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00738" y="5598913"/>
            <a:ext cx="4435365" cy="830997"/>
          </a:xfrm>
          <a:prstGeom prst="rect">
            <a:avLst/>
          </a:prstGeom>
          <a:solidFill>
            <a:srgbClr val="CCE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Not encouraged to use variable-length arrays.</a:t>
            </a:r>
          </a:p>
          <a:p>
            <a:r>
              <a:rPr lang="en-US" sz="1600" dirty="0"/>
              <a:t>Not supported by ISO C90 standard.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gcc</a:t>
            </a:r>
            <a:r>
              <a:rPr lang="en-US" sz="1600" dirty="0">
                <a:solidFill>
                  <a:srgbClr val="C00000"/>
                </a:solidFill>
              </a:rPr>
              <a:t> –pedantic </a:t>
            </a:r>
            <a:r>
              <a:rPr lang="en-US" sz="1600" dirty="0"/>
              <a:t>will generate warning.</a:t>
            </a:r>
            <a:endParaRPr lang="en-SG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6790544" y="2892239"/>
            <a:ext cx="2083633" cy="3193606"/>
            <a:chOff x="6790544" y="2892239"/>
            <a:chExt cx="2083633" cy="3193606"/>
          </a:xfrm>
        </p:grpSpPr>
        <p:sp>
          <p:nvSpPr>
            <p:cNvPr id="27" name="TextBox 26"/>
            <p:cNvSpPr txBox="1"/>
            <p:nvPr/>
          </p:nvSpPr>
          <p:spPr>
            <a:xfrm>
              <a:off x="6790544" y="3777521"/>
              <a:ext cx="2083633" cy="23083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problem using arrays, we will state the maximum number </a:t>
              </a:r>
              <a:r>
                <a:rPr lang="en-US"/>
                <a:t>of elements </a:t>
              </a:r>
              <a:r>
                <a:rPr lang="en-US" dirty="0"/>
                <a:t>so there is no need for variable-length arrays.</a:t>
              </a:r>
              <a:endParaRPr lang="en-SG" dirty="0"/>
            </a:p>
          </p:txBody>
        </p:sp>
        <p:pic>
          <p:nvPicPr>
            <p:cNvPr id="28" name="[Picture 1]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0855" y="2892239"/>
              <a:ext cx="913322" cy="885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620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3.2 Array Variable (1/4)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6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>
                <a:latin typeface="+mn-lt"/>
                <a:cs typeface="+mn-cs"/>
              </a:rPr>
              <a:t>In an array of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, each element is a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 variable.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7713" y="1675333"/>
            <a:ext cx="8081492" cy="4845122"/>
            <a:chOff x="747713" y="1540422"/>
            <a:chExt cx="8081492" cy="4845122"/>
          </a:xfrm>
        </p:grpSpPr>
        <p:sp>
          <p:nvSpPr>
            <p:cNvPr id="15" name="TextBox 14"/>
            <p:cNvSpPr txBox="1"/>
            <p:nvPr/>
          </p:nvSpPr>
          <p:spPr>
            <a:xfrm>
              <a:off x="747713" y="1861229"/>
              <a:ext cx="7880350" cy="45243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initialize array</a:t>
              </a:r>
              <a:endPara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Unit8_VoteCountArray.c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Callout: Bent Line 1">
            <a:extLst>
              <a:ext uri="{FF2B5EF4-FFF2-40B4-BE49-F238E27FC236}">
                <a16:creationId xmlns:a16="http://schemas.microsoft.com/office/drawing/2014/main" id="{72256BB6-E17D-4485-A7F0-ABAE815A095A}"/>
              </a:ext>
            </a:extLst>
          </p:cNvPr>
          <p:cNvSpPr/>
          <p:nvPr/>
        </p:nvSpPr>
        <p:spPr>
          <a:xfrm>
            <a:off x="6677892" y="4202545"/>
            <a:ext cx="1237672" cy="665019"/>
          </a:xfrm>
          <a:prstGeom prst="borderCallout2">
            <a:avLst>
              <a:gd name="adj1" fmla="val 18750"/>
              <a:gd name="adj2" fmla="val -1617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What is %%?</a:t>
            </a:r>
          </a:p>
        </p:txBody>
      </p:sp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BAD29A85-D564-47F3-98E9-E59558248281}"/>
              </a:ext>
            </a:extLst>
          </p:cNvPr>
          <p:cNvSpPr/>
          <p:nvPr/>
        </p:nvSpPr>
        <p:spPr>
          <a:xfrm>
            <a:off x="6460569" y="5480992"/>
            <a:ext cx="1907843" cy="665019"/>
          </a:xfrm>
          <a:prstGeom prst="borderCallout2">
            <a:avLst>
              <a:gd name="adj1" fmla="val 64583"/>
              <a:gd name="adj2" fmla="val -103"/>
              <a:gd name="adj3" fmla="val 65972"/>
              <a:gd name="adj4" fmla="val -13762"/>
              <a:gd name="adj5" fmla="val -5556"/>
              <a:gd name="adj6" fmla="val -28754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Why 100.0 and not 100?</a:t>
            </a:r>
          </a:p>
        </p:txBody>
      </p:sp>
    </p:spTree>
    <p:extLst>
      <p:ext uri="{BB962C8B-B14F-4D97-AF65-F5344CB8AC3E}">
        <p14:creationId xmlns:p14="http://schemas.microsoft.com/office/powerpoint/2010/main" val="3826544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3.2 Array Variable (2/4)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6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>
                <a:latin typeface="+mn-lt"/>
                <a:cs typeface="+mn-cs"/>
              </a:rPr>
              <a:t>In an array of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, each element is a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 variable.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7713" y="1675333"/>
            <a:ext cx="8081492" cy="4598901"/>
            <a:chOff x="747713" y="1540422"/>
            <a:chExt cx="8081492" cy="4598901"/>
          </a:xfrm>
        </p:grpSpPr>
        <p:sp>
          <p:nvSpPr>
            <p:cNvPr id="15" name="TextBox 14"/>
            <p:cNvSpPr txBox="1"/>
            <p:nvPr/>
          </p:nvSpPr>
          <p:spPr>
            <a:xfrm>
              <a:off x="747713" y="1861229"/>
              <a:ext cx="7880350" cy="4278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Unit8_VoteCountArray.c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Rounded Rectangular Callout 17"/>
          <p:cNvSpPr/>
          <p:nvPr/>
        </p:nvSpPr>
        <p:spPr bwMode="auto">
          <a:xfrm>
            <a:off x="5323104" y="2503357"/>
            <a:ext cx="3131350" cy="389744"/>
          </a:xfrm>
          <a:prstGeom prst="wedgeRoundRectCallout">
            <a:avLst>
              <a:gd name="adj1" fmla="val -58890"/>
              <a:gd name="adj2" fmla="val 84123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0 ≤ i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ndex &lt; array size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2620011" y="3028397"/>
            <a:ext cx="2409189" cy="299419"/>
          </a:xfrm>
          <a:prstGeom prst="roundRect">
            <a:avLst/>
          </a:prstGeom>
          <a:solidFill>
            <a:srgbClr val="FFC000">
              <a:alpha val="19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878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3.2 Array Variable (3/4)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6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>
                <a:latin typeface="+mn-lt"/>
                <a:cs typeface="+mn-cs"/>
              </a:rPr>
              <a:t>In an array of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, each element is a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 variable.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7713" y="1675333"/>
            <a:ext cx="8081492" cy="4598901"/>
            <a:chOff x="747713" y="1540422"/>
            <a:chExt cx="8081492" cy="4598901"/>
          </a:xfrm>
        </p:grpSpPr>
        <p:sp>
          <p:nvSpPr>
            <p:cNvPr id="15" name="TextBox 14"/>
            <p:cNvSpPr txBox="1"/>
            <p:nvPr/>
          </p:nvSpPr>
          <p:spPr>
            <a:xfrm>
              <a:off x="747713" y="1861229"/>
              <a:ext cx="7880350" cy="4278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Unit8_VoteCountArray.c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  <p:sp>
        <p:nvSpPr>
          <p:cNvPr id="13" name="Rounded Rectangular Callout 12"/>
          <p:cNvSpPr/>
          <p:nvPr/>
        </p:nvSpPr>
        <p:spPr bwMode="auto">
          <a:xfrm>
            <a:off x="5451232" y="3579382"/>
            <a:ext cx="2898289" cy="789642"/>
          </a:xfrm>
          <a:prstGeom prst="wedgeRoundRectCallout">
            <a:avLst>
              <a:gd name="adj1" fmla="val -107558"/>
              <a:gd name="adj2" fmla="val 45175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Increment the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value of an array element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420222" y="4229147"/>
            <a:ext cx="2254963" cy="297883"/>
          </a:xfrm>
          <a:prstGeom prst="roundRect">
            <a:avLst/>
          </a:prstGeom>
          <a:solidFill>
            <a:srgbClr val="FFC000">
              <a:alpha val="27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4644" y="4527030"/>
            <a:ext cx="2576946" cy="36933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Assume no invalid vote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4110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3.2 Array Variable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6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>
                <a:latin typeface="+mn-lt"/>
                <a:cs typeface="+mn-cs"/>
              </a:rPr>
              <a:t>In an array of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, each element is a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 variable.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7713" y="1675333"/>
            <a:ext cx="8081492" cy="4598901"/>
            <a:chOff x="747713" y="1540422"/>
            <a:chExt cx="8081492" cy="4598901"/>
          </a:xfrm>
        </p:grpSpPr>
        <p:sp>
          <p:nvSpPr>
            <p:cNvPr id="15" name="TextBox 14"/>
            <p:cNvSpPr txBox="1"/>
            <p:nvPr/>
          </p:nvSpPr>
          <p:spPr>
            <a:xfrm>
              <a:off x="747713" y="1861229"/>
              <a:ext cx="7880350" cy="4278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Unit8_VoteCountArray.c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Rounded Rectangular Callout 17"/>
          <p:cNvSpPr/>
          <p:nvPr/>
        </p:nvSpPr>
        <p:spPr bwMode="auto">
          <a:xfrm>
            <a:off x="5610224" y="4151122"/>
            <a:ext cx="3203994" cy="465848"/>
          </a:xfrm>
          <a:prstGeom prst="wedgeRoundRectCallout">
            <a:avLst>
              <a:gd name="adj1" fmla="val -49294"/>
              <a:gd name="adj2" fmla="val 80682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Print out all vote counts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63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3.3 Array Declarations with Initializers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10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Array variables can be </a:t>
            </a:r>
            <a:r>
              <a:rPr lang="en-GB" sz="2400">
                <a:solidFill>
                  <a:srgbClr val="C00000"/>
                </a:solidFill>
              </a:rPr>
              <a:t>initialized</a:t>
            </a:r>
            <a:r>
              <a:rPr lang="en-GB" sz="2400"/>
              <a:t> </a:t>
            </a:r>
            <a:r>
              <a:rPr lang="en-GB" sz="2400" u="sng"/>
              <a:t>at the time of declaration</a:t>
            </a:r>
            <a:r>
              <a:rPr lang="en-GB" sz="2400" kern="0">
                <a:latin typeface="+mn-lt"/>
                <a:cs typeface="+mn-cs"/>
              </a:rPr>
              <a:t>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6663" y="2028093"/>
            <a:ext cx="6659562" cy="206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a[0]=54, a[1]=9, a[2]=10</a:t>
            </a:r>
          </a:p>
          <a:p>
            <a:pPr eaLnBrk="1" hangingPunct="1"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size of b is 3 with b[0]=1, b[1]=2, b[2]=3</a:t>
            </a:r>
          </a:p>
          <a:p>
            <a:pPr eaLnBrk="1" hangingPunct="1"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b[]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c[0]=17, c[1]=3, c[2]=10, c[3]=0, c[4]=0</a:t>
            </a:r>
          </a:p>
          <a:p>
            <a:pPr eaLnBrk="1" hangingPunct="1"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71487" y="4365230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The following initializations are </a:t>
            </a:r>
            <a:r>
              <a:rPr lang="en-GB" sz="2400">
                <a:solidFill>
                  <a:srgbClr val="C00000"/>
                </a:solidFill>
              </a:rPr>
              <a:t>incorrect</a:t>
            </a:r>
            <a:r>
              <a:rPr lang="en-GB" sz="2400"/>
              <a:t>: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6662" y="4888751"/>
            <a:ext cx="7287228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warning issued: excess elements</a:t>
            </a:r>
          </a:p>
          <a:p>
            <a:pPr>
              <a:defRPr/>
            </a:pPr>
            <a:endParaRPr lang="en-US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too late to do this;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                       // compilation error</a:t>
            </a:r>
          </a:p>
        </p:txBody>
      </p:sp>
      <p:pic>
        <p:nvPicPr>
          <p:cNvPr id="19" name="[Picture 1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17" y="5550470"/>
            <a:ext cx="551549" cy="7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90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8: Arrays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424354"/>
            <a:ext cx="7620000" cy="218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Objectives: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Understand the concept and application of arrays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Problem solving using arrays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73100" y="3603113"/>
            <a:ext cx="7620000" cy="192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Reference: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Chapter 7: Array Pointers</a:t>
            </a:r>
          </a:p>
          <a:p>
            <a:pPr marL="956945" lvl="2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200" dirty="0"/>
              <a:t>Sections 7.1 – 7.5 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3.4 Demo #1: Using Array Initializer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Modify the program to use an </a:t>
            </a:r>
            <a:r>
              <a:rPr lang="en-GB" sz="2400">
                <a:solidFill>
                  <a:srgbClr val="0000FF"/>
                </a:solidFill>
              </a:rPr>
              <a:t>array initializer</a:t>
            </a:r>
            <a:r>
              <a:rPr lang="en-GB" sz="2400"/>
              <a:t>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" name="[Group 9]"/>
          <p:cNvGrpSpPr/>
          <p:nvPr/>
        </p:nvGrpSpPr>
        <p:grpSpPr>
          <a:xfrm>
            <a:off x="747713" y="1676696"/>
            <a:ext cx="8099425" cy="4821158"/>
            <a:chOff x="747713" y="1676696"/>
            <a:chExt cx="8099425" cy="4821158"/>
          </a:xfrm>
        </p:grpSpPr>
        <p:sp>
          <p:nvSpPr>
            <p:cNvPr id="14" name="TextBox 13"/>
            <p:cNvSpPr txBox="1"/>
            <p:nvPr/>
          </p:nvSpPr>
          <p:spPr>
            <a:xfrm>
              <a:off x="747713" y="1973539"/>
              <a:ext cx="7881937" cy="45243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",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075" y="1676696"/>
              <a:ext cx="3294063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Unit8_VoteCountArrayVer2.c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6" name="Straight Connector 17"/>
          <p:cNvCxnSpPr>
            <a:cxnSpLocks noChangeShapeType="1"/>
          </p:cNvCxnSpPr>
          <p:nvPr/>
        </p:nvCxnSpPr>
        <p:spPr bwMode="auto">
          <a:xfrm>
            <a:off x="2726795" y="2888940"/>
            <a:ext cx="2525712" cy="0"/>
          </a:xfrm>
          <a:prstGeom prst="line">
            <a:avLst/>
          </a:prstGeom>
          <a:noFill/>
          <a:ln w="28575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8"/>
          <p:cNvCxnSpPr>
            <a:cxnSpLocks noChangeShapeType="1"/>
          </p:cNvCxnSpPr>
          <p:nvPr/>
        </p:nvCxnSpPr>
        <p:spPr bwMode="auto">
          <a:xfrm>
            <a:off x="1202804" y="3129339"/>
            <a:ext cx="6543675" cy="0"/>
          </a:xfrm>
          <a:prstGeom prst="line">
            <a:avLst/>
          </a:prstGeom>
          <a:noFill/>
          <a:ln w="28575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1086762" y="3288780"/>
            <a:ext cx="4906962" cy="36933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[NUM_CANDIDATES] = {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}; 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3.5 Demo #2: Coin Change Revisit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Let’s “roll” the common steps in Algorithm 1 into a loop: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761" y="1724254"/>
            <a:ext cx="3996691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dirty="0">
                <a:solidFill>
                  <a:srgbClr val="0000FF"/>
                </a:solidFill>
              </a:rPr>
              <a:t>Algorithm 1:</a:t>
            </a:r>
          </a:p>
          <a:p>
            <a:pPr>
              <a:tabLst>
                <a:tab pos="265113" algn="l"/>
              </a:tabLst>
            </a:pPr>
            <a:r>
              <a:rPr lang="en-US" sz="1600" dirty="0"/>
              <a:t>	input: amt (in cents); output: coins</a:t>
            </a:r>
          </a:p>
          <a:p>
            <a:pPr>
              <a:tabLst>
                <a:tab pos="265113" algn="l"/>
              </a:tabLst>
            </a:pPr>
            <a:r>
              <a:rPr lang="en-US" sz="1600" dirty="0"/>
              <a:t>	coins </a:t>
            </a:r>
            <a:r>
              <a:rPr lang="en-US" sz="1600" dirty="0">
                <a:sym typeface="Wingdings" pitchFamily="2" charset="2"/>
              </a:rPr>
              <a:t> 0</a:t>
            </a:r>
            <a:endParaRPr lang="en-US" sz="1600" dirty="0"/>
          </a:p>
          <a:p>
            <a:pPr>
              <a:tabLst>
                <a:tab pos="265113" algn="l"/>
              </a:tabLst>
            </a:pPr>
            <a:r>
              <a:rPr lang="en-US" sz="1600" dirty="0"/>
              <a:t>	coins += amt/100; amt %=100;</a:t>
            </a:r>
          </a:p>
          <a:p>
            <a:pPr>
              <a:tabLst>
                <a:tab pos="265113" algn="l"/>
              </a:tabLst>
            </a:pPr>
            <a:r>
              <a:rPr lang="en-US" sz="1600" dirty="0"/>
              <a:t>	coins += amt/50; amt %= 50;</a:t>
            </a:r>
          </a:p>
          <a:p>
            <a:pPr>
              <a:tabLst>
                <a:tab pos="265113" algn="l"/>
              </a:tabLst>
            </a:pPr>
            <a:r>
              <a:rPr lang="en-US" sz="1600" dirty="0"/>
              <a:t>	coins += amt/20; amt %= 20;</a:t>
            </a:r>
          </a:p>
          <a:p>
            <a:pPr>
              <a:tabLst>
                <a:tab pos="265113" algn="l"/>
              </a:tabLst>
            </a:pPr>
            <a:r>
              <a:rPr lang="en-US" sz="1600" dirty="0"/>
              <a:t>	coins += amt/10; amt %= 10;</a:t>
            </a:r>
          </a:p>
          <a:p>
            <a:pPr>
              <a:tabLst>
                <a:tab pos="265113" algn="l"/>
              </a:tabLst>
            </a:pPr>
            <a:r>
              <a:rPr lang="en-US" sz="1600" dirty="0"/>
              <a:t>	coins += amt/5; amt %= 5;</a:t>
            </a:r>
          </a:p>
          <a:p>
            <a:pPr>
              <a:tabLst>
                <a:tab pos="265113" algn="l"/>
              </a:tabLst>
            </a:pPr>
            <a:r>
              <a:rPr lang="en-US" sz="1600" dirty="0"/>
              <a:t>	coins += amt/1; amt %= 1;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sz="1600" dirty="0"/>
              <a:t>	print coins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3632" y="1894096"/>
            <a:ext cx="5337544" cy="230832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dirty="0">
                <a:solidFill>
                  <a:srgbClr val="0000FF"/>
                </a:solidFill>
              </a:rPr>
              <a:t>Algorithm 2: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input: amt (in cents); output: coins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coins </a:t>
            </a:r>
            <a:r>
              <a:rPr lang="en-US" dirty="0">
                <a:sym typeface="Wingdings" pitchFamily="2" charset="2"/>
              </a:rPr>
              <a:t> 0</a:t>
            </a:r>
            <a:endParaRPr lang="en-US" dirty="0"/>
          </a:p>
          <a:p>
            <a:pPr>
              <a:tabLst>
                <a:tab pos="265113" algn="l"/>
              </a:tabLst>
            </a:pPr>
            <a:r>
              <a:rPr lang="en-US" dirty="0"/>
              <a:t>	From the largest denomination to the smallest: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	coins += amt/denomination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	amt %= denomination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	go to next denomination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print coins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2486" y="4411362"/>
            <a:ext cx="2582563" cy="120032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Now, we may use a list D to store the denominations – giving rise to an array!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3215264" y="4332496"/>
            <a:ext cx="5337544" cy="230832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dirty="0">
                <a:solidFill>
                  <a:srgbClr val="0000FF"/>
                </a:solidFill>
              </a:rPr>
              <a:t>Algorithm 3: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input: amt (in cents); output</a:t>
            </a:r>
            <a:r>
              <a:rPr lang="en-US"/>
              <a:t>: coins</a:t>
            </a:r>
          </a:p>
          <a:p>
            <a:pPr>
              <a:tabLst>
                <a:tab pos="265113" algn="l"/>
              </a:tabLst>
            </a:pPr>
            <a:r>
              <a:rPr lang="en-US"/>
              <a:t>	</a:t>
            </a:r>
            <a:r>
              <a:rPr lang="en-US" b="1">
                <a:solidFill>
                  <a:srgbClr val="C00000"/>
                </a:solidFill>
              </a:rPr>
              <a:t>D</a:t>
            </a:r>
            <a:r>
              <a:rPr lang="en-US">
                <a:solidFill>
                  <a:srgbClr val="C00000"/>
                </a:solidFill>
              </a:rPr>
              <a:t> is an array with 6 elements</a:t>
            </a:r>
            <a:endParaRPr lang="en-US" dirty="0">
              <a:solidFill>
                <a:srgbClr val="C00000"/>
              </a:solidFill>
            </a:endParaRPr>
          </a:p>
          <a:p>
            <a:pPr>
              <a:tabLst>
                <a:tab pos="265113" algn="l"/>
              </a:tabLst>
            </a:pPr>
            <a:r>
              <a:rPr lang="en-US" dirty="0"/>
              <a:t>	coins </a:t>
            </a:r>
            <a:r>
              <a:rPr lang="en-US" dirty="0">
                <a:sym typeface="Wingdings" pitchFamily="2" charset="2"/>
              </a:rPr>
              <a:t> 0</a:t>
            </a:r>
            <a:endParaRPr lang="en-US" dirty="0"/>
          </a:p>
          <a:p>
            <a:pPr>
              <a:tabLst>
                <a:tab pos="265113" algn="l"/>
              </a:tabLst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from 0 to 5 // there are 6 denominations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	coins += amt/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	amt %=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print coins</a:t>
            </a:r>
          </a:p>
        </p:txBody>
      </p:sp>
    </p:spTree>
    <p:extLst>
      <p:ext uri="{BB962C8B-B14F-4D97-AF65-F5344CB8AC3E}">
        <p14:creationId xmlns:p14="http://schemas.microsoft.com/office/powerpoint/2010/main" val="3132688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3.5 Demo #2: Coin Change Revisit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Compare: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4774" y="1802723"/>
            <a:ext cx="3762920" cy="4253715"/>
            <a:chOff x="184136" y="1802723"/>
            <a:chExt cx="3762920" cy="4253715"/>
          </a:xfrm>
        </p:grpSpPr>
        <p:sp>
          <p:nvSpPr>
            <p:cNvPr id="14" name="TextBox 13"/>
            <p:cNvSpPr txBox="1"/>
            <p:nvPr/>
          </p:nvSpPr>
          <p:spPr>
            <a:xfrm>
              <a:off x="184136" y="1802723"/>
              <a:ext cx="3522892" cy="40318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minimumCoins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amt) {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coins 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     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coins;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2993" y="5687106"/>
              <a:ext cx="2314063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Unit8_CoinChange.c</a:t>
              </a:r>
              <a:endParaRPr lang="en-SG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15947" y="1802723"/>
            <a:ext cx="4819134" cy="3031271"/>
            <a:chOff x="4015947" y="1802723"/>
            <a:chExt cx="4819134" cy="3031271"/>
          </a:xfrm>
        </p:grpSpPr>
        <p:sp>
          <p:nvSpPr>
            <p:cNvPr id="18" name="TextBox 17"/>
            <p:cNvSpPr txBox="1"/>
            <p:nvPr/>
          </p:nvSpPr>
          <p:spPr>
            <a:xfrm>
              <a:off x="4015947" y="1802723"/>
              <a:ext cx="4819134" cy="28007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minimumCoins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amt) {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denoms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[] = {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coins 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coins += amt/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denoms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]; 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amt %=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denoms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coins;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44662" y="4464662"/>
              <a:ext cx="2890872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Unit8_CoinChangeArray.c</a:t>
              </a:r>
              <a:endParaRPr lang="en-SG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11844" y="4886794"/>
            <a:ext cx="4032353" cy="1032886"/>
            <a:chOff x="5111647" y="4916774"/>
            <a:chExt cx="4032353" cy="1032886"/>
          </a:xfrm>
        </p:grpSpPr>
        <p:sp>
          <p:nvSpPr>
            <p:cNvPr id="23" name="TextBox 22"/>
            <p:cNvSpPr txBox="1"/>
            <p:nvPr/>
          </p:nvSpPr>
          <p:spPr>
            <a:xfrm>
              <a:off x="5111647" y="5426440"/>
              <a:ext cx="4032353" cy="523220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So much more elegant!</a:t>
              </a:r>
              <a:endParaRPr lang="en-SG" sz="2800" dirty="0"/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 bwMode="auto">
            <a:xfrm flipH="1" flipV="1">
              <a:off x="6850505" y="4916774"/>
              <a:ext cx="277319" cy="50966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3448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3.6 Array Size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1330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In ANSI C (which we are adopting), the array is of fixed size, and is determined at compile time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/>
              <a:t>Hence, we need to specify the size of the array, eg: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90869" y="2467017"/>
            <a:ext cx="223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  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20" y="2919049"/>
            <a:ext cx="812738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The following is </a:t>
            </a:r>
            <a:r>
              <a:rPr lang="en-GB" sz="2400">
                <a:solidFill>
                  <a:srgbClr val="C00000"/>
                </a:solidFill>
              </a:rPr>
              <a:t>not</a:t>
            </a:r>
            <a:r>
              <a:rPr lang="en-GB" sz="2400"/>
              <a:t> allowed: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01433" y="3376249"/>
            <a:ext cx="7346373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size;</a:t>
            </a:r>
          </a:p>
          <a:p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array size: 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&amp;size);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[size]; </a:t>
            </a:r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declare array </a:t>
            </a:r>
            <a:r>
              <a:rPr lang="en-US" b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with number of</a:t>
            </a:r>
          </a:p>
          <a:p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              // elements provided by user  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491320" y="5287110"/>
            <a:ext cx="8127386" cy="95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kern="0"/>
              <a:t>Hence, for problems on arrays, we will indicate the largest possible size of each array.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4. Arrays and Pointers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Example: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/>
              <a:t> </a:t>
            </a:r>
            <a:endParaRPr lang="en-US" sz="2000" dirty="0"/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When the array name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/>
              <a:t> appears in an expression, it </a:t>
            </a:r>
            <a:r>
              <a:rPr lang="en-GB" sz="2400">
                <a:solidFill>
                  <a:srgbClr val="0000FF"/>
                </a:solidFill>
              </a:rPr>
              <a:t>refers to the address of the first element </a:t>
            </a:r>
            <a:r>
              <a:rPr lang="en-GB" sz="2400"/>
              <a:t>(i.e.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/>
              <a:t>) of that array.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29" name="TextBox 15"/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30" name="TextBox 17"/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31" name="TextBox 19"/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/>
                  <a:t>a[3]</a:t>
                </a:r>
                <a:endParaRPr lang="en-SG" sz="1400" dirty="0"/>
              </a:p>
            </p:txBody>
          </p:sp>
          <p:sp>
            <p:nvSpPr>
              <p:cNvPr id="33" name="TextBox 23"/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34" name="TextBox 25"/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35" name="TextBox 34"/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/>
                  <a:t>a[7]</a:t>
                </a:r>
                <a:endParaRPr lang="en-SG" sz="1400" dirty="0"/>
              </a:p>
            </p:txBody>
          </p:sp>
          <p:sp>
            <p:nvSpPr>
              <p:cNvPr id="37" name="TextBox 36"/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1397890" y="3933055"/>
            <a:ext cx="3807726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35436" y="4221932"/>
            <a:ext cx="1762179" cy="1015663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82256" y="5369939"/>
            <a:ext cx="397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varies from one run to another. Each element is of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type, hence takes up 4 bytes (32 bits).</a:t>
            </a:r>
            <a:endParaRPr lang="en-SG" dirty="0"/>
          </a:p>
        </p:txBody>
      </p:sp>
      <p:grpSp>
        <p:nvGrpSpPr>
          <p:cNvPr id="6" name="Group 5"/>
          <p:cNvGrpSpPr/>
          <p:nvPr/>
        </p:nvGrpSpPr>
        <p:grpSpPr>
          <a:xfrm>
            <a:off x="6958324" y="3985810"/>
            <a:ext cx="1928226" cy="1200329"/>
            <a:chOff x="6958324" y="3985810"/>
            <a:chExt cx="1928226" cy="1200329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These 2 outputs will always be the same.</a:t>
              </a:r>
              <a:endParaRPr lang="en-SG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582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Array Assignment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7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The following is </a:t>
            </a:r>
            <a:r>
              <a:rPr lang="en-GB" sz="2400">
                <a:solidFill>
                  <a:srgbClr val="C00000"/>
                </a:solidFill>
              </a:rPr>
              <a:t>illegal</a:t>
            </a:r>
            <a:r>
              <a:rPr lang="en-GB" sz="2400"/>
              <a:t> in C:</a:t>
            </a:r>
            <a:endParaRPr lang="en-US" sz="2400" dirty="0"/>
          </a:p>
        </p:txBody>
      </p:sp>
      <p:grpSp>
        <p:nvGrpSpPr>
          <p:cNvPr id="45" name="Group 81"/>
          <p:cNvGrpSpPr>
            <a:grpSpLocks/>
          </p:cNvGrpSpPr>
          <p:nvPr/>
        </p:nvGrpSpPr>
        <p:grpSpPr bwMode="auto">
          <a:xfrm>
            <a:off x="2003809" y="3187860"/>
            <a:ext cx="5538788" cy="654050"/>
            <a:chOff x="2202288" y="4630579"/>
            <a:chExt cx="5537915" cy="654191"/>
          </a:xfrm>
        </p:grpSpPr>
        <p:sp>
          <p:nvSpPr>
            <p:cNvPr id="46" name="TextBox 15"/>
            <p:cNvSpPr txBox="1">
              <a:spLocks noChangeArrowheads="1"/>
            </p:cNvSpPr>
            <p:nvPr/>
          </p:nvSpPr>
          <p:spPr bwMode="auto">
            <a:xfrm>
              <a:off x="2202288" y="4630579"/>
              <a:ext cx="953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source[0]</a:t>
              </a:r>
              <a:endParaRPr lang="en-SG" sz="1400"/>
            </a:p>
          </p:txBody>
        </p:sp>
        <p:sp>
          <p:nvSpPr>
            <p:cNvPr id="47" name="TextBox 37"/>
            <p:cNvSpPr txBox="1">
              <a:spLocks noChangeArrowheads="1"/>
            </p:cNvSpPr>
            <p:nvPr/>
          </p:nvSpPr>
          <p:spPr bwMode="auto">
            <a:xfrm>
              <a:off x="6761409" y="4630579"/>
              <a:ext cx="9787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source[9]</a:t>
              </a:r>
              <a:endParaRPr lang="en-SG" sz="1400"/>
            </a:p>
          </p:txBody>
        </p:sp>
        <p:sp>
          <p:nvSpPr>
            <p:cNvPr id="48" name="TextBox 71"/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10</a:t>
              </a:r>
              <a:endParaRPr lang="en-SG"/>
            </a:p>
          </p:txBody>
        </p:sp>
        <p:sp>
          <p:nvSpPr>
            <p:cNvPr id="49" name="TextBox 72"/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20</a:t>
              </a:r>
              <a:endParaRPr lang="en-SG"/>
            </a:p>
          </p:txBody>
        </p:sp>
        <p:sp>
          <p:nvSpPr>
            <p:cNvPr id="50" name="TextBox 73"/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30</a:t>
              </a:r>
              <a:endParaRPr lang="en-SG"/>
            </a:p>
          </p:txBody>
        </p:sp>
        <p:sp>
          <p:nvSpPr>
            <p:cNvPr id="51" name="TextBox 74"/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40</a:t>
              </a:r>
              <a:endParaRPr lang="en-SG"/>
            </a:p>
          </p:txBody>
        </p:sp>
        <p:sp>
          <p:nvSpPr>
            <p:cNvPr id="52" name="TextBox 75"/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50</a:t>
              </a:r>
              <a:endParaRPr lang="en-SG"/>
            </a:p>
          </p:txBody>
        </p:sp>
        <p:sp>
          <p:nvSpPr>
            <p:cNvPr id="53" name="TextBox 76"/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54" name="TextBox 77"/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55" name="TextBox 78"/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56" name="TextBox 79"/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57" name="TextBox 80"/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</p:grpSp>
      <p:grpSp>
        <p:nvGrpSpPr>
          <p:cNvPr id="58" name="Group 81"/>
          <p:cNvGrpSpPr>
            <a:grpSpLocks/>
          </p:cNvGrpSpPr>
          <p:nvPr/>
        </p:nvGrpSpPr>
        <p:grpSpPr bwMode="auto">
          <a:xfrm>
            <a:off x="2132397" y="3953035"/>
            <a:ext cx="5345112" cy="654050"/>
            <a:chOff x="2331076" y="4630579"/>
            <a:chExt cx="5344731" cy="654191"/>
          </a:xfrm>
        </p:grpSpPr>
        <p:sp>
          <p:nvSpPr>
            <p:cNvPr id="59" name="TextBox 15"/>
            <p:cNvSpPr txBox="1">
              <a:spLocks noChangeArrowheads="1"/>
            </p:cNvSpPr>
            <p:nvPr/>
          </p:nvSpPr>
          <p:spPr bwMode="auto">
            <a:xfrm>
              <a:off x="2331076" y="4630579"/>
              <a:ext cx="721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dest[0]</a:t>
              </a:r>
              <a:endParaRPr lang="en-SG" sz="1400"/>
            </a:p>
          </p:txBody>
        </p:sp>
        <p:sp>
          <p:nvSpPr>
            <p:cNvPr id="60" name="TextBox 37"/>
            <p:cNvSpPr txBox="1">
              <a:spLocks noChangeArrowheads="1"/>
            </p:cNvSpPr>
            <p:nvPr/>
          </p:nvSpPr>
          <p:spPr bwMode="auto">
            <a:xfrm>
              <a:off x="6941712" y="4630579"/>
              <a:ext cx="7340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dest[9]</a:t>
              </a:r>
              <a:endParaRPr lang="en-SG" sz="1400"/>
            </a:p>
          </p:txBody>
        </p:sp>
        <p:sp>
          <p:nvSpPr>
            <p:cNvPr id="61" name="TextBox 97"/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2" name="TextBox 98"/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3" name="TextBox 99"/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4" name="TextBox 100"/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5" name="TextBox 101"/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6" name="TextBox 102"/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7" name="TextBox 103"/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8" name="TextBox 104"/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9" name="TextBox 105"/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70" name="TextBox 106"/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</p:grpSp>
      <p:sp>
        <p:nvSpPr>
          <p:cNvPr id="71" name="HighlightTextShape201406241503265130"/>
          <p:cNvSpPr>
            <a:spLocks noChangeArrowheads="1"/>
          </p:cNvSpPr>
          <p:nvPr/>
        </p:nvSpPr>
        <p:spPr bwMode="auto">
          <a:xfrm>
            <a:off x="491320" y="4607085"/>
            <a:ext cx="8127386" cy="195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Reason: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u="sng"/>
              <a:t>An array name is a fixed (constant) pointer</a:t>
            </a:r>
            <a:r>
              <a:rPr lang="en-US" sz="2000"/>
              <a:t>; it points to the first element of the array, and this </a:t>
            </a:r>
            <a:r>
              <a:rPr lang="en-US" sz="2000">
                <a:solidFill>
                  <a:srgbClr val="C00000"/>
                </a:solidFill>
              </a:rPr>
              <a:t>cannot</a:t>
            </a:r>
            <a:r>
              <a:rPr lang="en-US" sz="2000"/>
              <a:t> be altered.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The code above attempts to alter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/>
              <a:t> to make it point elsewhere.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604962" y="1676696"/>
            <a:ext cx="6822346" cy="1370634"/>
            <a:chOff x="1604962" y="1676696"/>
            <a:chExt cx="6822346" cy="1370634"/>
          </a:xfrm>
        </p:grpSpPr>
        <p:sp>
          <p:nvSpPr>
            <p:cNvPr id="44" name="TextBox 43"/>
            <p:cNvSpPr txBox="1"/>
            <p:nvPr/>
          </p:nvSpPr>
          <p:spPr>
            <a:xfrm>
              <a:off x="1604962" y="1816224"/>
              <a:ext cx="6148387" cy="12311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source[N] = {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[N];</a:t>
              </a:r>
            </a:p>
            <a:p>
              <a:pPr>
                <a:defRPr/>
              </a:pPr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source; 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illegal!</a:t>
              </a:r>
            </a:p>
          </p:txBody>
        </p:sp>
        <p:sp>
          <p:nvSpPr>
            <p:cNvPr id="72" name="[TextBox 90]"/>
            <p:cNvSpPr txBox="1"/>
            <p:nvPr/>
          </p:nvSpPr>
          <p:spPr>
            <a:xfrm>
              <a:off x="5553075" y="1676696"/>
              <a:ext cx="2874233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Unit8_ArrayAssignment.c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415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Array Assignment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7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How to do it properly? Write a loop:</a:t>
            </a:r>
            <a:endParaRPr lang="en-US" sz="2400" dirty="0"/>
          </a:p>
        </p:txBody>
      </p:sp>
      <p:sp>
        <p:nvSpPr>
          <p:cNvPr id="71" name="HighlightTextShape201406241503265130"/>
          <p:cNvSpPr>
            <a:spLocks noChangeArrowheads="1"/>
          </p:cNvSpPr>
          <p:nvPr/>
        </p:nvSpPr>
        <p:spPr bwMode="auto">
          <a:xfrm>
            <a:off x="491320" y="5733534"/>
            <a:ext cx="8127386" cy="82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(There is another method – use the &lt;string.h&gt; library function memcpy(), but this is outside the scope of CS1010.)</a:t>
            </a:r>
            <a:endParaRPr lang="en-US" sz="2000" dirty="0"/>
          </a:p>
        </p:txBody>
      </p: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1751287" y="3874766"/>
            <a:ext cx="5538787" cy="1511300"/>
            <a:chOff x="2073709" y="3393870"/>
            <a:chExt cx="5538354" cy="1511323"/>
          </a:xfrm>
        </p:grpSpPr>
        <p:grpSp>
          <p:nvGrpSpPr>
            <p:cNvPr id="37" name="Group 81"/>
            <p:cNvGrpSpPr>
              <a:grpSpLocks/>
            </p:cNvGrpSpPr>
            <p:nvPr/>
          </p:nvGrpSpPr>
          <p:grpSpPr bwMode="auto">
            <a:xfrm>
              <a:off x="2073709" y="3393870"/>
              <a:ext cx="5538354" cy="654254"/>
              <a:chOff x="2202288" y="4630579"/>
              <a:chExt cx="5537915" cy="654191"/>
            </a:xfrm>
          </p:grpSpPr>
          <p:sp>
            <p:nvSpPr>
              <p:cNvPr id="79" name="TextBox 15"/>
              <p:cNvSpPr txBox="1">
                <a:spLocks noChangeArrowheads="1"/>
              </p:cNvSpPr>
              <p:nvPr/>
            </p:nvSpPr>
            <p:spPr bwMode="auto">
              <a:xfrm>
                <a:off x="2202288" y="4630579"/>
                <a:ext cx="95303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source[0]</a:t>
                </a:r>
                <a:endParaRPr lang="en-SG" sz="1400"/>
              </a:p>
            </p:txBody>
          </p:sp>
          <p:sp>
            <p:nvSpPr>
              <p:cNvPr id="80" name="TextBox 37"/>
              <p:cNvSpPr txBox="1">
                <a:spLocks noChangeArrowheads="1"/>
              </p:cNvSpPr>
              <p:nvPr/>
            </p:nvSpPr>
            <p:spPr bwMode="auto">
              <a:xfrm>
                <a:off x="6761409" y="4630579"/>
                <a:ext cx="97879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source[9]</a:t>
                </a:r>
                <a:endParaRPr lang="en-SG" sz="1400"/>
              </a:p>
            </p:txBody>
          </p:sp>
          <p:sp>
            <p:nvSpPr>
              <p:cNvPr id="81" name="TextBox 69"/>
              <p:cNvSpPr txBox="1">
                <a:spLocks noChangeArrowheads="1"/>
              </p:cNvSpPr>
              <p:nvPr/>
            </p:nvSpPr>
            <p:spPr bwMode="auto">
              <a:xfrm>
                <a:off x="2421228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  <a:endParaRPr lang="en-SG"/>
              </a:p>
            </p:txBody>
          </p:sp>
          <p:sp>
            <p:nvSpPr>
              <p:cNvPr id="82" name="TextBox 70"/>
              <p:cNvSpPr txBox="1">
                <a:spLocks noChangeArrowheads="1"/>
              </p:cNvSpPr>
              <p:nvPr/>
            </p:nvSpPr>
            <p:spPr bwMode="auto">
              <a:xfrm>
                <a:off x="2934237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20</a:t>
                </a:r>
                <a:endParaRPr lang="en-SG"/>
              </a:p>
            </p:txBody>
          </p:sp>
          <p:sp>
            <p:nvSpPr>
              <p:cNvPr id="83" name="TextBox 71"/>
              <p:cNvSpPr txBox="1">
                <a:spLocks noChangeArrowheads="1"/>
              </p:cNvSpPr>
              <p:nvPr/>
            </p:nvSpPr>
            <p:spPr bwMode="auto">
              <a:xfrm>
                <a:off x="344724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  <a:endParaRPr lang="en-SG"/>
              </a:p>
            </p:txBody>
          </p:sp>
          <p:sp>
            <p:nvSpPr>
              <p:cNvPr id="84" name="TextBox 72"/>
              <p:cNvSpPr txBox="1">
                <a:spLocks noChangeArrowheads="1"/>
              </p:cNvSpPr>
              <p:nvPr/>
            </p:nvSpPr>
            <p:spPr bwMode="auto">
              <a:xfrm>
                <a:off x="396240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40</a:t>
                </a:r>
                <a:endParaRPr lang="en-SG"/>
              </a:p>
            </p:txBody>
          </p:sp>
          <p:sp>
            <p:nvSpPr>
              <p:cNvPr id="85" name="TextBox 73"/>
              <p:cNvSpPr txBox="1">
                <a:spLocks noChangeArrowheads="1"/>
              </p:cNvSpPr>
              <p:nvPr/>
            </p:nvSpPr>
            <p:spPr bwMode="auto">
              <a:xfrm>
                <a:off x="4477556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50</a:t>
                </a:r>
                <a:endParaRPr lang="en-SG"/>
              </a:p>
            </p:txBody>
          </p:sp>
          <p:sp>
            <p:nvSpPr>
              <p:cNvPr id="86" name="TextBox 74"/>
              <p:cNvSpPr txBox="1">
                <a:spLocks noChangeArrowheads="1"/>
              </p:cNvSpPr>
              <p:nvPr/>
            </p:nvSpPr>
            <p:spPr bwMode="auto">
              <a:xfrm>
                <a:off x="499271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87" name="TextBox 75"/>
              <p:cNvSpPr txBox="1">
                <a:spLocks noChangeArrowheads="1"/>
              </p:cNvSpPr>
              <p:nvPr/>
            </p:nvSpPr>
            <p:spPr bwMode="auto">
              <a:xfrm>
                <a:off x="550571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88" name="TextBox 76"/>
              <p:cNvSpPr txBox="1">
                <a:spLocks noChangeArrowheads="1"/>
              </p:cNvSpPr>
              <p:nvPr/>
            </p:nvSpPr>
            <p:spPr bwMode="auto">
              <a:xfrm>
                <a:off x="602087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89" name="TextBox 77"/>
              <p:cNvSpPr txBox="1">
                <a:spLocks noChangeArrowheads="1"/>
              </p:cNvSpPr>
              <p:nvPr/>
            </p:nvSpPr>
            <p:spPr bwMode="auto">
              <a:xfrm>
                <a:off x="653602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90" name="TextBox 78"/>
              <p:cNvSpPr txBox="1">
                <a:spLocks noChangeArrowheads="1"/>
              </p:cNvSpPr>
              <p:nvPr/>
            </p:nvSpPr>
            <p:spPr bwMode="auto">
              <a:xfrm>
                <a:off x="7051184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  <p:grpSp>
          <p:nvGrpSpPr>
            <p:cNvPr id="38" name="Group 81"/>
            <p:cNvGrpSpPr>
              <a:grpSpLocks/>
            </p:cNvGrpSpPr>
            <p:nvPr/>
          </p:nvGrpSpPr>
          <p:grpSpPr bwMode="auto">
            <a:xfrm>
              <a:off x="2202392" y="4250939"/>
              <a:ext cx="5344583" cy="654254"/>
              <a:chOff x="2331076" y="4630579"/>
              <a:chExt cx="5344731" cy="654191"/>
            </a:xfrm>
          </p:grpSpPr>
          <p:sp>
            <p:nvSpPr>
              <p:cNvPr id="39" name="TextBox 15"/>
              <p:cNvSpPr txBox="1">
                <a:spLocks noChangeArrowheads="1"/>
              </p:cNvSpPr>
              <p:nvPr/>
            </p:nvSpPr>
            <p:spPr bwMode="auto">
              <a:xfrm>
                <a:off x="2331076" y="4630579"/>
                <a:ext cx="7212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dest[0]</a:t>
                </a:r>
                <a:endParaRPr lang="en-SG" sz="1400"/>
              </a:p>
            </p:txBody>
          </p:sp>
          <p:sp>
            <p:nvSpPr>
              <p:cNvPr id="40" name="TextBox 37"/>
              <p:cNvSpPr txBox="1">
                <a:spLocks noChangeArrowheads="1"/>
              </p:cNvSpPr>
              <p:nvPr/>
            </p:nvSpPr>
            <p:spPr bwMode="auto">
              <a:xfrm>
                <a:off x="6941712" y="4630579"/>
                <a:ext cx="73409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dest[9]</a:t>
                </a:r>
                <a:endParaRPr lang="en-SG" sz="1400"/>
              </a:p>
            </p:txBody>
          </p:sp>
          <p:sp>
            <p:nvSpPr>
              <p:cNvPr id="41" name="TextBox 87"/>
              <p:cNvSpPr txBox="1">
                <a:spLocks noChangeArrowheads="1"/>
              </p:cNvSpPr>
              <p:nvPr/>
            </p:nvSpPr>
            <p:spPr bwMode="auto">
              <a:xfrm>
                <a:off x="2421228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  <a:endParaRPr lang="en-SG"/>
              </a:p>
            </p:txBody>
          </p:sp>
          <p:sp>
            <p:nvSpPr>
              <p:cNvPr id="42" name="TextBox 88"/>
              <p:cNvSpPr txBox="1">
                <a:spLocks noChangeArrowheads="1"/>
              </p:cNvSpPr>
              <p:nvPr/>
            </p:nvSpPr>
            <p:spPr bwMode="auto">
              <a:xfrm>
                <a:off x="2934237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20</a:t>
                </a:r>
                <a:endParaRPr lang="en-SG"/>
              </a:p>
            </p:txBody>
          </p:sp>
          <p:sp>
            <p:nvSpPr>
              <p:cNvPr id="43" name="TextBox 89"/>
              <p:cNvSpPr txBox="1">
                <a:spLocks noChangeArrowheads="1"/>
              </p:cNvSpPr>
              <p:nvPr/>
            </p:nvSpPr>
            <p:spPr bwMode="auto">
              <a:xfrm>
                <a:off x="344724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  <a:endParaRPr lang="en-SG"/>
              </a:p>
            </p:txBody>
          </p:sp>
          <p:sp>
            <p:nvSpPr>
              <p:cNvPr id="72" name="TextBox 90"/>
              <p:cNvSpPr txBox="1">
                <a:spLocks noChangeArrowheads="1"/>
              </p:cNvSpPr>
              <p:nvPr/>
            </p:nvSpPr>
            <p:spPr bwMode="auto">
              <a:xfrm>
                <a:off x="396240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40</a:t>
                </a:r>
                <a:endParaRPr lang="en-SG" dirty="0"/>
              </a:p>
            </p:txBody>
          </p:sp>
          <p:sp>
            <p:nvSpPr>
              <p:cNvPr id="73" name="TextBox 91"/>
              <p:cNvSpPr txBox="1">
                <a:spLocks noChangeArrowheads="1"/>
              </p:cNvSpPr>
              <p:nvPr/>
            </p:nvSpPr>
            <p:spPr bwMode="auto">
              <a:xfrm>
                <a:off x="4477556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50</a:t>
                </a:r>
                <a:endParaRPr lang="en-SG"/>
              </a:p>
            </p:txBody>
          </p:sp>
          <p:sp>
            <p:nvSpPr>
              <p:cNvPr id="74" name="TextBox 92"/>
              <p:cNvSpPr txBox="1">
                <a:spLocks noChangeArrowheads="1"/>
              </p:cNvSpPr>
              <p:nvPr/>
            </p:nvSpPr>
            <p:spPr bwMode="auto">
              <a:xfrm>
                <a:off x="499271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5" name="TextBox 93"/>
              <p:cNvSpPr txBox="1">
                <a:spLocks noChangeArrowheads="1"/>
              </p:cNvSpPr>
              <p:nvPr/>
            </p:nvSpPr>
            <p:spPr bwMode="auto">
              <a:xfrm>
                <a:off x="550571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6" name="TextBox 94"/>
              <p:cNvSpPr txBox="1">
                <a:spLocks noChangeArrowheads="1"/>
              </p:cNvSpPr>
              <p:nvPr/>
            </p:nvSpPr>
            <p:spPr bwMode="auto">
              <a:xfrm>
                <a:off x="602087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7" name="TextBox 95"/>
              <p:cNvSpPr txBox="1">
                <a:spLocks noChangeArrowheads="1"/>
              </p:cNvSpPr>
              <p:nvPr/>
            </p:nvSpPr>
            <p:spPr bwMode="auto">
              <a:xfrm>
                <a:off x="653602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8" name="TextBox 96"/>
              <p:cNvSpPr txBox="1">
                <a:spLocks noChangeArrowheads="1"/>
              </p:cNvSpPr>
              <p:nvPr/>
            </p:nvSpPr>
            <p:spPr bwMode="auto">
              <a:xfrm>
                <a:off x="7051184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604962" y="1676696"/>
            <a:ext cx="6448792" cy="2100513"/>
            <a:chOff x="1604962" y="1676696"/>
            <a:chExt cx="6448792" cy="2100513"/>
          </a:xfrm>
        </p:grpSpPr>
        <p:sp>
          <p:nvSpPr>
            <p:cNvPr id="35" name="TextBox 34"/>
            <p:cNvSpPr txBox="1"/>
            <p:nvPr/>
          </p:nvSpPr>
          <p:spPr>
            <a:xfrm>
              <a:off x="1604962" y="1745884"/>
              <a:ext cx="6148387" cy="20313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360363" algn="l"/>
                </a:tabLst>
                <a:defRPr/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source[N] = {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[N];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[TextBox 90]"/>
            <p:cNvSpPr txBox="1"/>
            <p:nvPr/>
          </p:nvSpPr>
          <p:spPr>
            <a:xfrm>
              <a:off x="5821652" y="1676696"/>
              <a:ext cx="2232102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Unit8_ArrayCopy.c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511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6. Array Parameters in Functions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95325" y="1107622"/>
            <a:ext cx="7808913" cy="5264603"/>
            <a:chOff x="695325" y="1107622"/>
            <a:chExt cx="7808913" cy="5264603"/>
          </a:xfrm>
        </p:grpSpPr>
        <p:sp>
          <p:nvSpPr>
            <p:cNvPr id="45" name="TextBox 44"/>
            <p:cNvSpPr txBox="1"/>
            <p:nvPr/>
          </p:nvSpPr>
          <p:spPr>
            <a:xfrm>
              <a:off x="695325" y="1171575"/>
              <a:ext cx="7521575" cy="52006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[], 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function prototype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endPara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17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-4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bar[] =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(bar,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size of array </a:t>
              </a:r>
              <a:r>
                <a:rPr lang="en-US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can be unspecified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need an array size parameter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size)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total=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&lt;size;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total +=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total;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95292" y="1107622"/>
              <a:ext cx="2208946" cy="36988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Unit8_SumArray.c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686550" y="3670300"/>
            <a:ext cx="1828800" cy="10160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is 89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is 70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is 16</a:t>
            </a:r>
          </a:p>
        </p:txBody>
      </p:sp>
    </p:spTree>
    <p:extLst>
      <p:ext uri="{BB962C8B-B14F-4D97-AF65-F5344CB8AC3E}">
        <p14:creationId xmlns:p14="http://schemas.microsoft.com/office/powerpoint/2010/main" val="1332110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6. Array Parameters in Functions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1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>
                <a:solidFill>
                  <a:srgbClr val="0000FF"/>
                </a:solidFill>
              </a:rPr>
              <a:t>Function prototype: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As mentioned before, name of parameters in a function prototype are optional and ignored by the compiler. Hence, both of the following are acceptable and equivalent: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457326" y="2585356"/>
            <a:ext cx="5646859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4150" y="3098119"/>
            <a:ext cx="5650035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size);</a:t>
            </a:r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491320" y="3515754"/>
            <a:ext cx="8127386" cy="1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>
                <a:solidFill>
                  <a:srgbClr val="0000FF"/>
                </a:solidFill>
              </a:rPr>
              <a:t>Function header: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 u="sng"/>
              <a:t>No need</a:t>
            </a:r>
            <a:r>
              <a:rPr lang="en-GB" sz="2000"/>
              <a:t> to put array size inside [ ]; even if array size is present, compiler just ignores it</a:t>
            </a:r>
            <a:r>
              <a:rPr lang="en-US" sz="2000"/>
              <a:t>.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Instead, provide the array size through another parameter.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506538" y="4898797"/>
            <a:ext cx="6684962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... 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6538" y="5436959"/>
            <a:ext cx="6684962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[8]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... }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4778375" y="5408384"/>
            <a:ext cx="206375" cy="411163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2125663" y="5759222"/>
            <a:ext cx="2678112" cy="520700"/>
            <a:chOff x="2125014" y="5825116"/>
            <a:chExt cx="2678805" cy="520013"/>
          </a:xfrm>
        </p:grpSpPr>
        <p:cxnSp>
          <p:nvCxnSpPr>
            <p:cNvPr id="17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4443212" y="5825116"/>
              <a:ext cx="318036" cy="189319"/>
            </a:xfrm>
            <a:prstGeom prst="straightConnector1">
              <a:avLst/>
            </a:prstGeom>
            <a:noFill/>
            <a:ln w="19050" cap="sq" algn="ctr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Box 15"/>
            <p:cNvSpPr txBox="1">
              <a:spLocks noChangeArrowheads="1"/>
            </p:cNvSpPr>
            <p:nvPr/>
          </p:nvSpPr>
          <p:spPr bwMode="auto">
            <a:xfrm>
              <a:off x="2125014" y="5975797"/>
              <a:ext cx="2678805" cy="3693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 dirty="0">
                  <a:solidFill>
                    <a:srgbClr val="008000"/>
                  </a:solidFill>
                </a:rPr>
                <a:t>Ignored by compiler</a:t>
              </a:r>
              <a:endParaRPr lang="en-SG" i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5138738" y="5744934"/>
            <a:ext cx="2936875" cy="796925"/>
            <a:chOff x="5138670" y="5810089"/>
            <a:chExt cx="2936383" cy="797014"/>
          </a:xfrm>
        </p:grpSpPr>
        <p:cxnSp>
          <p:nvCxnSpPr>
            <p:cNvPr id="20" name="Straight Arrow Connector 16"/>
            <p:cNvCxnSpPr>
              <a:cxnSpLocks noChangeShapeType="1"/>
            </p:cNvCxnSpPr>
            <p:nvPr/>
          </p:nvCxnSpPr>
          <p:spPr bwMode="auto">
            <a:xfrm rot="10800000">
              <a:off x="6278808" y="5810089"/>
              <a:ext cx="276538" cy="165708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18"/>
            <p:cNvSpPr txBox="1">
              <a:spLocks noChangeArrowheads="1"/>
            </p:cNvSpPr>
            <p:nvPr/>
          </p:nvSpPr>
          <p:spPr bwMode="auto">
            <a:xfrm>
              <a:off x="5138670" y="5960772"/>
              <a:ext cx="2936383" cy="64633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solidFill>
                    <a:srgbClr val="0000FF"/>
                  </a:solidFill>
                </a:rPr>
                <a:t>Actual number of elements you want to process</a:t>
              </a:r>
              <a:endParaRPr lang="en-SG" i="1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08220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6. Array Parameters in Functions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156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Alternative syntax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 dirty="0"/>
              <a:t>The </a:t>
            </a:r>
            <a:r>
              <a:rPr lang="en-GB" sz="2000" kern="0" dirty="0"/>
              <a:t>following shows the alternative syntax for array parameter in function prototype and function header (</a:t>
            </a:r>
            <a:r>
              <a:rPr lang="en-GB" sz="2000" kern="0" dirty="0">
                <a:solidFill>
                  <a:srgbClr val="7030A0"/>
                </a:solidFill>
              </a:rPr>
              <a:t>This will be clearer after we cover Pointers later.</a:t>
            </a:r>
            <a:r>
              <a:rPr lang="en-GB" sz="2000" kern="0" dirty="0"/>
              <a:t>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412875" y="2782232"/>
            <a:ext cx="6757988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// fn prototype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2875" y="3320395"/>
            <a:ext cx="6761163" cy="4016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 ... }</a:t>
            </a:r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491320" y="3938956"/>
            <a:ext cx="8127386" cy="6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However, we </a:t>
            </a:r>
            <a:r>
              <a:rPr lang="en-GB" sz="2400">
                <a:solidFill>
                  <a:srgbClr val="0000FF"/>
                </a:solidFill>
              </a:rPr>
              <a:t>recommend</a:t>
            </a:r>
            <a:r>
              <a:rPr lang="en-GB" sz="2400"/>
              <a:t> the </a:t>
            </a:r>
            <a:r>
              <a:rPr lang="en-GB" sz="2400">
                <a:solidFill>
                  <a:srgbClr val="C00000"/>
                </a:solidFill>
              </a:rPr>
              <a:t>[ ] </a:t>
            </a:r>
            <a:r>
              <a:rPr lang="en-GB" sz="2400"/>
              <a:t>notation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16050" y="4601304"/>
            <a:ext cx="6654800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// fn prototype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16050" y="5193442"/>
            <a:ext cx="6684963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 ... }</a:t>
            </a:r>
          </a:p>
        </p:txBody>
      </p:sp>
    </p:spTree>
    <p:extLst>
      <p:ext uri="{BB962C8B-B14F-4D97-AF65-F5344CB8AC3E}">
        <p14:creationId xmlns:p14="http://schemas.microsoft.com/office/powerpoint/2010/main" val="3277590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8: Arrays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Motivation #1: Coin Change</a:t>
            </a:r>
            <a:endParaRPr lang="en-GB" sz="2800" dirty="0"/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Motivation #2: Vote Counting</a:t>
            </a:r>
            <a:endParaRPr lang="en-GB" sz="2400" dirty="0"/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Arrays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3.1	Array Declaration: Syntax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3.2	Array Variable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3.3	Array Declarations with Initializers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3.4	Demo #1: Using Array Initializer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3.5	Demo #2: Coin Change Revisit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3.6	Array Size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7. Passing Array Arguments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82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/>
              <a:t>Need to pass an array argument for </a:t>
            </a:r>
            <a:r>
              <a:rPr lang="en-GB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GB" sz="2000"/>
              <a:t> as well as </a:t>
            </a:r>
            <a:r>
              <a:rPr lang="en-GB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sz="2000"/>
              <a:t>, the number of elements to be processed.</a:t>
            </a:r>
            <a:endParaRPr lang="en-US" sz="2000" dirty="0"/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491320" y="4554416"/>
            <a:ext cx="8127386" cy="6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/>
              <a:t>Note that array argument is specified by array name </a:t>
            </a:r>
            <a:r>
              <a:rPr lang="en-GB" sz="2000" u="sng"/>
              <a:t>without</a:t>
            </a:r>
            <a:r>
              <a:rPr lang="en-GB" sz="2000"/>
              <a:t> [ ]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95325" y="2047875"/>
            <a:ext cx="7521575" cy="230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"sum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ize)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3387725" y="2878111"/>
            <a:ext cx="2668301" cy="625502"/>
            <a:chOff x="3387725" y="2878111"/>
            <a:chExt cx="2668301" cy="625502"/>
          </a:xfrm>
        </p:grpSpPr>
        <p:cxnSp>
          <p:nvCxnSpPr>
            <p:cNvPr id="17" name="Straight Arrow Connector 14"/>
            <p:cNvCxnSpPr>
              <a:cxnSpLocks noChangeShapeType="1"/>
            </p:cNvCxnSpPr>
            <p:nvPr/>
          </p:nvCxnSpPr>
          <p:spPr bwMode="auto">
            <a:xfrm flipH="1">
              <a:off x="3387725" y="2893102"/>
              <a:ext cx="2143645" cy="610511"/>
            </a:xfrm>
            <a:prstGeom prst="straightConnector1">
              <a:avLst/>
            </a:prstGeom>
            <a:noFill/>
            <a:ln w="28575" cap="sq" algn="ctr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15"/>
            <p:cNvCxnSpPr>
              <a:cxnSpLocks noChangeShapeType="1"/>
            </p:cNvCxnSpPr>
            <p:nvPr/>
          </p:nvCxnSpPr>
          <p:spPr bwMode="auto">
            <a:xfrm flipH="1">
              <a:off x="4881564" y="2878111"/>
              <a:ext cx="1174462" cy="612802"/>
            </a:xfrm>
            <a:prstGeom prst="straightConnector1">
              <a:avLst/>
            </a:prstGeom>
            <a:noFill/>
            <a:ln w="28575" cap="sq" algn="ctr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TextBox 18"/>
          <p:cNvSpPr txBox="1"/>
          <p:nvPr/>
        </p:nvSpPr>
        <p:spPr>
          <a:xfrm>
            <a:off x="681038" y="4956175"/>
            <a:ext cx="7519987" cy="1477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"sum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0" y="5930900"/>
            <a:ext cx="2070100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Common mistake!</a:t>
            </a:r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5774650" y="5418098"/>
            <a:ext cx="1793398" cy="473036"/>
            <a:chOff x="5774650" y="5418098"/>
            <a:chExt cx="1793398" cy="47303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774650" y="5516380"/>
              <a:ext cx="282515" cy="342890"/>
            </a:xfrm>
            <a:prstGeom prst="ellips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pic>
          <p:nvPicPr>
            <p:cNvPr id="24" name="[Picture 11]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8255" y="5418098"/>
              <a:ext cx="349793" cy="47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7859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9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7. Passing Array Arguments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157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800"/>
              <a:t>Caution!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When passing the value into the parameter representing the number of array elements to be processed, the value must </a:t>
            </a:r>
            <a:r>
              <a:rPr lang="en-GB" sz="2400">
                <a:solidFill>
                  <a:srgbClr val="C00000"/>
                </a:solidFill>
              </a:rPr>
              <a:t>not </a:t>
            </a:r>
            <a:r>
              <a:rPr lang="en-GB" sz="2400"/>
              <a:t>exceed the actual array size.</a:t>
            </a:r>
            <a:endParaRPr lang="en-US" sz="2400" dirty="0"/>
          </a:p>
        </p:txBody>
      </p:sp>
      <p:pic>
        <p:nvPicPr>
          <p:cNvPr id="24" name="Picture 23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6595" y="397431"/>
            <a:ext cx="681094" cy="68109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08074" y="3443071"/>
            <a:ext cx="6786563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"sum is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  <p:grpSp>
        <p:nvGrpSpPr>
          <p:cNvPr id="26" name="Group 10"/>
          <p:cNvGrpSpPr>
            <a:grpSpLocks/>
          </p:cNvGrpSpPr>
          <p:nvPr/>
        </p:nvGrpSpPr>
        <p:grpSpPr bwMode="auto">
          <a:xfrm>
            <a:off x="1308537" y="3422435"/>
            <a:ext cx="7081401" cy="2515912"/>
            <a:chOff x="1308538" y="3090863"/>
            <a:chExt cx="7081401" cy="2516606"/>
          </a:xfrm>
        </p:grpSpPr>
        <p:sp>
          <p:nvSpPr>
            <p:cNvPr id="27" name="TextBox 13"/>
            <p:cNvSpPr txBox="1">
              <a:spLocks noChangeArrowheads="1"/>
            </p:cNvSpPr>
            <p:nvPr/>
          </p:nvSpPr>
          <p:spPr bwMode="auto">
            <a:xfrm>
              <a:off x="1308538" y="4037376"/>
              <a:ext cx="7081401" cy="157009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Too big! </a:t>
              </a:r>
            </a:p>
            <a:p>
              <a:r>
                <a:rPr lang="en-US" sz="2400"/>
                <a:t>And compiler won’t be able to detect such </a:t>
              </a:r>
              <a:r>
                <a:rPr lang="en-US" sz="2400" dirty="0"/>
                <a:t>“</a:t>
              </a:r>
              <a:r>
                <a:rPr lang="en-US" sz="2400"/>
                <a:t>error”!</a:t>
              </a:r>
            </a:p>
            <a:p>
              <a:r>
                <a:rPr lang="en-US" sz="2400"/>
                <a:t>May get “Segmentation Fault (core dumped)” when you run the program!</a:t>
              </a:r>
              <a:endParaRPr lang="en-SG" sz="2400" dirty="0"/>
            </a:p>
          </p:txBody>
        </p:sp>
        <p:sp>
          <p:nvSpPr>
            <p:cNvPr id="28" name="Oval 16"/>
            <p:cNvSpPr>
              <a:spLocks noChangeArrowheads="1"/>
            </p:cNvSpPr>
            <p:nvPr/>
          </p:nvSpPr>
          <p:spPr bwMode="auto">
            <a:xfrm>
              <a:off x="6670675" y="3090863"/>
              <a:ext cx="347663" cy="412750"/>
            </a:xfrm>
            <a:prstGeom prst="ellips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29" name="Straight Arrow Connector 9"/>
            <p:cNvCxnSpPr>
              <a:cxnSpLocks noChangeShapeType="1"/>
              <a:endCxn id="28" idx="3"/>
            </p:cNvCxnSpPr>
            <p:nvPr/>
          </p:nvCxnSpPr>
          <p:spPr bwMode="auto">
            <a:xfrm flipV="1">
              <a:off x="5817476" y="3443167"/>
              <a:ext cx="904113" cy="594209"/>
            </a:xfrm>
            <a:prstGeom prst="straightConnector1">
              <a:avLst/>
            </a:prstGeom>
            <a:noFill/>
            <a:ln w="28575" cap="sq" algn="ctr">
              <a:solidFill>
                <a:srgbClr val="C00000"/>
              </a:solidFill>
              <a:round/>
              <a:headEnd/>
              <a:tailEnd type="triangle" w="lg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8253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7. Passing Array Arguments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82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Recall that the array name is the address of its first element. Hence </a:t>
            </a:r>
            <a:r>
              <a:rPr lang="en-GB" sz="2400">
                <a:solidFill>
                  <a:srgbClr val="0000FF"/>
                </a:solidFill>
              </a:rPr>
              <a:t>foo</a:t>
            </a:r>
            <a:r>
              <a:rPr lang="en-GB" sz="2400"/>
              <a:t> means </a:t>
            </a:r>
            <a:r>
              <a:rPr lang="en-GB" sz="2400">
                <a:solidFill>
                  <a:srgbClr val="0000FF"/>
                </a:solidFill>
              </a:rPr>
              <a:t>&amp;foo[0]</a:t>
            </a:r>
            <a:r>
              <a:rPr lang="en-GB" sz="2400"/>
              <a:t>.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95325" y="2047875"/>
            <a:ext cx="7521575" cy="230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"sum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5" name="Group 41"/>
          <p:cNvGrpSpPr>
            <a:grpSpLocks/>
          </p:cNvGrpSpPr>
          <p:nvPr/>
        </p:nvGrpSpPr>
        <p:grpSpPr bwMode="auto">
          <a:xfrm>
            <a:off x="476250" y="4441825"/>
            <a:ext cx="7116763" cy="846138"/>
            <a:chOff x="476250" y="4521200"/>
            <a:chExt cx="7116763" cy="845786"/>
          </a:xfrm>
        </p:grpSpPr>
        <p:grpSp>
          <p:nvGrpSpPr>
            <p:cNvPr id="26" name="Group 81"/>
            <p:cNvGrpSpPr>
              <a:grpSpLocks/>
            </p:cNvGrpSpPr>
            <p:nvPr/>
          </p:nvGrpSpPr>
          <p:grpSpPr bwMode="auto">
            <a:xfrm>
              <a:off x="2884488" y="4712934"/>
              <a:ext cx="4708525" cy="654052"/>
              <a:chOff x="2305318" y="4506374"/>
              <a:chExt cx="4707567" cy="654193"/>
            </a:xfrm>
          </p:grpSpPr>
          <p:sp>
            <p:nvSpPr>
              <p:cNvPr id="28" name="TextBox 15"/>
              <p:cNvSpPr txBox="1">
                <a:spLocks noChangeArrowheads="1"/>
              </p:cNvSpPr>
              <p:nvPr/>
            </p:nvSpPr>
            <p:spPr bwMode="auto">
              <a:xfrm>
                <a:off x="2305318" y="4506374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foo[0]</a:t>
                </a:r>
                <a:endParaRPr lang="en-SG" sz="1400"/>
              </a:p>
            </p:txBody>
          </p:sp>
          <p:sp>
            <p:nvSpPr>
              <p:cNvPr id="29" name="TextBox 17"/>
              <p:cNvSpPr txBox="1">
                <a:spLocks noChangeArrowheads="1"/>
              </p:cNvSpPr>
              <p:nvPr/>
            </p:nvSpPr>
            <p:spPr bwMode="auto">
              <a:xfrm>
                <a:off x="2846231" y="4506376"/>
                <a:ext cx="63106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foo[1]</a:t>
                </a:r>
                <a:endParaRPr lang="en-SG" sz="1400"/>
              </a:p>
            </p:txBody>
          </p:sp>
          <p:sp>
            <p:nvSpPr>
              <p:cNvPr id="30" name="TextBox 19"/>
              <p:cNvSpPr txBox="1">
                <a:spLocks noChangeArrowheads="1"/>
              </p:cNvSpPr>
              <p:nvPr/>
            </p:nvSpPr>
            <p:spPr bwMode="auto">
              <a:xfrm>
                <a:off x="343098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1" name="TextBox 21"/>
              <p:cNvSpPr txBox="1">
                <a:spLocks noChangeArrowheads="1"/>
              </p:cNvSpPr>
              <p:nvPr/>
            </p:nvSpPr>
            <p:spPr bwMode="auto">
              <a:xfrm>
                <a:off x="396975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2" name="TextBox 23"/>
              <p:cNvSpPr txBox="1">
                <a:spLocks noChangeArrowheads="1"/>
              </p:cNvSpPr>
              <p:nvPr/>
            </p:nvSpPr>
            <p:spPr bwMode="auto">
              <a:xfrm>
                <a:off x="4476751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3" name="TextBox 25"/>
              <p:cNvSpPr txBox="1">
                <a:spLocks noChangeArrowheads="1"/>
              </p:cNvSpPr>
              <p:nvPr/>
            </p:nvSpPr>
            <p:spPr bwMode="auto">
              <a:xfrm>
                <a:off x="4964006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4" name="TextBox 34"/>
              <p:cNvSpPr txBox="1">
                <a:spLocks noChangeArrowheads="1"/>
              </p:cNvSpPr>
              <p:nvPr/>
            </p:nvSpPr>
            <p:spPr bwMode="auto">
              <a:xfrm>
                <a:off x="5503472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5" name="TextBox 35"/>
              <p:cNvSpPr txBox="1">
                <a:spLocks noChangeArrowheads="1"/>
              </p:cNvSpPr>
              <p:nvPr/>
            </p:nvSpPr>
            <p:spPr bwMode="auto">
              <a:xfrm>
                <a:off x="6042242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6" name="TextBox 36"/>
              <p:cNvSpPr txBox="1">
                <a:spLocks noChangeArrowheads="1"/>
              </p:cNvSpPr>
              <p:nvPr/>
            </p:nvSpPr>
            <p:spPr bwMode="auto">
              <a:xfrm>
                <a:off x="6523485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7" name="TextBox 37"/>
              <p:cNvSpPr txBox="1">
                <a:spLocks noChangeArrowheads="1"/>
              </p:cNvSpPr>
              <p:nvPr/>
            </p:nvSpPr>
            <p:spPr bwMode="auto">
              <a:xfrm>
                <a:off x="5924282" y="4506375"/>
                <a:ext cx="7212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foo[7]</a:t>
                </a:r>
                <a:endParaRPr lang="en-SG" sz="1400"/>
              </a:p>
            </p:txBody>
          </p:sp>
          <p:sp>
            <p:nvSpPr>
              <p:cNvPr id="38" name="TextBox 26"/>
              <p:cNvSpPr txBox="1">
                <a:spLocks noChangeArrowheads="1"/>
              </p:cNvSpPr>
              <p:nvPr/>
            </p:nvSpPr>
            <p:spPr bwMode="auto">
              <a:xfrm>
                <a:off x="2421228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44</a:t>
                </a:r>
                <a:endParaRPr lang="en-SG"/>
              </a:p>
            </p:txBody>
          </p:sp>
          <p:sp>
            <p:nvSpPr>
              <p:cNvPr id="39" name="TextBox 27"/>
              <p:cNvSpPr txBox="1">
                <a:spLocks noChangeArrowheads="1"/>
              </p:cNvSpPr>
              <p:nvPr/>
            </p:nvSpPr>
            <p:spPr bwMode="auto">
              <a:xfrm>
                <a:off x="2934237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9</a:t>
                </a:r>
                <a:endParaRPr lang="en-SG"/>
              </a:p>
            </p:txBody>
          </p:sp>
          <p:sp>
            <p:nvSpPr>
              <p:cNvPr id="40" name="TextBox 28"/>
              <p:cNvSpPr txBox="1">
                <a:spLocks noChangeArrowheads="1"/>
              </p:cNvSpPr>
              <p:nvPr/>
            </p:nvSpPr>
            <p:spPr bwMode="auto">
              <a:xfrm>
                <a:off x="3447245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17</a:t>
                </a:r>
                <a:endParaRPr lang="en-SG"/>
              </a:p>
            </p:txBody>
          </p:sp>
          <p:sp>
            <p:nvSpPr>
              <p:cNvPr id="41" name="TextBox 29"/>
              <p:cNvSpPr txBox="1">
                <a:spLocks noChangeArrowheads="1"/>
              </p:cNvSpPr>
              <p:nvPr/>
            </p:nvSpPr>
            <p:spPr bwMode="auto">
              <a:xfrm>
                <a:off x="3962401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</a:t>
                </a:r>
                <a:endParaRPr lang="en-SG"/>
              </a:p>
            </p:txBody>
          </p:sp>
          <p:sp>
            <p:nvSpPr>
              <p:cNvPr id="42" name="TextBox 30"/>
              <p:cNvSpPr txBox="1">
                <a:spLocks noChangeArrowheads="1"/>
              </p:cNvSpPr>
              <p:nvPr/>
            </p:nvSpPr>
            <p:spPr bwMode="auto">
              <a:xfrm>
                <a:off x="4477556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-4</a:t>
                </a:r>
                <a:endParaRPr lang="en-SG"/>
              </a:p>
            </p:txBody>
          </p:sp>
          <p:sp>
            <p:nvSpPr>
              <p:cNvPr id="43" name="TextBox 31"/>
              <p:cNvSpPr txBox="1">
                <a:spLocks noChangeArrowheads="1"/>
              </p:cNvSpPr>
              <p:nvPr/>
            </p:nvSpPr>
            <p:spPr bwMode="auto">
              <a:xfrm>
                <a:off x="4992711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22</a:t>
                </a:r>
                <a:endParaRPr lang="en-SG"/>
              </a:p>
            </p:txBody>
          </p:sp>
          <p:sp>
            <p:nvSpPr>
              <p:cNvPr id="44" name="TextBox 32"/>
              <p:cNvSpPr txBox="1">
                <a:spLocks noChangeArrowheads="1"/>
              </p:cNvSpPr>
              <p:nvPr/>
            </p:nvSpPr>
            <p:spPr bwMode="auto">
              <a:xfrm>
                <a:off x="5505719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45" name="TextBox 33"/>
              <p:cNvSpPr txBox="1">
                <a:spLocks noChangeArrowheads="1"/>
              </p:cNvSpPr>
              <p:nvPr/>
            </p:nvSpPr>
            <p:spPr bwMode="auto">
              <a:xfrm>
                <a:off x="6020875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  <p:sp>
          <p:nvSpPr>
            <p:cNvPr id="27" name="TextBox 38"/>
            <p:cNvSpPr txBox="1">
              <a:spLocks noChangeArrowheads="1"/>
            </p:cNvSpPr>
            <p:nvPr/>
          </p:nvSpPr>
          <p:spPr bwMode="auto">
            <a:xfrm>
              <a:off x="476250" y="4521200"/>
              <a:ext cx="12874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main():</a:t>
              </a:r>
              <a:endParaRPr lang="en-SG" dirty="0"/>
            </a:p>
          </p:txBody>
        </p:sp>
      </p:grpSp>
      <p:sp>
        <p:nvSpPr>
          <p:cNvPr id="46" name="TextBox 39"/>
          <p:cNvSpPr txBox="1">
            <a:spLocks noChangeArrowheads="1"/>
          </p:cNvSpPr>
          <p:nvPr/>
        </p:nvSpPr>
        <p:spPr bwMode="auto">
          <a:xfrm>
            <a:off x="385762" y="5541588"/>
            <a:ext cx="1652899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 </a:t>
            </a:r>
            <a:r>
              <a:rPr lang="en-US" dirty="0" err="1"/>
              <a:t>sumArray</a:t>
            </a:r>
            <a:r>
              <a:rPr lang="en-US" dirty="0"/>
              <a:t>():</a:t>
            </a:r>
            <a:endParaRPr lang="en-SG" dirty="0"/>
          </a:p>
        </p:txBody>
      </p:sp>
      <p:grpSp>
        <p:nvGrpSpPr>
          <p:cNvPr id="47" name="Group 46"/>
          <p:cNvGrpSpPr/>
          <p:nvPr/>
        </p:nvGrpSpPr>
        <p:grpSpPr>
          <a:xfrm>
            <a:off x="2212975" y="5287963"/>
            <a:ext cx="1597025" cy="877887"/>
            <a:chOff x="2212975" y="5287963"/>
            <a:chExt cx="1597025" cy="877887"/>
          </a:xfrm>
        </p:grpSpPr>
        <p:grpSp>
          <p:nvGrpSpPr>
            <p:cNvPr id="48" name="Group 92"/>
            <p:cNvGrpSpPr>
              <a:grpSpLocks/>
            </p:cNvGrpSpPr>
            <p:nvPr/>
          </p:nvGrpSpPr>
          <p:grpSpPr bwMode="auto">
            <a:xfrm>
              <a:off x="2212975" y="5499756"/>
              <a:ext cx="692150" cy="630267"/>
              <a:chOff x="1207276" y="4324108"/>
              <a:chExt cx="691922" cy="629828"/>
            </a:xfrm>
          </p:grpSpPr>
          <p:sp>
            <p:nvSpPr>
              <p:cNvPr id="53" name="TextBox 64"/>
              <p:cNvSpPr txBox="1">
                <a:spLocks noChangeArrowheads="1"/>
              </p:cNvSpPr>
              <p:nvPr/>
            </p:nvSpPr>
            <p:spPr bwMode="auto">
              <a:xfrm>
                <a:off x="1207276" y="432410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arr</a:t>
                </a:r>
                <a:endParaRPr lang="en-SG" sz="1400"/>
              </a:p>
            </p:txBody>
          </p:sp>
          <p:sp>
            <p:nvSpPr>
              <p:cNvPr id="54" name="Rectangle 6"/>
              <p:cNvSpPr>
                <a:spLocks noChangeArrowheads="1"/>
              </p:cNvSpPr>
              <p:nvPr/>
            </p:nvSpPr>
            <p:spPr bwMode="auto">
              <a:xfrm>
                <a:off x="1361213" y="4610590"/>
                <a:ext cx="537985" cy="342661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49" name="Straight Arrow Connector 42"/>
            <p:cNvCxnSpPr>
              <a:cxnSpLocks noChangeShapeType="1"/>
              <a:endCxn id="38" idx="2"/>
            </p:cNvCxnSpPr>
            <p:nvPr/>
          </p:nvCxnSpPr>
          <p:spPr bwMode="auto">
            <a:xfrm flipV="1">
              <a:off x="2665413" y="5287963"/>
              <a:ext cx="586198" cy="542721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0" name="Group 67"/>
            <p:cNvGrpSpPr>
              <a:grpSpLocks/>
            </p:cNvGrpSpPr>
            <p:nvPr/>
          </p:nvGrpSpPr>
          <p:grpSpPr bwMode="auto">
            <a:xfrm>
              <a:off x="3140075" y="5509817"/>
              <a:ext cx="669925" cy="656033"/>
              <a:chOff x="3307723" y="5929199"/>
              <a:chExt cx="669701" cy="654191"/>
            </a:xfrm>
          </p:grpSpPr>
          <p:sp>
            <p:nvSpPr>
              <p:cNvPr id="51" name="TextBox 44"/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size</a:t>
                </a:r>
                <a:endParaRPr lang="en-SG" sz="1400"/>
              </a:p>
            </p:txBody>
          </p:sp>
          <p:sp>
            <p:nvSpPr>
              <p:cNvPr id="52" name="TextBox 54"/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8</a:t>
                </a:r>
                <a:endParaRPr lang="en-SG" dirty="0"/>
              </a:p>
            </p:txBody>
          </p:sp>
        </p:grpSp>
      </p:grpSp>
      <p:cxnSp>
        <p:nvCxnSpPr>
          <p:cNvPr id="55" name="Straight Connector 70"/>
          <p:cNvCxnSpPr>
            <a:cxnSpLocks noChangeShapeType="1"/>
          </p:cNvCxnSpPr>
          <p:nvPr/>
        </p:nvCxnSpPr>
        <p:spPr bwMode="auto">
          <a:xfrm>
            <a:off x="373063" y="5422900"/>
            <a:ext cx="8101012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797700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8. Standard I/O Functions for Arrays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277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It might be advisable to write a function to read values into an array, and a function to print values in an array.</a:t>
            </a:r>
          </a:p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Especially so for the latter, as you probably want to use it to check the values of your array elements at different stages of your program.</a:t>
            </a:r>
          </a:p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The following illustrates an array </a:t>
            </a:r>
            <a:r>
              <a:rPr lang="en-GB" sz="2400">
                <a:solidFill>
                  <a:srgbClr val="800000"/>
                </a:solidFill>
              </a:rPr>
              <a:t>scores</a:t>
            </a:r>
            <a:r>
              <a:rPr lang="en-GB" sz="2400"/>
              <a:t> of type </a:t>
            </a:r>
            <a:r>
              <a:rPr lang="en-GB" sz="2400">
                <a:solidFill>
                  <a:srgbClr val="0000FF"/>
                </a:solidFill>
              </a:rPr>
              <a:t>float</a:t>
            </a:r>
            <a:r>
              <a:rPr lang="en-GB" sz="2400"/>
              <a:t>.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423988" y="3991708"/>
            <a:ext cx="6963874" cy="2358133"/>
            <a:chOff x="1423988" y="3991708"/>
            <a:chExt cx="6963874" cy="2358133"/>
          </a:xfrm>
        </p:grpSpPr>
        <p:sp>
          <p:nvSpPr>
            <p:cNvPr id="25" name="TextBox 24"/>
            <p:cNvSpPr txBox="1"/>
            <p:nvPr/>
          </p:nvSpPr>
          <p:spPr>
            <a:xfrm>
              <a:off x="1423988" y="4133850"/>
              <a:ext cx="6805612" cy="22159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SIZE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endParaRPr lang="en-US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scores[SIZE];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scanArray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(scores,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SIZE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printArray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(scores, SIZE);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95939" y="3991708"/>
              <a:ext cx="2791923" cy="3683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Unit8_ArrayInputOutput.c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5478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8. Standard I/O Functions for Arrays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5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>
                <a:solidFill>
                  <a:srgbClr val="0000FF"/>
                </a:solidFill>
              </a:rPr>
              <a:t>Input function: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0650" y="1751013"/>
            <a:ext cx="688975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scanArray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You may add a prompt for user here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&amp;value);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value;   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0650" y="4389438"/>
            <a:ext cx="6888163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scanArray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You may add a prompt for user here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1700" y="4121150"/>
            <a:ext cx="528638" cy="3698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i="1">
                <a:solidFill>
                  <a:srgbClr val="000000"/>
                </a:solidFill>
              </a:rPr>
              <a:t>or</a:t>
            </a:r>
            <a:endParaRPr lang="en-SG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63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8. Standard I/O Functions for Arrays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5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>
                <a:solidFill>
                  <a:srgbClr val="0000FF"/>
                </a:solidFill>
              </a:rPr>
              <a:t>Output function: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0650" y="1811215"/>
            <a:ext cx="6889750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printArray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 print all values on one line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6363" y="4243265"/>
            <a:ext cx="6889750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printArray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 print each value on one line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1700" y="3936877"/>
            <a:ext cx="528638" cy="3698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i="1">
                <a:solidFill>
                  <a:srgbClr val="000000"/>
                </a:solidFill>
              </a:rPr>
              <a:t>or</a:t>
            </a:r>
            <a:endParaRPr lang="en-SG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98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9. Modifying Array Arguments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5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Study this program: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46225" y="1579563"/>
            <a:ext cx="6577867" cy="4954587"/>
            <a:chOff x="1546225" y="1579563"/>
            <a:chExt cx="6577867" cy="4954587"/>
          </a:xfrm>
        </p:grpSpPr>
        <p:sp>
          <p:nvSpPr>
            <p:cNvPr id="13" name="TextBox 12"/>
            <p:cNvSpPr txBox="1"/>
            <p:nvPr/>
          </p:nvSpPr>
          <p:spPr>
            <a:xfrm>
              <a:off x="1546225" y="1763713"/>
              <a:ext cx="6065838" cy="47704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] =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17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-4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doubleArray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printArray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double the values of array elements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doubleArray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size) {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&lt;size;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] *=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print </a:t>
              </a:r>
              <a:r>
                <a:rPr lang="en-US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printArray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size) {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&lt;size;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45125" y="1579563"/>
              <a:ext cx="2678967" cy="3683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Unit8_ModifyArrayArg.c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291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9. Modifying Array Arguments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87463" y="1211263"/>
            <a:ext cx="6065837" cy="2800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44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-4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doubleArray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 double the values of array elements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doubleArray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*=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373063" y="4186238"/>
            <a:ext cx="8101012" cy="1249362"/>
            <a:chOff x="373063" y="4186238"/>
            <a:chExt cx="8101012" cy="1249362"/>
          </a:xfrm>
        </p:grpSpPr>
        <p:cxnSp>
          <p:nvCxnSpPr>
            <p:cNvPr id="17" name="Straight Connector 37"/>
            <p:cNvCxnSpPr>
              <a:cxnSpLocks noChangeShapeType="1"/>
            </p:cNvCxnSpPr>
            <p:nvPr/>
          </p:nvCxnSpPr>
          <p:spPr bwMode="auto">
            <a:xfrm>
              <a:off x="373063" y="5435600"/>
              <a:ext cx="8101012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" name="Group 50"/>
            <p:cNvGrpSpPr>
              <a:grpSpLocks/>
            </p:cNvGrpSpPr>
            <p:nvPr/>
          </p:nvGrpSpPr>
          <p:grpSpPr bwMode="auto">
            <a:xfrm>
              <a:off x="476250" y="4186238"/>
              <a:ext cx="7116763" cy="969962"/>
              <a:chOff x="476250" y="4186238"/>
              <a:chExt cx="7116763" cy="969962"/>
            </a:xfrm>
          </p:grpSpPr>
          <p:grpSp>
            <p:nvGrpSpPr>
              <p:cNvPr id="19" name="Group 81"/>
              <p:cNvGrpSpPr>
                <a:grpSpLocks/>
              </p:cNvGrpSpPr>
              <p:nvPr/>
            </p:nvGrpSpPr>
            <p:grpSpPr bwMode="auto">
              <a:xfrm>
                <a:off x="2884488" y="4502150"/>
                <a:ext cx="4708525" cy="654050"/>
                <a:chOff x="2305318" y="4630579"/>
                <a:chExt cx="4707567" cy="654191"/>
              </a:xfrm>
            </p:grpSpPr>
            <p:sp>
              <p:nvSpPr>
                <p:cNvPr id="21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2305318" y="4630579"/>
                  <a:ext cx="66970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foo[0]</a:t>
                  </a:r>
                  <a:endParaRPr lang="en-SG" sz="1400"/>
                </a:p>
              </p:txBody>
            </p:sp>
            <p:sp>
              <p:nvSpPr>
                <p:cNvPr id="22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2846231" y="4630579"/>
                  <a:ext cx="6310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foo[1]</a:t>
                  </a:r>
                  <a:endParaRPr lang="en-SG" sz="1400"/>
                </a:p>
              </p:txBody>
            </p:sp>
            <p:sp>
              <p:nvSpPr>
                <p:cNvPr id="23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343098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4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396975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5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4476751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6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4964006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7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550347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604224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9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6523485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30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5924282" y="4630579"/>
                  <a:ext cx="72121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foo[7]</a:t>
                  </a:r>
                  <a:endParaRPr lang="en-SG" sz="1400"/>
                </a:p>
              </p:txBody>
            </p:sp>
            <p:sp>
              <p:nvSpPr>
                <p:cNvPr id="31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2421228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44</a:t>
                  </a:r>
                  <a:endParaRPr lang="en-SG"/>
                </a:p>
              </p:txBody>
            </p:sp>
            <p:sp>
              <p:nvSpPr>
                <p:cNvPr id="32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2934237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9</a:t>
                  </a:r>
                  <a:endParaRPr lang="en-SG"/>
                </a:p>
              </p:txBody>
            </p:sp>
            <p:sp>
              <p:nvSpPr>
                <p:cNvPr id="33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344724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17</a:t>
                  </a:r>
                  <a:endParaRPr lang="en-SG"/>
                </a:p>
              </p:txBody>
            </p:sp>
            <p:sp>
              <p:nvSpPr>
                <p:cNvPr id="34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396240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</a:t>
                  </a:r>
                  <a:endParaRPr lang="en-SG"/>
                </a:p>
              </p:txBody>
            </p:sp>
            <p:sp>
              <p:nvSpPr>
                <p:cNvPr id="35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4477556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-4</a:t>
                  </a:r>
                  <a:endParaRPr lang="en-SG"/>
                </a:p>
              </p:txBody>
            </p:sp>
            <p:sp>
              <p:nvSpPr>
                <p:cNvPr id="36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499271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22</a:t>
                  </a:r>
                  <a:endParaRPr lang="en-SG"/>
                </a:p>
              </p:txBody>
            </p:sp>
            <p:sp>
              <p:nvSpPr>
                <p:cNvPr id="37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5505719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0</a:t>
                  </a:r>
                  <a:endParaRPr lang="en-SG"/>
                </a:p>
              </p:txBody>
            </p:sp>
            <p:sp>
              <p:nvSpPr>
                <p:cNvPr id="38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602087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0</a:t>
                  </a:r>
                  <a:endParaRPr lang="en-SG"/>
                </a:p>
              </p:txBody>
            </p:sp>
          </p:grpSp>
          <p:sp>
            <p:nvSpPr>
              <p:cNvPr id="20" name="TextBox 28"/>
              <p:cNvSpPr txBox="1">
                <a:spLocks noChangeArrowheads="1"/>
              </p:cNvSpPr>
              <p:nvPr/>
            </p:nvSpPr>
            <p:spPr bwMode="auto">
              <a:xfrm>
                <a:off x="476250" y="4186238"/>
                <a:ext cx="12874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/>
                  <a:t>In main():</a:t>
                </a:r>
                <a:endParaRPr lang="en-SG" dirty="0"/>
              </a:p>
            </p:txBody>
          </p:sp>
        </p:grpSp>
      </p:grpSp>
      <p:grpSp>
        <p:nvGrpSpPr>
          <p:cNvPr id="39" name="Group 52"/>
          <p:cNvGrpSpPr>
            <a:grpSpLocks/>
          </p:cNvGrpSpPr>
          <p:nvPr/>
        </p:nvGrpSpPr>
        <p:grpSpPr bwMode="auto">
          <a:xfrm>
            <a:off x="385763" y="5156200"/>
            <a:ext cx="4349750" cy="987425"/>
            <a:chOff x="385763" y="5156200"/>
            <a:chExt cx="4349750" cy="987425"/>
          </a:xfrm>
        </p:grpSpPr>
        <p:sp>
          <p:nvSpPr>
            <p:cNvPr id="40" name="TextBox 29"/>
            <p:cNvSpPr txBox="1">
              <a:spLocks noChangeArrowheads="1"/>
            </p:cNvSpPr>
            <p:nvPr/>
          </p:nvSpPr>
          <p:spPr bwMode="auto">
            <a:xfrm>
              <a:off x="385763" y="5497513"/>
              <a:ext cx="195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</a:t>
              </a:r>
              <a:r>
                <a:rPr lang="en-US" dirty="0" err="1"/>
                <a:t>doubleArray</a:t>
              </a:r>
              <a:r>
                <a:rPr lang="en-US" dirty="0"/>
                <a:t>():</a:t>
              </a:r>
              <a:endParaRPr lang="en-SG" dirty="0"/>
            </a:p>
          </p:txBody>
        </p:sp>
        <p:grpSp>
          <p:nvGrpSpPr>
            <p:cNvPr id="41" name="Group 92"/>
            <p:cNvGrpSpPr>
              <a:grpSpLocks/>
            </p:cNvGrpSpPr>
            <p:nvPr/>
          </p:nvGrpSpPr>
          <p:grpSpPr bwMode="auto">
            <a:xfrm>
              <a:off x="2212975" y="5489575"/>
              <a:ext cx="692150" cy="652463"/>
              <a:chOff x="1207276" y="4357974"/>
              <a:chExt cx="691922" cy="652401"/>
            </a:xfrm>
          </p:grpSpPr>
          <p:sp>
            <p:nvSpPr>
              <p:cNvPr id="49" name="TextBox 31"/>
              <p:cNvSpPr txBox="1">
                <a:spLocks noChangeArrowheads="1"/>
              </p:cNvSpPr>
              <p:nvPr/>
            </p:nvSpPr>
            <p:spPr bwMode="auto">
              <a:xfrm>
                <a:off x="1207276" y="4357974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arr</a:t>
                </a:r>
                <a:endParaRPr lang="en-SG" sz="1400"/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1361213" y="4667508"/>
                <a:ext cx="537985" cy="342867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42" name="Straight Arrow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2542382" y="5279231"/>
              <a:ext cx="831850" cy="58578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3" name="Group 34"/>
            <p:cNvGrpSpPr>
              <a:grpSpLocks/>
            </p:cNvGrpSpPr>
            <p:nvPr/>
          </p:nvGrpSpPr>
          <p:grpSpPr bwMode="auto">
            <a:xfrm>
              <a:off x="3140075" y="5465763"/>
              <a:ext cx="669925" cy="654050"/>
              <a:chOff x="3307723" y="5929199"/>
              <a:chExt cx="669701" cy="654191"/>
            </a:xfrm>
          </p:grpSpPr>
          <p:sp>
            <p:nvSpPr>
              <p:cNvPr id="47" name="TextBox 35"/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size</a:t>
                </a:r>
                <a:endParaRPr lang="en-SG" sz="1400"/>
              </a:p>
            </p:txBody>
          </p:sp>
          <p:sp>
            <p:nvSpPr>
              <p:cNvPr id="48" name="TextBox 36"/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  <a:endParaRPr lang="en-SG"/>
              </a:p>
            </p:txBody>
          </p:sp>
        </p:grpSp>
        <p:grpSp>
          <p:nvGrpSpPr>
            <p:cNvPr id="44" name="Group 41"/>
            <p:cNvGrpSpPr>
              <a:grpSpLocks/>
            </p:cNvGrpSpPr>
            <p:nvPr/>
          </p:nvGrpSpPr>
          <p:grpSpPr bwMode="auto">
            <a:xfrm>
              <a:off x="4065588" y="5489575"/>
              <a:ext cx="669925" cy="654050"/>
              <a:chOff x="3307723" y="5929199"/>
              <a:chExt cx="669701" cy="654191"/>
            </a:xfrm>
          </p:grpSpPr>
          <p:sp>
            <p:nvSpPr>
              <p:cNvPr id="45" name="TextBox 42"/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i</a:t>
                </a:r>
                <a:endParaRPr lang="en-SG" sz="1400"/>
              </a:p>
            </p:txBody>
          </p:sp>
          <p:sp>
            <p:nvSpPr>
              <p:cNvPr id="46" name="TextBox 43"/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?</a:t>
                </a:r>
                <a:endParaRPr lang="en-SG"/>
              </a:p>
            </p:txBody>
          </p:sp>
        </p:grpSp>
      </p:grpSp>
      <p:sp>
        <p:nvSpPr>
          <p:cNvPr id="51" name="TextBox 48"/>
          <p:cNvSpPr txBox="1">
            <a:spLocks noChangeArrowheads="1"/>
          </p:cNvSpPr>
          <p:nvPr/>
        </p:nvSpPr>
        <p:spPr bwMode="auto">
          <a:xfrm>
            <a:off x="3041650" y="4816475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88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2" name="TextBox 50"/>
          <p:cNvSpPr txBox="1">
            <a:spLocks noChangeArrowheads="1"/>
          </p:cNvSpPr>
          <p:nvPr/>
        </p:nvSpPr>
        <p:spPr bwMode="auto">
          <a:xfrm>
            <a:off x="3552825" y="4805363"/>
            <a:ext cx="417513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18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3" name="TextBox 51"/>
          <p:cNvSpPr txBox="1">
            <a:spLocks noChangeArrowheads="1"/>
          </p:cNvSpPr>
          <p:nvPr/>
        </p:nvSpPr>
        <p:spPr bwMode="auto">
          <a:xfrm>
            <a:off x="4073525" y="4799013"/>
            <a:ext cx="433388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800000"/>
                </a:solidFill>
              </a:rPr>
              <a:t>34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54" name="TextBox 52"/>
          <p:cNvSpPr txBox="1">
            <a:spLocks noChangeArrowheads="1"/>
          </p:cNvSpPr>
          <p:nvPr/>
        </p:nvSpPr>
        <p:spPr bwMode="auto">
          <a:xfrm>
            <a:off x="4625975" y="4810125"/>
            <a:ext cx="3508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2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5" name="TextBox 55"/>
          <p:cNvSpPr txBox="1">
            <a:spLocks noChangeArrowheads="1"/>
          </p:cNvSpPr>
          <p:nvPr/>
        </p:nvSpPr>
        <p:spPr bwMode="auto">
          <a:xfrm>
            <a:off x="4268788" y="5786438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0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6" name="TextBox 47"/>
          <p:cNvSpPr txBox="1">
            <a:spLocks noChangeArrowheads="1"/>
          </p:cNvSpPr>
          <p:nvPr/>
        </p:nvSpPr>
        <p:spPr bwMode="auto">
          <a:xfrm>
            <a:off x="4262438" y="5807075"/>
            <a:ext cx="38258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1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7" name="TextBox 49"/>
          <p:cNvSpPr txBox="1">
            <a:spLocks noChangeArrowheads="1"/>
          </p:cNvSpPr>
          <p:nvPr/>
        </p:nvSpPr>
        <p:spPr bwMode="auto">
          <a:xfrm>
            <a:off x="4221163" y="5791200"/>
            <a:ext cx="423862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2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8" name="TextBox 53"/>
          <p:cNvSpPr txBox="1">
            <a:spLocks noChangeArrowheads="1"/>
          </p:cNvSpPr>
          <p:nvPr/>
        </p:nvSpPr>
        <p:spPr bwMode="auto">
          <a:xfrm>
            <a:off x="4249738" y="5802313"/>
            <a:ext cx="34766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3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9" name="TextBox 54"/>
          <p:cNvSpPr txBox="1">
            <a:spLocks noChangeArrowheads="1"/>
          </p:cNvSpPr>
          <p:nvPr/>
        </p:nvSpPr>
        <p:spPr bwMode="auto">
          <a:xfrm>
            <a:off x="4256088" y="5788025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4</a:t>
            </a:r>
            <a:endParaRPr lang="en-SG" sz="1600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988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0A7AE-7861-44A4-AA65-1FF16F85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77D17-AD60-49C2-A769-64F6E12F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C059A-77C5-45F5-B3A2-06D5784E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63B3FE-0902-4DE4-9EF9-902426F26C50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10. Exercise: Up-slopes (1/3)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0DCE8-02A4-4E75-B78C-12D491634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36" y="3629943"/>
            <a:ext cx="7265464" cy="1910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47351F-5D47-4343-8F6F-2F8D0946C59D}"/>
              </a:ext>
            </a:extLst>
          </p:cNvPr>
          <p:cNvSpPr txBox="1"/>
          <p:nvPr/>
        </p:nvSpPr>
        <p:spPr>
          <a:xfrm>
            <a:off x="533400" y="1099462"/>
            <a:ext cx="7239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You are an avid runner. Given a running route consisting of heights of points at regular interval on the route, you want to find the </a:t>
            </a:r>
            <a:r>
              <a:rPr lang="en-SG" sz="2400" dirty="0">
                <a:solidFill>
                  <a:srgbClr val="0000FF"/>
                </a:solidFill>
              </a:rPr>
              <a:t>number of up-slopes </a:t>
            </a:r>
            <a:r>
              <a:rPr lang="en-SG" sz="2400" dirty="0"/>
              <a:t>in the route. An up-slope is a contiguous group of heights of increasing values.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CFAEC8-D29A-4ADD-958D-28254E4D0C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7" r="17403"/>
          <a:stretch/>
        </p:blipFill>
        <p:spPr>
          <a:xfrm>
            <a:off x="7703127" y="798429"/>
            <a:ext cx="1099128" cy="1711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955226-5922-4354-AF22-FA797622EA00}"/>
              </a:ext>
            </a:extLst>
          </p:cNvPr>
          <p:cNvSpPr txBox="1"/>
          <p:nvPr/>
        </p:nvSpPr>
        <p:spPr>
          <a:xfrm>
            <a:off x="533400" y="3264183"/>
            <a:ext cx="3963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data: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2.9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3.65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up-slopes = 4</a:t>
            </a:r>
          </a:p>
        </p:txBody>
      </p:sp>
    </p:spTree>
    <p:extLst>
      <p:ext uri="{BB962C8B-B14F-4D97-AF65-F5344CB8AC3E}">
        <p14:creationId xmlns:p14="http://schemas.microsoft.com/office/powerpoint/2010/main" val="20592877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0A7AE-7861-44A4-AA65-1FF16F85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77D17-AD60-49C2-A769-64F6E12F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C059A-77C5-45F5-B3A2-06D5784E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63B3FE-0902-4DE4-9EF9-902426F26C50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10. Exercise: Up-slopes (2/3)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BBD2E-C2A3-4044-91F2-3F83C3255C32}"/>
              </a:ext>
            </a:extLst>
          </p:cNvPr>
          <p:cNvGrpSpPr/>
          <p:nvPr/>
        </p:nvGrpSpPr>
        <p:grpSpPr>
          <a:xfrm>
            <a:off x="203201" y="726209"/>
            <a:ext cx="8802254" cy="6046991"/>
            <a:chOff x="1292226" y="1472144"/>
            <a:chExt cx="8802254" cy="604699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120685-42AB-4D4C-8507-7B2F439CEC8A}"/>
                </a:ext>
              </a:extLst>
            </p:cNvPr>
            <p:cNvSpPr txBox="1"/>
            <p:nvPr/>
          </p:nvSpPr>
          <p:spPr>
            <a:xfrm>
              <a:off x="1292226" y="1763713"/>
              <a:ext cx="8802254" cy="575542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MAX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maximum length of a route</a:t>
              </a:r>
              <a:endPara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function prototypes omitted</a:t>
              </a:r>
              <a:endPara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route[MAX];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route_length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route_length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read_route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(route);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"Number of up-slopes =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compute_upslopes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(route, </a:t>
              </a:r>
              <a:r>
                <a:rPr lang="en-US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route_length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This function reads a list of ...</a:t>
              </a:r>
            </a:p>
            <a:p>
              <a:pPr eaLnBrk="1" hangingPunct="1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read_route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route[]) {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height;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length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length of route; number of values read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 eaLnBrk="1" hangingPunct="1">
                <a:defRPr/>
              </a:pP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data: 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&amp;height);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(height &gt;=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  route[length++] = height;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&amp;height);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length;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850E33-1180-43EA-9CAE-3E5D0615E7D1}"/>
                </a:ext>
              </a:extLst>
            </p:cNvPr>
            <p:cNvSpPr txBox="1"/>
            <p:nvPr/>
          </p:nvSpPr>
          <p:spPr>
            <a:xfrm>
              <a:off x="7803861" y="1472144"/>
              <a:ext cx="2115127" cy="3683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Unit8_UpSlopes.c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144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8: Arrays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Arrays and Pointers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Array Assignment</a:t>
            </a:r>
            <a:endParaRPr lang="en-GB" sz="2400" dirty="0"/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Array Parameters in Functions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Passing Array Arguments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Standard I/O Functions for Arrays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Modifying Array Arguments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Exercise: Up-slopes</a:t>
            </a:r>
          </a:p>
        </p:txBody>
      </p:sp>
    </p:spTree>
    <p:extLst>
      <p:ext uri="{BB962C8B-B14F-4D97-AF65-F5344CB8AC3E}">
        <p14:creationId xmlns:p14="http://schemas.microsoft.com/office/powerpoint/2010/main" val="227904936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0A7AE-7861-44A4-AA65-1FF16F85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77D17-AD60-49C2-A769-64F6E12F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C059A-77C5-45F5-B3A2-06D5784E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63B3FE-0902-4DE4-9EF9-902426F26C50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10. Exercise: Up-slopes (3/3)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BBD2E-C2A3-4044-91F2-3F83C3255C32}"/>
              </a:ext>
            </a:extLst>
          </p:cNvPr>
          <p:cNvGrpSpPr/>
          <p:nvPr/>
        </p:nvGrpSpPr>
        <p:grpSpPr>
          <a:xfrm>
            <a:off x="203201" y="716972"/>
            <a:ext cx="8802254" cy="5902339"/>
            <a:chOff x="1292226" y="1462907"/>
            <a:chExt cx="8802254" cy="59023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120685-42AB-4D4C-8507-7B2F439CEC8A}"/>
                </a:ext>
              </a:extLst>
            </p:cNvPr>
            <p:cNvSpPr txBox="1"/>
            <p:nvPr/>
          </p:nvSpPr>
          <p:spPr>
            <a:xfrm>
              <a:off x="1292226" y="1763713"/>
              <a:ext cx="8802254" cy="56015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This function takes a route and computes the number of upslopes.</a:t>
              </a:r>
            </a:p>
            <a:p>
              <a:pPr eaLnBrk="1" hangingPunct="1"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compute_upslopes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route[], 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size) {</a:t>
              </a:r>
            </a:p>
            <a:p>
              <a:pPr eaLnBrk="1" hangingPunct="1"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upslopes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upslopes</a:t>
              </a: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upslopes;</a:t>
              </a:r>
            </a:p>
            <a:p>
              <a:pPr eaLnBrk="1" hangingPunct="1"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850E33-1180-43EA-9CAE-3E5D0615E7D1}"/>
                </a:ext>
              </a:extLst>
            </p:cNvPr>
            <p:cNvSpPr txBox="1"/>
            <p:nvPr/>
          </p:nvSpPr>
          <p:spPr>
            <a:xfrm>
              <a:off x="7776152" y="1462907"/>
              <a:ext cx="2152073" cy="3683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Unit8_UpSlopes.c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459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Declaring array variables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Using array initializers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Relationship between array and pointer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How to pass an array into a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948981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</a:t>
            </a:r>
            <a:r>
              <a:rPr lang="en-GB" sz="3600">
                <a:solidFill>
                  <a:srgbClr val="0000FF"/>
                </a:solidFill>
              </a:rPr>
              <a:t>. Motivation #1: Coin Change (1/2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367861" y="1203159"/>
            <a:ext cx="8126434" cy="226305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Some of the programs we have written are “long-winded”, because we have not learned enough C constructs to do it simpler</a:t>
            </a:r>
            <a:r>
              <a:rPr lang="en-US" sz="2400">
                <a:latin typeface="Arial" pitchFamily="34" charset="0"/>
                <a:cs typeface="Arial" pitchFamily="34" charset="0"/>
              </a:rPr>
              <a:t>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Consider the </a:t>
            </a:r>
            <a:r>
              <a:rPr lang="en-GB">
                <a:solidFill>
                  <a:srgbClr val="0000FF"/>
                </a:solidFill>
              </a:rPr>
              <a:t>Coin Change </a:t>
            </a:r>
            <a:r>
              <a:rPr lang="en-GB"/>
              <a:t>problem (Week 1 Task 2) with 6 denominations </a:t>
            </a:r>
            <a:r>
              <a:rPr lang="en-US"/>
              <a:t>1¢, 5¢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/>
              <a:t>10¢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/>
              <a:t>20¢, 50¢, and $1: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6271" y="3466214"/>
            <a:ext cx="4614529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dirty="0">
                <a:solidFill>
                  <a:srgbClr val="0000FF"/>
                </a:solidFill>
              </a:rPr>
              <a:t>Algorithm 1: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input: amt (in cents); output: coins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coins </a:t>
            </a:r>
            <a:r>
              <a:rPr lang="en-US" dirty="0">
                <a:sym typeface="Wingdings" pitchFamily="2" charset="2"/>
              </a:rPr>
              <a:t> 0</a:t>
            </a:r>
            <a:endParaRPr lang="en-US" dirty="0"/>
          </a:p>
          <a:p>
            <a:pPr>
              <a:tabLst>
                <a:tab pos="265113" algn="l"/>
              </a:tabLst>
            </a:pPr>
            <a:r>
              <a:rPr lang="en-US" dirty="0"/>
              <a:t>	coins += amt/100; amt %=100;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coins += amt/50; amt %= 50;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coins += amt/20; amt %= 20;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coins += amt/10; amt %= 10;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coins += amt/5; amt %= 5;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coins += amt/1; amt %= 1;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print coins</a:t>
            </a:r>
          </a:p>
        </p:txBody>
      </p:sp>
      <p:pic>
        <p:nvPicPr>
          <p:cNvPr id="30" name="Picture 29" descr="c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6664" y="4834654"/>
            <a:ext cx="1520826" cy="140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98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</a:t>
            </a:r>
            <a:r>
              <a:rPr lang="en-GB" sz="3600">
                <a:solidFill>
                  <a:srgbClr val="0000FF"/>
                </a:solidFill>
              </a:rPr>
              <a:t>. Motivation #1: Coin Change (2/2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46078" y="1268450"/>
            <a:ext cx="6198289" cy="4626101"/>
            <a:chOff x="546078" y="1268450"/>
            <a:chExt cx="6198289" cy="4626101"/>
          </a:xfrm>
        </p:grpSpPr>
        <p:sp>
          <p:nvSpPr>
            <p:cNvPr id="13" name="TextBox 12"/>
            <p:cNvSpPr txBox="1"/>
            <p:nvPr/>
          </p:nvSpPr>
          <p:spPr>
            <a:xfrm>
              <a:off x="546078" y="1370236"/>
              <a:ext cx="4916876" cy="45243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minimumCoins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amt) {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coins 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retained for regularity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      </a:t>
              </a:r>
              <a:r>
                <a: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retained for regularity</a:t>
              </a:r>
            </a:p>
            <a:p>
              <a:pPr>
                <a:tabLst>
                  <a:tab pos="265113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coins;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98762" y="1268450"/>
              <a:ext cx="2645605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Unit8_CoinChange.c</a:t>
              </a:r>
              <a:endParaRPr lang="en-SG" dirty="0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645887" y="2211572"/>
            <a:ext cx="3062177" cy="584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we do better?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17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Motivation #2: Vote Counting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367861" y="1203159"/>
            <a:ext cx="8126434" cy="488111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A student election has just completed with 1000 votes cast for the three candidates: Tom, Dick and Harry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Write a program </a:t>
            </a:r>
            <a:r>
              <a:rPr lang="en-GB" dirty="0">
                <a:solidFill>
                  <a:srgbClr val="0000FF"/>
                </a:solidFill>
              </a:rPr>
              <a:t>Unit8_VoteCount.c</a:t>
            </a:r>
            <a:r>
              <a:rPr lang="en-GB" dirty="0"/>
              <a:t> to read in all the votes and display the total number of votes received by each candidate. Each vote has one of three possible values:</a:t>
            </a:r>
          </a:p>
          <a:p>
            <a:pPr marL="906463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latin typeface="Arial" pitchFamily="34" charset="0"/>
                <a:cs typeface="Arial" pitchFamily="34" charset="0"/>
              </a:rPr>
              <a:t>1: for candidate Tom</a:t>
            </a:r>
          </a:p>
          <a:p>
            <a:pPr marL="906463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2: for candidate Dick</a:t>
            </a:r>
          </a:p>
          <a:p>
            <a:pPr marL="906463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latin typeface="Arial" pitchFamily="34" charset="0"/>
                <a:cs typeface="Arial" pitchFamily="34" charset="0"/>
              </a:rPr>
              <a:t>3: for candidate Harry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[Picture 1]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05" y="4656533"/>
            <a:ext cx="1377828" cy="1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675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Motivation #2: Votes for </a:t>
            </a:r>
            <a:r>
              <a:rPr lang="en-GB" sz="3600">
                <a:solidFill>
                  <a:srgbClr val="C00000"/>
                </a:solidFill>
              </a:rPr>
              <a:t>3</a:t>
            </a:r>
            <a:r>
              <a:rPr lang="en-GB" sz="3600">
                <a:solidFill>
                  <a:srgbClr val="0000FF"/>
                </a:solidFill>
              </a:rPr>
              <a:t> candidates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73113" y="1118548"/>
            <a:ext cx="7447206" cy="4845108"/>
            <a:chOff x="773113" y="1118548"/>
            <a:chExt cx="7447206" cy="4845108"/>
          </a:xfrm>
        </p:grpSpPr>
        <p:sp>
          <p:nvSpPr>
            <p:cNvPr id="10" name="TextBox 9"/>
            <p:cNvSpPr txBox="1"/>
            <p:nvPr/>
          </p:nvSpPr>
          <p:spPr>
            <a:xfrm>
              <a:off x="773113" y="1193119"/>
              <a:ext cx="7019925" cy="47705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votes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tom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dick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harry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switch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(vote)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tom++;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dick++;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harry++;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"Tom: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Dick: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Harry: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        tom, dick, harry);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15988" y="1118548"/>
              <a:ext cx="2104331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Unit8_VoteCount.c</a:t>
              </a:r>
              <a:endParaRPr lang="en-SG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53210" y="3210037"/>
            <a:ext cx="2924175" cy="800219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What if there were </a:t>
            </a:r>
            <a:r>
              <a:rPr lang="en-US" sz="2800" dirty="0">
                <a:solidFill>
                  <a:srgbClr val="0000FF"/>
                </a:solidFill>
              </a:rPr>
              <a:t>30</a:t>
            </a:r>
            <a:r>
              <a:rPr lang="en-US" dirty="0">
                <a:solidFill>
                  <a:srgbClr val="000000"/>
                </a:solidFill>
              </a:rPr>
              <a:t> instead of 3 candidates?</a:t>
            </a:r>
            <a:endParaRPr lang="en-SG" dirty="0">
              <a:solidFill>
                <a:srgbClr val="000000"/>
              </a:solidFill>
            </a:endParaRPr>
          </a:p>
        </p:txBody>
      </p:sp>
      <p:pic>
        <p:nvPicPr>
          <p:cNvPr id="2" name="[Picture 1]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05" y="4656533"/>
            <a:ext cx="1377828" cy="1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4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Motivation #2: Votes for </a:t>
            </a:r>
            <a:r>
              <a:rPr lang="en-GB" sz="3600">
                <a:solidFill>
                  <a:srgbClr val="C00000"/>
                </a:solidFill>
              </a:rPr>
              <a:t>30</a:t>
            </a:r>
            <a:r>
              <a:rPr lang="en-GB" sz="3600">
                <a:solidFill>
                  <a:srgbClr val="0000FF"/>
                </a:solidFill>
              </a:rPr>
              <a:t> candidates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3113" y="1236663"/>
            <a:ext cx="7019925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#define NUM_VOTES</a:t>
            </a: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number of votes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vote, c1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c2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..., c30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votes: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NUM_VOTES;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&amp;vote);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(vote)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c1++;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c2++;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. . .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c30++;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34975" y="3515117"/>
            <a:ext cx="1938437" cy="1617754"/>
            <a:chOff x="5241851" y="3925324"/>
            <a:chExt cx="1938437" cy="1617754"/>
          </a:xfrm>
        </p:grpSpPr>
        <p:sp>
          <p:nvSpPr>
            <p:cNvPr id="16" name="Right Brace 15"/>
            <p:cNvSpPr/>
            <p:nvPr/>
          </p:nvSpPr>
          <p:spPr bwMode="auto">
            <a:xfrm>
              <a:off x="5241851" y="4061636"/>
              <a:ext cx="244549" cy="1297173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17" name="Picture 16" descr="shocked_face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1067" y="3925324"/>
              <a:ext cx="1569221" cy="1617754"/>
            </a:xfrm>
            <a:prstGeom prst="rect">
              <a:avLst/>
            </a:prstGeom>
          </p:spPr>
        </p:pic>
      </p:grpSp>
      <p:pic>
        <p:nvPicPr>
          <p:cNvPr id="2" name="[Picture 1]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05" y="4656533"/>
            <a:ext cx="1377828" cy="1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54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20654</TotalTime>
  <Words>3492</Words>
  <Application>Microsoft Office PowerPoint</Application>
  <PresentationFormat>On-screen Show (4:3)</PresentationFormat>
  <Paragraphs>906</Paragraphs>
  <Slides>42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http://www.comp.nus.edu.sg/~cs1010/</vt:lpstr>
      <vt:lpstr>UNIT 8: Arrays</vt:lpstr>
      <vt:lpstr>UNIT 8: Arrays (1/2)</vt:lpstr>
      <vt:lpstr>UNIT 8: Arrays (2/2)</vt:lpstr>
      <vt:lpstr>1. Motivation #1: Coin Change (1/2)</vt:lpstr>
      <vt:lpstr>1. Motivation #1: Coin Change (2/2)</vt:lpstr>
      <vt:lpstr>2. Motivation #2: Vote Counting</vt:lpstr>
      <vt:lpstr>2. Motivation #2: Votes for 3 candidates</vt:lpstr>
      <vt:lpstr>2. Motivation #2: Votes for 30 candidates</vt:lpstr>
      <vt:lpstr>3. Introducing Array (1/4)</vt:lpstr>
      <vt:lpstr>3. Introducing Array (2/4)</vt:lpstr>
      <vt:lpstr>3. Introducing Array (3/4)</vt:lpstr>
      <vt:lpstr>3. Introducing Array (4/4)</vt:lpstr>
      <vt:lpstr>3.1 Array Declaration: Syntax</vt:lpstr>
      <vt:lpstr>3.2 Array Variable (1/4)</vt:lpstr>
      <vt:lpstr>3.2 Array Variable (2/4)</vt:lpstr>
      <vt:lpstr>3.2 Array Variable (3/4)</vt:lpstr>
      <vt:lpstr>3.2 Array Variable (4/4)</vt:lpstr>
      <vt:lpstr>3.3 Array Declarations with Initializers</vt:lpstr>
      <vt:lpstr>3.4 Demo #1: Using Array Initializer</vt:lpstr>
      <vt:lpstr>3.5 Demo #2: Coin Change Revisit (1/2)</vt:lpstr>
      <vt:lpstr>3.5 Demo #2: Coin Change Revisit (2/2)</vt:lpstr>
      <vt:lpstr>3.6 Array Size</vt:lpstr>
      <vt:lpstr>4. Arrays and Pointers</vt:lpstr>
      <vt:lpstr>5. Array Assignment (1/2)</vt:lpstr>
      <vt:lpstr>5. Array Assignment (2/2)</vt:lpstr>
      <vt:lpstr>6. Array Parameters in Functions (1/3)</vt:lpstr>
      <vt:lpstr>6. Array Parameters in Functions (2/3)</vt:lpstr>
      <vt:lpstr>6. Array Parameters in Functions (3/3)</vt:lpstr>
      <vt:lpstr>7. Passing Array Arguments (1/3)</vt:lpstr>
      <vt:lpstr>7. Passing Array Arguments (2/3)</vt:lpstr>
      <vt:lpstr>7. Passing Array Arguments (3/3)</vt:lpstr>
      <vt:lpstr>8. Standard I/O Functions for Arrays (1/3)</vt:lpstr>
      <vt:lpstr>8. Standard I/O Functions for Arrays (2/3)</vt:lpstr>
      <vt:lpstr>8. Standard I/O Functions for Arrays (3/3)</vt:lpstr>
      <vt:lpstr>9. Modifying Array Arguments (1/2)</vt:lpstr>
      <vt:lpstr>9. Modifying Array Arguments (2/2)</vt:lpstr>
      <vt:lpstr>PowerPoint Presentation</vt:lpstr>
      <vt:lpstr>PowerPoint Presentation</vt:lpstr>
      <vt:lpstr>PowerPoint Presentation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Tuck-Choy Aaron TAN</cp:lastModifiedBy>
  <cp:revision>1692</cp:revision>
  <cp:lastPrinted>2014-07-01T03:51:49Z</cp:lastPrinted>
  <dcterms:created xsi:type="dcterms:W3CDTF">1998-09-05T15:03:32Z</dcterms:created>
  <dcterms:modified xsi:type="dcterms:W3CDTF">2017-09-10T08:07:38Z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