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468" r:id="rId3"/>
    <p:sldId id="509" r:id="rId4"/>
    <p:sldId id="607" r:id="rId5"/>
    <p:sldId id="547" r:id="rId6"/>
    <p:sldId id="608" r:id="rId7"/>
    <p:sldId id="609" r:id="rId8"/>
    <p:sldId id="610" r:id="rId9"/>
    <p:sldId id="611" r:id="rId10"/>
    <p:sldId id="612" r:id="rId11"/>
    <p:sldId id="598" r:id="rId12"/>
    <p:sldId id="599" r:id="rId13"/>
    <p:sldId id="600" r:id="rId14"/>
    <p:sldId id="601" r:id="rId15"/>
    <p:sldId id="605" r:id="rId16"/>
    <p:sldId id="613" r:id="rId17"/>
    <p:sldId id="614" r:id="rId18"/>
    <p:sldId id="615" r:id="rId19"/>
    <p:sldId id="616" r:id="rId20"/>
    <p:sldId id="635" r:id="rId21"/>
    <p:sldId id="617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06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6600"/>
    <a:srgbClr val="0000FF"/>
    <a:srgbClr val="008000"/>
    <a:srgbClr val="9F9FFF"/>
    <a:srgbClr val="CDCDFF"/>
    <a:srgbClr val="000000"/>
    <a:srgbClr val="990099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7703" autoAdjust="0"/>
  </p:normalViewPr>
  <p:slideViewPr>
    <p:cSldViewPr snapToGrid="0">
      <p:cViewPr varScale="1">
        <p:scale>
          <a:sx n="83" d="100"/>
          <a:sy n="83" d="100"/>
        </p:scale>
        <p:origin x="14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6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9/18/2017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86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6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07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78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2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5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0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3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1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9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7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70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7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94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67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0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9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9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9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41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1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5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0E97-A328-4150-A9DF-5F05465F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0" name="[Picture 6]">
            <a:hlinkClick r:id="rId4"/>
            <a:extLst>
              <a:ext uri="{FF2B5EF4-FFF2-40B4-BE49-F238E27FC236}">
                <a16:creationId xmlns:a16="http://schemas.microsoft.com/office/drawing/2014/main" id="{203DA20D-C2D6-4346-A50C-13CECACC6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04A3126-8EA6-4DF8-A3B1-F9539F58B8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1.4 Sum Alternate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sumAlt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sum of alternate elements (1</a:t>
            </a:r>
            <a:r>
              <a:rPr lang="en-GB" sz="2400" kern="0" baseline="30000" dirty="0">
                <a:latin typeface="+mn-lt"/>
                <a:cs typeface="+mn-cs"/>
              </a:rPr>
              <a:t>st</a:t>
            </a:r>
            <a:r>
              <a:rPr lang="en-GB" sz="2400" kern="0" dirty="0">
                <a:latin typeface="+mn-lt"/>
                <a:cs typeface="+mn-cs"/>
              </a:rPr>
              <a:t>, 3</a:t>
            </a:r>
            <a:r>
              <a:rPr lang="en-GB" sz="2400" kern="0" baseline="30000" dirty="0">
                <a:latin typeface="+mn-lt"/>
                <a:cs typeface="+mn-cs"/>
              </a:rPr>
              <a:t>rd</a:t>
            </a:r>
            <a:r>
              <a:rPr lang="en-GB" sz="2400" kern="0" dirty="0">
                <a:latin typeface="+mn-lt"/>
                <a:cs typeface="+mn-cs"/>
              </a:rPr>
              <a:t>, 5</a:t>
            </a:r>
            <a:r>
              <a:rPr lang="en-GB" sz="2400" kern="0" baseline="30000" dirty="0">
                <a:latin typeface="+mn-lt"/>
                <a:cs typeface="+mn-cs"/>
              </a:rPr>
              <a:t>th</a:t>
            </a:r>
            <a:r>
              <a:rPr lang="en-GB" sz="2400" kern="0" dirty="0">
                <a:latin typeface="+mn-lt"/>
                <a:cs typeface="+mn-cs"/>
              </a:rPr>
              <a:t>, etc.)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5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3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20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45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81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670778" y="2796129"/>
            <a:ext cx="502237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sumAlt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+=2)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986935" y="3564014"/>
            <a:ext cx="794479" cy="495055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89F277-36D7-40ED-AC59-43DE7232E83C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1.5 Sum Odd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sumOdd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) </a:t>
            </a:r>
            <a:r>
              <a:rPr lang="en-GB" sz="2400" kern="0" dirty="0">
                <a:latin typeface="+mn-lt"/>
                <a:cs typeface="+mn-cs"/>
              </a:rPr>
              <a:t>to return the sum of elements that are odd numbers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33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9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25</a:t>
            </a:r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34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670778" y="2793175"/>
            <a:ext cx="491624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sumOdd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]%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2</a:t>
            </a:r>
            <a:r>
              <a:rPr lang="en-US" dirty="0">
                <a:latin typeface="Lucida Console" pitchFamily="49" charset="0"/>
              </a:rPr>
              <a:t> == 1)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169233" y="3922719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2CBC54-0115-4951-B9DA-CA85EBF33632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1.6 Sum Last 3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20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sumLast3(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sum of the last 3 elements among </a:t>
            </a:r>
            <a:r>
              <a:rPr lang="en-GB" sz="2400" i="1" kern="0" dirty="0">
                <a:latin typeface="+mn-lt"/>
                <a:cs typeface="+mn-cs"/>
              </a:rPr>
              <a:t>size</a:t>
            </a:r>
            <a:r>
              <a:rPr lang="en-GB" sz="2400" kern="0" dirty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Examples: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7178"/>
              </p:ext>
            </p:extLst>
          </p:nvPr>
        </p:nvGraphicFramePr>
        <p:xfrm>
          <a:off x="806007" y="3146571"/>
          <a:ext cx="727957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1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sumLast3(numbers,</a:t>
                      </a:r>
                      <a:r>
                        <a:rPr lang="en-US" sz="2000" baseline="0" dirty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5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12, -3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20, 12, 25, 8, 36, 9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-1, 2, -3,</a:t>
                      </a:r>
                      <a:r>
                        <a:rPr lang="en-US" sz="2000" baseline="0" dirty="0"/>
                        <a:t> 4, -5, 6, -7, 8, 9, 10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CF555E-3C08-427D-9073-0F05F8F7B44A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272570"/>
            <a:ext cx="1642533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9877" y="1672680"/>
            <a:ext cx="4217634" cy="28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Last 3 elements of an array </a:t>
            </a:r>
            <a:r>
              <a:rPr lang="en-GB" sz="2000" kern="0" dirty="0" err="1">
                <a:latin typeface="+mn-lt"/>
                <a:cs typeface="+mn-cs"/>
              </a:rPr>
              <a:t>arr</a:t>
            </a:r>
            <a:endParaRPr lang="en-GB" sz="2000" kern="0" dirty="0">
              <a:latin typeface="+mn-lt"/>
              <a:cs typeface="+mn-cs"/>
            </a:endParaRP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>
                <a:latin typeface="+mn-lt"/>
                <a:cs typeface="+mn-cs"/>
              </a:rPr>
              <a:t>arr</a:t>
            </a:r>
            <a:r>
              <a:rPr lang="en-GB" kern="0" dirty="0">
                <a:latin typeface="+mn-lt"/>
                <a:cs typeface="+mn-cs"/>
              </a:rPr>
              <a:t>[</a:t>
            </a:r>
            <a:r>
              <a:rPr lang="en-GB" i="1" kern="0" dirty="0">
                <a:latin typeface="+mn-lt"/>
                <a:cs typeface="+mn-cs"/>
              </a:rPr>
              <a:t>size</a:t>
            </a:r>
            <a:r>
              <a:rPr lang="en-GB" kern="0" dirty="0">
                <a:latin typeface="+mn-lt"/>
                <a:cs typeface="+mn-cs"/>
              </a:rPr>
              <a:t> – 1]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>
                <a:latin typeface="+mn-lt"/>
                <a:cs typeface="+mn-cs"/>
              </a:rPr>
              <a:t>arr</a:t>
            </a:r>
            <a:r>
              <a:rPr lang="en-GB" kern="0" dirty="0">
                <a:latin typeface="+mn-lt"/>
                <a:cs typeface="+mn-cs"/>
              </a:rPr>
              <a:t>[</a:t>
            </a:r>
            <a:r>
              <a:rPr lang="en-GB" i="1" kern="0" dirty="0">
                <a:latin typeface="+mn-lt"/>
                <a:cs typeface="+mn-cs"/>
              </a:rPr>
              <a:t>size</a:t>
            </a:r>
            <a:r>
              <a:rPr lang="en-GB" kern="0" dirty="0">
                <a:latin typeface="+mn-lt"/>
                <a:cs typeface="+mn-cs"/>
              </a:rPr>
              <a:t> – 2]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>
                <a:latin typeface="+mn-lt"/>
                <a:cs typeface="+mn-cs"/>
              </a:rPr>
              <a:t>arr</a:t>
            </a:r>
            <a:r>
              <a:rPr lang="en-GB" kern="0" dirty="0">
                <a:latin typeface="+mn-lt"/>
                <a:cs typeface="+mn-cs"/>
              </a:rPr>
              <a:t>[</a:t>
            </a:r>
            <a:r>
              <a:rPr lang="en-GB" i="1" kern="0" dirty="0">
                <a:latin typeface="+mn-lt"/>
                <a:cs typeface="+mn-cs"/>
              </a:rPr>
              <a:t>size</a:t>
            </a:r>
            <a:r>
              <a:rPr lang="en-GB" kern="0" dirty="0">
                <a:latin typeface="+mn-lt"/>
                <a:cs typeface="+mn-cs"/>
              </a:rPr>
              <a:t> – 3]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A loop to iterate 3 times (hence, need a counter) with index starting at </a:t>
            </a:r>
            <a:r>
              <a:rPr lang="en-GB" sz="2000" i="1" kern="0" dirty="0">
                <a:latin typeface="+mn-lt"/>
                <a:cs typeface="+mn-cs"/>
              </a:rPr>
              <a:t>size</a:t>
            </a:r>
            <a:r>
              <a:rPr lang="en-GB" sz="2000" kern="0" dirty="0">
                <a:latin typeface="+mn-lt"/>
                <a:cs typeface="+mn-cs"/>
              </a:rPr>
              <a:t> – 1 and decrementing it in each iteration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7510" y="1734235"/>
            <a:ext cx="455788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, count =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sz="1600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>
                <a:latin typeface="Lucida Console" pitchFamily="49" charset="0"/>
              </a:rPr>
              <a:t> (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size -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>
                <a:latin typeface="Lucida Console" pitchFamily="49" charset="0"/>
              </a:rPr>
              <a:t>; count&lt;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>
                <a:latin typeface="Lucida Console" pitchFamily="49" charset="0"/>
              </a:rPr>
              <a:t>;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}	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793067" y="2856089"/>
            <a:ext cx="395111" cy="282222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97765" y="3601156"/>
            <a:ext cx="421763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But what if there are fewer than 3 elements in </a:t>
            </a:r>
            <a:r>
              <a:rPr lang="en-GB" sz="2000" i="1" kern="0" dirty="0" err="1">
                <a:solidFill>
                  <a:srgbClr val="C00000"/>
                </a:solidFill>
                <a:latin typeface="+mn-lt"/>
                <a:cs typeface="+mn-cs"/>
              </a:rPr>
              <a:t>arr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3334" y="4673600"/>
            <a:ext cx="667861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, count =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>
                <a:latin typeface="Lucida Console" pitchFamily="49" charset="0"/>
              </a:rPr>
              <a:t> (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size -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>
                <a:latin typeface="Lucida Console" pitchFamily="49" charset="0"/>
              </a:rPr>
              <a:t>; (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&gt;=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>
                <a:latin typeface="Lucida Console" pitchFamily="49" charset="0"/>
              </a:rPr>
              <a:t>) &amp;&amp; (count&lt;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>
                <a:latin typeface="Lucida Console" pitchFamily="49" charset="0"/>
              </a:rPr>
              <a:t>) ;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}	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6163733" y="4312356"/>
            <a:ext cx="237067" cy="361244"/>
          </a:xfrm>
          <a:prstGeom prst="down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025322" y="4934297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774" y="2097024"/>
            <a:ext cx="730567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sumLast3(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count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size -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&gt;=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) &amp;&amp; (count&lt;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dirty="0">
                <a:latin typeface="Lucida Console" pitchFamily="49" charset="0"/>
              </a:rPr>
              <a:t>);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}	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5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1.7 Minimum Pair Difference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303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Is it true that all problems on 1D arrays can be solved by single loop? Of course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GB" sz="2400" kern="0" dirty="0">
                <a:latin typeface="+mn-lt"/>
                <a:cs typeface="+mn-cs"/>
              </a:rPr>
              <a:t>!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function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minPairDiff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arr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[],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size)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computes the minimum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possible difference of any pair of elements in 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For simplicity, assume </a:t>
            </a:r>
            <a:r>
              <a:rPr lang="en-GB" sz="2400" i="1" kern="0" baseline="0" dirty="0">
                <a:latin typeface="+mn-lt"/>
                <a:cs typeface="+mn-cs"/>
              </a:rPr>
              <a:t>size</a:t>
            </a:r>
            <a:r>
              <a:rPr lang="en-GB" sz="2400" kern="0" baseline="0" dirty="0">
                <a:latin typeface="+mn-lt"/>
                <a:cs typeface="+mn-cs"/>
              </a:rPr>
              <a:t> &gt; 1</a:t>
            </a:r>
            <a:r>
              <a:rPr lang="en-GB" sz="2400" kern="0" dirty="0">
                <a:latin typeface="+mn-lt"/>
                <a:cs typeface="+mn-cs"/>
              </a:rPr>
              <a:t> (i.e. there are at least 2 elements in array).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04624"/>
              </p:ext>
            </p:extLst>
          </p:nvPr>
        </p:nvGraphicFramePr>
        <p:xfrm>
          <a:off x="1319134" y="4323644"/>
          <a:ext cx="6405796" cy="149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minPairDiff</a:t>
                      </a:r>
                      <a:r>
                        <a:rPr lang="en-US" sz="2000" dirty="0"/>
                        <a:t>(numbers,</a:t>
                      </a:r>
                      <a:r>
                        <a:rPr lang="en-US" sz="2000" baseline="0" dirty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20, 12, 25,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8, 36, 9 </a:t>
                      </a:r>
                      <a:r>
                        <a:rPr lang="en-US" sz="2000" dirty="0"/>
                        <a:t>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{ 431,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945, 64, 841, 783, 107, 598 }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12533" y="5080000"/>
            <a:ext cx="940140" cy="0"/>
            <a:chOff x="2912533" y="5080000"/>
            <a:chExt cx="940140" cy="0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2912533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626895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456765" y="5452533"/>
            <a:ext cx="681546" cy="316727"/>
            <a:chOff x="2456765" y="5452533"/>
            <a:chExt cx="681546" cy="31672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912533" y="5452533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56765" y="5769260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272570"/>
            <a:ext cx="1687689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6733" y="1334125"/>
            <a:ext cx="538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i="1" dirty="0"/>
              <a:t>size</a:t>
            </a:r>
            <a:r>
              <a:rPr lang="en-US" sz="2000" dirty="0"/>
              <a:t> = 5. Need to compute difference of</a:t>
            </a:r>
            <a:endParaRPr lang="en-SG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26733" y="2057470"/>
            <a:ext cx="2339622" cy="4158664"/>
            <a:chOff x="2226733" y="2057470"/>
            <a:chExt cx="2339622" cy="4158664"/>
          </a:xfrm>
        </p:grpSpPr>
        <p:sp>
          <p:nvSpPr>
            <p:cNvPr id="21" name="TextBox 20"/>
            <p:cNvSpPr txBox="1"/>
            <p:nvPr/>
          </p:nvSpPr>
          <p:spPr>
            <a:xfrm>
              <a:off x="2226733" y="25792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[0]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9133" y="205747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[1]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9133" y="2394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[2]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9133" y="2763868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9133" y="31332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267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[1]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9133" y="3667204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[2]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91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133" y="43736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6733" y="50800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[2]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133" y="49276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9133" y="526466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67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91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3071988" y="2242136"/>
              <a:ext cx="649112" cy="36933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3071988" y="2579202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077748" y="2856674"/>
              <a:ext cx="643352" cy="9186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071988" y="2963144"/>
              <a:ext cx="649112" cy="33481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3077748" y="4296834"/>
              <a:ext cx="643352" cy="27644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77748" y="4206824"/>
              <a:ext cx="649112" cy="1437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3077748" y="3944203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3077748" y="5112266"/>
              <a:ext cx="643352" cy="8466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077748" y="5286944"/>
              <a:ext cx="649112" cy="1623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3"/>
              <a:endCxn id="35" idx="1"/>
            </p:cNvCxnSpPr>
            <p:nvPr/>
          </p:nvCxnSpPr>
          <p:spPr bwMode="auto">
            <a:xfrm>
              <a:off x="3143955" y="6031468"/>
              <a:ext cx="505178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46" name="Rectangle 45"/>
          <p:cNvSpPr/>
          <p:nvPr/>
        </p:nvSpPr>
        <p:spPr bwMode="auto">
          <a:xfrm>
            <a:off x="2226733" y="2293702"/>
            <a:ext cx="851015" cy="4006264"/>
          </a:xfrm>
          <a:prstGeom prst="rect">
            <a:avLst/>
          </a:prstGeom>
          <a:solidFill>
            <a:srgbClr val="0000FF">
              <a:alpha val="3098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045" y="1765082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726860" y="2125737"/>
            <a:ext cx="851015" cy="1376796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93355" y="257920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26860" y="3667204"/>
            <a:ext cx="851015" cy="1075730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3355" y="395959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26860" y="4927600"/>
            <a:ext cx="851015" cy="706398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93355" y="5004544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726860" y="5846802"/>
            <a:ext cx="851015" cy="453164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3355" y="5739080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4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54222" y="2426802"/>
            <a:ext cx="2094089" cy="3897053"/>
            <a:chOff x="4854222" y="2426802"/>
            <a:chExt cx="2094089" cy="3897053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8542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50066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6163734" y="1765082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137285" y="2303875"/>
            <a:ext cx="32001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045" y="1646329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734" y="1646329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930" y="2231195"/>
            <a:ext cx="749582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minPairDiff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j, diff, 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 = abs(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] –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]);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// init min diff.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size-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 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(j = i+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j &lt; size; j++) {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	diff = abs(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 –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[j]);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latin typeface="Lucida Console" pitchFamily="49" charset="0"/>
              </a:rPr>
              <a:t> (diff &lt; 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		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 = diff;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}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174699"/>
            <a:ext cx="212795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code…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3242" y="4583875"/>
            <a:ext cx="4633813" cy="21390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kind of nested loop is found in many applications involving 1D array, for example, sorting (to be covered later).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In fact, this problem can be solved by first sorting the array, then scan through the array once more to pick the pair of </a:t>
            </a:r>
            <a:r>
              <a:rPr lang="en-US" dirty="0" err="1"/>
              <a:t>neighbours</a:t>
            </a:r>
            <a:r>
              <a:rPr lang="en-US" dirty="0"/>
              <a:t> with the smallest </a:t>
            </a:r>
            <a:r>
              <a:rPr lang="en-US" sz="2000" dirty="0"/>
              <a:t>difference. </a:t>
            </a:r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Code Provided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18987" y="1330036"/>
            <a:ext cx="8357719" cy="447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Unit9_FindMax.c: 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1.2 Find Maximum Element</a:t>
            </a:r>
            <a:endParaRPr lang="en-GB" kern="0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Unit9_SumElements.c: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1.3 Sum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1.4 Sum Alternate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1.5 Sum Odd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1.6 Sum Last 3 Elements</a:t>
            </a: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Unit9_MinPairDiff.c: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</a:t>
            </a:r>
            <a:r>
              <a:rPr lang="en-GB" sz="2000" kern="0" dirty="0"/>
              <a:t>1.7 Minimum Pair Difference</a:t>
            </a: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>
                <a:solidFill>
                  <a:srgbClr val="0000FF"/>
                </a:solidFill>
              </a:rPr>
              <a:t>1.8 Accessing 1D Array Elements in Function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Line Callout 2 13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function header with array parameter,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411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A value is not necessary (and is ignored by compiler if provided) as accessing a particular array element requires only the following information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The address of the first element of the array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The size of each element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Both information are known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828800" algn="l"/>
              </a:tabLst>
              <a:defRPr/>
            </a:pPr>
            <a:r>
              <a:rPr lang="en-GB" kern="0" dirty="0">
                <a:latin typeface="+mn-lt"/>
                <a:cs typeface="+mn-cs"/>
              </a:rPr>
              <a:t>For example, when the above function is called with </a:t>
            </a:r>
            <a:br>
              <a:rPr lang="en-GB" kern="0" dirty="0">
                <a:latin typeface="+mn-lt"/>
                <a:cs typeface="+mn-cs"/>
              </a:rPr>
            </a:br>
            <a:r>
              <a:rPr lang="en-GB" kern="0" dirty="0">
                <a:latin typeface="+mn-lt"/>
                <a:cs typeface="+mn-cs"/>
              </a:rPr>
              <a:t>	</a:t>
            </a:r>
            <a:r>
              <a:rPr lang="en-GB" sz="1600" kern="0" dirty="0" err="1">
                <a:solidFill>
                  <a:srgbClr val="0000FF"/>
                </a:solidFill>
                <a:latin typeface="Lucida Console" pitchFamily="49" charset="0"/>
                <a:cs typeface="+mn-cs"/>
              </a:rPr>
              <a:t>ans</a:t>
            </a:r>
            <a:r>
              <a:rPr lang="en-GB" sz="16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= sum(numbers, 6); </a:t>
            </a:r>
            <a:br>
              <a:rPr lang="en-GB" kern="0" dirty="0">
                <a:latin typeface="+mn-lt"/>
                <a:cs typeface="+mn-cs"/>
              </a:rPr>
            </a:br>
            <a:r>
              <a:rPr lang="en-GB" kern="0" dirty="0">
                <a:latin typeface="+mn-lt"/>
                <a:cs typeface="+mn-cs"/>
              </a:rPr>
              <a:t>in the main(), the address of the first element, &amp;numbers[0], is copied into the parameter a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The size of each element is determined since the element type (</a:t>
            </a:r>
            <a:r>
              <a:rPr lang="en-GB" kern="0" dirty="0" err="1">
                <a:latin typeface="+mn-lt"/>
                <a:cs typeface="+mn-cs"/>
              </a:rPr>
              <a:t>int</a:t>
            </a:r>
            <a:r>
              <a:rPr lang="en-GB" kern="0" dirty="0">
                <a:latin typeface="+mn-lt"/>
                <a:cs typeface="+mn-cs"/>
              </a:rPr>
              <a:t>) is given (in </a:t>
            </a:r>
            <a:r>
              <a:rPr lang="en-GB" kern="0" dirty="0" err="1">
                <a:latin typeface="+mn-lt"/>
                <a:cs typeface="+mn-cs"/>
              </a:rPr>
              <a:t>sunfire</a:t>
            </a:r>
            <a:r>
              <a:rPr lang="en-GB" kern="0" dirty="0">
                <a:latin typeface="+mn-lt"/>
                <a:cs typeface="+mn-cs"/>
              </a:rPr>
              <a:t>, an integer takes up 4 bytes)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Multidimensional Arrays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of multi-dimensional 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Problem solving using multidimensional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74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Chapter 7: Array Pointers</a:t>
            </a:r>
          </a:p>
          <a:p>
            <a:pPr marL="956945" lvl="2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dirty="0"/>
              <a:t>Section 7.8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>
                <a:solidFill>
                  <a:srgbClr val="0000FF"/>
                </a:solidFill>
              </a:rPr>
              <a:t>1.8 Accessing 1D Array Elements in Function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Line Callout 2 26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function header with array parameter,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23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With this, the system is able to calculate the effective address of the required element, say 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>
                <a:latin typeface="+mn-lt"/>
                <a:cs typeface="+mn-cs"/>
              </a:rPr>
              <a:t>, by the following formula: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>
                <a:latin typeface="+mn-lt"/>
                <a:cs typeface="+mn-cs"/>
              </a:rPr>
              <a:t>	Address of 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>
                <a:latin typeface="+mn-lt"/>
                <a:cs typeface="+mn-cs"/>
              </a:rPr>
              <a:t> = base address + (2 </a:t>
            </a:r>
            <a:r>
              <a:rPr lang="en-GB" sz="2000" kern="0" dirty="0">
                <a:latin typeface="+mn-lt"/>
                <a:cs typeface="+mn-cs"/>
                <a:sym typeface="Symbol"/>
              </a:rPr>
              <a:t> size of each element)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>
                <a:latin typeface="+mn-lt"/>
                <a:cs typeface="+mn-cs"/>
                <a:sym typeface="Symbol"/>
              </a:rPr>
              <a:t>where base address is the address of the first element</a:t>
            </a:r>
            <a:endParaRPr lang="en-GB" sz="2000" kern="0" dirty="0">
              <a:latin typeface="+mn-lt"/>
              <a:cs typeface="+mn-cs"/>
            </a:endParaRP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Hence, suppose the base address is 2400, then address of 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>
                <a:latin typeface="+mn-lt"/>
                <a:cs typeface="+mn-cs"/>
              </a:rPr>
              <a:t> is 2400 + (2 </a:t>
            </a:r>
            <a:r>
              <a:rPr lang="en-GB" sz="2000" kern="0" dirty="0">
                <a:sym typeface="Symbol"/>
              </a:rPr>
              <a:t> </a:t>
            </a:r>
            <a:r>
              <a:rPr lang="en-GB" sz="2000" kern="0" dirty="0">
                <a:latin typeface="+mn-lt"/>
                <a:cs typeface="+mn-cs"/>
              </a:rPr>
              <a:t>4), or 2408.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1969" y="4738972"/>
            <a:ext cx="4237856" cy="777343"/>
            <a:chOff x="1101969" y="4738972"/>
            <a:chExt cx="4237856" cy="777343"/>
          </a:xfrm>
        </p:grpSpPr>
        <p:grpSp>
          <p:nvGrpSpPr>
            <p:cNvPr id="2" name="Group 1"/>
            <p:cNvGrpSpPr/>
            <p:nvPr/>
          </p:nvGrpSpPr>
          <p:grpSpPr>
            <a:xfrm>
              <a:off x="1101969" y="5139081"/>
              <a:ext cx="3390958" cy="377234"/>
              <a:chOff x="1101969" y="5139081"/>
              <a:chExt cx="3390958" cy="377234"/>
            </a:xfrm>
          </p:grpSpPr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952233" y="5139081"/>
                <a:ext cx="846898" cy="377233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19</a:t>
                </a:r>
                <a:endParaRPr lang="en-SG" dirty="0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364602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</p:grp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01969" y="4738972"/>
              <a:ext cx="3390958" cy="400110"/>
              <a:chOff x="1101969" y="4738972"/>
              <a:chExt cx="3390958" cy="400110"/>
            </a:xfrm>
          </p:grpSpPr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3646028" y="4738972"/>
                <a:ext cx="8468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a[3]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974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Multi-dimensional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Multi-dimensional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4" imgW="939392" imgH="710891" progId="Equation.3">
                    <p:embed/>
                  </p:oleObj>
                </mc:Choice>
                <mc:Fallback>
                  <p:oleObj name="Equation" r:id="rId4" imgW="939392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2.1 Multi-dimensional Array Initializers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09638" y="1829467"/>
            <a:ext cx="664051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nesting one-dimensional initializers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,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first dimension can be unspecified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initializer with implicit zero values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</p:txBody>
      </p:sp>
      <p:sp>
        <p:nvSpPr>
          <p:cNvPr id="220" name="Line Callout 2 219"/>
          <p:cNvSpPr/>
          <p:nvPr/>
        </p:nvSpPr>
        <p:spPr bwMode="auto">
          <a:xfrm>
            <a:off x="6267550" y="5379522"/>
            <a:ext cx="1986295" cy="941542"/>
          </a:xfrm>
          <a:prstGeom prst="borderCallout2">
            <a:avLst>
              <a:gd name="adj1" fmla="val 69418"/>
              <a:gd name="adj2" fmla="val -99"/>
              <a:gd name="adj3" fmla="val 69418"/>
              <a:gd name="adj4" fmla="val -13363"/>
              <a:gd name="adj5" fmla="val 5059"/>
              <a:gd name="adj6" fmla="val -52670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What happens to the uninitialized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elements?</a:t>
            </a:r>
            <a:endParaRPr kumimoji="0" lang="en-S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2.2 Multi-dimensional Array: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09638" y="1085850"/>
            <a:ext cx="7189787" cy="5398143"/>
            <a:chOff x="909638" y="1085850"/>
            <a:chExt cx="7189787" cy="5398143"/>
          </a:xfrm>
        </p:grpSpPr>
        <p:sp>
          <p:nvSpPr>
            <p:cNvPr id="10" name="TextBox 9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columns in array</a:t>
              </a:r>
              <a:endPara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foo[][N] = {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all elements in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rows)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j, total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rows;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 &lt; N; j++)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total +=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][j];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3425" y="1085850"/>
              <a:ext cx="2286000" cy="3698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Unit9_2DArray.c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093029" y="3500743"/>
            <a:ext cx="4680857" cy="830997"/>
            <a:chOff x="3150320" y="5960772"/>
            <a:chExt cx="4680073" cy="831090"/>
          </a:xfrm>
        </p:grpSpPr>
        <p:cxnSp>
          <p:nvCxnSpPr>
            <p:cNvPr id="14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3150320" y="6312570"/>
              <a:ext cx="1988350" cy="382083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5138671" y="5960772"/>
              <a:ext cx="2691722" cy="8310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Second dimension </a:t>
              </a:r>
              <a:r>
                <a:rPr lang="en-US" sz="1600" u="sng" dirty="0">
                  <a:solidFill>
                    <a:srgbClr val="C00000"/>
                  </a:solidFill>
                </a:rPr>
                <a:t>must</a:t>
              </a:r>
              <a:r>
                <a:rPr lang="en-US" sz="1600" dirty="0">
                  <a:solidFill>
                    <a:srgbClr val="C00000"/>
                  </a:solidFill>
                </a:rPr>
                <a:t> be specified; first dimension is not required.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7880" y="4816549"/>
            <a:ext cx="1553596" cy="646331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 is 26</a:t>
            </a:r>
          </a:p>
          <a:p>
            <a:r>
              <a:rPr lang="en-US" dirty="0"/>
              <a:t>Sum is 14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551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2.3 Accessing 2D Array Elements in Function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Line Callout 2 16"/>
          <p:cNvSpPr/>
          <p:nvPr/>
        </p:nvSpPr>
        <p:spPr bwMode="auto">
          <a:xfrm>
            <a:off x="5401340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second dimension must be specified, but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not the first dimension?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219200"/>
            <a:ext cx="4867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function header with 2D array parameter,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function(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a[][5], ...)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7200" y="2127893"/>
            <a:ext cx="8215312" cy="9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To access an element in a 2D array, it </a:t>
            </a:r>
            <a:r>
              <a:rPr lang="en-GB" u="sng" kern="0" dirty="0">
                <a:latin typeface="+mn-lt"/>
                <a:cs typeface="+mn-cs"/>
              </a:rPr>
              <a:t>must know the number of columns</a:t>
            </a:r>
            <a:r>
              <a:rPr lang="en-GB" kern="0" dirty="0">
                <a:latin typeface="+mn-lt"/>
                <a:cs typeface="+mn-cs"/>
              </a:rPr>
              <a:t>. It needs not know the number of rows.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For example, given the following two 2D-arrays: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324" y="3125973"/>
            <a:ext cx="5582094" cy="1146603"/>
            <a:chOff x="1396408" y="3560812"/>
            <a:chExt cx="5582094" cy="114660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81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0650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3180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81200" y="4104167"/>
              <a:ext cx="425302" cy="233916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06502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3180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9664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  <a:endParaRPr lang="en-SG" b="1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5199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729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02596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851992" y="4104167"/>
              <a:ext cx="425302" cy="233916"/>
            </a:xfrm>
            <a:prstGeom prst="rect">
              <a:avLst/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7729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02596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27898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553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127898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53200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5758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  <a:endParaRPr lang="en-SG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96408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A 3-column 2D array:</a:t>
              </a:r>
              <a:endParaRPr lang="en-SG" sz="16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8832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A 5-column 2D array:</a:t>
              </a:r>
              <a:endParaRPr lang="en-SG" sz="1600" i="1" dirty="0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57200" y="4272576"/>
            <a:ext cx="8458200" cy="23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As elements are stored linearly in memory in </a:t>
            </a:r>
            <a:r>
              <a:rPr lang="en-GB" kern="0" dirty="0">
                <a:solidFill>
                  <a:srgbClr val="C00000"/>
                </a:solidFill>
                <a:latin typeface="+mn-lt"/>
                <a:cs typeface="+mn-cs"/>
              </a:rPr>
              <a:t>row-major order</a:t>
            </a:r>
            <a:r>
              <a:rPr lang="en-GB" kern="0" dirty="0">
                <a:latin typeface="+mn-lt"/>
                <a:cs typeface="+mn-cs"/>
              </a:rPr>
              <a:t>, element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>
                <a:latin typeface="+mn-lt"/>
                <a:cs typeface="+mn-cs"/>
              </a:rPr>
              <a:t>would be the 4</a:t>
            </a:r>
            <a:r>
              <a:rPr lang="en-GB" kern="0" baseline="30000" dirty="0">
                <a:latin typeface="+mn-lt"/>
                <a:cs typeface="+mn-cs"/>
              </a:rPr>
              <a:t>th</a:t>
            </a:r>
            <a:r>
              <a:rPr lang="en-GB" kern="0" dirty="0">
                <a:latin typeface="+mn-lt"/>
                <a:cs typeface="+mn-cs"/>
              </a:rPr>
              <a:t> element in the 3-column array, whereas it would be the 6</a:t>
            </a:r>
            <a:r>
              <a:rPr lang="en-GB" kern="0" baseline="30000" dirty="0">
                <a:latin typeface="+mn-lt"/>
                <a:cs typeface="+mn-cs"/>
              </a:rPr>
              <a:t>th</a:t>
            </a:r>
            <a:r>
              <a:rPr lang="en-GB" kern="0" dirty="0">
                <a:latin typeface="+mn-lt"/>
                <a:cs typeface="+mn-cs"/>
              </a:rPr>
              <a:t> element in the 5-column array.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Hence, to access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>
                <a:latin typeface="+mn-lt"/>
                <a:cs typeface="+mn-cs"/>
              </a:rPr>
              <a:t>correctly, we need to provide the number of columns in the array.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For multi-dimensional arrays, all but the first dimension must be specified in the array parameter.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6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0"/>
            <a:ext cx="8443912" cy="289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A class enrolment system can be represented by a 2D array </a:t>
            </a:r>
            <a:r>
              <a:rPr lang="en-GB" sz="2000" dirty="0">
                <a:solidFill>
                  <a:srgbClr val="0000FF"/>
                </a:solidFill>
              </a:rPr>
              <a:t>enrol</a:t>
            </a:r>
            <a:r>
              <a:rPr lang="en-GB" sz="2000" dirty="0"/>
              <a:t>, where the rows represent the classes, and columns the students. For simplicity, classes and students are identified by non-negative integers.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A ‘1’ in </a:t>
            </a:r>
            <a:r>
              <a:rPr lang="en-GB" sz="2000" dirty="0">
                <a:solidFill>
                  <a:srgbClr val="0000FF"/>
                </a:solidFill>
              </a:rPr>
              <a:t>enrol[c][s] </a:t>
            </a:r>
            <a:r>
              <a:rPr lang="en-GB" sz="2000" dirty="0"/>
              <a:t>indicates student </a:t>
            </a:r>
            <a:r>
              <a:rPr lang="en-GB" sz="2000" dirty="0">
                <a:solidFill>
                  <a:srgbClr val="0000FF"/>
                </a:solidFill>
              </a:rPr>
              <a:t>s</a:t>
            </a:r>
            <a:r>
              <a:rPr lang="en-GB" sz="2000" dirty="0"/>
              <a:t> is enrolled in class </a:t>
            </a:r>
            <a:r>
              <a:rPr lang="en-GB" sz="2000" dirty="0">
                <a:solidFill>
                  <a:srgbClr val="0000FF"/>
                </a:solidFill>
              </a:rPr>
              <a:t>c</a:t>
            </a:r>
            <a:r>
              <a:rPr lang="en-GB" sz="2000" dirty="0"/>
              <a:t>; a ‘0’ means </a:t>
            </a:r>
            <a:r>
              <a:rPr lang="en-GB" sz="2000" dirty="0">
                <a:solidFill>
                  <a:srgbClr val="0000FF"/>
                </a:solidFill>
              </a:rPr>
              <a:t>s</a:t>
            </a:r>
            <a:r>
              <a:rPr lang="en-GB" sz="2000" dirty="0"/>
              <a:t> is not enrolled in </a:t>
            </a:r>
            <a:r>
              <a:rPr lang="en-GB" sz="2000" dirty="0">
                <a:solidFill>
                  <a:srgbClr val="0000FF"/>
                </a:solidFill>
              </a:rPr>
              <a:t>c</a:t>
            </a:r>
            <a:r>
              <a:rPr lang="en-GB" sz="2000" dirty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Assume at most 10 classes and 30 students.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Example of an enrolment system with 3 classes and 8 students: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136064" y="4051680"/>
            <a:ext cx="4350377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kern="0" baseline="0" dirty="0">
                <a:latin typeface="+mn-lt"/>
                <a:cs typeface="+mn-cs"/>
              </a:rPr>
              <a:t>Name all students who are enrolled</a:t>
            </a:r>
            <a:r>
              <a:rPr lang="en-GB" kern="0" dirty="0">
                <a:latin typeface="+mn-lt"/>
                <a:cs typeface="+mn-cs"/>
              </a:rPr>
              <a:t> in all the classes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06240" y="4188691"/>
            <a:ext cx="2686320" cy="1306562"/>
            <a:chOff x="806240" y="4188691"/>
            <a:chExt cx="2686320" cy="1306562"/>
          </a:xfrm>
        </p:grpSpPr>
        <p:grpSp>
          <p:nvGrpSpPr>
            <p:cNvPr id="45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46" name="Group 62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471488" y="1219201"/>
            <a:ext cx="8443912" cy="20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Inputs: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Number of classes and students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Number of data entries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Each data entry consists of 2 integers </a:t>
            </a:r>
            <a:r>
              <a:rPr lang="en-GB" sz="1800" dirty="0">
                <a:solidFill>
                  <a:srgbClr val="0000FF"/>
                </a:solidFill>
              </a:rPr>
              <a:t>s</a:t>
            </a:r>
            <a:r>
              <a:rPr lang="en-GB" sz="1800" dirty="0"/>
              <a:t> and </a:t>
            </a:r>
            <a:r>
              <a:rPr lang="en-GB" sz="1800" dirty="0">
                <a:solidFill>
                  <a:srgbClr val="0000FF"/>
                </a:solidFill>
              </a:rPr>
              <a:t>c</a:t>
            </a:r>
            <a:r>
              <a:rPr lang="en-GB" sz="1800" dirty="0"/>
              <a:t> indicating that student </a:t>
            </a:r>
            <a:r>
              <a:rPr lang="en-GB" sz="1800" dirty="0">
                <a:solidFill>
                  <a:srgbClr val="0000FF"/>
                </a:solidFill>
              </a:rPr>
              <a:t>s</a:t>
            </a:r>
            <a:r>
              <a:rPr lang="en-GB" sz="1800" dirty="0"/>
              <a:t> is enrolled in class </a:t>
            </a:r>
            <a:r>
              <a:rPr lang="en-GB" sz="1800" dirty="0">
                <a:solidFill>
                  <a:srgbClr val="0000FF"/>
                </a:solidFill>
              </a:rPr>
              <a:t>c</a:t>
            </a:r>
            <a:r>
              <a:rPr lang="en-GB" sz="1800" dirty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Sample input: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8290" y="3108960"/>
            <a:ext cx="3589020" cy="341632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Lucida Console" pitchFamily="49" charset="0"/>
              </a:rPr>
              <a:t>Number of classes and students: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>
                <a:latin typeface="Lucida Console" pitchFamily="49" charset="0"/>
              </a:rPr>
              <a:t>Number of data entries: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>
                <a:latin typeface="Lucida Console" pitchFamily="49" charset="0"/>
              </a:rPr>
              <a:t>Enter 15 entries (student class):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sp>
        <p:nvSpPr>
          <p:cNvPr id="87" name="Right Arrow 86"/>
          <p:cNvSpPr/>
          <p:nvPr/>
        </p:nvSpPr>
        <p:spPr bwMode="auto">
          <a:xfrm>
            <a:off x="4909185" y="4051679"/>
            <a:ext cx="476250" cy="321677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49400" y="3497683"/>
            <a:ext cx="2686320" cy="1306562"/>
            <a:chOff x="806240" y="4188691"/>
            <a:chExt cx="2686320" cy="1306562"/>
          </a:xfrm>
        </p:grpSpPr>
        <p:grpSp>
          <p:nvGrpSpPr>
            <p:cNvPr id="89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1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92" name="TextBox 91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0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2420" y="1074420"/>
            <a:ext cx="7811672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#define MAX_CLASSES 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10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#define MAX_STUDENTS 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30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200" dirty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enrol</a:t>
            </a:r>
            <a:r>
              <a:rPr lang="en-US" sz="1200" dirty="0">
                <a:latin typeface="Lucida Console" pitchFamily="49" charset="0"/>
              </a:rPr>
              <a:t>[MAX_CLASSES][MAX_STUDENTS] = { {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>
                <a:latin typeface="Lucida Console" pitchFamily="49" charset="0"/>
              </a:rPr>
              <a:t>} }, </a:t>
            </a:r>
            <a:r>
              <a:rPr lang="en-US" sz="1200" dirty="0" err="1">
                <a:latin typeface="Lucida Console" pitchFamily="49" charset="0"/>
              </a:rPr>
              <a:t>numClasses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dirty="0" err="1">
                <a:latin typeface="Lucida Console" pitchFamily="49" charset="0"/>
              </a:rPr>
              <a:t>numStudents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printf(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"Number of classes and students: "</a:t>
            </a:r>
            <a:r>
              <a:rPr lang="en-US" sz="120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scanf(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latin typeface="Lucida Console" pitchFamily="49" charset="0"/>
              </a:rPr>
              <a:t>, &amp;numClasses, &amp;numStudents);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 err="1">
                <a:latin typeface="Lucida Console" pitchFamily="49" charset="0"/>
              </a:rPr>
              <a:t>readInputs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enrol</a:t>
            </a:r>
            <a:r>
              <a:rPr lang="en-US" sz="1200">
                <a:latin typeface="Lucida Console" pitchFamily="49" charset="0"/>
              </a:rPr>
              <a:t>, numClasses, numStudents</a:t>
            </a:r>
            <a:r>
              <a:rPr lang="en-US" sz="12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8810" y="2805595"/>
            <a:ext cx="7006590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readInputs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               </a:t>
            </a:r>
            <a:r>
              <a:rPr lang="en-US" sz="140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>
                <a:latin typeface="Lucida Console" pitchFamily="49" charset="0"/>
              </a:rPr>
              <a:t> numClasses, </a:t>
            </a:r>
            <a:r>
              <a:rPr lang="en-US" sz="140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>
                <a:latin typeface="Lucida Console" pitchFamily="49" charset="0"/>
              </a:rPr>
              <a:t> numStudents) </a:t>
            </a:r>
            <a:r>
              <a:rPr lang="en-US" sz="1400" dirty="0">
                <a:latin typeface="Lucida Console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entries;   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number of data entries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, class, student;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"Number of data entries: "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scanf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&amp;entries);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"Enter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data entries (student class):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&lt; entries;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scanf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&amp;student, &amp;class);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[class][student]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145" y="2959483"/>
            <a:ext cx="706928" cy="323165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36270" y="5252419"/>
            <a:ext cx="2350530" cy="995981"/>
            <a:chOff x="4909859" y="5862019"/>
            <a:chExt cx="2350530" cy="995981"/>
          </a:xfrm>
        </p:grpSpPr>
        <p:grpSp>
          <p:nvGrpSpPr>
            <p:cNvPr id="52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79" name="TextBox 78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4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34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/>
              <a:t>Name any class with the most number of students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710054" y="1621274"/>
            <a:ext cx="1205346" cy="1272143"/>
            <a:chOff x="6712528" y="1621274"/>
            <a:chExt cx="1205346" cy="1272143"/>
          </a:xfrm>
        </p:grpSpPr>
        <p:sp>
          <p:nvSpPr>
            <p:cNvPr id="87" name="TextBox 86"/>
            <p:cNvSpPr txBox="1"/>
            <p:nvPr/>
          </p:nvSpPr>
          <p:spPr>
            <a:xfrm>
              <a:off x="6712528" y="1621274"/>
              <a:ext cx="1205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6600"/>
                  </a:solidFill>
                </a:rPr>
                <a:t>Row sums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64592" y="1959828"/>
              <a:ext cx="329005" cy="93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5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6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4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802970" y="1805940"/>
            <a:ext cx="6149856" cy="46166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classWithMostStudents</a:t>
            </a: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      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[][MAX_STUDENTS],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numStudents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[MAX_CLASSES];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r, c; 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row and column indices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pt-BR" sz="1400" dirty="0">
                <a:latin typeface="Lucida Console" pitchFamily="49" charset="0"/>
              </a:rPr>
              <a:t>	</a:t>
            </a:r>
            <a:r>
              <a:rPr lang="pt-BR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>
                <a:latin typeface="Lucida Console" pitchFamily="49" charset="0"/>
              </a:rPr>
              <a:t> (r =</a:t>
            </a:r>
            <a:r>
              <a:rPr lang="pt-BR" sz="1400" dirty="0">
                <a:solidFill>
                  <a:srgbClr val="006600"/>
                </a:solidFill>
                <a:latin typeface="Lucida Console" pitchFamily="49" charset="0"/>
              </a:rPr>
              <a:t> 0</a:t>
            </a:r>
            <a:r>
              <a:rPr lang="pt-BR" sz="1400" dirty="0">
                <a:latin typeface="Lucida Console" pitchFamily="49" charset="0"/>
              </a:rPr>
              <a:t>; r &lt; numClasses; r++)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[r]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nn-NO" sz="1400" dirty="0">
                <a:latin typeface="Lucida Console" pitchFamily="49" charset="0"/>
              </a:rPr>
              <a:t>		</a:t>
            </a:r>
            <a:r>
              <a:rPr lang="nn-NO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>
                <a:latin typeface="Lucida Console" pitchFamily="49" charset="0"/>
              </a:rPr>
              <a:t> (c = </a:t>
            </a:r>
            <a:r>
              <a:rPr lang="nn-NO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[r] +=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[r][c];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find the one with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 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assume class 0 has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&lt;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] &gt; 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])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422175" y="1805940"/>
            <a:ext cx="2350530" cy="995981"/>
            <a:chOff x="4909859" y="5862019"/>
            <a:chExt cx="2350530" cy="995981"/>
          </a:xfrm>
        </p:grpSpPr>
        <p:grpSp>
          <p:nvGrpSpPr>
            <p:cNvPr id="91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2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118" name="TextBox 117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93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113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9: Multidimensional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One-dimensional Arrays (review)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1.1	Print Array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1.2	Find Maximum Value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1.3	Sum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1.4	Sum Alternate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1.5	Sum Odd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1.6	Sum Last 3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1.7	Minimum Pair Difference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1.8	Accessing 1D Array Elements in Function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/>
              <a:t>Name all students who are enrolled in all classes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2970" y="1805940"/>
            <a:ext cx="6149856" cy="375487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Find students who are enrolled in all classes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busiestStudents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numStudents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sum;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r, c;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"Students who take all classes: "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nn-NO" sz="1400" dirty="0">
                <a:latin typeface="Lucida Console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>
                <a:latin typeface="Lucida Console" pitchFamily="49" charset="0"/>
              </a:rPr>
              <a:t> (c = </a:t>
            </a:r>
            <a:r>
              <a:rPr lang="nn-NO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sum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pt-BR" sz="1400" dirty="0">
                <a:latin typeface="Lucida Console" pitchFamily="49" charset="0"/>
              </a:rPr>
              <a:t>		</a:t>
            </a:r>
            <a:r>
              <a:rPr lang="pt-BR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>
                <a:latin typeface="Lucida Console" pitchFamily="49" charset="0"/>
              </a:rPr>
              <a:t> (r = </a:t>
            </a:r>
            <a:r>
              <a:rPr lang="pt-BR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pt-BR" sz="1400" dirty="0">
                <a:latin typeface="Lucida Console" pitchFamily="49" charset="0"/>
              </a:rPr>
              <a:t>; r &lt; numClasses; r++)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sum +=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[r][c];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 (sum ==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c);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200" y="2636937"/>
            <a:ext cx="2190506" cy="677108"/>
            <a:chOff x="6553200" y="2636937"/>
            <a:chExt cx="2190506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6695124" y="2975491"/>
              <a:ext cx="173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FF"/>
                  </a:solidFill>
                </a:rPr>
                <a:t>Column sums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53200" y="2636937"/>
              <a:ext cx="2190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2   1  3   2   2   1  3   1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35682" y="5091545"/>
            <a:ext cx="3808024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 to </a:t>
            </a:r>
            <a:r>
              <a:rPr lang="en-US" dirty="0">
                <a:solidFill>
                  <a:srgbClr val="0000FF"/>
                </a:solidFill>
              </a:rPr>
              <a:t>Unit9_ClassEnrolment.c</a:t>
            </a:r>
            <a:r>
              <a:rPr lang="en-US" dirty="0"/>
              <a:t> for complete program.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36270" y="1640956"/>
            <a:ext cx="2350530" cy="995981"/>
            <a:chOff x="4909859" y="5862019"/>
            <a:chExt cx="2350530" cy="995981"/>
          </a:xfrm>
        </p:grpSpPr>
        <p:grpSp>
          <p:nvGrpSpPr>
            <p:cNvPr id="56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84" name="TextBox 83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8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3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Matrix Addition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33400" y="1298575"/>
            <a:ext cx="8077200" cy="23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1200"/>
              </a:spcAft>
              <a:buSzPct val="100000"/>
              <a:buFont typeface="Wingdings" pitchFamily="2" charset="2"/>
              <a:buChar char="§"/>
            </a:pPr>
            <a:r>
              <a:rPr lang="en-US" sz="2400" dirty="0"/>
              <a:t>To add two matrices, both must have the same size (same number of rows and columns)</a:t>
            </a:r>
            <a:r>
              <a:rPr lang="en-GB" sz="2400" dirty="0"/>
              <a:t>.</a:t>
            </a: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/>
              <a:t>To compute C = A + B, where A, B, C are matrices</a:t>
            </a:r>
          </a:p>
          <a:p>
            <a:pPr marL="355600" lvl="1" indent="-355600">
              <a:spcAft>
                <a:spcPts val="1200"/>
              </a:spcAft>
              <a:buSzPct val="120000"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</a:t>
            </a:r>
            <a:r>
              <a:rPr lang="en-US" sz="2400" i="1" baseline="-12000" dirty="0" err="1">
                <a:solidFill>
                  <a:srgbClr val="0000FF"/>
                </a:solidFill>
              </a:rPr>
              <a:t>i,j</a:t>
            </a:r>
            <a:r>
              <a:rPr lang="en-US" sz="2400" i="1" baseline="-80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err="1">
                <a:solidFill>
                  <a:srgbClr val="0000FF"/>
                </a:solidFill>
              </a:rPr>
              <a:t>a</a:t>
            </a:r>
            <a:r>
              <a:rPr lang="en-US" sz="2400" i="1" baseline="-12000" dirty="0" err="1">
                <a:solidFill>
                  <a:srgbClr val="0000FF"/>
                </a:solidFill>
              </a:rPr>
              <a:t>i,j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dirty="0" err="1">
                <a:solidFill>
                  <a:srgbClr val="0000FF"/>
                </a:solidFill>
              </a:rPr>
              <a:t>b</a:t>
            </a:r>
            <a:r>
              <a:rPr lang="en-US" sz="2400" i="1" baseline="-12000" dirty="0" err="1">
                <a:solidFill>
                  <a:srgbClr val="0000FF"/>
                </a:solidFill>
              </a:rPr>
              <a:t>i,j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GB" sz="2800" dirty="0">
              <a:solidFill>
                <a:srgbClr val="0000FF"/>
              </a:solidFill>
            </a:endParaRP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/>
              <a:t>Examples</a:t>
            </a:r>
            <a:r>
              <a:rPr lang="en-GB" sz="2400" dirty="0"/>
              <a:t>:</a:t>
            </a:r>
          </a:p>
        </p:txBody>
      </p:sp>
      <p:graphicFrame>
        <p:nvGraphicFramePr>
          <p:cNvPr id="87" name="Object 6"/>
          <p:cNvGraphicFramePr>
            <a:graphicFrameLocks noChangeAspect="1"/>
          </p:cNvGraphicFramePr>
          <p:nvPr/>
        </p:nvGraphicFramePr>
        <p:xfrm>
          <a:off x="2503009" y="3498112"/>
          <a:ext cx="4344765" cy="106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4" imgW="2908300" imgH="711200" progId="Equation.3">
                  <p:embed/>
                </p:oleObj>
              </mc:Choice>
              <mc:Fallback>
                <p:oleObj name="Equation" r:id="rId4" imgW="2908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009" y="3498112"/>
                        <a:ext cx="4344765" cy="10616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6"/>
          <p:cNvGraphicFramePr>
            <a:graphicFrameLocks noChangeAspect="1"/>
          </p:cNvGraphicFramePr>
          <p:nvPr/>
        </p:nvGraphicFramePr>
        <p:xfrm>
          <a:off x="1552575" y="4840288"/>
          <a:ext cx="68310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6" imgW="4013200" imgH="457200" progId="Equation.3">
                  <p:embed/>
                </p:oleObj>
              </mc:Choice>
              <mc:Fallback>
                <p:oleObj name="Equation" r:id="rId6" imgW="401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840288"/>
                        <a:ext cx="6831013" cy="77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2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Matrix Addition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8344" y="1219200"/>
            <a:ext cx="8454656" cy="2647630"/>
            <a:chOff x="308344" y="1219200"/>
            <a:chExt cx="8454656" cy="2647630"/>
          </a:xfrm>
        </p:grpSpPr>
        <p:sp>
          <p:nvSpPr>
            <p:cNvPr id="10" name="TextBox 9"/>
            <p:cNvSpPr txBox="1"/>
            <p:nvPr/>
          </p:nvSpPr>
          <p:spPr>
            <a:xfrm>
              <a:off x="308344" y="1435395"/>
              <a:ext cx="8454656" cy="243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and 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to obtain 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mtxC</a:t>
              </a:r>
              <a:endPara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sumMatrix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[][MAX_COL],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	         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row,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(row=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row&lt;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row++)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98" y="1219200"/>
              <a:ext cx="24623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Unit9_MatrixOps.c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0938" y="4210493"/>
            <a:ext cx="6592843" cy="765544"/>
            <a:chOff x="1440938" y="4210493"/>
            <a:chExt cx="6592843" cy="765544"/>
          </a:xfrm>
        </p:grpSpPr>
        <p:sp>
          <p:nvSpPr>
            <p:cNvPr id="14" name="TextBox 13"/>
            <p:cNvSpPr txBox="1"/>
            <p:nvPr/>
          </p:nvSpPr>
          <p:spPr>
            <a:xfrm>
              <a:off x="326885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74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=</a:t>
              </a:r>
              <a:endParaRPr lang="en-SG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440938" y="4210493"/>
              <a:ext cx="1827912" cy="765544"/>
              <a:chOff x="1440938" y="4210493"/>
              <a:chExt cx="1827912" cy="765544"/>
            </a:xfrm>
            <a:solidFill>
              <a:schemeClr val="bg1"/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144093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4093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9791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21</a:t>
                </a:r>
                <a:endParaRPr lang="en-SG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9791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5489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489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14</a:t>
                </a:r>
                <a:endParaRPr lang="en-S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187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187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47" name="Left Bracket 46"/>
              <p:cNvSpPr/>
              <p:nvPr/>
            </p:nvSpPr>
            <p:spPr bwMode="auto">
              <a:xfrm>
                <a:off x="144093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Left Bracket 47"/>
              <p:cNvSpPr/>
              <p:nvPr/>
            </p:nvSpPr>
            <p:spPr bwMode="auto">
              <a:xfrm flipH="1">
                <a:off x="315721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25828" y="4210493"/>
              <a:ext cx="1827912" cy="765544"/>
              <a:chOff x="3725828" y="4210493"/>
              <a:chExt cx="1827912" cy="765544"/>
            </a:xfrm>
            <a:solidFill>
              <a:schemeClr val="bg1"/>
            </a:solidFill>
          </p:grpSpPr>
          <p:sp>
            <p:nvSpPr>
              <p:cNvPr id="29" name="TextBox 28"/>
              <p:cNvSpPr txBox="1"/>
              <p:nvPr/>
            </p:nvSpPr>
            <p:spPr>
              <a:xfrm>
                <a:off x="372582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2582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8280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8280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3978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3978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9676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9676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  <a:endParaRPr lang="en-SG" dirty="0"/>
              </a:p>
            </p:txBody>
          </p:sp>
          <p:sp>
            <p:nvSpPr>
              <p:cNvPr id="37" name="Left Bracket 36"/>
              <p:cNvSpPr/>
              <p:nvPr/>
            </p:nvSpPr>
            <p:spPr bwMode="auto">
              <a:xfrm>
                <a:off x="372582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Left Bracket 37"/>
              <p:cNvSpPr/>
              <p:nvPr/>
            </p:nvSpPr>
            <p:spPr bwMode="auto">
              <a:xfrm flipH="1">
                <a:off x="544210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94232" y="4210493"/>
              <a:ext cx="1939549" cy="765544"/>
              <a:chOff x="6094232" y="4210493"/>
              <a:chExt cx="1939549" cy="76554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20985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50051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50051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07029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07029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4007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64007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0985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7" name="Left Bracket 26"/>
              <p:cNvSpPr/>
              <p:nvPr/>
            </p:nvSpPr>
            <p:spPr bwMode="auto">
              <a:xfrm>
                <a:off x="6094232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Left Bracket 27"/>
              <p:cNvSpPr/>
              <p:nvPr/>
            </p:nvSpPr>
            <p:spPr bwMode="auto">
              <a:xfrm flipH="1">
                <a:off x="7922144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 bwMode="auto">
          <a:xfrm>
            <a:off x="144093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2582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0051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89791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8280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7029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28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0051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7029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64007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25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4007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22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0985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0985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29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489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3978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85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3A3EE1-250F-46F3-9CA3-F407283B3BE7}"/>
              </a:ext>
            </a:extLst>
          </p:cNvPr>
          <p:cNvGrpSpPr/>
          <p:nvPr/>
        </p:nvGrpSpPr>
        <p:grpSpPr>
          <a:xfrm>
            <a:off x="457200" y="3295113"/>
            <a:ext cx="8458199" cy="2587113"/>
            <a:chOff x="1258628" y="2805748"/>
            <a:chExt cx="6286571" cy="2032281"/>
          </a:xfrm>
        </p:grpSpPr>
        <p:grpSp>
          <p:nvGrpSpPr>
            <p:cNvPr id="64" name="Group 2">
              <a:extLst>
                <a:ext uri="{FF2B5EF4-FFF2-40B4-BE49-F238E27FC236}">
                  <a16:creationId xmlns:a16="http://schemas.microsoft.com/office/drawing/2014/main" id="{62C84DEF-006B-4357-A280-16FB1509D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2100" y="2805748"/>
              <a:ext cx="1638300" cy="1447800"/>
              <a:chOff x="1845" y="7753"/>
              <a:chExt cx="2580" cy="2280"/>
            </a:xfrm>
          </p:grpSpPr>
          <p:grpSp>
            <p:nvGrpSpPr>
              <p:cNvPr id="128" name="Group 3">
                <a:extLst>
                  <a:ext uri="{FF2B5EF4-FFF2-40B4-BE49-F238E27FC236}">
                    <a16:creationId xmlns:a16="http://schemas.microsoft.com/office/drawing/2014/main" id="{0349CD44-531A-47BD-BA30-B46920DD4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2" y="7753"/>
                <a:ext cx="495" cy="480"/>
                <a:chOff x="3720" y="8278"/>
                <a:chExt cx="495" cy="480"/>
              </a:xfrm>
            </p:grpSpPr>
            <p:sp>
              <p:nvSpPr>
                <p:cNvPr id="156" name="Text Box 4">
                  <a:extLst>
                    <a:ext uri="{FF2B5EF4-FFF2-40B4-BE49-F238E27FC236}">
                      <a16:creationId xmlns:a16="http://schemas.microsoft.com/office/drawing/2014/main" id="{6C8AC1E3-7B23-43E7-9814-E0D745131E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7" name="Oval 5">
                  <a:extLst>
                    <a:ext uri="{FF2B5EF4-FFF2-40B4-BE49-F238E27FC236}">
                      <a16:creationId xmlns:a16="http://schemas.microsoft.com/office/drawing/2014/main" id="{489E5790-7D1A-430D-8049-F87A6DEBE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29" name="Group 6">
                <a:extLst>
                  <a:ext uri="{FF2B5EF4-FFF2-40B4-BE49-F238E27FC236}">
                    <a16:creationId xmlns:a16="http://schemas.microsoft.com/office/drawing/2014/main" id="{76B70167-1DB4-4B3C-B7BD-2A69D63B6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0" y="8308"/>
                <a:ext cx="495" cy="480"/>
                <a:chOff x="3720" y="8278"/>
                <a:chExt cx="495" cy="480"/>
              </a:xfrm>
            </p:grpSpPr>
            <p:sp>
              <p:nvSpPr>
                <p:cNvPr id="154" name="Text Box 7">
                  <a:extLst>
                    <a:ext uri="{FF2B5EF4-FFF2-40B4-BE49-F238E27FC236}">
                      <a16:creationId xmlns:a16="http://schemas.microsoft.com/office/drawing/2014/main" id="{880104BA-6434-4EC7-89DC-BB4721579D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Oval 8">
                  <a:extLst>
                    <a:ext uri="{FF2B5EF4-FFF2-40B4-BE49-F238E27FC236}">
                      <a16:creationId xmlns:a16="http://schemas.microsoft.com/office/drawing/2014/main" id="{8024D413-D19B-43E8-B79E-AE3D6C4D8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0" name="Group 9">
                <a:extLst>
                  <a:ext uri="{FF2B5EF4-FFF2-40B4-BE49-F238E27FC236}">
                    <a16:creationId xmlns:a16="http://schemas.microsoft.com/office/drawing/2014/main" id="{A9E34D04-41B4-44A3-89AB-B4F1651D32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5" y="8308"/>
                <a:ext cx="495" cy="480"/>
                <a:chOff x="3720" y="8278"/>
                <a:chExt cx="495" cy="480"/>
              </a:xfrm>
            </p:grpSpPr>
            <p:sp>
              <p:nvSpPr>
                <p:cNvPr id="152" name="Text Box 10">
                  <a:extLst>
                    <a:ext uri="{FF2B5EF4-FFF2-40B4-BE49-F238E27FC236}">
                      <a16:creationId xmlns:a16="http://schemas.microsoft.com/office/drawing/2014/main" id="{0272733B-8A57-4037-8C8F-B505A6AA0C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Oval 11">
                  <a:extLst>
                    <a:ext uri="{FF2B5EF4-FFF2-40B4-BE49-F238E27FC236}">
                      <a16:creationId xmlns:a16="http://schemas.microsoft.com/office/drawing/2014/main" id="{D45D3683-7260-40FA-860F-3BA3A3E2A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1" name="Group 12">
                <a:extLst>
                  <a:ext uri="{FF2B5EF4-FFF2-40B4-BE49-F238E27FC236}">
                    <a16:creationId xmlns:a16="http://schemas.microsoft.com/office/drawing/2014/main" id="{B5E7B0B1-8DA4-474D-9A0E-916F277729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0" y="8938"/>
                <a:ext cx="495" cy="480"/>
                <a:chOff x="3720" y="8278"/>
                <a:chExt cx="495" cy="480"/>
              </a:xfrm>
            </p:grpSpPr>
            <p:sp>
              <p:nvSpPr>
                <p:cNvPr id="150" name="Text Box 13">
                  <a:extLst>
                    <a:ext uri="{FF2B5EF4-FFF2-40B4-BE49-F238E27FC236}">
                      <a16:creationId xmlns:a16="http://schemas.microsoft.com/office/drawing/2014/main" id="{39C30522-46D9-44AD-BFE3-52DCFAFEC7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Oval 14">
                  <a:extLst>
                    <a:ext uri="{FF2B5EF4-FFF2-40B4-BE49-F238E27FC236}">
                      <a16:creationId xmlns:a16="http://schemas.microsoft.com/office/drawing/2014/main" id="{7F4D6869-C72C-49B7-BCBB-A16ABBC9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2" name="Group 15">
                <a:extLst>
                  <a:ext uri="{FF2B5EF4-FFF2-40B4-BE49-F238E27FC236}">
                    <a16:creationId xmlns:a16="http://schemas.microsoft.com/office/drawing/2014/main" id="{4A8AE26C-56EF-46FC-AD87-16ACBF0B2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8938"/>
                <a:ext cx="495" cy="480"/>
                <a:chOff x="3720" y="8278"/>
                <a:chExt cx="495" cy="480"/>
              </a:xfrm>
            </p:grpSpPr>
            <p:sp>
              <p:nvSpPr>
                <p:cNvPr id="148" name="Text Box 16">
                  <a:extLst>
                    <a:ext uri="{FF2B5EF4-FFF2-40B4-BE49-F238E27FC236}">
                      <a16:creationId xmlns:a16="http://schemas.microsoft.com/office/drawing/2014/main" id="{79D9EC4B-AFC3-4E10-A672-95A9626FE2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Oval 17">
                  <a:extLst>
                    <a:ext uri="{FF2B5EF4-FFF2-40B4-BE49-F238E27FC236}">
                      <a16:creationId xmlns:a16="http://schemas.microsoft.com/office/drawing/2014/main" id="{3F5913B8-6A49-43FF-B0F9-5FAC4BC35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3" name="Group 18">
                <a:extLst>
                  <a:ext uri="{FF2B5EF4-FFF2-40B4-BE49-F238E27FC236}">
                    <a16:creationId xmlns:a16="http://schemas.microsoft.com/office/drawing/2014/main" id="{E10199C1-8D51-4357-8AA6-7042B04B8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0" y="8938"/>
                <a:ext cx="495" cy="480"/>
                <a:chOff x="3720" y="8278"/>
                <a:chExt cx="495" cy="480"/>
              </a:xfrm>
            </p:grpSpPr>
            <p:sp>
              <p:nvSpPr>
                <p:cNvPr id="146" name="Text Box 19">
                  <a:extLst>
                    <a:ext uri="{FF2B5EF4-FFF2-40B4-BE49-F238E27FC236}">
                      <a16:creationId xmlns:a16="http://schemas.microsoft.com/office/drawing/2014/main" id="{B3D86EEC-6210-4EA9-BAC7-8D9979EDB5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Oval 20">
                  <a:extLst>
                    <a:ext uri="{FF2B5EF4-FFF2-40B4-BE49-F238E27FC236}">
                      <a16:creationId xmlns:a16="http://schemas.microsoft.com/office/drawing/2014/main" id="{59C3CBB9-1306-4D88-A58A-1EF71263C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4" name="Group 21">
                <a:extLst>
                  <a:ext uri="{FF2B5EF4-FFF2-40B4-BE49-F238E27FC236}">
                    <a16:creationId xmlns:a16="http://schemas.microsoft.com/office/drawing/2014/main" id="{E79D568E-743C-4994-ACA1-A0BFA37F3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5" y="9553"/>
                <a:ext cx="495" cy="480"/>
                <a:chOff x="3720" y="8278"/>
                <a:chExt cx="495" cy="480"/>
              </a:xfrm>
            </p:grpSpPr>
            <p:sp>
              <p:nvSpPr>
                <p:cNvPr id="144" name="Text Box 22">
                  <a:extLst>
                    <a:ext uri="{FF2B5EF4-FFF2-40B4-BE49-F238E27FC236}">
                      <a16:creationId xmlns:a16="http://schemas.microsoft.com/office/drawing/2014/main" id="{6BF9BEFF-D325-468A-8802-E91D5F859B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Oval 23">
                  <a:extLst>
                    <a:ext uri="{FF2B5EF4-FFF2-40B4-BE49-F238E27FC236}">
                      <a16:creationId xmlns:a16="http://schemas.microsoft.com/office/drawing/2014/main" id="{6541723C-259F-400C-A784-985FA2EA6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5" name="Group 24">
                <a:extLst>
                  <a:ext uri="{FF2B5EF4-FFF2-40B4-BE49-F238E27FC236}">
                    <a16:creationId xmlns:a16="http://schemas.microsoft.com/office/drawing/2014/main" id="{2DC61A68-E137-4710-85A9-E28958A528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0" y="9553"/>
                <a:ext cx="495" cy="480"/>
                <a:chOff x="3720" y="8278"/>
                <a:chExt cx="495" cy="480"/>
              </a:xfrm>
            </p:grpSpPr>
            <p:sp>
              <p:nvSpPr>
                <p:cNvPr id="142" name="Text Box 25">
                  <a:extLst>
                    <a:ext uri="{FF2B5EF4-FFF2-40B4-BE49-F238E27FC236}">
                      <a16:creationId xmlns:a16="http://schemas.microsoft.com/office/drawing/2014/main" id="{33D9355F-4647-4058-8D11-DFBC2E0C8E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Oval 26">
                  <a:extLst>
                    <a:ext uri="{FF2B5EF4-FFF2-40B4-BE49-F238E27FC236}">
                      <a16:creationId xmlns:a16="http://schemas.microsoft.com/office/drawing/2014/main" id="{635B5D2E-50F3-465C-8036-A8792A00B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6" name="Group 27">
                <a:extLst>
                  <a:ext uri="{FF2B5EF4-FFF2-40B4-BE49-F238E27FC236}">
                    <a16:creationId xmlns:a16="http://schemas.microsoft.com/office/drawing/2014/main" id="{93C6C3FF-E52B-4696-BE72-C8E5727982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5" y="9553"/>
                <a:ext cx="495" cy="480"/>
                <a:chOff x="3720" y="8278"/>
                <a:chExt cx="495" cy="480"/>
              </a:xfrm>
            </p:grpSpPr>
            <p:sp>
              <p:nvSpPr>
                <p:cNvPr id="140" name="Text Box 28">
                  <a:extLst>
                    <a:ext uri="{FF2B5EF4-FFF2-40B4-BE49-F238E27FC236}">
                      <a16:creationId xmlns:a16="http://schemas.microsoft.com/office/drawing/2014/main" id="{BE3A381C-B499-4FD7-927A-6DFDE5509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Oval 29">
                  <a:extLst>
                    <a:ext uri="{FF2B5EF4-FFF2-40B4-BE49-F238E27FC236}">
                      <a16:creationId xmlns:a16="http://schemas.microsoft.com/office/drawing/2014/main" id="{8810BDEB-B6DA-4300-9CEF-CEBA12EAF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7" name="Group 30">
                <a:extLst>
                  <a:ext uri="{FF2B5EF4-FFF2-40B4-BE49-F238E27FC236}">
                    <a16:creationId xmlns:a16="http://schemas.microsoft.com/office/drawing/2014/main" id="{71736566-16D3-4EE5-AF91-8FE6348907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0" y="9553"/>
                <a:ext cx="495" cy="480"/>
                <a:chOff x="3720" y="8278"/>
                <a:chExt cx="495" cy="480"/>
              </a:xfrm>
            </p:grpSpPr>
            <p:sp>
              <p:nvSpPr>
                <p:cNvPr id="138" name="Text Box 31">
                  <a:extLst>
                    <a:ext uri="{FF2B5EF4-FFF2-40B4-BE49-F238E27FC236}">
                      <a16:creationId xmlns:a16="http://schemas.microsoft.com/office/drawing/2014/main" id="{06AD301E-2E3A-4EC8-A9BC-A9E84A3623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Oval 32">
                  <a:extLst>
                    <a:ext uri="{FF2B5EF4-FFF2-40B4-BE49-F238E27FC236}">
                      <a16:creationId xmlns:a16="http://schemas.microsoft.com/office/drawing/2014/main" id="{BA3AD447-AEE5-4692-82A7-8716F9E31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AFA578CE-F22A-4032-9857-311600683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2350" y="2805748"/>
              <a:ext cx="1638300" cy="1447800"/>
              <a:chOff x="4905" y="7783"/>
              <a:chExt cx="2580" cy="2280"/>
            </a:xfrm>
          </p:grpSpPr>
          <p:grpSp>
            <p:nvGrpSpPr>
              <p:cNvPr id="98" name="Group 34">
                <a:extLst>
                  <a:ext uri="{FF2B5EF4-FFF2-40B4-BE49-F238E27FC236}">
                    <a16:creationId xmlns:a16="http://schemas.microsoft.com/office/drawing/2014/main" id="{39F56D9C-5647-44BC-BB99-4697243CE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5" y="8338"/>
                <a:ext cx="495" cy="480"/>
                <a:chOff x="3720" y="8278"/>
                <a:chExt cx="495" cy="480"/>
              </a:xfrm>
            </p:grpSpPr>
            <p:sp>
              <p:nvSpPr>
                <p:cNvPr id="126" name="Text Box 35">
                  <a:extLst>
                    <a:ext uri="{FF2B5EF4-FFF2-40B4-BE49-F238E27FC236}">
                      <a16:creationId xmlns:a16="http://schemas.microsoft.com/office/drawing/2014/main" id="{2DF886E6-8715-4845-AEAF-BBD5119540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Oval 36">
                  <a:extLst>
                    <a:ext uri="{FF2B5EF4-FFF2-40B4-BE49-F238E27FC236}">
                      <a16:creationId xmlns:a16="http://schemas.microsoft.com/office/drawing/2014/main" id="{1F75F76F-2D37-4F22-8A48-8D5D70CCE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99" name="Group 37">
                <a:extLst>
                  <a:ext uri="{FF2B5EF4-FFF2-40B4-BE49-F238E27FC236}">
                    <a16:creationId xmlns:a16="http://schemas.microsoft.com/office/drawing/2014/main" id="{A06FD016-2CEE-4D86-BF81-D98AA2A7E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0" y="8968"/>
                <a:ext cx="495" cy="480"/>
                <a:chOff x="3720" y="8278"/>
                <a:chExt cx="495" cy="480"/>
              </a:xfrm>
            </p:grpSpPr>
            <p:sp>
              <p:nvSpPr>
                <p:cNvPr id="124" name="Text Box 38">
                  <a:extLst>
                    <a:ext uri="{FF2B5EF4-FFF2-40B4-BE49-F238E27FC236}">
                      <a16:creationId xmlns:a16="http://schemas.microsoft.com/office/drawing/2014/main" id="{FA4D617E-1F96-4D61-BD5B-4F7C05F14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Oval 39">
                  <a:extLst>
                    <a:ext uri="{FF2B5EF4-FFF2-40B4-BE49-F238E27FC236}">
                      <a16:creationId xmlns:a16="http://schemas.microsoft.com/office/drawing/2014/main" id="{466D08C2-EC3F-43A8-80C1-06DB0F32B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0" name="Group 40">
                <a:extLst>
                  <a:ext uri="{FF2B5EF4-FFF2-40B4-BE49-F238E27FC236}">
                    <a16:creationId xmlns:a16="http://schemas.microsoft.com/office/drawing/2014/main" id="{5446FE6A-A8A1-42BA-A7EC-BBBBB464D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90" y="8968"/>
                <a:ext cx="495" cy="480"/>
                <a:chOff x="3720" y="8278"/>
                <a:chExt cx="495" cy="480"/>
              </a:xfrm>
            </p:grpSpPr>
            <p:sp>
              <p:nvSpPr>
                <p:cNvPr id="122" name="Text Box 41">
                  <a:extLst>
                    <a:ext uri="{FF2B5EF4-FFF2-40B4-BE49-F238E27FC236}">
                      <a16:creationId xmlns:a16="http://schemas.microsoft.com/office/drawing/2014/main" id="{FF6CD426-2E1E-4575-A065-B3E85BBE4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Oval 42">
                  <a:extLst>
                    <a:ext uri="{FF2B5EF4-FFF2-40B4-BE49-F238E27FC236}">
                      <a16:creationId xmlns:a16="http://schemas.microsoft.com/office/drawing/2014/main" id="{A7D1AE3B-034F-4FE6-BB24-B4E4BAE88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1" name="Group 43">
                <a:extLst>
                  <a:ext uri="{FF2B5EF4-FFF2-40B4-BE49-F238E27FC236}">
                    <a16:creationId xmlns:a16="http://schemas.microsoft.com/office/drawing/2014/main" id="{4A96E6FD-AE20-4CEE-BA5D-DC0A43A2D4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5" y="9583"/>
                <a:ext cx="495" cy="480"/>
                <a:chOff x="3720" y="8278"/>
                <a:chExt cx="495" cy="480"/>
              </a:xfrm>
            </p:grpSpPr>
            <p:sp>
              <p:nvSpPr>
                <p:cNvPr id="120" name="Text Box 44">
                  <a:extLst>
                    <a:ext uri="{FF2B5EF4-FFF2-40B4-BE49-F238E27FC236}">
                      <a16:creationId xmlns:a16="http://schemas.microsoft.com/office/drawing/2014/main" id="{5A1ABDFD-8293-430C-87BA-C92BE59620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Oval 45">
                  <a:extLst>
                    <a:ext uri="{FF2B5EF4-FFF2-40B4-BE49-F238E27FC236}">
                      <a16:creationId xmlns:a16="http://schemas.microsoft.com/office/drawing/2014/main" id="{64084977-B17F-45B8-8BF3-E041A1E4D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2" name="Group 46">
                <a:extLst>
                  <a:ext uri="{FF2B5EF4-FFF2-40B4-BE49-F238E27FC236}">
                    <a16:creationId xmlns:a16="http://schemas.microsoft.com/office/drawing/2014/main" id="{2D8F01D8-2A3E-4513-906A-C56C43B76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5" y="9583"/>
                <a:ext cx="495" cy="480"/>
                <a:chOff x="3720" y="8278"/>
                <a:chExt cx="495" cy="480"/>
              </a:xfrm>
            </p:grpSpPr>
            <p:sp>
              <p:nvSpPr>
                <p:cNvPr id="118" name="Text Box 47">
                  <a:extLst>
                    <a:ext uri="{FF2B5EF4-FFF2-40B4-BE49-F238E27FC236}">
                      <a16:creationId xmlns:a16="http://schemas.microsoft.com/office/drawing/2014/main" id="{651459FA-8849-471D-B5E2-F4C2E4FD5A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Oval 48">
                  <a:extLst>
                    <a:ext uri="{FF2B5EF4-FFF2-40B4-BE49-F238E27FC236}">
                      <a16:creationId xmlns:a16="http://schemas.microsoft.com/office/drawing/2014/main" id="{ABB5A9C6-9A60-4CC9-9B88-3A163AF10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3" name="Group 49">
                <a:extLst>
                  <a:ext uri="{FF2B5EF4-FFF2-40B4-BE49-F238E27FC236}">
                    <a16:creationId xmlns:a16="http://schemas.microsoft.com/office/drawing/2014/main" id="{4B1B6C01-1743-4C98-883B-4E78997B3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0" y="9583"/>
                <a:ext cx="495" cy="480"/>
                <a:chOff x="3720" y="8278"/>
                <a:chExt cx="495" cy="480"/>
              </a:xfrm>
            </p:grpSpPr>
            <p:sp>
              <p:nvSpPr>
                <p:cNvPr id="116" name="Text Box 50">
                  <a:extLst>
                    <a:ext uri="{FF2B5EF4-FFF2-40B4-BE49-F238E27FC236}">
                      <a16:creationId xmlns:a16="http://schemas.microsoft.com/office/drawing/2014/main" id="{3B7DC552-DFBC-4717-97A4-9E9447EF10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Oval 51">
                  <a:extLst>
                    <a:ext uri="{FF2B5EF4-FFF2-40B4-BE49-F238E27FC236}">
                      <a16:creationId xmlns:a16="http://schemas.microsoft.com/office/drawing/2014/main" id="{7E6477D9-D740-4F49-BF20-0CBDDBD43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4" name="Group 52">
                <a:extLst>
                  <a:ext uri="{FF2B5EF4-FFF2-40B4-BE49-F238E27FC236}">
                    <a16:creationId xmlns:a16="http://schemas.microsoft.com/office/drawing/2014/main" id="{930711FB-90DE-41CB-A9D1-9B4955392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2" y="7783"/>
                <a:ext cx="495" cy="480"/>
                <a:chOff x="5962" y="7783"/>
                <a:chExt cx="495" cy="480"/>
              </a:xfrm>
            </p:grpSpPr>
            <p:sp>
              <p:nvSpPr>
                <p:cNvPr id="114" name="Oval 53">
                  <a:extLst>
                    <a:ext uri="{FF2B5EF4-FFF2-40B4-BE49-F238E27FC236}">
                      <a16:creationId xmlns:a16="http://schemas.microsoft.com/office/drawing/2014/main" id="{0FCE2FAC-EEB2-40B6-9D4F-3E8ABEDE2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2" y="778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5" name="Text Box 54">
                  <a:extLst>
                    <a:ext uri="{FF2B5EF4-FFF2-40B4-BE49-F238E27FC236}">
                      <a16:creationId xmlns:a16="http://schemas.microsoft.com/office/drawing/2014/main" id="{42133966-2A79-41E6-BAC0-77B052C9FC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73" y="779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5" name="Group 55">
                <a:extLst>
                  <a:ext uri="{FF2B5EF4-FFF2-40B4-BE49-F238E27FC236}">
                    <a16:creationId xmlns:a16="http://schemas.microsoft.com/office/drawing/2014/main" id="{6909692A-7987-42C4-B8E2-29C52A67F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10" y="8338"/>
                <a:ext cx="495" cy="480"/>
                <a:chOff x="5610" y="8338"/>
                <a:chExt cx="495" cy="480"/>
              </a:xfrm>
            </p:grpSpPr>
            <p:sp>
              <p:nvSpPr>
                <p:cNvPr id="112" name="Oval 56">
                  <a:extLst>
                    <a:ext uri="{FF2B5EF4-FFF2-40B4-BE49-F238E27FC236}">
                      <a16:creationId xmlns:a16="http://schemas.microsoft.com/office/drawing/2014/main" id="{7262DFA2-0133-4565-8A50-7EBEE8C2E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0" y="833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3" name="Text Box 57">
                  <a:extLst>
                    <a:ext uri="{FF2B5EF4-FFF2-40B4-BE49-F238E27FC236}">
                      <a16:creationId xmlns:a16="http://schemas.microsoft.com/office/drawing/2014/main" id="{7A479C22-0293-4084-9BC7-F8BE01BC5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21" y="835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6" name="Group 58">
                <a:extLst>
                  <a:ext uri="{FF2B5EF4-FFF2-40B4-BE49-F238E27FC236}">
                    <a16:creationId xmlns:a16="http://schemas.microsoft.com/office/drawing/2014/main" id="{52C3410B-E73D-4B7F-9990-A11948DF4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3" y="8968"/>
                <a:ext cx="495" cy="480"/>
                <a:chOff x="5963" y="8968"/>
                <a:chExt cx="495" cy="480"/>
              </a:xfrm>
            </p:grpSpPr>
            <p:sp>
              <p:nvSpPr>
                <p:cNvPr id="110" name="Oval 59">
                  <a:extLst>
                    <a:ext uri="{FF2B5EF4-FFF2-40B4-BE49-F238E27FC236}">
                      <a16:creationId xmlns:a16="http://schemas.microsoft.com/office/drawing/2014/main" id="{1F7A7875-55AB-4310-AEBA-21D0647E8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3" y="896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1" name="Text Box 60">
                  <a:extLst>
                    <a:ext uri="{FF2B5EF4-FFF2-40B4-BE49-F238E27FC236}">
                      <a16:creationId xmlns:a16="http://schemas.microsoft.com/office/drawing/2014/main" id="{27F821F1-6BEA-4B33-9AD1-AC8D1AE4CE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74" y="898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7" name="Group 61">
                <a:extLst>
                  <a:ext uri="{FF2B5EF4-FFF2-40B4-BE49-F238E27FC236}">
                    <a16:creationId xmlns:a16="http://schemas.microsoft.com/office/drawing/2014/main" id="{247911FC-8C77-43F6-BC5B-20B7CF596A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10" y="9583"/>
                <a:ext cx="495" cy="480"/>
                <a:chOff x="5610" y="9583"/>
                <a:chExt cx="495" cy="480"/>
              </a:xfrm>
            </p:grpSpPr>
            <p:sp>
              <p:nvSpPr>
                <p:cNvPr id="108" name="Oval 62">
                  <a:extLst>
                    <a:ext uri="{FF2B5EF4-FFF2-40B4-BE49-F238E27FC236}">
                      <a16:creationId xmlns:a16="http://schemas.microsoft.com/office/drawing/2014/main" id="{7DA5FADB-87C1-4FA6-B580-376031B28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0" y="958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09" name="Text Box 63">
                  <a:extLst>
                    <a:ext uri="{FF2B5EF4-FFF2-40B4-BE49-F238E27FC236}">
                      <a16:creationId xmlns:a16="http://schemas.microsoft.com/office/drawing/2014/main" id="{9E45EF44-7118-49D0-9BD4-22F93581D8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21" y="959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6" name="Group 64">
              <a:extLst>
                <a:ext uri="{FF2B5EF4-FFF2-40B4-BE49-F238E27FC236}">
                  <a16:creationId xmlns:a16="http://schemas.microsoft.com/office/drawing/2014/main" id="{6C710293-5F2D-4E7A-89A2-778815E27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3075" y="2805748"/>
              <a:ext cx="1638300" cy="1447800"/>
              <a:chOff x="8025" y="7873"/>
              <a:chExt cx="2580" cy="2280"/>
            </a:xfrm>
          </p:grpSpPr>
          <p:grpSp>
            <p:nvGrpSpPr>
              <p:cNvPr id="68" name="Group 65">
                <a:extLst>
                  <a:ext uri="{FF2B5EF4-FFF2-40B4-BE49-F238E27FC236}">
                    <a16:creationId xmlns:a16="http://schemas.microsoft.com/office/drawing/2014/main" id="{B0C1A411-DF57-403D-A8AC-A07D1828E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30" y="8428"/>
                <a:ext cx="495" cy="480"/>
                <a:chOff x="3720" y="8278"/>
                <a:chExt cx="495" cy="480"/>
              </a:xfrm>
            </p:grpSpPr>
            <p:sp>
              <p:nvSpPr>
                <p:cNvPr id="96" name="Text Box 66">
                  <a:extLst>
                    <a:ext uri="{FF2B5EF4-FFF2-40B4-BE49-F238E27FC236}">
                      <a16:creationId xmlns:a16="http://schemas.microsoft.com/office/drawing/2014/main" id="{0C5DE616-362A-4BF8-BFB7-9D85970AC9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Oval 67">
                  <a:extLst>
                    <a:ext uri="{FF2B5EF4-FFF2-40B4-BE49-F238E27FC236}">
                      <a16:creationId xmlns:a16="http://schemas.microsoft.com/office/drawing/2014/main" id="{E1C7FBC6-7DE0-48C5-A8E4-307A1E253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4F1A18-8792-4443-9B44-2B8CCB294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0" y="9058"/>
                <a:ext cx="495" cy="480"/>
                <a:chOff x="3720" y="8278"/>
                <a:chExt cx="495" cy="480"/>
              </a:xfrm>
            </p:grpSpPr>
            <p:sp>
              <p:nvSpPr>
                <p:cNvPr id="94" name="Text Box 69">
                  <a:extLst>
                    <a:ext uri="{FF2B5EF4-FFF2-40B4-BE49-F238E27FC236}">
                      <a16:creationId xmlns:a16="http://schemas.microsoft.com/office/drawing/2014/main" id="{C1B8ACE9-95E2-46D5-ACF8-0C1F3F56F1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Oval 70">
                  <a:extLst>
                    <a:ext uri="{FF2B5EF4-FFF2-40B4-BE49-F238E27FC236}">
                      <a16:creationId xmlns:a16="http://schemas.microsoft.com/office/drawing/2014/main" id="{78227E82-385A-4E7F-AAF6-DA7E90C9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0" name="Group 71">
                <a:extLst>
                  <a:ext uri="{FF2B5EF4-FFF2-40B4-BE49-F238E27FC236}">
                    <a16:creationId xmlns:a16="http://schemas.microsoft.com/office/drawing/2014/main" id="{3C9DE97B-821B-4E0E-87F8-16EC83F5C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3" y="9058"/>
                <a:ext cx="495" cy="480"/>
                <a:chOff x="3720" y="8278"/>
                <a:chExt cx="495" cy="48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7C1E22B8-8E7F-40BC-B19B-DB9EA53B46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Oval 73">
                  <a:extLst>
                    <a:ext uri="{FF2B5EF4-FFF2-40B4-BE49-F238E27FC236}">
                      <a16:creationId xmlns:a16="http://schemas.microsoft.com/office/drawing/2014/main" id="{648C744A-74B5-4BF4-BB53-0C4A8A3AC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1" name="Group 74">
                <a:extLst>
                  <a:ext uri="{FF2B5EF4-FFF2-40B4-BE49-F238E27FC236}">
                    <a16:creationId xmlns:a16="http://schemas.microsoft.com/office/drawing/2014/main" id="{D133A9EC-4ABC-4C55-B3AE-4A8FD2D9A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5" y="9673"/>
                <a:ext cx="495" cy="480"/>
                <a:chOff x="3720" y="8278"/>
                <a:chExt cx="495" cy="480"/>
              </a:xfrm>
            </p:grpSpPr>
            <p:sp>
              <p:nvSpPr>
                <p:cNvPr id="90" name="Text Box 75">
                  <a:extLst>
                    <a:ext uri="{FF2B5EF4-FFF2-40B4-BE49-F238E27FC236}">
                      <a16:creationId xmlns:a16="http://schemas.microsoft.com/office/drawing/2014/main" id="{D79D8CEE-569C-4749-8498-67C6F15F38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Oval 76">
                  <a:extLst>
                    <a:ext uri="{FF2B5EF4-FFF2-40B4-BE49-F238E27FC236}">
                      <a16:creationId xmlns:a16="http://schemas.microsoft.com/office/drawing/2014/main" id="{EECF6366-A14C-435B-AD07-4266B4824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2" name="Group 77">
                <a:extLst>
                  <a:ext uri="{FF2B5EF4-FFF2-40B4-BE49-F238E27FC236}">
                    <a16:creationId xmlns:a16="http://schemas.microsoft.com/office/drawing/2014/main" id="{6153263B-3437-4F7E-B8C3-303F5AAAF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30" y="9673"/>
                <a:ext cx="495" cy="480"/>
                <a:chOff x="3720" y="8278"/>
                <a:chExt cx="495" cy="480"/>
              </a:xfrm>
            </p:grpSpPr>
            <p:sp>
              <p:nvSpPr>
                <p:cNvPr id="88" name="Text Box 78">
                  <a:extLst>
                    <a:ext uri="{FF2B5EF4-FFF2-40B4-BE49-F238E27FC236}">
                      <a16:creationId xmlns:a16="http://schemas.microsoft.com/office/drawing/2014/main" id="{BFED0AE0-9EE4-4484-8926-9BBEAA27A8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Oval 79">
                  <a:extLst>
                    <a:ext uri="{FF2B5EF4-FFF2-40B4-BE49-F238E27FC236}">
                      <a16:creationId xmlns:a16="http://schemas.microsoft.com/office/drawing/2014/main" id="{0B20B8F8-6A72-4F40-81F9-DF9105DDF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3" name="Group 80">
                <a:extLst>
                  <a:ext uri="{FF2B5EF4-FFF2-40B4-BE49-F238E27FC236}">
                    <a16:creationId xmlns:a16="http://schemas.microsoft.com/office/drawing/2014/main" id="{6B4762A6-88AA-44C3-B2B5-DA7159C0B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10" y="9673"/>
                <a:ext cx="495" cy="480"/>
                <a:chOff x="3720" y="8278"/>
                <a:chExt cx="495" cy="480"/>
              </a:xfrm>
            </p:grpSpPr>
            <p:sp>
              <p:nvSpPr>
                <p:cNvPr id="86" name="Text Box 81">
                  <a:extLst>
                    <a:ext uri="{FF2B5EF4-FFF2-40B4-BE49-F238E27FC236}">
                      <a16:creationId xmlns:a16="http://schemas.microsoft.com/office/drawing/2014/main" id="{AD4E5C7F-927D-4DF8-B34C-D5BAFE75B3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Oval 82">
                  <a:extLst>
                    <a:ext uri="{FF2B5EF4-FFF2-40B4-BE49-F238E27FC236}">
                      <a16:creationId xmlns:a16="http://schemas.microsoft.com/office/drawing/2014/main" id="{52B3DE5F-5FAA-4803-953A-A9CEC5597E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4" name="Group 83">
                <a:extLst>
                  <a:ext uri="{FF2B5EF4-FFF2-40B4-BE49-F238E27FC236}">
                    <a16:creationId xmlns:a16="http://schemas.microsoft.com/office/drawing/2014/main" id="{AE31F8E7-29D2-4D30-A94F-467663047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2" y="7873"/>
                <a:ext cx="495" cy="480"/>
                <a:chOff x="9082" y="7873"/>
                <a:chExt cx="495" cy="480"/>
              </a:xfrm>
            </p:grpSpPr>
            <p:sp>
              <p:nvSpPr>
                <p:cNvPr id="84" name="Oval 84">
                  <a:extLst>
                    <a:ext uri="{FF2B5EF4-FFF2-40B4-BE49-F238E27FC236}">
                      <a16:creationId xmlns:a16="http://schemas.microsoft.com/office/drawing/2014/main" id="{C8CB02DD-A84B-4B3D-8F7F-9BF77B508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82" y="787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85" name="Text Box 85">
                  <a:extLst>
                    <a:ext uri="{FF2B5EF4-FFF2-40B4-BE49-F238E27FC236}">
                      <a16:creationId xmlns:a16="http://schemas.microsoft.com/office/drawing/2014/main" id="{A3075A2F-A005-4662-A8B1-3B3C9B29B7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93" y="788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5" name="Group 86">
                <a:extLst>
                  <a:ext uri="{FF2B5EF4-FFF2-40B4-BE49-F238E27FC236}">
                    <a16:creationId xmlns:a16="http://schemas.microsoft.com/office/drawing/2014/main" id="{4DE99D9F-44B9-4CA3-BB70-CF0DB608E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5" y="8428"/>
                <a:ext cx="495" cy="480"/>
                <a:chOff x="9435" y="8428"/>
                <a:chExt cx="495" cy="480"/>
              </a:xfrm>
            </p:grpSpPr>
            <p:sp>
              <p:nvSpPr>
                <p:cNvPr id="82" name="Oval 87">
                  <a:extLst>
                    <a:ext uri="{FF2B5EF4-FFF2-40B4-BE49-F238E27FC236}">
                      <a16:creationId xmlns:a16="http://schemas.microsoft.com/office/drawing/2014/main" id="{7BC44D66-A4C4-4EF6-9A9B-F8234EB90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5" y="842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83" name="Text Box 88">
                  <a:extLst>
                    <a:ext uri="{FF2B5EF4-FFF2-40B4-BE49-F238E27FC236}">
                      <a16:creationId xmlns:a16="http://schemas.microsoft.com/office/drawing/2014/main" id="{22C1326D-AFCB-4579-A892-04CE47641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46" y="844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6" name="Group 89">
                <a:extLst>
                  <a:ext uri="{FF2B5EF4-FFF2-40B4-BE49-F238E27FC236}">
                    <a16:creationId xmlns:a16="http://schemas.microsoft.com/office/drawing/2014/main" id="{F9D1F64F-8A7E-4058-A389-1D14D414E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0" y="9058"/>
                <a:ext cx="495" cy="480"/>
                <a:chOff x="9810" y="9058"/>
                <a:chExt cx="495" cy="480"/>
              </a:xfrm>
            </p:grpSpPr>
            <p:sp>
              <p:nvSpPr>
                <p:cNvPr id="80" name="Oval 90">
                  <a:extLst>
                    <a:ext uri="{FF2B5EF4-FFF2-40B4-BE49-F238E27FC236}">
                      <a16:creationId xmlns:a16="http://schemas.microsoft.com/office/drawing/2014/main" id="{59510A01-F4EF-4C82-8E62-928D92CB9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0" y="905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81" name="Text Box 91">
                  <a:extLst>
                    <a:ext uri="{FF2B5EF4-FFF2-40B4-BE49-F238E27FC236}">
                      <a16:creationId xmlns:a16="http://schemas.microsoft.com/office/drawing/2014/main" id="{A892F7EB-BBD5-42B5-819C-0D03343594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21" y="907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7" name="Group 92">
                <a:extLst>
                  <a:ext uri="{FF2B5EF4-FFF2-40B4-BE49-F238E27FC236}">
                    <a16:creationId xmlns:a16="http://schemas.microsoft.com/office/drawing/2014/main" id="{B10053F0-FD6A-45AA-ACDA-26BB9BD11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5" y="9673"/>
                <a:ext cx="495" cy="480"/>
                <a:chOff x="9435" y="9673"/>
                <a:chExt cx="495" cy="480"/>
              </a:xfrm>
            </p:grpSpPr>
            <p:sp>
              <p:nvSpPr>
                <p:cNvPr id="78" name="Oval 93">
                  <a:extLst>
                    <a:ext uri="{FF2B5EF4-FFF2-40B4-BE49-F238E27FC236}">
                      <a16:creationId xmlns:a16="http://schemas.microsoft.com/office/drawing/2014/main" id="{F65405C5-D493-41EA-9A32-CB39022E2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5" y="967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79" name="Text Box 94">
                  <a:extLst>
                    <a:ext uri="{FF2B5EF4-FFF2-40B4-BE49-F238E27FC236}">
                      <a16:creationId xmlns:a16="http://schemas.microsoft.com/office/drawing/2014/main" id="{BD98D3D5-FC73-47DE-93CF-D14C34992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46" y="968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7" name="Text Box 95">
              <a:extLst>
                <a:ext uri="{FF2B5EF4-FFF2-40B4-BE49-F238E27FC236}">
                  <a16:creationId xmlns:a16="http://schemas.microsoft.com/office/drawing/2014/main" id="{314B9274-D668-4204-B28F-2A3693729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628" y="4348799"/>
              <a:ext cx="6286571" cy="489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Figure 1. (a)</a:t>
              </a:r>
              <a:r>
                <a:rPr kumimoji="0" lang="en-SG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 pyramid of integers. </a:t>
              </a:r>
              <a:r>
                <a:rPr kumimoji="0" lang="en-SG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(b)</a:t>
              </a:r>
              <a:r>
                <a:rPr kumimoji="0" lang="en-SG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 path with sum of 13. </a:t>
              </a:r>
              <a:r>
                <a:rPr kumimoji="0" lang="en-SG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(c)</a:t>
              </a:r>
              <a:r>
                <a:rPr kumimoji="0" lang="en-SG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 path with sum of 18.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95CB9A-8119-497F-9C2E-1208B45F9FCE}"/>
              </a:ext>
            </a:extLst>
          </p:cNvPr>
          <p:cNvSpPr txBox="1"/>
          <p:nvPr/>
        </p:nvSpPr>
        <p:spPr>
          <a:xfrm>
            <a:off x="633046" y="1366576"/>
            <a:ext cx="782766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Given a pyramid of integers, you can trace a path from top to bottom, moving from a number to either the number on its left or right in the next row below.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Find the </a:t>
            </a:r>
            <a:r>
              <a:rPr lang="en-SG" sz="2400" dirty="0">
                <a:solidFill>
                  <a:srgbClr val="C00000"/>
                </a:solidFill>
              </a:rPr>
              <a:t>largest sum </a:t>
            </a:r>
            <a:r>
              <a:rPr lang="en-SG" sz="2400" dirty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39448705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FC42F70-3B04-45EB-A149-5FC8934250F7}"/>
              </a:ext>
            </a:extLst>
          </p:cNvPr>
          <p:cNvGrpSpPr/>
          <p:nvPr/>
        </p:nvGrpSpPr>
        <p:grpSpPr>
          <a:xfrm>
            <a:off x="328441" y="1068475"/>
            <a:ext cx="8454656" cy="4740510"/>
            <a:chOff x="308344" y="1219200"/>
            <a:chExt cx="8454656" cy="474051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0751D06-8FA4-4BB1-95D0-D28536B5A012}"/>
                </a:ext>
              </a:extLst>
            </p:cNvPr>
            <p:cNvSpPr txBox="1"/>
            <p:nvPr/>
          </p:nvSpPr>
          <p:spPr>
            <a:xfrm>
              <a:off x="308344" y="1435395"/>
              <a:ext cx="8454656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MAX_ROWS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maxPathValue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[][MAX_ROWS],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scanTriangularArray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[][MAX_ROWS]);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printTriangularArray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[][MAX_ROWS],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size;       </a:t>
              </a:r>
              <a:r>
                <a:rPr lang="en-SG" sz="16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number of rows in the pyramid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table[MAX_ROWS][MAX_ROWS];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size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scanTriangularArray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SG" sz="1600" b="1" dirty="0" err="1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printTriangularArray</a:t>
              </a:r>
              <a:r>
                <a:rPr lang="en-SG" sz="16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(table, size);   // for checking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"Maximum path value =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maxPathValue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size));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0ECBB1-19D7-4A1F-9E67-5190ABBBCA7D}"/>
                </a:ext>
              </a:extLst>
            </p:cNvPr>
            <p:cNvSpPr txBox="1"/>
            <p:nvPr/>
          </p:nvSpPr>
          <p:spPr>
            <a:xfrm>
              <a:off x="6654008" y="1219200"/>
              <a:ext cx="193198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Unit9_Pyramid.c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3119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FC42F70-3B04-45EB-A149-5FC8934250F7}"/>
              </a:ext>
            </a:extLst>
          </p:cNvPr>
          <p:cNvGrpSpPr/>
          <p:nvPr/>
        </p:nvGrpSpPr>
        <p:grpSpPr>
          <a:xfrm>
            <a:off x="348537" y="988088"/>
            <a:ext cx="8454656" cy="5463785"/>
            <a:chOff x="308344" y="1219200"/>
            <a:chExt cx="8454656" cy="546378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0751D06-8FA4-4BB1-95D0-D28536B5A012}"/>
                </a:ext>
              </a:extLst>
            </p:cNvPr>
            <p:cNvSpPr txBox="1"/>
            <p:nvPr/>
          </p:nvSpPr>
          <p:spPr>
            <a:xfrm>
              <a:off x="308344" y="1435395"/>
              <a:ext cx="8454656" cy="52475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data into the 2-dimensional triangular array </a:t>
              </a:r>
              <a:r>
                <a:rPr lang="en-SG" sz="1400" b="1" dirty="0" err="1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and return the number of rows in the array.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scanTriangularArray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[][MAX_ROWS])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num_rows, r, c;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rows: 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num_rows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values for array: 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r &lt; num_rows; r++)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(c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c &lt;= r; c++)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scanf(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&amp;arr[r][c]);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num_rows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Print elements in the 2-dimensional triangular array arr.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printTriangularArray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[][MAX_ROWS], 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r, c;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r &lt; size; r++)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c &lt;= r; c++)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%d\t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[r][c]);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0ECBB1-19D7-4A1F-9E67-5190ABBBCA7D}"/>
                </a:ext>
              </a:extLst>
            </p:cNvPr>
            <p:cNvSpPr txBox="1"/>
            <p:nvPr/>
          </p:nvSpPr>
          <p:spPr>
            <a:xfrm>
              <a:off x="6654008" y="1219200"/>
              <a:ext cx="193198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Unit9_Pyramid.c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82492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FC42F70-3B04-45EB-A149-5FC8934250F7}"/>
              </a:ext>
            </a:extLst>
          </p:cNvPr>
          <p:cNvGrpSpPr/>
          <p:nvPr/>
        </p:nvGrpSpPr>
        <p:grpSpPr>
          <a:xfrm>
            <a:off x="348537" y="988088"/>
            <a:ext cx="8454656" cy="5540730"/>
            <a:chOff x="308344" y="1219200"/>
            <a:chExt cx="8454656" cy="554073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0751D06-8FA4-4BB1-95D0-D28536B5A012}"/>
                </a:ext>
              </a:extLst>
            </p:cNvPr>
            <p:cNvSpPr txBox="1"/>
            <p:nvPr/>
          </p:nvSpPr>
          <p:spPr>
            <a:xfrm>
              <a:off x="308344" y="1435395"/>
              <a:ext cx="8454656" cy="53245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the maximum path sum.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maxPathValue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[][MAX_ROWS], 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0ECBB1-19D7-4A1F-9E67-5190ABBBCA7D}"/>
                </a:ext>
              </a:extLst>
            </p:cNvPr>
            <p:cNvSpPr txBox="1"/>
            <p:nvPr/>
          </p:nvSpPr>
          <p:spPr>
            <a:xfrm>
              <a:off x="6654008" y="1219200"/>
              <a:ext cx="193198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Unit9_Pyramid.c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64881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Declaring 2D arrays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Using 2D arrays in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9: Multidimensional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Multi-dimensional 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2.1	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2.2	Example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2.3	Accessing 2D Array Elements in Function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2.4	Class Enrolment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2.5	Matrix Addition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Exercise: Pyramid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One-dimensional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19200"/>
            <a:ext cx="3872345" cy="196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None/>
            </a:pPr>
            <a:r>
              <a:rPr lang="en-GB" sz="2800" dirty="0">
                <a:solidFill>
                  <a:srgbClr val="C00000"/>
                </a:solidFill>
              </a:rPr>
              <a:t>Array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Blip>
                <a:blip r:embed="rId3"/>
              </a:buBlip>
            </a:pPr>
            <a:r>
              <a:rPr lang="en-GB" sz="2800" dirty="0"/>
              <a:t>A collection of data, called elements, of homogeneous type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983" y="3015895"/>
            <a:ext cx="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Lucida Console" pitchFamily="49" charset="0"/>
              </a:rPr>
              <a:t>a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553200" y="223497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259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Array name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548" y="3015895"/>
            <a:ext cx="85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Lucida Console" pitchFamily="49" charset="0"/>
              </a:rPr>
              <a:t>int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6" name="Line Callout 2 15"/>
          <p:cNvSpPr/>
          <p:nvPr/>
        </p:nvSpPr>
        <p:spPr bwMode="auto">
          <a:xfrm>
            <a:off x="5726867" y="1573967"/>
            <a:ext cx="188813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293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Element type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076" y="3015895"/>
            <a:ext cx="8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Lucida Console" pitchFamily="49" charset="0"/>
              </a:rPr>
              <a:t>[6]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Line Callout 2 17"/>
          <p:cNvSpPr/>
          <p:nvPr/>
        </p:nvSpPr>
        <p:spPr bwMode="auto">
          <a:xfrm>
            <a:off x="6788670" y="368758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65"/>
              <a:gd name="adj6" fmla="val -33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Array size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01969" y="5139081"/>
            <a:ext cx="5084754" cy="377234"/>
            <a:chOff x="1101969" y="5139081"/>
            <a:chExt cx="5084754" cy="377234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952233" y="5139081"/>
              <a:ext cx="846898" cy="37723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99131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10196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64602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39825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1969" y="4738972"/>
            <a:ext cx="5078133" cy="401813"/>
            <a:chOff x="1101969" y="4738972"/>
            <a:chExt cx="5078133" cy="401813"/>
          </a:xfrm>
        </p:grpSpPr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1101969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948868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2792997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15"/>
            <p:cNvSpPr txBox="1">
              <a:spLocks noChangeArrowheads="1"/>
            </p:cNvSpPr>
            <p:nvPr/>
          </p:nvSpPr>
          <p:spPr bwMode="auto">
            <a:xfrm>
              <a:off x="3646028" y="4738972"/>
              <a:ext cx="8468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4499548" y="4738972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a[4]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5339825" y="4740675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a[5]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 One-dimensional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Preparing an array prior to processing: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7135" y="1672680"/>
            <a:ext cx="6568190" cy="2154436"/>
            <a:chOff x="557135" y="1873770"/>
            <a:chExt cx="6568190" cy="2154436"/>
          </a:xfrm>
        </p:grpSpPr>
        <p:sp>
          <p:nvSpPr>
            <p:cNvPr id="26" name="TextBox 25"/>
            <p:cNvSpPr txBox="1"/>
            <p:nvPr/>
          </p:nvSpPr>
          <p:spPr>
            <a:xfrm>
              <a:off x="808221" y="2273880"/>
              <a:ext cx="6317104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main(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numbers[] = {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20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12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25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8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36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9</a:t>
              </a:r>
              <a:r>
                <a:rPr lang="en-US" dirty="0">
                  <a:latin typeface="Lucida Console" pitchFamily="49" charset="0"/>
                </a:rPr>
                <a:t> };  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135" y="1873770"/>
              <a:ext cx="5996065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Initialization (if values are known beforehand):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4943" y="3827116"/>
            <a:ext cx="4791856" cy="2708434"/>
            <a:chOff x="3894943" y="3827116"/>
            <a:chExt cx="4791856" cy="2708434"/>
          </a:xfrm>
        </p:grpSpPr>
        <p:sp>
          <p:nvSpPr>
            <p:cNvPr id="29" name="TextBox 28"/>
            <p:cNvSpPr txBox="1"/>
            <p:nvPr/>
          </p:nvSpPr>
          <p:spPr>
            <a:xfrm>
              <a:off x="4242216" y="4227226"/>
              <a:ext cx="4444583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main(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numbers[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], 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dirty="0">
                  <a:latin typeface="Lucida Console" pitchFamily="49" charset="0"/>
                </a:rPr>
                <a:t> (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 =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>
                  <a:latin typeface="Lucida Console" pitchFamily="49" charset="0"/>
                </a:rPr>
                <a:t>; 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 &lt;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; 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++)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	</a:t>
              </a:r>
              <a:r>
                <a:rPr lang="en-US" dirty="0" err="1">
                  <a:latin typeface="Lucida Console" pitchFamily="49" charset="0"/>
                </a:rPr>
                <a:t>scanf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>
                  <a:solidFill>
                    <a:srgbClr val="FF0000"/>
                  </a:solidFill>
                  <a:latin typeface="Lucida Console" pitchFamily="49" charset="0"/>
                </a:rPr>
                <a:t>%d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>
                  <a:latin typeface="Lucida Console" pitchFamily="49" charset="0"/>
                </a:rPr>
                <a:t>, &amp;numbers[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4943" y="3827116"/>
              <a:ext cx="323038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Or, read data into array: 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6615" y="3113965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some_fn</a:t>
            </a:r>
            <a:r>
              <a:rPr lang="en-US" dirty="0">
                <a:latin typeface="Lucida Console" pitchFamily="49" charset="0"/>
              </a:rPr>
              <a:t>(numbers,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6995" y="5769260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some_fn</a:t>
            </a:r>
            <a:r>
              <a:rPr lang="en-US" dirty="0">
                <a:latin typeface="Lucida Console" pitchFamily="49" charset="0"/>
              </a:rPr>
              <a:t>(numbers,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1.1 Print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8221" y="1311776"/>
            <a:ext cx="574497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printArray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;  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 err="1">
                <a:latin typeface="Lucida Console" pitchFamily="49" charset="0"/>
              </a:rPr>
              <a:t>printf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printf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3534944"/>
            <a:ext cx="7724617" cy="2431435"/>
            <a:chOff x="533400" y="3827116"/>
            <a:chExt cx="7724617" cy="2431435"/>
          </a:xfrm>
        </p:grpSpPr>
        <p:sp>
          <p:nvSpPr>
            <p:cNvPr id="14" name="TextBox 13"/>
            <p:cNvSpPr txBox="1"/>
            <p:nvPr/>
          </p:nvSpPr>
          <p:spPr>
            <a:xfrm>
              <a:off x="808221" y="4227226"/>
              <a:ext cx="7449796" cy="203132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main(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numbers[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latin typeface="Lucida Console" pitchFamily="49" charset="0"/>
                </a:rPr>
                <a:t>printArray</a:t>
              </a:r>
              <a:r>
                <a:rPr lang="en-US" dirty="0">
                  <a:latin typeface="Lucida Console" pitchFamily="49" charset="0"/>
                </a:rPr>
                <a:t>(numbers,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latin typeface="Lucida Console" pitchFamily="49" charset="0"/>
                </a:rPr>
                <a:t>printArray</a:t>
              </a:r>
              <a:r>
                <a:rPr lang="en-US" dirty="0">
                  <a:latin typeface="Lucida Console" pitchFamily="49" charset="0"/>
                </a:rPr>
                <a:t>(numbers,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3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3827116"/>
              <a:ext cx="118547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Calling: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4605" y="4982033"/>
            <a:ext cx="3843412" cy="400110"/>
            <a:chOff x="4414605" y="5274205"/>
            <a:chExt cx="3843412" cy="400110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4414605" y="536082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045" y="5274205"/>
              <a:ext cx="328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Print first 6 elements (all)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4605" y="5297068"/>
            <a:ext cx="3378717" cy="400110"/>
            <a:chOff x="4414605" y="5589240"/>
            <a:chExt cx="3378717" cy="40011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4414605" y="569216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7045" y="5589240"/>
              <a:ext cx="2816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Print first 3 elements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37482" y="3996181"/>
            <a:ext cx="2715718" cy="1700997"/>
            <a:chOff x="3837482" y="4288353"/>
            <a:chExt cx="2715718" cy="1700997"/>
          </a:xfrm>
        </p:grpSpPr>
        <p:sp>
          <p:nvSpPr>
            <p:cNvPr id="23" name="Oval 22"/>
            <p:cNvSpPr/>
            <p:nvPr/>
          </p:nvSpPr>
          <p:spPr bwMode="auto">
            <a:xfrm>
              <a:off x="3837482" y="5274205"/>
              <a:ext cx="284813" cy="715145"/>
            </a:xfrm>
            <a:prstGeom prst="ellipse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Line Callout 2 23"/>
            <p:cNvSpPr/>
            <p:nvPr/>
          </p:nvSpPr>
          <p:spPr bwMode="auto">
            <a:xfrm>
              <a:off x="4706911" y="4288353"/>
              <a:ext cx="1846289" cy="98585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6976"/>
                <a:gd name="adj6" fmla="val -34190"/>
              </a:avLst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Value must not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exceed actual array size.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1.2 Find Maximum 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777" y="2796129"/>
            <a:ext cx="5010495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findMax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max;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max 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 &gt; max)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	max 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max;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findMax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maximum value in </a:t>
            </a:r>
            <a:r>
              <a:rPr lang="en-GB" sz="2400" i="1" kern="0" dirty="0" err="1">
                <a:latin typeface="+mn-lt"/>
                <a:cs typeface="+mn-cs"/>
              </a:rPr>
              <a:t>arr</a:t>
            </a:r>
            <a:r>
              <a:rPr lang="en-GB" sz="2400" i="1" kern="0" dirty="0"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with </a:t>
            </a:r>
            <a:r>
              <a:rPr lang="en-GB" sz="2400" i="1" kern="0" dirty="0">
                <a:latin typeface="+mn-lt"/>
                <a:cs typeface="+mn-cs"/>
              </a:rPr>
              <a:t>size</a:t>
            </a:r>
            <a:r>
              <a:rPr lang="en-GB" sz="2400" kern="0" dirty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max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25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36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1.3 Sum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sum of elements in </a:t>
            </a:r>
            <a:r>
              <a:rPr lang="en-GB" sz="2400" i="1" kern="0" dirty="0" err="1">
                <a:latin typeface="+mn-lt"/>
                <a:cs typeface="+mn-cs"/>
              </a:rPr>
              <a:t>arr</a:t>
            </a:r>
            <a:r>
              <a:rPr lang="en-GB" sz="2400" i="1" kern="0" dirty="0"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with </a:t>
            </a:r>
            <a:r>
              <a:rPr lang="en-GB" sz="2400" i="1" kern="0" dirty="0">
                <a:latin typeface="+mn-lt"/>
                <a:cs typeface="+mn-cs"/>
              </a:rPr>
              <a:t>size</a:t>
            </a:r>
            <a:r>
              <a:rPr lang="en-GB" sz="2400" kern="0" dirty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20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32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57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65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101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110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1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A754E2-8FEA-40E7-A18C-4A54B1DDF540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21006</TotalTime>
  <Words>3539</Words>
  <Application>Microsoft Office PowerPoint</Application>
  <PresentationFormat>On-screen Show (4:3)</PresentationFormat>
  <Paragraphs>1207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Equation</vt:lpstr>
      <vt:lpstr>http://www.comp.nus.edu.sg/~cs1010/</vt:lpstr>
      <vt:lpstr>Unit 9: Multidimensional Arrays</vt:lpstr>
      <vt:lpstr>Unit 9: Multidimensional Arrays (1/2)</vt:lpstr>
      <vt:lpstr>Unit 9: Multidimensional Arrays (2/2)</vt:lpstr>
      <vt:lpstr>1. One-dimensional Arrays (1/2)</vt:lpstr>
      <vt:lpstr>1. One-dimensional Arrays (2/2)</vt:lpstr>
      <vt:lpstr>1.1 Print Array</vt:lpstr>
      <vt:lpstr>1.2 Find Maximum Value</vt:lpstr>
      <vt:lpstr>1.3 Sum Elements</vt:lpstr>
      <vt:lpstr>1.4 Sum Alternate Elements</vt:lpstr>
      <vt:lpstr>1.5 Sum Odd Elements</vt:lpstr>
      <vt:lpstr>1.6 Sum Last 3 Elements (1/3)</vt:lpstr>
      <vt:lpstr>1.6 Sum Last 3 Elements (2/3)</vt:lpstr>
      <vt:lpstr>1.6 Sum Last 3 Elements (3/3)</vt:lpstr>
      <vt:lpstr>1.7 Minimum Pair Difference (1/3)</vt:lpstr>
      <vt:lpstr>1.7 Minimum Pair Difference (2/3)</vt:lpstr>
      <vt:lpstr>1.7 Minimum Pair Difference (3/3)</vt:lpstr>
      <vt:lpstr>Code Provided </vt:lpstr>
      <vt:lpstr>1.8 Accessing 1D Array Elements in Function (1/2)</vt:lpstr>
      <vt:lpstr>1.8 Accessing 1D Array Elements in Function (2/2)</vt:lpstr>
      <vt:lpstr>2. Multi-dimensional Arrays (1/2)</vt:lpstr>
      <vt:lpstr>2. Multi-dimensional Arrays (2/2)</vt:lpstr>
      <vt:lpstr>2.1 Multi-dimensional Array Initializers</vt:lpstr>
      <vt:lpstr>2.2 Multi-dimensional Array: Example</vt:lpstr>
      <vt:lpstr>2.3 Accessing 2D Array Elements in Function</vt:lpstr>
      <vt:lpstr>2.4 Class Enrolment (1/5)</vt:lpstr>
      <vt:lpstr>2.4 Class Enrolment (2/5)</vt:lpstr>
      <vt:lpstr>2.4 Class Enrolment (3/5)</vt:lpstr>
      <vt:lpstr>2.4 Class Enrolment (4/5)</vt:lpstr>
      <vt:lpstr>2.4 Class Enrolment (5/5)</vt:lpstr>
      <vt:lpstr>2.5 Matrix Addition (1/2)</vt:lpstr>
      <vt:lpstr>2.5 Matrix Addition (2/2)</vt:lpstr>
      <vt:lpstr>3. Exercise: Pyramid (1/4)</vt:lpstr>
      <vt:lpstr>3. Exercise: Pyramid (2/4)</vt:lpstr>
      <vt:lpstr>3. Exercise: Pyramid (3/4)</vt:lpstr>
      <vt:lpstr>3. Exercise: Pyramid (4/4)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Tuck-Choy Aaron TAN</cp:lastModifiedBy>
  <cp:revision>1750</cp:revision>
  <cp:lastPrinted>2014-07-01T03:51:49Z</cp:lastPrinted>
  <dcterms:created xsi:type="dcterms:W3CDTF">1998-09-05T15:03:32Z</dcterms:created>
  <dcterms:modified xsi:type="dcterms:W3CDTF">2017-09-18T12:23:17Z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