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472" r:id="rId3"/>
    <p:sldId id="515" r:id="rId4"/>
    <p:sldId id="508" r:id="rId5"/>
    <p:sldId id="516" r:id="rId6"/>
    <p:sldId id="471" r:id="rId7"/>
    <p:sldId id="451" r:id="rId8"/>
    <p:sldId id="474" r:id="rId9"/>
    <p:sldId id="480" r:id="rId10"/>
    <p:sldId id="492" r:id="rId11"/>
    <p:sldId id="517" r:id="rId12"/>
    <p:sldId id="479" r:id="rId13"/>
    <p:sldId id="481" r:id="rId14"/>
    <p:sldId id="510" r:id="rId15"/>
    <p:sldId id="511" r:id="rId16"/>
    <p:sldId id="513" r:id="rId17"/>
    <p:sldId id="512" r:id="rId18"/>
    <p:sldId id="518" r:id="rId19"/>
    <p:sldId id="308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CCFF"/>
    <a:srgbClr val="DDDDFF"/>
    <a:srgbClr val="FFCCFF"/>
    <a:srgbClr val="CCFFFF"/>
    <a:srgbClr val="FFFFCC"/>
    <a:srgbClr val="FFFF66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7703" autoAdjust="0"/>
  </p:normalViewPr>
  <p:slideViewPr>
    <p:cSldViewPr snapToGrid="0">
      <p:cViewPr varScale="1">
        <p:scale>
          <a:sx n="84" d="100"/>
          <a:sy n="84" d="100"/>
        </p:scale>
        <p:origin x="9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08" y="-72"/>
      </p:cViewPr>
      <p:guideLst>
        <p:guide orient="horz" pos="3025"/>
        <p:guide pos="230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3E93F-5B85-4166-B736-9E1ED81F83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F2496-6720-4E41-9420-B0BED3514B13}">
      <dgm:prSet phldrT="[Text]"/>
      <dgm:spPr>
        <a:solidFill>
          <a:srgbClr val="CC339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Calibri" pitchFamily="34" charset="0"/>
            </a:rPr>
            <a:t>Introduces the </a:t>
          </a:r>
          <a:r>
            <a:rPr lang="en-US" i="1" dirty="0">
              <a:solidFill>
                <a:schemeClr val="bg1"/>
              </a:solidFill>
              <a:latin typeface="Calibri" pitchFamily="34" charset="0"/>
            </a:rPr>
            <a:t>fundamental concepts</a:t>
          </a:r>
          <a:r>
            <a:rPr lang="en-US" dirty="0">
              <a:latin typeface="Calibri" pitchFamily="34" charset="0"/>
            </a:rPr>
            <a:t> </a:t>
          </a:r>
          <a:r>
            <a:rPr lang="en-US" dirty="0">
              <a:solidFill>
                <a:schemeClr val="tx1"/>
              </a:solidFill>
              <a:latin typeface="Calibri" pitchFamily="34" charset="0"/>
            </a:rPr>
            <a:t>of </a:t>
          </a:r>
          <a:r>
            <a:rPr lang="en-US" i="1" dirty="0">
              <a:solidFill>
                <a:schemeClr val="bg1"/>
              </a:solidFill>
              <a:latin typeface="Calibri" pitchFamily="34" charset="0"/>
            </a:rPr>
            <a:t>problem solving by computing and programming </a:t>
          </a:r>
          <a:r>
            <a:rPr lang="en-US" dirty="0">
              <a:solidFill>
                <a:schemeClr val="tx1"/>
              </a:solidFill>
              <a:latin typeface="Calibri" pitchFamily="34" charset="0"/>
            </a:rPr>
            <a:t>using an imperative programming language.</a:t>
          </a:r>
        </a:p>
      </dgm:t>
    </dgm:pt>
    <dgm:pt modelId="{A6FF0C06-AE97-4631-91C5-40153550F467}" type="parTrans" cxnId="{1343F9E2-AE8D-4F1B-A674-8761EE14A614}">
      <dgm:prSet/>
      <dgm:spPr/>
      <dgm:t>
        <a:bodyPr/>
        <a:lstStyle/>
        <a:p>
          <a:endParaRPr lang="en-US"/>
        </a:p>
      </dgm:t>
    </dgm:pt>
    <dgm:pt modelId="{3D7D4CD1-1FE1-4559-B97D-4864A6049ED7}" type="sibTrans" cxnId="{1343F9E2-AE8D-4F1B-A674-8761EE14A614}">
      <dgm:prSet/>
      <dgm:spPr/>
      <dgm:t>
        <a:bodyPr/>
        <a:lstStyle/>
        <a:p>
          <a:endParaRPr lang="en-US"/>
        </a:p>
      </dgm:t>
    </dgm:pt>
    <dgm:pt modelId="{D45A92B0-5D37-4A12-B3EA-394DAD266031}">
      <dgm:prSet phldrT="[Text]" custT="1"/>
      <dgm:spPr>
        <a:solidFill>
          <a:srgbClr val="006600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Outcomes</a:t>
          </a:r>
        </a:p>
      </dgm:t>
    </dgm:pt>
    <dgm:pt modelId="{261AD211-6353-49D5-AB38-EFA9483FFB0A}" type="parTrans" cxnId="{4B8839A2-C8F9-44AC-B40B-94F5FF007359}">
      <dgm:prSet/>
      <dgm:spPr/>
      <dgm:t>
        <a:bodyPr/>
        <a:lstStyle/>
        <a:p>
          <a:endParaRPr lang="en-US"/>
        </a:p>
      </dgm:t>
    </dgm:pt>
    <dgm:pt modelId="{DB26BD5A-3B6A-4FE4-80EF-6DFC352AEB87}" type="sibTrans" cxnId="{4B8839A2-C8F9-44AC-B40B-94F5FF007359}">
      <dgm:prSet/>
      <dgm:spPr/>
      <dgm:t>
        <a:bodyPr/>
        <a:lstStyle/>
        <a:p>
          <a:endParaRPr lang="en-US"/>
        </a:p>
      </dgm:t>
    </dgm:pt>
    <dgm:pt modelId="{B527FE00-3232-4293-B93E-CE421A3AE30B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2800" dirty="0">
              <a:solidFill>
                <a:srgbClr val="800000"/>
              </a:solidFill>
              <a:latin typeface="Calibri" pitchFamily="34" charset="0"/>
            </a:rPr>
            <a:t>Solve </a:t>
          </a:r>
          <a:r>
            <a:rPr lang="en-US" sz="2800" u="none" dirty="0">
              <a:solidFill>
                <a:srgbClr val="800000"/>
              </a:solidFill>
              <a:latin typeface="Calibri" pitchFamily="34" charset="0"/>
            </a:rPr>
            <a:t>simple algorithmic problems</a:t>
          </a:r>
        </a:p>
      </dgm:t>
    </dgm:pt>
    <dgm:pt modelId="{2B329500-F5E9-4D33-ADEA-A55808DBDBB3}" type="parTrans" cxnId="{CD7784AA-1402-4F52-9E63-1E6993F7A77F}">
      <dgm:prSet/>
      <dgm:spPr/>
      <dgm:t>
        <a:bodyPr/>
        <a:lstStyle/>
        <a:p>
          <a:endParaRPr lang="en-US"/>
        </a:p>
      </dgm:t>
    </dgm:pt>
    <dgm:pt modelId="{F54E7F21-E91B-4AAF-A06F-AECC6D74BA16}" type="sibTrans" cxnId="{CD7784AA-1402-4F52-9E63-1E6993F7A77F}">
      <dgm:prSet/>
      <dgm:spPr/>
      <dgm:t>
        <a:bodyPr/>
        <a:lstStyle/>
        <a:p>
          <a:endParaRPr lang="en-US"/>
        </a:p>
      </dgm:t>
    </dgm:pt>
    <dgm:pt modelId="{720ACA5A-4900-4F22-89DB-1E58F2E3E79C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2800" dirty="0">
              <a:solidFill>
                <a:srgbClr val="800000"/>
              </a:solidFill>
              <a:latin typeface="Calibri" pitchFamily="34" charset="0"/>
            </a:rPr>
            <a:t>Write </a:t>
          </a:r>
          <a:r>
            <a:rPr lang="en-US" sz="2800" u="none" dirty="0">
              <a:solidFill>
                <a:srgbClr val="800000"/>
              </a:solidFill>
              <a:latin typeface="Calibri" pitchFamily="34" charset="0"/>
            </a:rPr>
            <a:t>good small programs</a:t>
          </a:r>
        </a:p>
      </dgm:t>
    </dgm:pt>
    <dgm:pt modelId="{5AEE93FA-13D9-44BD-8641-C34D29EFDD12}" type="parTrans" cxnId="{AE0AA626-8CDD-40B0-9596-19B15CD96A64}">
      <dgm:prSet/>
      <dgm:spPr/>
      <dgm:t>
        <a:bodyPr/>
        <a:lstStyle/>
        <a:p>
          <a:endParaRPr lang="en-US"/>
        </a:p>
      </dgm:t>
    </dgm:pt>
    <dgm:pt modelId="{BEB0B5DD-E7DB-4D1D-B4E4-E140F2DAEB2A}" type="sibTrans" cxnId="{AE0AA626-8CDD-40B0-9596-19B15CD96A64}">
      <dgm:prSet/>
      <dgm:spPr/>
      <dgm:t>
        <a:bodyPr/>
        <a:lstStyle/>
        <a:p>
          <a:endParaRPr lang="en-US"/>
        </a:p>
      </dgm:t>
    </dgm:pt>
    <dgm:pt modelId="{D1CBA64A-F83F-4370-B50F-C67767A988C6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3200" dirty="0">
              <a:latin typeface="Calibri" pitchFamily="34" charset="0"/>
            </a:rPr>
            <a:t>C as a tool</a:t>
          </a:r>
        </a:p>
      </dgm:t>
    </dgm:pt>
    <dgm:pt modelId="{A77DF105-3CBD-43CE-9695-2E9D08E7ACC3}" type="parTrans" cxnId="{5D1C19B4-9535-4775-8C44-4B6F710A09EE}">
      <dgm:prSet/>
      <dgm:spPr/>
      <dgm:t>
        <a:bodyPr/>
        <a:lstStyle/>
        <a:p>
          <a:endParaRPr lang="en-US"/>
        </a:p>
      </dgm:t>
    </dgm:pt>
    <dgm:pt modelId="{F2DCAE3E-8308-47E9-9384-77A210F33FF3}" type="sibTrans" cxnId="{5D1C19B4-9535-4775-8C44-4B6F710A09EE}">
      <dgm:prSet/>
      <dgm:spPr/>
      <dgm:t>
        <a:bodyPr/>
        <a:lstStyle/>
        <a:p>
          <a:endParaRPr lang="en-US"/>
        </a:p>
      </dgm:t>
    </dgm:pt>
    <dgm:pt modelId="{AFCE288F-B44B-47F7-AB96-B94359B73B86}">
      <dgm:prSet phldrT="[Text]" custT="1"/>
      <dgm:spPr>
        <a:solidFill>
          <a:srgbClr val="CCCCFF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Calibri" pitchFamily="34" charset="0"/>
            </a:rPr>
            <a:t>Not just about C</a:t>
          </a:r>
        </a:p>
      </dgm:t>
    </dgm:pt>
    <dgm:pt modelId="{315CD852-FA72-4A7D-B9F7-B59CE9464C20}" type="parTrans" cxnId="{FB4B590B-3B17-490B-B03A-1C7A88D6E115}">
      <dgm:prSet/>
      <dgm:spPr/>
      <dgm:t>
        <a:bodyPr/>
        <a:lstStyle/>
        <a:p>
          <a:endParaRPr lang="en-US"/>
        </a:p>
      </dgm:t>
    </dgm:pt>
    <dgm:pt modelId="{7E67E3BF-704E-4E01-BB1A-66AA0AB9CF57}" type="sibTrans" cxnId="{FB4B590B-3B17-490B-B03A-1C7A88D6E115}">
      <dgm:prSet/>
      <dgm:spPr/>
      <dgm:t>
        <a:bodyPr/>
        <a:lstStyle/>
        <a:p>
          <a:endParaRPr lang="en-US"/>
        </a:p>
      </dgm:t>
    </dgm:pt>
    <dgm:pt modelId="{0859961C-75EE-4DC1-A37C-F56C4B8F4646}" type="pres">
      <dgm:prSet presAssocID="{31E3E93F-5B85-4166-B736-9E1ED81F83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BD5956-BA90-47F4-8A08-6EC32C954A41}" type="pres">
      <dgm:prSet presAssocID="{0EDF2496-6720-4E41-9420-B0BED3514B13}" presName="vertOne" presStyleCnt="0"/>
      <dgm:spPr/>
    </dgm:pt>
    <dgm:pt modelId="{6A41ABD6-847D-4E95-AECD-5085CDD5C65A}" type="pres">
      <dgm:prSet presAssocID="{0EDF2496-6720-4E41-9420-B0BED3514B1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53CC-0393-4999-BFF8-DDBE0D525DAA}" type="pres">
      <dgm:prSet presAssocID="{0EDF2496-6720-4E41-9420-B0BED3514B13}" presName="parTransOne" presStyleCnt="0"/>
      <dgm:spPr/>
    </dgm:pt>
    <dgm:pt modelId="{D213959B-E11A-4A92-AA8B-0499A2859911}" type="pres">
      <dgm:prSet presAssocID="{0EDF2496-6720-4E41-9420-B0BED3514B13}" presName="horzOne" presStyleCnt="0"/>
      <dgm:spPr/>
    </dgm:pt>
    <dgm:pt modelId="{1EACD6C9-36FA-47BF-AE77-822CEEC79AC2}" type="pres">
      <dgm:prSet presAssocID="{D45A92B0-5D37-4A12-B3EA-394DAD266031}" presName="vertTwo" presStyleCnt="0"/>
      <dgm:spPr/>
    </dgm:pt>
    <dgm:pt modelId="{F5C5BF26-5B1E-48D0-BCAF-89D6E36FE896}" type="pres">
      <dgm:prSet presAssocID="{D45A92B0-5D37-4A12-B3EA-394DAD26603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9B0436-D2BE-475C-922B-F69847A3AB3F}" type="pres">
      <dgm:prSet presAssocID="{D45A92B0-5D37-4A12-B3EA-394DAD266031}" presName="parTransTwo" presStyleCnt="0"/>
      <dgm:spPr/>
    </dgm:pt>
    <dgm:pt modelId="{3D94B36B-9667-4CD3-8241-538EA86B770F}" type="pres">
      <dgm:prSet presAssocID="{D45A92B0-5D37-4A12-B3EA-394DAD266031}" presName="horzTwo" presStyleCnt="0"/>
      <dgm:spPr/>
    </dgm:pt>
    <dgm:pt modelId="{8E56B437-F984-4AAA-A84E-4668E63894F2}" type="pres">
      <dgm:prSet presAssocID="{B527FE00-3232-4293-B93E-CE421A3AE30B}" presName="vertThree" presStyleCnt="0"/>
      <dgm:spPr/>
    </dgm:pt>
    <dgm:pt modelId="{833820E7-5A69-431C-A5D6-0199E720BCF0}" type="pres">
      <dgm:prSet presAssocID="{B527FE00-3232-4293-B93E-CE421A3AE30B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BC37E-2989-47D4-B4EA-A593BF47FE4A}" type="pres">
      <dgm:prSet presAssocID="{B527FE00-3232-4293-B93E-CE421A3AE30B}" presName="horzThree" presStyleCnt="0"/>
      <dgm:spPr/>
    </dgm:pt>
    <dgm:pt modelId="{146A2714-DEA8-4A03-9C8B-66122336504A}" type="pres">
      <dgm:prSet presAssocID="{F54E7F21-E91B-4AAF-A06F-AECC6D74BA16}" presName="sibSpaceThree" presStyleCnt="0"/>
      <dgm:spPr/>
    </dgm:pt>
    <dgm:pt modelId="{7AA79776-ACE6-497C-926C-40827987445A}" type="pres">
      <dgm:prSet presAssocID="{720ACA5A-4900-4F22-89DB-1E58F2E3E79C}" presName="vertThree" presStyleCnt="0"/>
      <dgm:spPr/>
    </dgm:pt>
    <dgm:pt modelId="{8D6CC9FB-5D6E-40CF-9D6B-EC353494DFC7}" type="pres">
      <dgm:prSet presAssocID="{720ACA5A-4900-4F22-89DB-1E58F2E3E79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3195F-F179-4692-8DCA-D1E8CD95876E}" type="pres">
      <dgm:prSet presAssocID="{720ACA5A-4900-4F22-89DB-1E58F2E3E79C}" presName="horzThree" presStyleCnt="0"/>
      <dgm:spPr/>
    </dgm:pt>
    <dgm:pt modelId="{985110FA-E008-43BE-B81F-A78722708A6A}" type="pres">
      <dgm:prSet presAssocID="{DB26BD5A-3B6A-4FE4-80EF-6DFC352AEB87}" presName="sibSpaceTwo" presStyleCnt="0"/>
      <dgm:spPr/>
    </dgm:pt>
    <dgm:pt modelId="{BB281257-E79F-45D9-9504-16F14D513455}" type="pres">
      <dgm:prSet presAssocID="{D1CBA64A-F83F-4370-B50F-C67767A988C6}" presName="vertTwo" presStyleCnt="0"/>
      <dgm:spPr/>
    </dgm:pt>
    <dgm:pt modelId="{2F89A06A-10D1-4FFF-8FF9-9CEC951519DF}" type="pres">
      <dgm:prSet presAssocID="{D1CBA64A-F83F-4370-B50F-C67767A988C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5FE66A-9F75-4316-B879-15969F19C1D4}" type="pres">
      <dgm:prSet presAssocID="{D1CBA64A-F83F-4370-B50F-C67767A988C6}" presName="parTransTwo" presStyleCnt="0"/>
      <dgm:spPr/>
    </dgm:pt>
    <dgm:pt modelId="{5E6ED219-A3FE-462F-A4F1-71D9E33EC8CE}" type="pres">
      <dgm:prSet presAssocID="{D1CBA64A-F83F-4370-B50F-C67767A988C6}" presName="horzTwo" presStyleCnt="0"/>
      <dgm:spPr/>
    </dgm:pt>
    <dgm:pt modelId="{B5DD43B3-A624-4C14-A260-D56D7F451E6F}" type="pres">
      <dgm:prSet presAssocID="{AFCE288F-B44B-47F7-AB96-B94359B73B86}" presName="vertThree" presStyleCnt="0"/>
      <dgm:spPr/>
    </dgm:pt>
    <dgm:pt modelId="{D9ABA408-8384-423D-8546-50D33BB19CA2}" type="pres">
      <dgm:prSet presAssocID="{AFCE288F-B44B-47F7-AB96-B94359B73B86}" presName="txThree" presStyleLbl="node3" presStyleIdx="2" presStyleCnt="3" custLinFactNeighborX="247" custLinFactNeighborY="12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79E82-AA67-457F-8E39-8852AECCB768}" type="pres">
      <dgm:prSet presAssocID="{AFCE288F-B44B-47F7-AB96-B94359B73B86}" presName="horzThree" presStyleCnt="0"/>
      <dgm:spPr/>
    </dgm:pt>
  </dgm:ptLst>
  <dgm:cxnLst>
    <dgm:cxn modelId="{BB9D089A-4B1E-4525-8E7F-045451AD5E4D}" type="presOf" srcId="{D45A92B0-5D37-4A12-B3EA-394DAD266031}" destId="{F5C5BF26-5B1E-48D0-BCAF-89D6E36FE896}" srcOrd="0" destOrd="0" presId="urn:microsoft.com/office/officeart/2005/8/layout/hierarchy4"/>
    <dgm:cxn modelId="{435F6060-9846-4817-9622-38B65F5E6272}" type="presOf" srcId="{720ACA5A-4900-4F22-89DB-1E58F2E3E79C}" destId="{8D6CC9FB-5D6E-40CF-9D6B-EC353494DFC7}" srcOrd="0" destOrd="0" presId="urn:microsoft.com/office/officeart/2005/8/layout/hierarchy4"/>
    <dgm:cxn modelId="{5D1C19B4-9535-4775-8C44-4B6F710A09EE}" srcId="{0EDF2496-6720-4E41-9420-B0BED3514B13}" destId="{D1CBA64A-F83F-4370-B50F-C67767A988C6}" srcOrd="1" destOrd="0" parTransId="{A77DF105-3CBD-43CE-9695-2E9D08E7ACC3}" sibTransId="{F2DCAE3E-8308-47E9-9384-77A210F33FF3}"/>
    <dgm:cxn modelId="{8817A507-2399-4954-BE4C-3DA1B4E0866F}" type="presOf" srcId="{31E3E93F-5B85-4166-B736-9E1ED81F8399}" destId="{0859961C-75EE-4DC1-A37C-F56C4B8F4646}" srcOrd="0" destOrd="0" presId="urn:microsoft.com/office/officeart/2005/8/layout/hierarchy4"/>
    <dgm:cxn modelId="{1343F9E2-AE8D-4F1B-A674-8761EE14A614}" srcId="{31E3E93F-5B85-4166-B736-9E1ED81F8399}" destId="{0EDF2496-6720-4E41-9420-B0BED3514B13}" srcOrd="0" destOrd="0" parTransId="{A6FF0C06-AE97-4631-91C5-40153550F467}" sibTransId="{3D7D4CD1-1FE1-4559-B97D-4864A6049ED7}"/>
    <dgm:cxn modelId="{FB4B590B-3B17-490B-B03A-1C7A88D6E115}" srcId="{D1CBA64A-F83F-4370-B50F-C67767A988C6}" destId="{AFCE288F-B44B-47F7-AB96-B94359B73B86}" srcOrd="0" destOrd="0" parTransId="{315CD852-FA72-4A7D-B9F7-B59CE9464C20}" sibTransId="{7E67E3BF-704E-4E01-BB1A-66AA0AB9CF57}"/>
    <dgm:cxn modelId="{876E826B-6AA5-4166-B608-54227AC87287}" type="presOf" srcId="{AFCE288F-B44B-47F7-AB96-B94359B73B86}" destId="{D9ABA408-8384-423D-8546-50D33BB19CA2}" srcOrd="0" destOrd="0" presId="urn:microsoft.com/office/officeart/2005/8/layout/hierarchy4"/>
    <dgm:cxn modelId="{1CACBD9D-2097-47C2-B31F-3B0F51D96A2A}" type="presOf" srcId="{B527FE00-3232-4293-B93E-CE421A3AE30B}" destId="{833820E7-5A69-431C-A5D6-0199E720BCF0}" srcOrd="0" destOrd="0" presId="urn:microsoft.com/office/officeart/2005/8/layout/hierarchy4"/>
    <dgm:cxn modelId="{AE0AA626-8CDD-40B0-9596-19B15CD96A64}" srcId="{D45A92B0-5D37-4A12-B3EA-394DAD266031}" destId="{720ACA5A-4900-4F22-89DB-1E58F2E3E79C}" srcOrd="1" destOrd="0" parTransId="{5AEE93FA-13D9-44BD-8641-C34D29EFDD12}" sibTransId="{BEB0B5DD-E7DB-4D1D-B4E4-E140F2DAEB2A}"/>
    <dgm:cxn modelId="{CD7784AA-1402-4F52-9E63-1E6993F7A77F}" srcId="{D45A92B0-5D37-4A12-B3EA-394DAD266031}" destId="{B527FE00-3232-4293-B93E-CE421A3AE30B}" srcOrd="0" destOrd="0" parTransId="{2B329500-F5E9-4D33-ADEA-A55808DBDBB3}" sibTransId="{F54E7F21-E91B-4AAF-A06F-AECC6D74BA16}"/>
    <dgm:cxn modelId="{4B8839A2-C8F9-44AC-B40B-94F5FF007359}" srcId="{0EDF2496-6720-4E41-9420-B0BED3514B13}" destId="{D45A92B0-5D37-4A12-B3EA-394DAD266031}" srcOrd="0" destOrd="0" parTransId="{261AD211-6353-49D5-AB38-EFA9483FFB0A}" sibTransId="{DB26BD5A-3B6A-4FE4-80EF-6DFC352AEB87}"/>
    <dgm:cxn modelId="{210F5BA6-8A7F-466C-90E6-41DFAD42884D}" type="presOf" srcId="{D1CBA64A-F83F-4370-B50F-C67767A988C6}" destId="{2F89A06A-10D1-4FFF-8FF9-9CEC951519DF}" srcOrd="0" destOrd="0" presId="urn:microsoft.com/office/officeart/2005/8/layout/hierarchy4"/>
    <dgm:cxn modelId="{D4B734A3-02FD-485D-90E0-D7293185F006}" type="presOf" srcId="{0EDF2496-6720-4E41-9420-B0BED3514B13}" destId="{6A41ABD6-847D-4E95-AECD-5085CDD5C65A}" srcOrd="0" destOrd="0" presId="urn:microsoft.com/office/officeart/2005/8/layout/hierarchy4"/>
    <dgm:cxn modelId="{237F7AEE-DC59-4033-AE70-A3689B91E61A}" type="presParOf" srcId="{0859961C-75EE-4DC1-A37C-F56C4B8F4646}" destId="{B1BD5956-BA90-47F4-8A08-6EC32C954A41}" srcOrd="0" destOrd="0" presId="urn:microsoft.com/office/officeart/2005/8/layout/hierarchy4"/>
    <dgm:cxn modelId="{DDBE8961-EC30-4F1C-9707-7EAE0E707F2A}" type="presParOf" srcId="{B1BD5956-BA90-47F4-8A08-6EC32C954A41}" destId="{6A41ABD6-847D-4E95-AECD-5085CDD5C65A}" srcOrd="0" destOrd="0" presId="urn:microsoft.com/office/officeart/2005/8/layout/hierarchy4"/>
    <dgm:cxn modelId="{16330E2F-65D0-4575-8864-DA30CDDA7B93}" type="presParOf" srcId="{B1BD5956-BA90-47F4-8A08-6EC32C954A41}" destId="{B8A753CC-0393-4999-BFF8-DDBE0D525DAA}" srcOrd="1" destOrd="0" presId="urn:microsoft.com/office/officeart/2005/8/layout/hierarchy4"/>
    <dgm:cxn modelId="{85C4CF39-5C39-48CB-8B7C-A939A45E060D}" type="presParOf" srcId="{B1BD5956-BA90-47F4-8A08-6EC32C954A41}" destId="{D213959B-E11A-4A92-AA8B-0499A2859911}" srcOrd="2" destOrd="0" presId="urn:microsoft.com/office/officeart/2005/8/layout/hierarchy4"/>
    <dgm:cxn modelId="{34621A63-EF23-474A-A58D-AB80A340B736}" type="presParOf" srcId="{D213959B-E11A-4A92-AA8B-0499A2859911}" destId="{1EACD6C9-36FA-47BF-AE77-822CEEC79AC2}" srcOrd="0" destOrd="0" presId="urn:microsoft.com/office/officeart/2005/8/layout/hierarchy4"/>
    <dgm:cxn modelId="{FAAFF5B0-7F06-4ECC-81B8-9DED00E54022}" type="presParOf" srcId="{1EACD6C9-36FA-47BF-AE77-822CEEC79AC2}" destId="{F5C5BF26-5B1E-48D0-BCAF-89D6E36FE896}" srcOrd="0" destOrd="0" presId="urn:microsoft.com/office/officeart/2005/8/layout/hierarchy4"/>
    <dgm:cxn modelId="{D302F90D-3C57-48D1-AE8B-2182E56AF611}" type="presParOf" srcId="{1EACD6C9-36FA-47BF-AE77-822CEEC79AC2}" destId="{6B9B0436-D2BE-475C-922B-F69847A3AB3F}" srcOrd="1" destOrd="0" presId="urn:microsoft.com/office/officeart/2005/8/layout/hierarchy4"/>
    <dgm:cxn modelId="{7AE94524-63CE-45FE-B0FE-35548407B729}" type="presParOf" srcId="{1EACD6C9-36FA-47BF-AE77-822CEEC79AC2}" destId="{3D94B36B-9667-4CD3-8241-538EA86B770F}" srcOrd="2" destOrd="0" presId="urn:microsoft.com/office/officeart/2005/8/layout/hierarchy4"/>
    <dgm:cxn modelId="{B5AF9130-F4BD-4496-87DF-3C0AB79837DA}" type="presParOf" srcId="{3D94B36B-9667-4CD3-8241-538EA86B770F}" destId="{8E56B437-F984-4AAA-A84E-4668E63894F2}" srcOrd="0" destOrd="0" presId="urn:microsoft.com/office/officeart/2005/8/layout/hierarchy4"/>
    <dgm:cxn modelId="{1CD35175-CBC3-4334-96F0-3465BD68EA90}" type="presParOf" srcId="{8E56B437-F984-4AAA-A84E-4668E63894F2}" destId="{833820E7-5A69-431C-A5D6-0199E720BCF0}" srcOrd="0" destOrd="0" presId="urn:microsoft.com/office/officeart/2005/8/layout/hierarchy4"/>
    <dgm:cxn modelId="{364D3C92-8DC5-441B-BEC4-51F1C554047B}" type="presParOf" srcId="{8E56B437-F984-4AAA-A84E-4668E63894F2}" destId="{03BBC37E-2989-47D4-B4EA-A593BF47FE4A}" srcOrd="1" destOrd="0" presId="urn:microsoft.com/office/officeart/2005/8/layout/hierarchy4"/>
    <dgm:cxn modelId="{43918416-C7DC-472D-90A8-1B851F4531A6}" type="presParOf" srcId="{3D94B36B-9667-4CD3-8241-538EA86B770F}" destId="{146A2714-DEA8-4A03-9C8B-66122336504A}" srcOrd="1" destOrd="0" presId="urn:microsoft.com/office/officeart/2005/8/layout/hierarchy4"/>
    <dgm:cxn modelId="{6DB996C9-A08C-49C4-B6C0-3B6713BC2223}" type="presParOf" srcId="{3D94B36B-9667-4CD3-8241-538EA86B770F}" destId="{7AA79776-ACE6-497C-926C-40827987445A}" srcOrd="2" destOrd="0" presId="urn:microsoft.com/office/officeart/2005/8/layout/hierarchy4"/>
    <dgm:cxn modelId="{483AB8D2-208F-4231-A45C-EE704FD31637}" type="presParOf" srcId="{7AA79776-ACE6-497C-926C-40827987445A}" destId="{8D6CC9FB-5D6E-40CF-9D6B-EC353494DFC7}" srcOrd="0" destOrd="0" presId="urn:microsoft.com/office/officeart/2005/8/layout/hierarchy4"/>
    <dgm:cxn modelId="{80A37B48-E686-4AEA-8D65-285845AA8441}" type="presParOf" srcId="{7AA79776-ACE6-497C-926C-40827987445A}" destId="{2D73195F-F179-4692-8DCA-D1E8CD95876E}" srcOrd="1" destOrd="0" presId="urn:microsoft.com/office/officeart/2005/8/layout/hierarchy4"/>
    <dgm:cxn modelId="{B038B74F-A6F8-4247-90A0-D8B827503C97}" type="presParOf" srcId="{D213959B-E11A-4A92-AA8B-0499A2859911}" destId="{985110FA-E008-43BE-B81F-A78722708A6A}" srcOrd="1" destOrd="0" presId="urn:microsoft.com/office/officeart/2005/8/layout/hierarchy4"/>
    <dgm:cxn modelId="{0435B256-9BA1-4BF5-8BF1-24163433239F}" type="presParOf" srcId="{D213959B-E11A-4A92-AA8B-0499A2859911}" destId="{BB281257-E79F-45D9-9504-16F14D513455}" srcOrd="2" destOrd="0" presId="urn:microsoft.com/office/officeart/2005/8/layout/hierarchy4"/>
    <dgm:cxn modelId="{97E79452-BAC2-4EF4-877F-8F986FA66919}" type="presParOf" srcId="{BB281257-E79F-45D9-9504-16F14D513455}" destId="{2F89A06A-10D1-4FFF-8FF9-9CEC951519DF}" srcOrd="0" destOrd="0" presId="urn:microsoft.com/office/officeart/2005/8/layout/hierarchy4"/>
    <dgm:cxn modelId="{7F1AEF2B-E32F-4096-8F11-65E0654D2413}" type="presParOf" srcId="{BB281257-E79F-45D9-9504-16F14D513455}" destId="{935FE66A-9F75-4316-B879-15969F19C1D4}" srcOrd="1" destOrd="0" presId="urn:microsoft.com/office/officeart/2005/8/layout/hierarchy4"/>
    <dgm:cxn modelId="{5DF08FFE-1427-437A-92D8-BF2ECADCF5C2}" type="presParOf" srcId="{BB281257-E79F-45D9-9504-16F14D513455}" destId="{5E6ED219-A3FE-462F-A4F1-71D9E33EC8CE}" srcOrd="2" destOrd="0" presId="urn:microsoft.com/office/officeart/2005/8/layout/hierarchy4"/>
    <dgm:cxn modelId="{BABC9E1B-6473-41A4-ADD6-BAC2F8740066}" type="presParOf" srcId="{5E6ED219-A3FE-462F-A4F1-71D9E33EC8CE}" destId="{B5DD43B3-A624-4C14-A260-D56D7F451E6F}" srcOrd="0" destOrd="0" presId="urn:microsoft.com/office/officeart/2005/8/layout/hierarchy4"/>
    <dgm:cxn modelId="{41C30653-8D23-4FDE-879E-1435CD33B8A6}" type="presParOf" srcId="{B5DD43B3-A624-4C14-A260-D56D7F451E6F}" destId="{D9ABA408-8384-423D-8546-50D33BB19CA2}" srcOrd="0" destOrd="0" presId="urn:microsoft.com/office/officeart/2005/8/layout/hierarchy4"/>
    <dgm:cxn modelId="{C9717245-8561-41D3-8122-3B48A5F1854A}" type="presParOf" srcId="{B5DD43B3-A624-4C14-A260-D56D7F451E6F}" destId="{92C79E82-AA67-457F-8E39-8852AECCB768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B752D-5568-4879-99CB-0800D833C6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02D89B7-0459-4E92-BFE0-79AF3CE600CC}">
      <dgm:prSet phldrT="[Text]"/>
      <dgm:spPr>
        <a:solidFill>
          <a:srgbClr val="99FF6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Language constructs</a:t>
          </a:r>
        </a:p>
      </dgm:t>
    </dgm:pt>
    <dgm:pt modelId="{F549EAA0-5FCA-43CB-96BA-86C9D07F0051}" type="parTrans" cxnId="{EA4BD974-23F5-4C23-B378-99866A50C99A}">
      <dgm:prSet/>
      <dgm:spPr/>
      <dgm:t>
        <a:bodyPr/>
        <a:lstStyle/>
        <a:p>
          <a:endParaRPr lang="en-US"/>
        </a:p>
      </dgm:t>
    </dgm:pt>
    <dgm:pt modelId="{57490132-8A29-46C1-8E09-2E204D408630}" type="sibTrans" cxnId="{EA4BD974-23F5-4C23-B378-99866A50C99A}">
      <dgm:prSet/>
      <dgm:spPr/>
      <dgm:t>
        <a:bodyPr/>
        <a:lstStyle/>
        <a:p>
          <a:endParaRPr lang="en-US"/>
        </a:p>
      </dgm:t>
    </dgm:pt>
    <dgm:pt modelId="{91EB03C5-4710-4F72-83BE-7A8687A30BC0}">
      <dgm:prSet phldrT="[Text]"/>
      <dgm:spPr>
        <a:solidFill>
          <a:srgbClr val="66FF33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Problem solving</a:t>
          </a:r>
        </a:p>
      </dgm:t>
    </dgm:pt>
    <dgm:pt modelId="{978836F9-2E93-462E-9DEB-34E13EFB9158}" type="parTrans" cxnId="{1C19CE58-4389-488B-A955-9CE736FA2394}">
      <dgm:prSet/>
      <dgm:spPr/>
      <dgm:t>
        <a:bodyPr/>
        <a:lstStyle/>
        <a:p>
          <a:endParaRPr lang="en-US"/>
        </a:p>
      </dgm:t>
    </dgm:pt>
    <dgm:pt modelId="{D8853BFE-35C1-48B8-A09F-FEA1D3A7E3DD}" type="sibTrans" cxnId="{1C19CE58-4389-488B-A955-9CE736FA2394}">
      <dgm:prSet/>
      <dgm:spPr/>
      <dgm:t>
        <a:bodyPr/>
        <a:lstStyle/>
        <a:p>
          <a:endParaRPr lang="en-US"/>
        </a:p>
      </dgm:t>
    </dgm:pt>
    <dgm:pt modelId="{F8542FCE-8806-4154-A7D9-B2225EF57831}">
      <dgm:prSet phldrT="[Text]"/>
      <dgm:spPr>
        <a:solidFill>
          <a:srgbClr val="0099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Coding</a:t>
          </a:r>
        </a:p>
      </dgm:t>
    </dgm:pt>
    <dgm:pt modelId="{EFBCE265-689F-4C68-ACC3-A3D550370637}" type="parTrans" cxnId="{8DC3C260-B450-47EC-A597-BC292E50BB24}">
      <dgm:prSet/>
      <dgm:spPr/>
      <dgm:t>
        <a:bodyPr/>
        <a:lstStyle/>
        <a:p>
          <a:endParaRPr lang="en-US"/>
        </a:p>
      </dgm:t>
    </dgm:pt>
    <dgm:pt modelId="{23723663-8422-45E9-8595-C88AF6D2755D}" type="sibTrans" cxnId="{8DC3C260-B450-47EC-A597-BC292E50BB24}">
      <dgm:prSet/>
      <dgm:spPr/>
      <dgm:t>
        <a:bodyPr/>
        <a:lstStyle/>
        <a:p>
          <a:endParaRPr lang="en-US"/>
        </a:p>
      </dgm:t>
    </dgm:pt>
    <dgm:pt modelId="{F8B0E77F-62E0-44D6-9A4A-D1222499A240}" type="pres">
      <dgm:prSet presAssocID="{800B752D-5568-4879-99CB-0800D833C659}" presName="linearFlow" presStyleCnt="0">
        <dgm:presLayoutVars>
          <dgm:resizeHandles val="exact"/>
        </dgm:presLayoutVars>
      </dgm:prSet>
      <dgm:spPr/>
    </dgm:pt>
    <dgm:pt modelId="{CFBA5380-C5E8-41A8-98EA-6E6657BFA2BB}" type="pres">
      <dgm:prSet presAssocID="{402D89B7-0459-4E92-BFE0-79AF3CE600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5009C-8D8D-450B-B44E-BC1745B36F0C}" type="pres">
      <dgm:prSet presAssocID="{57490132-8A29-46C1-8E09-2E204D40863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2A36A5-9396-4085-A5D2-EA9B8B5A76D9}" type="pres">
      <dgm:prSet presAssocID="{57490132-8A29-46C1-8E09-2E204D40863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8FE2856-6337-46D8-B288-FD7D97C55222}" type="pres">
      <dgm:prSet presAssocID="{91EB03C5-4710-4F72-83BE-7A8687A30B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5A4AF-2E39-476D-8667-8CCC23D625C1}" type="pres">
      <dgm:prSet presAssocID="{D8853BFE-35C1-48B8-A09F-FEA1D3A7E3D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1C624B2-DD88-4884-AA36-BD2F63C17CE1}" type="pres">
      <dgm:prSet presAssocID="{D8853BFE-35C1-48B8-A09F-FEA1D3A7E3D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0E8D1-5D57-4D72-AABC-282EA4451A4A}" type="pres">
      <dgm:prSet presAssocID="{F8542FCE-8806-4154-A7D9-B2225EF578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97FA6-E431-4D01-9F04-A02E01F4AA5B}" type="presOf" srcId="{D8853BFE-35C1-48B8-A09F-FEA1D3A7E3DD}" destId="{9435A4AF-2E39-476D-8667-8CCC23D625C1}" srcOrd="0" destOrd="0" presId="urn:microsoft.com/office/officeart/2005/8/layout/process2"/>
    <dgm:cxn modelId="{1DDD6B7A-DFB3-4BA5-A341-BD86B9E35637}" type="presOf" srcId="{D8853BFE-35C1-48B8-A09F-FEA1D3A7E3DD}" destId="{21C624B2-DD88-4884-AA36-BD2F63C17CE1}" srcOrd="1" destOrd="0" presId="urn:microsoft.com/office/officeart/2005/8/layout/process2"/>
    <dgm:cxn modelId="{EA4BD974-23F5-4C23-B378-99866A50C99A}" srcId="{800B752D-5568-4879-99CB-0800D833C659}" destId="{402D89B7-0459-4E92-BFE0-79AF3CE600CC}" srcOrd="0" destOrd="0" parTransId="{F549EAA0-5FCA-43CB-96BA-86C9D07F0051}" sibTransId="{57490132-8A29-46C1-8E09-2E204D408630}"/>
    <dgm:cxn modelId="{8DC3C260-B450-47EC-A597-BC292E50BB24}" srcId="{800B752D-5568-4879-99CB-0800D833C659}" destId="{F8542FCE-8806-4154-A7D9-B2225EF57831}" srcOrd="2" destOrd="0" parTransId="{EFBCE265-689F-4C68-ACC3-A3D550370637}" sibTransId="{23723663-8422-45E9-8595-C88AF6D2755D}"/>
    <dgm:cxn modelId="{CF576D1F-6900-4B2C-833F-DECF88B72A82}" type="presOf" srcId="{402D89B7-0459-4E92-BFE0-79AF3CE600CC}" destId="{CFBA5380-C5E8-41A8-98EA-6E6657BFA2BB}" srcOrd="0" destOrd="0" presId="urn:microsoft.com/office/officeart/2005/8/layout/process2"/>
    <dgm:cxn modelId="{90EC4463-E40B-4031-B790-6EBBBAFC2FC5}" type="presOf" srcId="{57490132-8A29-46C1-8E09-2E204D408630}" destId="{B92A36A5-9396-4085-A5D2-EA9B8B5A76D9}" srcOrd="1" destOrd="0" presId="urn:microsoft.com/office/officeart/2005/8/layout/process2"/>
    <dgm:cxn modelId="{8CF2D1C7-3723-42FA-9672-DE3347043246}" type="presOf" srcId="{91EB03C5-4710-4F72-83BE-7A8687A30BC0}" destId="{D8FE2856-6337-46D8-B288-FD7D97C55222}" srcOrd="0" destOrd="0" presId="urn:microsoft.com/office/officeart/2005/8/layout/process2"/>
    <dgm:cxn modelId="{F776474F-CAB9-4F56-8D8C-0AF2D53B4AE4}" type="presOf" srcId="{800B752D-5568-4879-99CB-0800D833C659}" destId="{F8B0E77F-62E0-44D6-9A4A-D1222499A240}" srcOrd="0" destOrd="0" presId="urn:microsoft.com/office/officeart/2005/8/layout/process2"/>
    <dgm:cxn modelId="{1C19CE58-4389-488B-A955-9CE736FA2394}" srcId="{800B752D-5568-4879-99CB-0800D833C659}" destId="{91EB03C5-4710-4F72-83BE-7A8687A30BC0}" srcOrd="1" destOrd="0" parTransId="{978836F9-2E93-462E-9DEB-34E13EFB9158}" sibTransId="{D8853BFE-35C1-48B8-A09F-FEA1D3A7E3DD}"/>
    <dgm:cxn modelId="{74C11E4E-0C1C-4D26-AFE2-D7F102FD0DB7}" type="presOf" srcId="{57490132-8A29-46C1-8E09-2E204D408630}" destId="{5CB5009C-8D8D-450B-B44E-BC1745B36F0C}" srcOrd="0" destOrd="0" presId="urn:microsoft.com/office/officeart/2005/8/layout/process2"/>
    <dgm:cxn modelId="{25EB4C10-6F1D-45EA-BC69-4B05379938D5}" type="presOf" srcId="{F8542FCE-8806-4154-A7D9-B2225EF57831}" destId="{3E30E8D1-5D57-4D72-AABC-282EA4451A4A}" srcOrd="0" destOrd="0" presId="urn:microsoft.com/office/officeart/2005/8/layout/process2"/>
    <dgm:cxn modelId="{0A3E6838-19DB-4B10-A091-1038A8C1AE29}" type="presParOf" srcId="{F8B0E77F-62E0-44D6-9A4A-D1222499A240}" destId="{CFBA5380-C5E8-41A8-98EA-6E6657BFA2BB}" srcOrd="0" destOrd="0" presId="urn:microsoft.com/office/officeart/2005/8/layout/process2"/>
    <dgm:cxn modelId="{10817EDB-9E65-4668-B707-0F1299B3733C}" type="presParOf" srcId="{F8B0E77F-62E0-44D6-9A4A-D1222499A240}" destId="{5CB5009C-8D8D-450B-B44E-BC1745B36F0C}" srcOrd="1" destOrd="0" presId="urn:microsoft.com/office/officeart/2005/8/layout/process2"/>
    <dgm:cxn modelId="{40BAB24D-9045-4C27-A3F1-DF9BDBBECA3D}" type="presParOf" srcId="{5CB5009C-8D8D-450B-B44E-BC1745B36F0C}" destId="{B92A36A5-9396-4085-A5D2-EA9B8B5A76D9}" srcOrd="0" destOrd="0" presId="urn:microsoft.com/office/officeart/2005/8/layout/process2"/>
    <dgm:cxn modelId="{D8F39FEA-D0FA-43B2-977B-A6B63BC7C9D5}" type="presParOf" srcId="{F8B0E77F-62E0-44D6-9A4A-D1222499A240}" destId="{D8FE2856-6337-46D8-B288-FD7D97C55222}" srcOrd="2" destOrd="0" presId="urn:microsoft.com/office/officeart/2005/8/layout/process2"/>
    <dgm:cxn modelId="{6D99E6CF-74D0-4CA7-8158-7AC678F6B340}" type="presParOf" srcId="{F8B0E77F-62E0-44D6-9A4A-D1222499A240}" destId="{9435A4AF-2E39-476D-8667-8CCC23D625C1}" srcOrd="3" destOrd="0" presId="urn:microsoft.com/office/officeart/2005/8/layout/process2"/>
    <dgm:cxn modelId="{95F53E10-6068-4596-8AD2-1958B48FF594}" type="presParOf" srcId="{9435A4AF-2E39-476D-8667-8CCC23D625C1}" destId="{21C624B2-DD88-4884-AA36-BD2F63C17CE1}" srcOrd="0" destOrd="0" presId="urn:microsoft.com/office/officeart/2005/8/layout/process2"/>
    <dgm:cxn modelId="{798419F7-32AA-4220-8B4E-227AB8DF8EF7}" type="presParOf" srcId="{F8B0E77F-62E0-44D6-9A4A-D1222499A240}" destId="{3E30E8D1-5D57-4D72-AABC-282EA4451A4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1ABD6-847D-4E95-AECD-5085CDD5C65A}">
      <dsp:nvSpPr>
        <dsp:cNvPr id="0" name=""/>
        <dsp:cNvSpPr/>
      </dsp:nvSpPr>
      <dsp:spPr>
        <a:xfrm>
          <a:off x="821" y="1905"/>
          <a:ext cx="7161156" cy="1463910"/>
        </a:xfrm>
        <a:prstGeom prst="roundRect">
          <a:avLst>
            <a:gd name="adj" fmla="val 10000"/>
          </a:avLst>
        </a:prstGeom>
        <a:solidFill>
          <a:srgbClr val="CC3399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solidFill>
                <a:schemeClr val="tx1"/>
              </a:solidFill>
              <a:latin typeface="Calibri" pitchFamily="34" charset="0"/>
            </a:rPr>
            <a:t>Introduces the </a:t>
          </a:r>
          <a:r>
            <a:rPr lang="en-US" sz="2700" i="1" kern="1200" dirty="0">
              <a:solidFill>
                <a:schemeClr val="bg1"/>
              </a:solidFill>
              <a:latin typeface="Calibri" pitchFamily="34" charset="0"/>
            </a:rPr>
            <a:t>fundamental concepts</a:t>
          </a:r>
          <a:r>
            <a:rPr lang="en-US" sz="2700" kern="1200" dirty="0">
              <a:latin typeface="Calibri" pitchFamily="34" charset="0"/>
            </a:rPr>
            <a:t> </a:t>
          </a:r>
          <a:r>
            <a:rPr lang="en-US" sz="2700" kern="1200" dirty="0">
              <a:solidFill>
                <a:schemeClr val="tx1"/>
              </a:solidFill>
              <a:latin typeface="Calibri" pitchFamily="34" charset="0"/>
            </a:rPr>
            <a:t>of </a:t>
          </a:r>
          <a:r>
            <a:rPr lang="en-US" sz="2700" i="1" kern="1200" dirty="0">
              <a:solidFill>
                <a:schemeClr val="bg1"/>
              </a:solidFill>
              <a:latin typeface="Calibri" pitchFamily="34" charset="0"/>
            </a:rPr>
            <a:t>problem solving by computing and programming </a:t>
          </a:r>
          <a:r>
            <a:rPr lang="en-US" sz="2700" kern="1200" dirty="0">
              <a:solidFill>
                <a:schemeClr val="tx1"/>
              </a:solidFill>
              <a:latin typeface="Calibri" pitchFamily="34" charset="0"/>
            </a:rPr>
            <a:t>using an imperative programming language.</a:t>
          </a:r>
        </a:p>
      </dsp:txBody>
      <dsp:txXfrm>
        <a:off x="43697" y="44781"/>
        <a:ext cx="7075404" cy="1378158"/>
      </dsp:txXfrm>
    </dsp:sp>
    <dsp:sp modelId="{F5C5BF26-5B1E-48D0-BCAF-89D6E36FE896}">
      <dsp:nvSpPr>
        <dsp:cNvPr id="0" name=""/>
        <dsp:cNvSpPr/>
      </dsp:nvSpPr>
      <dsp:spPr>
        <a:xfrm>
          <a:off x="821" y="1592144"/>
          <a:ext cx="4677888" cy="1463910"/>
        </a:xfrm>
        <a:prstGeom prst="roundRect">
          <a:avLst>
            <a:gd name="adj" fmla="val 10000"/>
          </a:avLst>
        </a:prstGeom>
        <a:solidFill>
          <a:srgbClr val="0066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 pitchFamily="34" charset="0"/>
            </a:rPr>
            <a:t>Outcomes</a:t>
          </a:r>
        </a:p>
      </dsp:txBody>
      <dsp:txXfrm>
        <a:off x="43697" y="1635020"/>
        <a:ext cx="4592136" cy="1378158"/>
      </dsp:txXfrm>
    </dsp:sp>
    <dsp:sp modelId="{833820E7-5A69-431C-A5D6-0199E720BCF0}">
      <dsp:nvSpPr>
        <dsp:cNvPr id="0" name=""/>
        <dsp:cNvSpPr/>
      </dsp:nvSpPr>
      <dsp:spPr>
        <a:xfrm>
          <a:off x="821" y="3182383"/>
          <a:ext cx="2290836" cy="146391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rgbClr val="800000"/>
              </a:solidFill>
              <a:latin typeface="Calibri" pitchFamily="34" charset="0"/>
            </a:rPr>
            <a:t>Solve </a:t>
          </a:r>
          <a:r>
            <a:rPr lang="en-US" sz="2800" u="none" kern="1200" dirty="0">
              <a:solidFill>
                <a:srgbClr val="800000"/>
              </a:solidFill>
              <a:latin typeface="Calibri" pitchFamily="34" charset="0"/>
            </a:rPr>
            <a:t>simple algorithmic problems</a:t>
          </a:r>
        </a:p>
      </dsp:txBody>
      <dsp:txXfrm>
        <a:off x="43697" y="3225259"/>
        <a:ext cx="2205084" cy="1378158"/>
      </dsp:txXfrm>
    </dsp:sp>
    <dsp:sp modelId="{8D6CC9FB-5D6E-40CF-9D6B-EC353494DFC7}">
      <dsp:nvSpPr>
        <dsp:cNvPr id="0" name=""/>
        <dsp:cNvSpPr/>
      </dsp:nvSpPr>
      <dsp:spPr>
        <a:xfrm>
          <a:off x="2387873" y="3182383"/>
          <a:ext cx="2290836" cy="146391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rgbClr val="800000"/>
              </a:solidFill>
              <a:latin typeface="Calibri" pitchFamily="34" charset="0"/>
            </a:rPr>
            <a:t>Write </a:t>
          </a:r>
          <a:r>
            <a:rPr lang="en-US" sz="2800" u="none" kern="1200" dirty="0">
              <a:solidFill>
                <a:srgbClr val="800000"/>
              </a:solidFill>
              <a:latin typeface="Calibri" pitchFamily="34" charset="0"/>
            </a:rPr>
            <a:t>good small programs</a:t>
          </a:r>
        </a:p>
      </dsp:txBody>
      <dsp:txXfrm>
        <a:off x="2430749" y="3225259"/>
        <a:ext cx="2205084" cy="1378158"/>
      </dsp:txXfrm>
    </dsp:sp>
    <dsp:sp modelId="{2F89A06A-10D1-4FFF-8FF9-9CEC951519DF}">
      <dsp:nvSpPr>
        <dsp:cNvPr id="0" name=""/>
        <dsp:cNvSpPr/>
      </dsp:nvSpPr>
      <dsp:spPr>
        <a:xfrm>
          <a:off x="4871141" y="1592144"/>
          <a:ext cx="2290836" cy="1463910"/>
        </a:xfrm>
        <a:prstGeom prst="roundRect">
          <a:avLst>
            <a:gd name="adj" fmla="val 10000"/>
          </a:avLst>
        </a:prstGeom>
        <a:solidFill>
          <a:srgbClr val="0000FF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 pitchFamily="34" charset="0"/>
            </a:rPr>
            <a:t>C as a tool</a:t>
          </a:r>
        </a:p>
      </dsp:txBody>
      <dsp:txXfrm>
        <a:off x="4914017" y="1635020"/>
        <a:ext cx="2205084" cy="1378158"/>
      </dsp:txXfrm>
    </dsp:sp>
    <dsp:sp modelId="{D9ABA408-8384-423D-8546-50D33BB19CA2}">
      <dsp:nvSpPr>
        <dsp:cNvPr id="0" name=""/>
        <dsp:cNvSpPr/>
      </dsp:nvSpPr>
      <dsp:spPr>
        <a:xfrm>
          <a:off x="4871963" y="3184289"/>
          <a:ext cx="2290836" cy="1463910"/>
        </a:xfrm>
        <a:prstGeom prst="roundRect">
          <a:avLst>
            <a:gd name="adj" fmla="val 10000"/>
          </a:avLst>
        </a:prstGeom>
        <a:solidFill>
          <a:srgbClr val="CCCCFF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Calibri" pitchFamily="34" charset="0"/>
            </a:rPr>
            <a:t>Not just about C</a:t>
          </a:r>
        </a:p>
      </dsp:txBody>
      <dsp:txXfrm>
        <a:off x="4914839" y="3227165"/>
        <a:ext cx="2205084" cy="137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A5380-C5E8-41A8-98EA-6E6657BFA2BB}">
      <dsp:nvSpPr>
        <dsp:cNvPr id="0" name=""/>
        <dsp:cNvSpPr/>
      </dsp:nvSpPr>
      <dsp:spPr>
        <a:xfrm>
          <a:off x="278606" y="0"/>
          <a:ext cx="2057400" cy="1143000"/>
        </a:xfrm>
        <a:prstGeom prst="roundRect">
          <a:avLst>
            <a:gd name="adj" fmla="val 10000"/>
          </a:avLst>
        </a:prstGeom>
        <a:solidFill>
          <a:srgbClr val="99FF6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tx1"/>
              </a:solidFill>
            </a:rPr>
            <a:t>Language constructs</a:t>
          </a:r>
        </a:p>
      </dsp:txBody>
      <dsp:txXfrm>
        <a:off x="312083" y="33477"/>
        <a:ext cx="1990446" cy="1076046"/>
      </dsp:txXfrm>
    </dsp:sp>
    <dsp:sp modelId="{5CB5009C-8D8D-450B-B44E-BC1745B36F0C}">
      <dsp:nvSpPr>
        <dsp:cNvPr id="0" name=""/>
        <dsp:cNvSpPr/>
      </dsp:nvSpPr>
      <dsp:spPr>
        <a:xfrm rot="5400000">
          <a:off x="1092994" y="1171575"/>
          <a:ext cx="428625" cy="5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153002" y="1214438"/>
        <a:ext cx="308610" cy="300038"/>
      </dsp:txXfrm>
    </dsp:sp>
    <dsp:sp modelId="{D8FE2856-6337-46D8-B288-FD7D97C55222}">
      <dsp:nvSpPr>
        <dsp:cNvPr id="0" name=""/>
        <dsp:cNvSpPr/>
      </dsp:nvSpPr>
      <dsp:spPr>
        <a:xfrm>
          <a:off x="278606" y="1714500"/>
          <a:ext cx="2057400" cy="1143000"/>
        </a:xfrm>
        <a:prstGeom prst="roundRect">
          <a:avLst>
            <a:gd name="adj" fmla="val 10000"/>
          </a:avLst>
        </a:prstGeom>
        <a:solidFill>
          <a:srgbClr val="66FF33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tx1"/>
              </a:solidFill>
            </a:rPr>
            <a:t>Problem solving</a:t>
          </a:r>
        </a:p>
      </dsp:txBody>
      <dsp:txXfrm>
        <a:off x="312083" y="1747977"/>
        <a:ext cx="1990446" cy="1076046"/>
      </dsp:txXfrm>
    </dsp:sp>
    <dsp:sp modelId="{9435A4AF-2E39-476D-8667-8CCC23D625C1}">
      <dsp:nvSpPr>
        <dsp:cNvPr id="0" name=""/>
        <dsp:cNvSpPr/>
      </dsp:nvSpPr>
      <dsp:spPr>
        <a:xfrm rot="5400000">
          <a:off x="1092994" y="2886075"/>
          <a:ext cx="428625" cy="514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153002" y="2928938"/>
        <a:ext cx="308610" cy="300038"/>
      </dsp:txXfrm>
    </dsp:sp>
    <dsp:sp modelId="{3E30E8D1-5D57-4D72-AABC-282EA4451A4A}">
      <dsp:nvSpPr>
        <dsp:cNvPr id="0" name=""/>
        <dsp:cNvSpPr/>
      </dsp:nvSpPr>
      <dsp:spPr>
        <a:xfrm>
          <a:off x="278606" y="3429000"/>
          <a:ext cx="2057400" cy="1143000"/>
        </a:xfrm>
        <a:prstGeom prst="roundRect">
          <a:avLst>
            <a:gd name="adj" fmla="val 10000"/>
          </a:avLst>
        </a:prstGeom>
        <a:solidFill>
          <a:srgbClr val="00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tx1"/>
              </a:solidFill>
            </a:rPr>
            <a:t>Coding</a:t>
          </a:r>
        </a:p>
      </dsp:txBody>
      <dsp:txXfrm>
        <a:off x="312083" y="3462477"/>
        <a:ext cx="1990446" cy="1076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t" anchorCtr="0" compatLnSpc="1">
            <a:prstTxWarp prst="textNoShape">
              <a:avLst/>
            </a:prstTxWarp>
          </a:bodyPr>
          <a:lstStyle>
            <a:lvl1pPr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3" y="1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t" anchorCtr="0" compatLnSpc="1">
            <a:prstTxWarp prst="textNoShape">
              <a:avLst/>
            </a:prstTxWarp>
          </a:bodyPr>
          <a:lstStyle>
            <a:lvl1pPr algn="r"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602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b" anchorCtr="0" compatLnSpc="1">
            <a:prstTxWarp prst="textNoShape">
              <a:avLst/>
            </a:prstTxWarp>
          </a:bodyPr>
          <a:lstStyle>
            <a:lvl1pPr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3" y="9120602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b" anchorCtr="0" compatLnSpc="1">
            <a:prstTxWarp prst="textNoShape">
              <a:avLst/>
            </a:prstTxWarp>
          </a:bodyPr>
          <a:lstStyle>
            <a:lvl1pPr algn="r"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871" y="4558766"/>
            <a:ext cx="5361461" cy="43223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602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b" anchorCtr="0" compatLnSpc="1">
            <a:prstTxWarp prst="textNoShape">
              <a:avLst/>
            </a:prstTxWarp>
          </a:bodyPr>
          <a:lstStyle>
            <a:lvl1pPr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3" y="9120602"/>
            <a:ext cx="3170907" cy="480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476" tIns="49737" rIns="99476" bIns="49737" numCol="1" anchor="b" anchorCtr="0" compatLnSpc="1">
            <a:prstTxWarp prst="textNoShape">
              <a:avLst/>
            </a:prstTxWarp>
          </a:bodyPr>
          <a:lstStyle>
            <a:lvl1pPr algn="r" defTabSz="9951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144293" y="1"/>
            <a:ext cx="3169166" cy="480598"/>
          </a:xfrm>
          <a:prstGeom prst="rect">
            <a:avLst/>
          </a:prstGeom>
        </p:spPr>
        <p:txBody>
          <a:bodyPr vert="horz" lIns="95533" tIns="47767" rIns="95533" bIns="47767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8/16/2017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166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8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96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907" cy="48059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2219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1_module_info/sche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2_resources/book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vle.nus.edu.s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microsoft.com/office/2007/relationships/diagramDrawing" Target="../diagrams/drawing2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41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40.png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[TextBox 7]"/>
          <p:cNvSpPr txBox="1"/>
          <p:nvPr/>
        </p:nvSpPr>
        <p:spPr>
          <a:xfrm>
            <a:off x="1058333" y="2763683"/>
            <a:ext cx="7128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Welcome 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Administrative Matters</a:t>
            </a:r>
          </a:p>
        </p:txBody>
      </p:sp>
      <p:pic>
        <p:nvPicPr>
          <p:cNvPr id="9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02858" y="664421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fontAlgn="auto">
              <a:spcAft>
                <a:spcPts val="0"/>
              </a:spcAft>
            </a:pPr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Schedules and Workload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93803F06-787E-4E83-B4AA-D1AD084C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Lectures: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hours/week.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Discussion sessions: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hours/week from week 3.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Continual assessments: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Take-home lab assignments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Practical Exams (see next slide)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Midterm Test (in week 7, TBA)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Final Exam (</a:t>
            </a:r>
            <a:r>
              <a:rPr lang="en-GB" sz="2400" dirty="0">
                <a:solidFill>
                  <a:srgbClr val="C00000"/>
                </a:solidFill>
              </a:rPr>
              <a:t>29 November, Wednesday</a:t>
            </a:r>
            <a:r>
              <a:rPr lang="en-GB" sz="2400" dirty="0"/>
              <a:t>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/>
              <a:t>Refer to module website </a:t>
            </a:r>
            <a:r>
              <a:rPr lang="en-GB" sz="2000" dirty="0">
                <a:hlinkClick r:id="rId3"/>
              </a:rPr>
              <a:t>http://www.comp.nus.edu.sg/~cs1010/1_module_info/sched.html</a:t>
            </a:r>
            <a:r>
              <a:rPr lang="en-GB" sz="2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CE8EE-B0AB-4511-AC1C-88B00789ADAD}"/>
              </a:ext>
            </a:extLst>
          </p:cNvPr>
          <p:cNvSpPr txBox="1"/>
          <p:nvPr/>
        </p:nvSpPr>
        <p:spPr>
          <a:xfrm>
            <a:off x="5509547" y="1472120"/>
            <a:ext cx="3333509" cy="156966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Please mark down the dates of all the tests!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Inform us of clashes in advance!</a:t>
            </a:r>
          </a:p>
        </p:txBody>
      </p:sp>
    </p:spTree>
    <p:extLst>
      <p:ext uri="{BB962C8B-B14F-4D97-AF65-F5344CB8AC3E}">
        <p14:creationId xmlns:p14="http://schemas.microsoft.com/office/powerpoint/2010/main" val="276610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Practical Exams (PEs)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49266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PE1: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22 September, Friday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Two sessions: 4 – 6pm, 6 – 8pm</a:t>
            </a:r>
          </a:p>
          <a:p>
            <a:pPr marL="288925" indent="-288925" eaLnBrk="1" hangingPunct="1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Important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solidFill>
                  <a:srgbClr val="7030A0"/>
                </a:solidFill>
              </a:rPr>
              <a:t>Email me asap, by end of week 2, if any of the sessions clashes with your other module</a:t>
            </a:r>
          </a:p>
          <a:p>
            <a:pPr marL="288925" indent="-288925" eaLnBrk="1" hangingPunct="1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PE2: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4 November 2017, Saturday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Two sessions: </a:t>
            </a:r>
            <a:r>
              <a:rPr lang="en-GB" sz="2400" dirty="0" smtClean="0"/>
              <a:t>12:30 </a:t>
            </a:r>
            <a:r>
              <a:rPr lang="en-GB" sz="2400" dirty="0"/>
              <a:t>– </a:t>
            </a:r>
            <a:r>
              <a:rPr lang="en-GB" sz="2400" dirty="0" smtClean="0"/>
              <a:t>3pm</a:t>
            </a:r>
            <a:r>
              <a:rPr lang="en-GB" sz="2400" dirty="0"/>
              <a:t>, </a:t>
            </a:r>
            <a:r>
              <a:rPr lang="en-GB" sz="2400" dirty="0" smtClean="0"/>
              <a:t>3 </a:t>
            </a:r>
            <a:r>
              <a:rPr lang="en-GB" sz="2400" dirty="0"/>
              <a:t>– </a:t>
            </a:r>
            <a:r>
              <a:rPr lang="en-GB" sz="2400" dirty="0" smtClean="0"/>
              <a:t>5:30pm </a:t>
            </a:r>
            <a:r>
              <a:rPr lang="en-GB" sz="1600" dirty="0" smtClean="0">
                <a:solidFill>
                  <a:srgbClr val="FF0000"/>
                </a:solidFill>
              </a:rPr>
              <a:t>(note changes in time)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409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Reference Book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9999" y="18288"/>
            <a:ext cx="1144621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4578897" cy="23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3200" dirty="0">
                <a:solidFill>
                  <a:srgbClr val="C00000"/>
                </a:solidFill>
              </a:rPr>
              <a:t>Problem Solving and Program Design in C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8/E, </a:t>
            </a:r>
            <a:br>
              <a:rPr lang="en-GB" sz="2800" dirty="0"/>
            </a:br>
            <a:r>
              <a:rPr lang="en-GB" sz="2800" dirty="0"/>
              <a:t>by Jeri R. </a:t>
            </a:r>
            <a:r>
              <a:rPr lang="en-GB" sz="2800" dirty="0" err="1"/>
              <a:t>Hanly</a:t>
            </a:r>
            <a:r>
              <a:rPr lang="en-GB" sz="2800" dirty="0"/>
              <a:t>, Elliot B. </a:t>
            </a:r>
            <a:r>
              <a:rPr lang="en-GB" sz="2800" dirty="0" err="1"/>
              <a:t>Koffman</a:t>
            </a:r>
            <a:endParaRPr lang="en-US" sz="2800" dirty="0"/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519320" y="3709685"/>
            <a:ext cx="4853391" cy="116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 kern="0" dirty="0"/>
              <a:t>See module website for more information</a:t>
            </a:r>
            <a:endParaRPr lang="en-US" sz="2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505138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6688" lvl="1" indent="-7938">
              <a:spcBef>
                <a:spcPct val="20000"/>
              </a:spcBef>
              <a:buClr>
                <a:schemeClr val="accent2"/>
              </a:buClr>
              <a:buSzPct val="120000"/>
              <a:defRPr/>
            </a:pPr>
            <a:r>
              <a:rPr lang="en-GB" sz="2200" kern="0" dirty="0">
                <a:latin typeface="+mn-lt"/>
                <a:cs typeface="+mn-cs"/>
                <a:hlinkClick r:id="rId3"/>
              </a:rPr>
              <a:t>http://www.comp.nus.edu.sg/~cs1010/2_resources/books.html</a:t>
            </a:r>
            <a:r>
              <a:rPr lang="en-GB" sz="2200" kern="0" dirty="0">
                <a:latin typeface="+mn-lt"/>
                <a:cs typeface="+mn-cs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11" y="633933"/>
            <a:ext cx="3223864" cy="42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Mathematics in Programming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80" y="1327230"/>
            <a:ext cx="7848600" cy="406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Some common concepts encountered in programming</a:t>
            </a:r>
          </a:p>
          <a:p>
            <a:pPr marL="682625" lvl="1" indent="-3349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Prime numbers</a:t>
            </a:r>
          </a:p>
          <a:p>
            <a:pPr marL="682625" lvl="1" indent="-3349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Complex numbers</a:t>
            </a:r>
          </a:p>
          <a:p>
            <a:pPr marL="682625" lvl="1" indent="-3349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Polynomials</a:t>
            </a:r>
          </a:p>
          <a:p>
            <a:pPr marL="682625" lvl="1" indent="-3349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Matrices</a:t>
            </a:r>
          </a:p>
          <a:p>
            <a:pPr marL="347663" indent="-347663" fontAlgn="auto"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Mathematical maturity desirable</a:t>
            </a:r>
          </a:p>
        </p:txBody>
      </p:sp>
    </p:spTree>
    <p:extLst>
      <p:ext uri="{BB962C8B-B14F-4D97-AF65-F5344CB8AC3E}">
        <p14:creationId xmlns:p14="http://schemas.microsoft.com/office/powerpoint/2010/main" val="21853562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err="1">
                <a:solidFill>
                  <a:srgbClr val="0000FF"/>
                </a:solidFill>
              </a:rPr>
              <a:t>sunfire</a:t>
            </a:r>
            <a:r>
              <a:rPr lang="en-GB" sz="4000" dirty="0">
                <a:solidFill>
                  <a:srgbClr val="0000FF"/>
                </a:solidFill>
              </a:rPr>
              <a:t> Account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9999" y="18288"/>
            <a:ext cx="1154349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80" y="1327230"/>
            <a:ext cx="7848600" cy="406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You need a UNIX account on the </a:t>
            </a:r>
            <a:r>
              <a:rPr lang="en-GB" sz="3200" dirty="0" err="1"/>
              <a:t>sunfire</a:t>
            </a:r>
            <a:r>
              <a:rPr lang="en-GB" sz="3200" dirty="0"/>
              <a:t> server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If you haven’t got one, create one at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  <a:hlinkClick r:id="rId3"/>
              </a:rPr>
              <a:t>https://mysoc.nus.edu.sg/~newacct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This account is different from your NUSNET account</a:t>
            </a:r>
          </a:p>
        </p:txBody>
      </p:sp>
    </p:spTree>
    <p:extLst>
      <p:ext uri="{BB962C8B-B14F-4D97-AF65-F5344CB8AC3E}">
        <p14:creationId xmlns:p14="http://schemas.microsoft.com/office/powerpoint/2010/main" val="4007929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Messages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011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Be prepared to work </a:t>
            </a:r>
            <a:r>
              <a:rPr lang="en-GB" sz="3200" dirty="0">
                <a:solidFill>
                  <a:srgbClr val="C00000"/>
                </a:solidFill>
              </a:rPr>
              <a:t>Really </a:t>
            </a:r>
            <a:r>
              <a:rPr lang="en-GB" sz="3200" dirty="0" err="1">
                <a:solidFill>
                  <a:srgbClr val="C00000"/>
                </a:solidFill>
              </a:rPr>
              <a:t>Really</a:t>
            </a:r>
            <a:r>
              <a:rPr lang="en-GB" sz="3200" dirty="0">
                <a:solidFill>
                  <a:srgbClr val="C00000"/>
                </a:solidFill>
              </a:rPr>
              <a:t> HARD</a:t>
            </a:r>
            <a:r>
              <a:rPr lang="en-GB" sz="3200" dirty="0"/>
              <a:t>!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/>
              <a:t>Lots of </a:t>
            </a:r>
            <a:r>
              <a:rPr lang="en-GB" sz="2800" dirty="0">
                <a:solidFill>
                  <a:srgbClr val="C00000"/>
                </a:solidFill>
              </a:rPr>
              <a:t>self-practice</a:t>
            </a:r>
            <a:r>
              <a:rPr lang="en-GB" sz="2800" dirty="0"/>
              <a:t> (we will provide you with many practice exercises)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/>
              <a:t>A lot of doubts can be answered by </a:t>
            </a:r>
            <a:r>
              <a:rPr lang="en-GB" sz="2800" dirty="0">
                <a:solidFill>
                  <a:srgbClr val="C00000"/>
                </a:solidFill>
              </a:rPr>
              <a:t>yourself</a:t>
            </a:r>
            <a:r>
              <a:rPr lang="en-GB" sz="2800" dirty="0"/>
              <a:t>, by writing programs and testing them out by </a:t>
            </a:r>
            <a:r>
              <a:rPr lang="en-GB" sz="2800" dirty="0">
                <a:solidFill>
                  <a:srgbClr val="C00000"/>
                </a:solidFill>
              </a:rPr>
              <a:t>yourself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Explore and ask questions</a:t>
            </a:r>
            <a:r>
              <a:rPr lang="en-GB" sz="2800" dirty="0"/>
              <a:t>, a lot of them, in class and outside class (IVLE forums)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Clear your doubts as soon as you can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Be open-minded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Do your </a:t>
            </a:r>
            <a:r>
              <a:rPr lang="en-GB" sz="3200" dirty="0">
                <a:solidFill>
                  <a:srgbClr val="C00000"/>
                </a:solidFill>
              </a:rPr>
              <a:t>own work</a:t>
            </a:r>
            <a:r>
              <a:rPr lang="en-GB" sz="3200" dirty="0"/>
              <a:t>, do not plagiarise</a:t>
            </a:r>
          </a:p>
        </p:txBody>
      </p:sp>
    </p:spTree>
    <p:extLst>
      <p:ext uri="{BB962C8B-B14F-4D97-AF65-F5344CB8AC3E}">
        <p14:creationId xmlns:p14="http://schemas.microsoft.com/office/powerpoint/2010/main" val="3065368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CS1010 Grading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7380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180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CS1010 grading is NOT by bell curve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Every student who deserves an A will get it; there is no quota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On the other hand, we are also free to fail students who do not meet the standard as there is no quota too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00FF"/>
                </a:solidFill>
              </a:rPr>
              <a:t>Gradeless</a:t>
            </a:r>
            <a:r>
              <a:rPr lang="en-GB" sz="2800" dirty="0">
                <a:solidFill>
                  <a:srgbClr val="0000FF"/>
                </a:solidFill>
              </a:rPr>
              <a:t> first year </a:t>
            </a:r>
            <a:r>
              <a:rPr lang="en-GB" sz="2800" dirty="0"/>
              <a:t>– you still </a:t>
            </a:r>
            <a:r>
              <a:rPr lang="en-GB" sz="2800" dirty="0">
                <a:solidFill>
                  <a:srgbClr val="C00000"/>
                </a:solidFill>
              </a:rPr>
              <a:t>need to work hard in CS1010</a:t>
            </a:r>
            <a:r>
              <a:rPr lang="en-GB" sz="2800" dirty="0"/>
              <a:t> for 2 reasons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To get a Satisfactory grade for SU, you must attain </a:t>
            </a:r>
            <a:r>
              <a:rPr lang="en-GB" sz="2400" dirty="0">
                <a:solidFill>
                  <a:srgbClr val="C00000"/>
                </a:solidFill>
              </a:rPr>
              <a:t>at least a C grade</a:t>
            </a:r>
            <a:r>
              <a:rPr lang="en-GB" sz="2400" dirty="0"/>
              <a:t> (not D grade)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A solid foundation in the programming is important, as CS1010 is the pre-requisite to another module (such as CS2040) which is very much tougher and uses a different programming language (Java)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11453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Quotes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83532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80" y="1327229"/>
            <a:ext cx="7848600" cy="5011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Before you succeed, you must fail many times.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>
                <a:solidFill>
                  <a:srgbClr val="C00000"/>
                </a:solidFill>
              </a:rPr>
              <a:t>Don’t ask me what this code does, trace it yourself!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Think! Think! Think!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>
                <a:solidFill>
                  <a:srgbClr val="C00000"/>
                </a:solidFill>
              </a:rPr>
              <a:t>Practise! Practise! Practise!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3200" dirty="0"/>
              <a:t>It’s all about logic. Every step must be clear to you and whoever is reading your code.</a:t>
            </a:r>
          </a:p>
        </p:txBody>
      </p:sp>
    </p:spTree>
    <p:extLst>
      <p:ext uri="{BB962C8B-B14F-4D97-AF65-F5344CB8AC3E}">
        <p14:creationId xmlns:p14="http://schemas.microsoft.com/office/powerpoint/2010/main" val="2064400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 To Note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83532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2180" y="1327229"/>
            <a:ext cx="7848600" cy="501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600" dirty="0" smtClean="0"/>
              <a:t>Inform me of </a:t>
            </a:r>
            <a:r>
              <a:rPr lang="en-GB" sz="2600" dirty="0" smtClean="0">
                <a:solidFill>
                  <a:srgbClr val="C00000"/>
                </a:solidFill>
              </a:rPr>
              <a:t>PE1 clash </a:t>
            </a:r>
            <a:r>
              <a:rPr lang="en-GB" sz="2600" dirty="0" smtClean="0"/>
              <a:t>with your other module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600" dirty="0" smtClean="0"/>
              <a:t>Watch out IVLE announcement on how to register for </a:t>
            </a:r>
            <a:r>
              <a:rPr lang="en-GB" sz="2600" dirty="0" smtClean="0">
                <a:solidFill>
                  <a:srgbClr val="C00000"/>
                </a:solidFill>
              </a:rPr>
              <a:t>Intro Workshop </a:t>
            </a:r>
            <a:r>
              <a:rPr lang="en-GB" sz="2600" dirty="0" smtClean="0"/>
              <a:t>which will be conducted next week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600" dirty="0" smtClean="0"/>
              <a:t>Appeals for Tutorial Registration should be sent </a:t>
            </a:r>
            <a:r>
              <a:rPr lang="en-GB" sz="2600" dirty="0" smtClean="0">
                <a:solidFill>
                  <a:srgbClr val="C00000"/>
                </a:solidFill>
              </a:rPr>
              <a:t>through CORS</a:t>
            </a:r>
            <a:r>
              <a:rPr lang="en-GB" sz="2600" dirty="0" smtClean="0"/>
              <a:t>, not to me. Academic staff </a:t>
            </a:r>
            <a:r>
              <a:rPr lang="en-GB" sz="2600" u="sng" dirty="0" smtClean="0">
                <a:solidFill>
                  <a:srgbClr val="C00000"/>
                </a:solidFill>
              </a:rPr>
              <a:t>are not allowed</a:t>
            </a:r>
            <a:r>
              <a:rPr lang="en-GB" sz="2600" dirty="0" smtClean="0"/>
              <a:t> to add students to a group or change students’ groups. CORS administrators will process your appeals.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200" dirty="0" smtClean="0"/>
              <a:t>In your appeals, give alternative slots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200" dirty="0" smtClean="0"/>
              <a:t>Check your NUSNET emails for reply from CORS</a:t>
            </a:r>
          </a:p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5466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19999" y="18288"/>
            <a:ext cx="1212715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3625" y="3718273"/>
            <a:ext cx="35370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Mr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CS1010 Coordinator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1250013" y="1074642"/>
            <a:ext cx="1845366" cy="2698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8442" y="518962"/>
            <a:ext cx="158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Hobbies: </a:t>
            </a:r>
            <a:endParaRPr lang="en-US" sz="24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2484" r="10899"/>
          <a:stretch/>
        </p:blipFill>
        <p:spPr>
          <a:xfrm>
            <a:off x="4420091" y="1368410"/>
            <a:ext cx="2717646" cy="1493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0274773">
            <a:off x="3550339" y="1252269"/>
            <a:ext cx="1287071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Running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6452" r="6922" b="13262"/>
          <a:stretch/>
        </p:blipFill>
        <p:spPr>
          <a:xfrm>
            <a:off x="7203197" y="782864"/>
            <a:ext cx="1184066" cy="23023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60646" y="2923959"/>
            <a:ext cx="316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Weekly group run with students. You’re welcome to join us!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8" t="2995" r="4306" b="17454"/>
          <a:stretch/>
        </p:blipFill>
        <p:spPr>
          <a:xfrm>
            <a:off x="7613540" y="4582589"/>
            <a:ext cx="1250380" cy="14787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t="15131" r="14444" b="6218"/>
          <a:stretch/>
        </p:blipFill>
        <p:spPr>
          <a:xfrm>
            <a:off x="5379386" y="3981218"/>
            <a:ext cx="1678748" cy="22426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274773">
            <a:off x="4606910" y="3890151"/>
            <a:ext cx="128707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Singing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59" y="3528152"/>
            <a:ext cx="1097505" cy="1411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53" y="5102519"/>
            <a:ext cx="1316158" cy="15793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20274773">
            <a:off x="3232055" y="4979977"/>
            <a:ext cx="152446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Wing Chun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0445" y="6235538"/>
            <a:ext cx="225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tx2">
                    <a:lumMod val="75000"/>
                  </a:schemeClr>
                </a:solidFill>
              </a:rPr>
              <a:t>Karaokeing</a:t>
            </a:r>
            <a:r>
              <a:rPr lang="en-SG" sz="1400" dirty="0">
                <a:solidFill>
                  <a:schemeClr val="tx2">
                    <a:lumMod val="75000"/>
                  </a:schemeClr>
                </a:solidFill>
              </a:rPr>
              <a:t> with students.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868" y="5144556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22" grpId="0"/>
      <p:bldP spid="23" grpId="0" animBg="1"/>
      <p:bldP spid="20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544" y="4178218"/>
            <a:ext cx="3432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A/P Tan Soon </a:t>
            </a:r>
            <a:r>
              <a:rPr lang="en-SG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Huat</a:t>
            </a:r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Gary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COM2-03-50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gtan@comp.nus.edu.sg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4" y="1352255"/>
            <a:ext cx="1937091" cy="2616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10493" y="1252728"/>
            <a:ext cx="3233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Vice Dean (Student Life)</a:t>
            </a: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8" r="24192" b="5603"/>
          <a:stretch/>
        </p:blipFill>
        <p:spPr>
          <a:xfrm>
            <a:off x="4938588" y="2626339"/>
            <a:ext cx="3903408" cy="3692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0"/>
          <a:stretch/>
        </p:blipFill>
        <p:spPr>
          <a:xfrm>
            <a:off x="3596210" y="668824"/>
            <a:ext cx="2204884" cy="32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3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Discussion Leaders (DLs)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1201407"/>
            <a:ext cx="4946734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/>
              <a:t>Cai</a:t>
            </a:r>
            <a:r>
              <a:rPr lang="en-US" sz="2400" dirty="0"/>
              <a:t> </a:t>
            </a:r>
            <a:r>
              <a:rPr lang="en-US" sz="2400" dirty="0" err="1"/>
              <a:t>ZhuoHong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Chia </a:t>
            </a:r>
            <a:r>
              <a:rPr lang="en-US" sz="2400" dirty="0" err="1"/>
              <a:t>Kah</a:t>
            </a:r>
            <a:r>
              <a:rPr lang="en-US" sz="2400" dirty="0"/>
              <a:t> Sheng, Ellery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Johannes Choo Ern </a:t>
            </a:r>
            <a:r>
              <a:rPr lang="en-US" sz="2400" dirty="0" err="1"/>
              <a:t>Ern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Koo Chin </a:t>
            </a:r>
            <a:r>
              <a:rPr lang="en-US" sz="2400" dirty="0" err="1"/>
              <a:t>Chye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/>
              <a:t>Kushagra</a:t>
            </a:r>
            <a:r>
              <a:rPr lang="en-US" sz="2400" dirty="0"/>
              <a:t> </a:t>
            </a:r>
            <a:r>
              <a:rPr lang="en-US" sz="2400" dirty="0" err="1"/>
              <a:t>Goyal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Kyle </a:t>
            </a:r>
            <a:r>
              <a:rPr lang="en-US" sz="2400" dirty="0" err="1"/>
              <a:t>Timonthy</a:t>
            </a:r>
            <a:r>
              <a:rPr lang="en-US" sz="2400" dirty="0"/>
              <a:t> Ng Chu</a:t>
            </a:r>
            <a:endParaRPr lang="en-US" sz="2400" strike="sngStrike" dirty="0">
              <a:solidFill>
                <a:srgbClr val="FF0000"/>
              </a:solidFill>
            </a:endParaRPr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Lee Yan </a:t>
            </a:r>
            <a:r>
              <a:rPr lang="en-US" sz="2400" dirty="0" err="1"/>
              <a:t>Hwa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Lee Yong </a:t>
            </a:r>
            <a:r>
              <a:rPr lang="en-US" sz="2400" dirty="0" err="1"/>
              <a:t>Ler</a:t>
            </a:r>
            <a:r>
              <a:rPr lang="en-US" sz="2400" dirty="0"/>
              <a:t> 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Liao </a:t>
            </a:r>
            <a:r>
              <a:rPr lang="en-US" sz="2400" dirty="0" err="1"/>
              <a:t>Chuxin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 err="1" smtClean="0"/>
              <a:t>Maddi</a:t>
            </a:r>
            <a:r>
              <a:rPr lang="en-US" sz="2400" dirty="0" smtClean="0"/>
              <a:t> </a:t>
            </a:r>
            <a:r>
              <a:rPr lang="en-US" sz="2400" dirty="0" err="1" smtClean="0"/>
              <a:t>Aadyaa</a:t>
            </a:r>
            <a:endParaRPr lang="en-US" sz="2400" dirty="0" smtClean="0"/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 smtClean="0"/>
              <a:t>Ng </a:t>
            </a:r>
            <a:r>
              <a:rPr lang="en-US" sz="2400" dirty="0"/>
              <a:t>Shao Hui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Ng </a:t>
            </a:r>
            <a:r>
              <a:rPr lang="en-US" sz="2400" dirty="0" err="1"/>
              <a:t>Tzer</a:t>
            </a:r>
            <a:r>
              <a:rPr lang="en-US" sz="2400" dirty="0"/>
              <a:t> </a:t>
            </a:r>
            <a:r>
              <a:rPr lang="en-US" sz="2400" dirty="0" smtClean="0"/>
              <a:t>Bin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5928" y="242956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928" y="3745693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5928" y="5012107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46" y="1143000"/>
            <a:ext cx="956007" cy="12746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26" y="1157508"/>
            <a:ext cx="945126" cy="12601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16" y="2472647"/>
            <a:ext cx="945126" cy="12601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53" y="2496967"/>
            <a:ext cx="925461" cy="12339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6" y="2456239"/>
            <a:ext cx="956007" cy="12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02" y="3760472"/>
            <a:ext cx="903640" cy="120485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6" y="3792476"/>
            <a:ext cx="897396" cy="119652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53" y="5061818"/>
            <a:ext cx="888309" cy="11844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20" y="5043109"/>
            <a:ext cx="902341" cy="12031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11" y="3797955"/>
            <a:ext cx="861973" cy="1149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33" y="1160623"/>
            <a:ext cx="936592" cy="124878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64" y="5097220"/>
            <a:ext cx="903489" cy="12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8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Discussion Leaders (DLs</a:t>
            </a:r>
            <a:r>
              <a:rPr lang="en-GB" sz="4000">
                <a:solidFill>
                  <a:srgbClr val="0000FF"/>
                </a:solidFill>
              </a:rPr>
              <a:t>)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201407"/>
            <a:ext cx="49467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err="1"/>
              <a:t>Ronak</a:t>
            </a:r>
            <a:r>
              <a:rPr lang="en-US" sz="2400" dirty="0"/>
              <a:t> </a:t>
            </a:r>
            <a:r>
              <a:rPr lang="en-US" sz="2400" dirty="0" err="1"/>
              <a:t>Lakhotia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smtClean="0"/>
              <a:t>Sashankh </a:t>
            </a:r>
            <a:r>
              <a:rPr lang="en-US" sz="2400" dirty="0"/>
              <a:t>Chengavalli Kumar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err="1"/>
              <a:t>Shradheya</a:t>
            </a:r>
            <a:r>
              <a:rPr lang="en-US" sz="2400" dirty="0"/>
              <a:t> </a:t>
            </a:r>
            <a:r>
              <a:rPr lang="en-US" sz="2400" dirty="0" err="1"/>
              <a:t>Thakre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/>
              <a:t>Sun </a:t>
            </a:r>
            <a:r>
              <a:rPr lang="en-US" sz="2400" dirty="0" err="1"/>
              <a:t>Lixin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err="1"/>
              <a:t>Tay</a:t>
            </a:r>
            <a:r>
              <a:rPr lang="en-US" sz="2400" dirty="0"/>
              <a:t> Wen Feng, Stanley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/>
              <a:t>Wayne Neo Wei </a:t>
            </a:r>
            <a:r>
              <a:rPr lang="en-US" sz="2400" dirty="0" err="1"/>
              <a:t>Zhe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/>
              <a:t>Wong Peng Fai Shannon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err="1"/>
              <a:t>Yash</a:t>
            </a:r>
            <a:r>
              <a:rPr lang="en-US" sz="2400" dirty="0"/>
              <a:t> </a:t>
            </a:r>
            <a:r>
              <a:rPr lang="en-US" sz="2400" dirty="0" err="1"/>
              <a:t>Chowdhary</a:t>
            </a:r>
            <a:endParaRPr lang="en-US" sz="2400" dirty="0"/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 err="1"/>
              <a:t>Yim</a:t>
            </a:r>
            <a:r>
              <a:rPr lang="en-US" sz="2400" dirty="0"/>
              <a:t> Chia Hui</a:t>
            </a:r>
          </a:p>
          <a:p>
            <a:pPr marL="541338" indent="-541338">
              <a:spcAft>
                <a:spcPts val="400"/>
              </a:spcAft>
              <a:buFont typeface="+mj-lt"/>
              <a:buAutoNum type="arabicPeriod" startAt="13"/>
            </a:pPr>
            <a:r>
              <a:rPr lang="en-US" sz="2400" dirty="0"/>
              <a:t>Zachary Tang </a:t>
            </a:r>
            <a:r>
              <a:rPr lang="en-US" sz="2400" dirty="0" err="1"/>
              <a:t>Tjun</a:t>
            </a:r>
            <a:r>
              <a:rPr lang="en-US" sz="2400" dirty="0"/>
              <a:t> </a:t>
            </a:r>
            <a:r>
              <a:rPr lang="en-US" sz="2400" dirty="0" err="1" smtClean="0"/>
              <a:t>Chii</a:t>
            </a:r>
            <a:endParaRPr lang="en-US" sz="2400" dirty="0" smtClean="0"/>
          </a:p>
          <a:p>
            <a:pPr>
              <a:spcAft>
                <a:spcPts val="400"/>
              </a:spcAft>
            </a:pP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5928" y="242956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12" y="2467000"/>
            <a:ext cx="945126" cy="12601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42" y="2462166"/>
            <a:ext cx="940921" cy="12545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17" y="3762035"/>
            <a:ext cx="940921" cy="12545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3784597"/>
            <a:ext cx="924000" cy="1231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13" y="5048602"/>
            <a:ext cx="916916" cy="122255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11560" y="3737609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66" y="3777591"/>
            <a:ext cx="929254" cy="12390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37" y="2487885"/>
            <a:ext cx="929683" cy="123957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37" y="1214375"/>
            <a:ext cx="902341" cy="12031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7" y="1175750"/>
            <a:ext cx="902341" cy="1203121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561076" y="501659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70" y="1227607"/>
            <a:ext cx="879568" cy="11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55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Module Website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4038600" y="6096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hlinkClick r:id="rId3"/>
              </a:rPr>
              <a:t>http://www.comp.nus.edu.sg/~cs1010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0" y="1523755"/>
            <a:ext cx="1866660" cy="130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218" y="3248927"/>
            <a:ext cx="156647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Visit this website after class if you have not done so.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156" y="1052343"/>
            <a:ext cx="6044488" cy="57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IVLE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1932007" y="6096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hlinkClick r:id="rId3"/>
              </a:rPr>
              <a:t>https://ivle.nus.edu.sg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598753"/>
            <a:ext cx="6838950" cy="4389652"/>
          </a:xfrm>
          <a:prstGeom prst="rect">
            <a:avLst/>
          </a:prstGeom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256107" y="767756"/>
            <a:ext cx="4435034" cy="2924568"/>
            <a:chOff x="3875107" y="651094"/>
            <a:chExt cx="4435034" cy="2646038"/>
          </a:xfrm>
        </p:grpSpPr>
        <p:cxnSp>
          <p:nvCxnSpPr>
            <p:cNvPr id="1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875107" y="1446936"/>
              <a:ext cx="2106593" cy="1850196"/>
            </a:xfrm>
            <a:prstGeom prst="straightConnector1">
              <a:avLst/>
            </a:prstGeom>
            <a:noFill/>
            <a:ln w="19050" cap="sq" algn="ctr">
              <a:solidFill>
                <a:srgbClr val="993366"/>
              </a:solidFill>
              <a:round/>
              <a:headEnd type="triangle" w="med" len="med"/>
              <a:tailEnd/>
            </a:ln>
          </p:spPr>
        </p:cxn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5947941" y="651094"/>
              <a:ext cx="2362200" cy="751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93366"/>
                  </a:solidFill>
                </a:rPr>
                <a:t>Watch out for announcements</a:t>
              </a: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485427" y="3993266"/>
            <a:ext cx="5263587" cy="985187"/>
            <a:chOff x="3475878" y="4020784"/>
            <a:chExt cx="4263543" cy="985564"/>
          </a:xfrm>
        </p:grpSpPr>
        <p:cxnSp>
          <p:nvCxnSpPr>
            <p:cNvPr id="21" name="Straight Arrow Connector 10"/>
            <p:cNvCxnSpPr>
              <a:cxnSpLocks noChangeShapeType="1"/>
              <a:endCxn id="22" idx="1"/>
            </p:cNvCxnSpPr>
            <p:nvPr/>
          </p:nvCxnSpPr>
          <p:spPr bwMode="auto">
            <a:xfrm>
              <a:off x="3475878" y="4020784"/>
              <a:ext cx="1977543" cy="569907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 type="triangle" w="med" len="med"/>
              <a:tailEnd/>
            </a:ln>
          </p:spPr>
        </p:cxn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5453421" y="4175033"/>
              <a:ext cx="2286000" cy="83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Participate in the forums</a:t>
              </a: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4051138" y="4375231"/>
            <a:ext cx="3658082" cy="1613175"/>
            <a:chOff x="4776348" y="3023082"/>
            <a:chExt cx="2963073" cy="1613793"/>
          </a:xfrm>
        </p:grpSpPr>
        <p:cxnSp>
          <p:nvCxnSpPr>
            <p:cNvPr id="26" name="Straight Arrow Connector 10"/>
            <p:cNvCxnSpPr>
              <a:cxnSpLocks noChangeShapeType="1"/>
            </p:cNvCxnSpPr>
            <p:nvPr/>
          </p:nvCxnSpPr>
          <p:spPr bwMode="auto">
            <a:xfrm>
              <a:off x="4776348" y="3023082"/>
              <a:ext cx="1154797" cy="1218402"/>
            </a:xfrm>
            <a:prstGeom prst="straightConnector1">
              <a:avLst/>
            </a:prstGeom>
            <a:noFill/>
            <a:ln w="19050" cap="sq" algn="ctr">
              <a:solidFill>
                <a:schemeClr val="accent3">
                  <a:lumMod val="75000"/>
                </a:schemeClr>
              </a:solidFill>
              <a:round/>
              <a:headEnd type="triangle" w="med" len="med"/>
              <a:tailEnd/>
            </a:ln>
          </p:spPr>
        </p:cxn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>
              <a:off x="5453421" y="4175033"/>
              <a:ext cx="2286000" cy="461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Multimedia videos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Description and Objectives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5343048"/>
              </p:ext>
            </p:extLst>
          </p:nvPr>
        </p:nvGraphicFramePr>
        <p:xfrm>
          <a:off x="1143000" y="1295400"/>
          <a:ext cx="7162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6262254" y="4405746"/>
            <a:ext cx="1819563" cy="1717963"/>
          </a:xfrm>
          <a:prstGeom prst="ellipse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Skills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(AY2017/18 Semester 1)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838200" y="1295400"/>
            <a:ext cx="4572000" cy="4960938"/>
            <a:chOff x="528" y="816"/>
            <a:chExt cx="2880" cy="3125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528" y="816"/>
              <a:ext cx="2880" cy="1968"/>
            </a:xfrm>
            <a:prstGeom prst="downArrowCallout">
              <a:avLst>
                <a:gd name="adj1" fmla="val 36585"/>
                <a:gd name="adj2" fmla="val 36585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5400000" scaled="1"/>
            </a:gra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720" y="1008"/>
              <a:ext cx="2496" cy="970"/>
              <a:chOff x="720" y="1008"/>
              <a:chExt cx="2496" cy="970"/>
            </a:xfrm>
          </p:grpSpPr>
          <p:pic>
            <p:nvPicPr>
              <p:cNvPr id="13" name="Picture 7" descr="Saw%20-%20Hack%20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12" y="1056"/>
                <a:ext cx="568" cy="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1" descr="Chisel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88" y="1008"/>
                <a:ext cx="466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5" descr="Drill%20-%20Electric%20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40" y="1440"/>
                <a:ext cx="576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9" descr="Hardware%20Symbol%20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20" y="1440"/>
                <a:ext cx="76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Picture 23" descr="At%20Work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6" y="3120"/>
              <a:ext cx="900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0" descr="lb01p02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28" y="2064"/>
              <a:ext cx="49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967985443"/>
              </p:ext>
            </p:extLst>
          </p:nvPr>
        </p:nvGraphicFramePr>
        <p:xfrm>
          <a:off x="5715000" y="1447800"/>
          <a:ext cx="26146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FBA5380-C5E8-41A8-98EA-6E6657BFA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>
                                            <p:graphicEl>
                                              <a:dgm id="{CFBA5380-C5E8-41A8-98EA-6E6657BFA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CB5009C-8D8D-450B-B44E-BC1745B36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7">
                                            <p:graphicEl>
                                              <a:dgm id="{5CB5009C-8D8D-450B-B44E-BC1745B36F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8FE2856-6337-46D8-B288-FD7D97C55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>
                                            <p:graphicEl>
                                              <a:dgm id="{D8FE2856-6337-46D8-B288-FD7D97C55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435A4AF-2E39-476D-8667-8CCC23D62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">
                                            <p:graphicEl>
                                              <a:dgm id="{9435A4AF-2E39-476D-8667-8CCC23D625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E30E8D1-5D57-4D72-AABC-282EA4451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">
                                            <p:graphicEl>
                                              <a:dgm id="{3E30E8D1-5D57-4D72-AABC-282EA4451A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17001</TotalTime>
  <Words>1087</Words>
  <Application>Microsoft Office PowerPoint</Application>
  <PresentationFormat>On-screen Show (4:3)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Clarity</vt:lpstr>
      <vt:lpstr>PowerPoint Presentation</vt:lpstr>
      <vt:lpstr>Lecturers</vt:lpstr>
      <vt:lpstr>Lecturers</vt:lpstr>
      <vt:lpstr>Discussion Leaders (DLs) </vt:lpstr>
      <vt:lpstr>Discussion Leaders (DLs) </vt:lpstr>
      <vt:lpstr>Module Website</vt:lpstr>
      <vt:lpstr>IVLE</vt:lpstr>
      <vt:lpstr>Description and Objectives</vt:lpstr>
      <vt:lpstr>Skills</vt:lpstr>
      <vt:lpstr>Schedules and Workload</vt:lpstr>
      <vt:lpstr>Practical Exams (PEs)</vt:lpstr>
      <vt:lpstr>Reference Book</vt:lpstr>
      <vt:lpstr>Mathematics in Programming</vt:lpstr>
      <vt:lpstr>sunfire Account</vt:lpstr>
      <vt:lpstr>Messages for CS1010 Students</vt:lpstr>
      <vt:lpstr>CS1010 Grading</vt:lpstr>
      <vt:lpstr>Quotes for CS1010 Students</vt:lpstr>
      <vt:lpstr>Things To Note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1055</cp:revision>
  <cp:lastPrinted>2017-07-06T01:52:52Z</cp:lastPrinted>
  <dcterms:created xsi:type="dcterms:W3CDTF">1998-09-05T15:03:32Z</dcterms:created>
  <dcterms:modified xsi:type="dcterms:W3CDTF">2017-08-16T07:07:56Z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