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‹Nº›</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 name="Google Shape;29;p1: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
        <p:nvSpPr>
          <p:cNvPr id="93" name="Google Shape;93;p8: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8: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697328b62_0_6: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697328b62_0_6: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g12697328b62_0_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835a56d59_0_0: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835a56d59_0_0: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g12835a56d59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835a56d59_0_8: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835a56d59_0_8: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g12835a56d59_0_8: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835a56d59_0_14: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835a56d59_0_14: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g12835a56d59_0_14: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835a56d59_0_20: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835a56d59_0_20: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g12835a56d59_0_2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835a56d59_0_26: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835a56d59_0_26: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g12835a56d59_0_2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835a56d59_1_5: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
        <p:nvSpPr>
          <p:cNvPr id="144" name="Google Shape;144;g12835a56d59_1_5: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g12835a56d59_1_5: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81d70dca8_0_19: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81d70dca8_0_19: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g1281d70dca8_0_19: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81d70dca8_0_32: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
        <p:nvSpPr>
          <p:cNvPr id="159" name="Google Shape;159;g1281d70dca8_0_32: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1281d70dca8_0_32: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35" name="Google Shape;35;p2: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2: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835a56d59_2_1: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
        <p:nvSpPr>
          <p:cNvPr id="166" name="Google Shape;166;g12835a56d59_2_1: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12835a56d59_2_1: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81d70dca8_0_38: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
        <p:nvSpPr>
          <p:cNvPr id="173" name="Google Shape;173;g1281d70dca8_0_38: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1281d70dca8_0_38: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835a56d59_2_9: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
        <p:nvSpPr>
          <p:cNvPr id="180" name="Google Shape;180;g12835a56d59_2_9: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12835a56d59_2_9: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835a56d59_2_16: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
        <p:nvSpPr>
          <p:cNvPr id="187" name="Google Shape;187;g12835a56d59_2_16: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12835a56d59_2_16: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835a56d59_2_24: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
        <p:nvSpPr>
          <p:cNvPr id="196" name="Google Shape;196;g12835a56d59_2_24: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12835a56d59_2_24: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835a56d59_2_38: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
        <p:nvSpPr>
          <p:cNvPr id="203" name="Google Shape;203;g12835a56d59_2_38: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g12835a56d59_2_38: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835a56d59_2_45: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
        <p:nvSpPr>
          <p:cNvPr id="210" name="Google Shape;210;g12835a56d59_2_45: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12835a56d59_2_45: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1: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p12: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2: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6bac44a22_0_3: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
        <p:nvSpPr>
          <p:cNvPr id="42" name="Google Shape;42;g126bac44a22_0_3:notes"/>
          <p:cNvSpPr>
            <a:spLocks noGrp="1" noRot="1" noChangeAspect="1"/>
          </p:cNvSpPr>
          <p:nvPr>
            <p:ph type="sldImg" idx="2"/>
          </p:nvPr>
        </p:nvSpPr>
        <p:spPr>
          <a:xfrm>
            <a:off x="904875" y="763588"/>
            <a:ext cx="4975200" cy="373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 name="Google Shape;43;g126bac44a22_0_3:notes"/>
          <p:cNvSpPr txBox="1">
            <a:spLocks noGrp="1"/>
          </p:cNvSpPr>
          <p:nvPr>
            <p:ph type="body" idx="1"/>
          </p:nvPr>
        </p:nvSpPr>
        <p:spPr>
          <a:xfrm>
            <a:off x="914225" y="4725493"/>
            <a:ext cx="4953600" cy="449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2697328b62_0_0:notes"/>
          <p:cNvSpPr>
            <a:spLocks noGrp="1" noRot="1" noChangeAspect="1"/>
          </p:cNvSpPr>
          <p:nvPr>
            <p:ph type="sldImg" idx="2"/>
          </p:nvPr>
        </p:nvSpPr>
        <p:spPr>
          <a:xfrm>
            <a:off x="917575" y="744538"/>
            <a:ext cx="49641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2697328b62_0_0: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 name="Google Shape;50;g12697328b62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
        <p:nvSpPr>
          <p:cNvPr id="55" name="Google Shape;55;p3: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3: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
        <p:nvSpPr>
          <p:cNvPr id="62" name="Google Shape;62;p4: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4: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
        <p:nvSpPr>
          <p:cNvPr id="69" name="Google Shape;69;p5: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5: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
        <p:nvSpPr>
          <p:cNvPr id="77" name="Google Shape;77;p6: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6: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
        <p:nvSpPr>
          <p:cNvPr id="86" name="Google Shape;86;p7:notes"/>
          <p:cNvSpPr>
            <a:spLocks noGrp="1" noRot="1" noChangeAspect="1"/>
          </p:cNvSpPr>
          <p:nvPr>
            <p:ph type="sldImg" idx="2"/>
          </p:nvPr>
        </p:nvSpPr>
        <p:spPr>
          <a:xfrm>
            <a:off x="904875" y="763588"/>
            <a:ext cx="4975225" cy="37322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7:notes"/>
          <p:cNvSpPr txBox="1">
            <a:spLocks noGrp="1"/>
          </p:cNvSpPr>
          <p:nvPr>
            <p:ph type="body" idx="1"/>
          </p:nvPr>
        </p:nvSpPr>
        <p:spPr>
          <a:xfrm>
            <a:off x="914225" y="4725493"/>
            <a:ext cx="4953491" cy="44945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539750" y="1196975"/>
            <a:ext cx="8001000" cy="482123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0" name="Google Shape;20;p2"/>
          <p:cNvSpPr txBox="1">
            <a:spLocks noGrp="1"/>
          </p:cNvSpPr>
          <p:nvPr>
            <p:ph type="title"/>
          </p:nvPr>
        </p:nvSpPr>
        <p:spPr>
          <a:xfrm>
            <a:off x="574675" y="304800"/>
            <a:ext cx="8001000" cy="5318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699792" y="6378575"/>
            <a:ext cx="3320008" cy="3429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88125" y="6381750"/>
            <a:ext cx="1981200" cy="339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Verdana"/>
                <a:ea typeface="Verdana"/>
                <a:cs typeface="Verdana"/>
                <a:sym typeface="Verdana"/>
              </a:defRPr>
            </a:lvl1pPr>
            <a:lvl2pPr marL="0" marR="0" lvl="1" indent="0" algn="r">
              <a:spcBef>
                <a:spcPts val="0"/>
              </a:spcBef>
              <a:spcAft>
                <a:spcPts val="0"/>
              </a:spcAft>
              <a:buNone/>
              <a:defRPr sz="1200">
                <a:solidFill>
                  <a:schemeClr val="dk1"/>
                </a:solidFill>
                <a:latin typeface="Verdana"/>
                <a:ea typeface="Verdana"/>
                <a:cs typeface="Verdana"/>
                <a:sym typeface="Verdana"/>
              </a:defRPr>
            </a:lvl2pPr>
            <a:lvl3pPr marL="0" marR="0" lvl="2" indent="0" algn="r">
              <a:spcBef>
                <a:spcPts val="0"/>
              </a:spcBef>
              <a:spcAft>
                <a:spcPts val="0"/>
              </a:spcAft>
              <a:buNone/>
              <a:defRPr sz="1200">
                <a:solidFill>
                  <a:schemeClr val="dk1"/>
                </a:solidFill>
                <a:latin typeface="Verdana"/>
                <a:ea typeface="Verdana"/>
                <a:cs typeface="Verdana"/>
                <a:sym typeface="Verdana"/>
              </a:defRPr>
            </a:lvl3pPr>
            <a:lvl4pPr marL="0" marR="0" lvl="3" indent="0" algn="r">
              <a:spcBef>
                <a:spcPts val="0"/>
              </a:spcBef>
              <a:spcAft>
                <a:spcPts val="0"/>
              </a:spcAft>
              <a:buNone/>
              <a:defRPr sz="1200">
                <a:solidFill>
                  <a:schemeClr val="dk1"/>
                </a:solidFill>
                <a:latin typeface="Verdana"/>
                <a:ea typeface="Verdana"/>
                <a:cs typeface="Verdana"/>
                <a:sym typeface="Verdana"/>
              </a:defRPr>
            </a:lvl4pPr>
            <a:lvl5pPr marL="0" marR="0" lvl="4" indent="0" algn="r">
              <a:spcBef>
                <a:spcPts val="0"/>
              </a:spcBef>
              <a:spcAft>
                <a:spcPts val="0"/>
              </a:spcAft>
              <a:buNone/>
              <a:defRPr sz="1200">
                <a:solidFill>
                  <a:schemeClr val="dk1"/>
                </a:solidFill>
                <a:latin typeface="Verdana"/>
                <a:ea typeface="Verdana"/>
                <a:cs typeface="Verdana"/>
                <a:sym typeface="Verdana"/>
              </a:defRPr>
            </a:lvl5pPr>
            <a:lvl6pPr marL="0" marR="0" lvl="5" indent="0" algn="r">
              <a:spcBef>
                <a:spcPts val="0"/>
              </a:spcBef>
              <a:spcAft>
                <a:spcPts val="0"/>
              </a:spcAft>
              <a:buNone/>
              <a:defRPr sz="1200">
                <a:solidFill>
                  <a:schemeClr val="dk1"/>
                </a:solidFill>
                <a:latin typeface="Verdana"/>
                <a:ea typeface="Verdana"/>
                <a:cs typeface="Verdana"/>
                <a:sym typeface="Verdana"/>
              </a:defRPr>
            </a:lvl6pPr>
            <a:lvl7pPr marL="0" marR="0" lvl="6" indent="0" algn="r">
              <a:spcBef>
                <a:spcPts val="0"/>
              </a:spcBef>
              <a:spcAft>
                <a:spcPts val="0"/>
              </a:spcAft>
              <a:buNone/>
              <a:defRPr sz="1200">
                <a:solidFill>
                  <a:schemeClr val="dk1"/>
                </a:solidFill>
                <a:latin typeface="Verdana"/>
                <a:ea typeface="Verdana"/>
                <a:cs typeface="Verdana"/>
                <a:sym typeface="Verdana"/>
              </a:defRPr>
            </a:lvl7pPr>
            <a:lvl8pPr marL="0" marR="0" lvl="7" indent="0" algn="r">
              <a:spcBef>
                <a:spcPts val="0"/>
              </a:spcBef>
              <a:spcAft>
                <a:spcPts val="0"/>
              </a:spcAft>
              <a:buNone/>
              <a:defRPr sz="1200">
                <a:solidFill>
                  <a:schemeClr val="dk1"/>
                </a:solidFill>
                <a:latin typeface="Verdana"/>
                <a:ea typeface="Verdana"/>
                <a:cs typeface="Verdana"/>
                <a:sym typeface="Verdana"/>
              </a:defRPr>
            </a:lvl8pPr>
            <a:lvl9pPr marL="0" marR="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74675" y="304800"/>
            <a:ext cx="8001000" cy="5318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81749"/>
            <a:ext cx="2895600" cy="3397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88125" y="6381750"/>
            <a:ext cx="1981200" cy="33972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4675" y="304800"/>
            <a:ext cx="8001000" cy="5318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6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26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6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6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6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6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6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6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6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9750" y="1196975"/>
            <a:ext cx="8001000" cy="482123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17500" algn="l" rtl="0">
              <a:spcBef>
                <a:spcPts val="350"/>
              </a:spcBef>
              <a:spcAft>
                <a:spcPts val="0"/>
              </a:spcAft>
              <a:buClr>
                <a:schemeClr val="accent2"/>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spcBef>
                <a:spcPts val="350"/>
              </a:spcBef>
              <a:spcAft>
                <a:spcPts val="0"/>
              </a:spcAft>
              <a:buClr>
                <a:schemeClr val="accent2"/>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spcBef>
                <a:spcPts val="350"/>
              </a:spcBef>
              <a:spcAft>
                <a:spcPts val="0"/>
              </a:spcAft>
              <a:buClr>
                <a:schemeClr val="accent2"/>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spcBef>
                <a:spcPts val="350"/>
              </a:spcBef>
              <a:spcAft>
                <a:spcPts val="0"/>
              </a:spcAft>
              <a:buClr>
                <a:schemeClr val="accent2"/>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spcBef>
                <a:spcPts val="350"/>
              </a:spcBef>
              <a:spcAft>
                <a:spcPts val="0"/>
              </a:spcAft>
              <a:buClr>
                <a:schemeClr val="accent2"/>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636588" y="939800"/>
            <a:ext cx="7958137" cy="109538"/>
          </a:xfrm>
          <a:custGeom>
            <a:avLst/>
            <a:gdLst/>
            <a:ahLst/>
            <a:cxnLst/>
            <a:rect l="l" t="t" r="r" b="b"/>
            <a:pathLst>
              <a:path w="1000" h="1000" extrusionOk="0">
                <a:moveTo>
                  <a:pt x="0" y="0"/>
                </a:moveTo>
                <a:lnTo>
                  <a:pt x="585" y="0"/>
                </a:lnTo>
                <a:lnTo>
                  <a:pt x="585" y="1000"/>
                </a:lnTo>
                <a:lnTo>
                  <a:pt x="0" y="100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cxnSp>
        <p:nvCxnSpPr>
          <p:cNvPr id="13" name="Google Shape;13;p1"/>
          <p:cNvCxnSpPr/>
          <p:nvPr/>
        </p:nvCxnSpPr>
        <p:spPr>
          <a:xfrm>
            <a:off x="568325" y="6335713"/>
            <a:ext cx="79248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
          <p:cNvSpPr txBox="1">
            <a:spLocks noGrp="1"/>
          </p:cNvSpPr>
          <p:nvPr>
            <p:ph type="ftr" idx="11"/>
          </p:nvPr>
        </p:nvSpPr>
        <p:spPr>
          <a:xfrm>
            <a:off x="3124200" y="6408737"/>
            <a:ext cx="2895600" cy="31273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6588125" y="6381750"/>
            <a:ext cx="1981200" cy="33972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Verdana"/>
                <a:ea typeface="Verdana"/>
                <a:cs typeface="Verdana"/>
                <a:sym typeface="Verdana"/>
              </a:defRPr>
            </a:lvl1pPr>
            <a:lvl2pPr marL="0" marR="0" lvl="1" indent="0" algn="r" rtl="0">
              <a:spcBef>
                <a:spcPts val="0"/>
              </a:spcBef>
              <a:spcAft>
                <a:spcPts val="0"/>
              </a:spcAft>
              <a:buNone/>
              <a:defRPr sz="1200" b="0" i="0" u="none" strike="noStrike" cap="none">
                <a:solidFill>
                  <a:schemeClr val="dk1"/>
                </a:solidFill>
                <a:latin typeface="Verdana"/>
                <a:ea typeface="Verdana"/>
                <a:cs typeface="Verdana"/>
                <a:sym typeface="Verdana"/>
              </a:defRPr>
            </a:lvl2pPr>
            <a:lvl3pPr marL="0" marR="0" lvl="2" indent="0" algn="r" rtl="0">
              <a:spcBef>
                <a:spcPts val="0"/>
              </a:spcBef>
              <a:spcAft>
                <a:spcPts val="0"/>
              </a:spcAft>
              <a:buNone/>
              <a:defRPr sz="1200" b="0" i="0" u="none" strike="noStrike" cap="none">
                <a:solidFill>
                  <a:schemeClr val="dk1"/>
                </a:solidFill>
                <a:latin typeface="Verdana"/>
                <a:ea typeface="Verdana"/>
                <a:cs typeface="Verdana"/>
                <a:sym typeface="Verdana"/>
              </a:defRPr>
            </a:lvl3pPr>
            <a:lvl4pPr marL="0" marR="0" lvl="3" indent="0" algn="r" rtl="0">
              <a:spcBef>
                <a:spcPts val="0"/>
              </a:spcBef>
              <a:spcAft>
                <a:spcPts val="0"/>
              </a:spcAft>
              <a:buNone/>
              <a:defRPr sz="1200" b="0" i="0" u="none" strike="noStrike" cap="none">
                <a:solidFill>
                  <a:schemeClr val="dk1"/>
                </a:solidFill>
                <a:latin typeface="Verdana"/>
                <a:ea typeface="Verdana"/>
                <a:cs typeface="Verdana"/>
                <a:sym typeface="Verdana"/>
              </a:defRPr>
            </a:lvl4pPr>
            <a:lvl5pPr marL="0" marR="0" lvl="4" indent="0" algn="r" rtl="0">
              <a:spcBef>
                <a:spcPts val="0"/>
              </a:spcBef>
              <a:spcAft>
                <a:spcPts val="0"/>
              </a:spcAft>
              <a:buNone/>
              <a:defRPr sz="1200" b="0" i="0" u="none" strike="noStrike" cap="none">
                <a:solidFill>
                  <a:schemeClr val="dk1"/>
                </a:solidFill>
                <a:latin typeface="Verdana"/>
                <a:ea typeface="Verdana"/>
                <a:cs typeface="Verdana"/>
                <a:sym typeface="Verdana"/>
              </a:defRPr>
            </a:lvl5pPr>
            <a:lvl6pPr marL="0" marR="0" lvl="5" indent="0" algn="r" rtl="0">
              <a:spcBef>
                <a:spcPts val="0"/>
              </a:spcBef>
              <a:spcAft>
                <a:spcPts val="0"/>
              </a:spcAft>
              <a:buNone/>
              <a:defRPr sz="1200" b="0" i="0" u="none" strike="noStrike" cap="none">
                <a:solidFill>
                  <a:schemeClr val="dk1"/>
                </a:solidFill>
                <a:latin typeface="Verdana"/>
                <a:ea typeface="Verdana"/>
                <a:cs typeface="Verdana"/>
                <a:sym typeface="Verdana"/>
              </a:defRPr>
            </a:lvl6pPr>
            <a:lvl7pPr marL="0" marR="0" lvl="6" indent="0" algn="r" rtl="0">
              <a:spcBef>
                <a:spcPts val="0"/>
              </a:spcBef>
              <a:spcAft>
                <a:spcPts val="0"/>
              </a:spcAft>
              <a:buNone/>
              <a:defRPr sz="1200" b="0" i="0" u="none" strike="noStrike" cap="none">
                <a:solidFill>
                  <a:schemeClr val="dk1"/>
                </a:solidFill>
                <a:latin typeface="Verdana"/>
                <a:ea typeface="Verdana"/>
                <a:cs typeface="Verdana"/>
                <a:sym typeface="Verdana"/>
              </a:defRPr>
            </a:lvl7pPr>
            <a:lvl8pPr marL="0" marR="0" lvl="7" indent="0" algn="r" rtl="0">
              <a:spcBef>
                <a:spcPts val="0"/>
              </a:spcBef>
              <a:spcAft>
                <a:spcPts val="0"/>
              </a:spcAft>
              <a:buNone/>
              <a:defRPr sz="1200" b="0" i="0" u="none" strike="noStrike" cap="none">
                <a:solidFill>
                  <a:schemeClr val="dk1"/>
                </a:solidFill>
                <a:latin typeface="Verdana"/>
                <a:ea typeface="Verdana"/>
                <a:cs typeface="Verdana"/>
                <a:sym typeface="Verdana"/>
              </a:defRPr>
            </a:lvl8pPr>
            <a:lvl9pPr marL="0" marR="0" lvl="8" indent="0" algn="r" rtl="0">
              <a:spcBef>
                <a:spcPts val="0"/>
              </a:spcBef>
              <a:spcAft>
                <a:spcPts val="0"/>
              </a:spcAft>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endParaRPr/>
          </a:p>
        </p:txBody>
      </p:sp>
      <p:sp>
        <p:nvSpPr>
          <p:cNvPr id="16" name="Google Shape;16;p1"/>
          <p:cNvSpPr/>
          <p:nvPr/>
        </p:nvSpPr>
        <p:spPr>
          <a:xfrm>
            <a:off x="611188" y="6383338"/>
            <a:ext cx="110812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none" strike="noStrike" cap="none">
                <a:solidFill>
                  <a:schemeClr val="dk1"/>
                </a:solidFill>
                <a:latin typeface="Arial"/>
                <a:ea typeface="Arial"/>
                <a:cs typeface="Arial"/>
                <a:sym typeface="Arial"/>
              </a:rPr>
              <a:t>FAA_Tema  5</a:t>
            </a:r>
            <a:endParaRPr sz="1200">
              <a:solidFill>
                <a:schemeClr val="dk1"/>
              </a:solidFill>
              <a:latin typeface="Arial"/>
              <a:ea typeface="Arial"/>
              <a:cs typeface="Arial"/>
              <a:sym typeface="Arial"/>
            </a:endParaRPr>
          </a:p>
        </p:txBody>
      </p:sp>
      <p:sp>
        <p:nvSpPr>
          <p:cNvPr id="17" name="Google Shape;17;p1"/>
          <p:cNvSpPr/>
          <p:nvPr/>
        </p:nvSpPr>
        <p:spPr>
          <a:xfrm>
            <a:off x="6537325" y="6408738"/>
            <a:ext cx="19812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s-ES" sz="1200">
                <a:solidFill>
                  <a:schemeClr val="dk1"/>
                </a:solidFill>
                <a:latin typeface="Arial"/>
                <a:ea typeface="Arial"/>
                <a:cs typeface="Arial"/>
                <a:sym typeface="Arial"/>
              </a:rPr>
              <a:t>‹Nº›</a:t>
            </a:fld>
            <a:endParaRPr sz="12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GrupoM2_ADD_2.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lwh.free.fr/pages/algo/tri/tri_shaker_es.html#:~:text=El%20ordenamiento%20de%20burbuja%20bidireccional,del%20algoritmo%20ordenamiento%20de%20burbuja." TargetMode="External"/><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www.delftstack.com/es/tutorial/algorithm/selection-sort/" TargetMode="External"/><Relationship Id="rId5" Type="http://schemas.openxmlformats.org/officeDocument/2006/relationships/hyperlink" Target="https://www.olimpiadadeinformatica.org.mx/omi/omi/archivos/apuntes/AnalisisDeComplejidad.htm" TargetMode="External"/><Relationship Id="rId4" Type="http://schemas.openxmlformats.org/officeDocument/2006/relationships/hyperlink" Target="https://www.campusmvp.es/recursos/post/Rendimiento-de-algoritmos-y-notacion-Big-O.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583375" y="1412776"/>
            <a:ext cx="8001000" cy="468052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s-ES" dirty="0"/>
              <a:t>Grupo M2:</a:t>
            </a:r>
            <a:endParaRPr dirty="0"/>
          </a:p>
          <a:p>
            <a:pPr marL="908050" lvl="1" indent="-436563" algn="l" rtl="0">
              <a:spcBef>
                <a:spcPts val="1200"/>
              </a:spcBef>
              <a:spcAft>
                <a:spcPts val="0"/>
              </a:spcAft>
              <a:buSzPts val="2000"/>
              <a:buChar char="■"/>
            </a:pPr>
            <a:r>
              <a:rPr lang="es-ES" dirty="0"/>
              <a:t>Ye Liu, Daniel Linfon (</a:t>
            </a:r>
            <a:r>
              <a:rPr lang="es-ES" b="1" dirty="0"/>
              <a:t>representante</a:t>
            </a:r>
            <a:r>
              <a:rPr lang="es-ES" dirty="0"/>
              <a:t>)</a:t>
            </a:r>
            <a:endParaRPr dirty="0"/>
          </a:p>
          <a:p>
            <a:pPr marL="908050" lvl="1" indent="-436563" algn="l" rtl="0">
              <a:spcBef>
                <a:spcPts val="1200"/>
              </a:spcBef>
              <a:spcAft>
                <a:spcPts val="0"/>
              </a:spcAft>
              <a:buSzPts val="2000"/>
              <a:buChar char="■"/>
            </a:pPr>
            <a:r>
              <a:rPr lang="es-ES" dirty="0" err="1"/>
              <a:t>Bogacki</a:t>
            </a:r>
            <a:r>
              <a:rPr lang="es-ES" dirty="0"/>
              <a:t> </a:t>
            </a:r>
            <a:r>
              <a:rPr lang="es-ES" dirty="0" err="1"/>
              <a:t>Karwacki</a:t>
            </a:r>
            <a:r>
              <a:rPr lang="es-ES" dirty="0"/>
              <a:t>, </a:t>
            </a:r>
            <a:r>
              <a:rPr lang="es-ES" dirty="0" err="1"/>
              <a:t>Michal</a:t>
            </a:r>
            <a:r>
              <a:rPr lang="es-ES" dirty="0"/>
              <a:t> Marcin</a:t>
            </a:r>
            <a:endParaRPr dirty="0"/>
          </a:p>
          <a:p>
            <a:pPr marL="908050" lvl="1" indent="-449262" algn="l" rtl="0">
              <a:spcBef>
                <a:spcPts val="1200"/>
              </a:spcBef>
              <a:spcAft>
                <a:spcPts val="0"/>
              </a:spcAft>
              <a:buSzPts val="2000"/>
              <a:buChar char="■"/>
            </a:pPr>
            <a:r>
              <a:rPr lang="es-ES" dirty="0"/>
              <a:t>Aponte Araujo, Alberto</a:t>
            </a:r>
            <a:endParaRPr dirty="0"/>
          </a:p>
          <a:p>
            <a:pPr marL="908050" lvl="0" indent="0" algn="l" rtl="0">
              <a:spcBef>
                <a:spcPts val="1200"/>
              </a:spcBef>
              <a:spcAft>
                <a:spcPts val="0"/>
              </a:spcAft>
              <a:buNone/>
            </a:pPr>
            <a:endParaRPr dirty="0"/>
          </a:p>
          <a:p>
            <a:pPr marL="908050" lvl="1" indent="-309563" algn="r" rtl="0">
              <a:spcBef>
                <a:spcPts val="1000"/>
              </a:spcBef>
              <a:spcAft>
                <a:spcPts val="0"/>
              </a:spcAft>
              <a:buSzPts val="2000"/>
              <a:buNone/>
            </a:pPr>
            <a:endParaRPr dirty="0"/>
          </a:p>
          <a:p>
            <a:pPr marL="469900" lvl="0" indent="-317500" algn="l" rtl="0">
              <a:spcBef>
                <a:spcPts val="480"/>
              </a:spcBef>
              <a:spcAft>
                <a:spcPts val="0"/>
              </a:spcAft>
              <a:buSzPts val="2400"/>
              <a:buNone/>
            </a:pPr>
            <a:endParaRPr dirty="0"/>
          </a:p>
          <a:p>
            <a:pPr marL="469900" lvl="1" indent="-469900" algn="l" rtl="0">
              <a:spcBef>
                <a:spcPts val="400"/>
              </a:spcBef>
              <a:spcAft>
                <a:spcPts val="0"/>
              </a:spcAft>
              <a:buSzPts val="2000"/>
              <a:buNone/>
            </a:pPr>
            <a:r>
              <a:rPr lang="es-ES" dirty="0"/>
              <a:t>	</a:t>
            </a:r>
            <a:endParaRPr dirty="0"/>
          </a:p>
          <a:p>
            <a:pPr marL="469900" lvl="1" indent="-469900" algn="l" rtl="0">
              <a:spcBef>
                <a:spcPts val="400"/>
              </a:spcBef>
              <a:spcAft>
                <a:spcPts val="0"/>
              </a:spcAft>
              <a:buSzPts val="2000"/>
              <a:buFont typeface="Noto Sans Symbols"/>
              <a:buChar char="❑"/>
            </a:pPr>
            <a:r>
              <a:rPr lang="es-ES" dirty="0"/>
              <a:t>Enlace al video: </a:t>
            </a:r>
            <a:r>
              <a:rPr lang="es-ES" b="1" dirty="0">
                <a:hlinkClick r:id="rId3" action="ppaction://hlinkfile"/>
              </a:rPr>
              <a:t>GrupoM2_AAD_2</a:t>
            </a:r>
            <a:endParaRPr dirty="0"/>
          </a:p>
          <a:p>
            <a:pPr marL="469900" lvl="1" indent="-469900" algn="l" rtl="0">
              <a:spcBef>
                <a:spcPts val="400"/>
              </a:spcBef>
              <a:spcAft>
                <a:spcPts val="0"/>
              </a:spcAft>
              <a:buSzPts val="2000"/>
              <a:buNone/>
            </a:pPr>
            <a:endParaRPr dirty="0"/>
          </a:p>
          <a:p>
            <a:pPr marL="469900" lvl="1" indent="-469900" algn="l" rtl="0">
              <a:spcBef>
                <a:spcPts val="400"/>
              </a:spcBef>
              <a:spcAft>
                <a:spcPts val="0"/>
              </a:spcAft>
              <a:buSzPts val="2000"/>
              <a:buNone/>
            </a:pPr>
            <a:endParaRPr dirty="0"/>
          </a:p>
        </p:txBody>
      </p:sp>
      <p:sp>
        <p:nvSpPr>
          <p:cNvPr id="32" name="Google Shape;32;p4"/>
          <p:cNvSpPr txBox="1">
            <a:spLocks noGrp="1"/>
          </p:cNvSpPr>
          <p:nvPr>
            <p:ph type="title"/>
          </p:nvPr>
        </p:nvSpPr>
        <p:spPr>
          <a:xfrm>
            <a:off x="611559" y="0"/>
            <a:ext cx="7944633" cy="908720"/>
          </a:xfrm>
          <a:prstGeom prst="rect">
            <a:avLst/>
          </a:prstGeom>
          <a:noFill/>
          <a:ln>
            <a:noFill/>
          </a:ln>
        </p:spPr>
        <p:txBody>
          <a:bodyPr spcFirstLastPara="1" wrap="square" lIns="91425" tIns="45700" rIns="91425" bIns="45700" anchor="b" anchorCtr="0">
            <a:noAutofit/>
          </a:bodyPr>
          <a:lstStyle/>
          <a:p>
            <a:pPr marL="0" lvl="1" indent="0" algn="l" rtl="0">
              <a:spcBef>
                <a:spcPts val="0"/>
              </a:spcBef>
              <a:spcAft>
                <a:spcPts val="0"/>
              </a:spcAft>
              <a:buNone/>
            </a:pPr>
            <a:br>
              <a:rPr lang="es-ES" sz="1400">
                <a:solidFill>
                  <a:srgbClr val="00B050"/>
                </a:solidFill>
              </a:rPr>
            </a:br>
            <a:r>
              <a:rPr lang="es-ES" sz="2100" b="1">
                <a:solidFill>
                  <a:srgbClr val="C00000"/>
                </a:solidFill>
              </a:rPr>
              <a:t>Actividad Académicamente Dirigida 2</a:t>
            </a:r>
            <a:endParaRPr sz="13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656561" y="427630"/>
            <a:ext cx="8001000" cy="531813"/>
          </a:xfrm>
          <a:prstGeom prst="rect">
            <a:avLst/>
          </a:prstGeom>
          <a:noFill/>
          <a:ln>
            <a:noFill/>
          </a:ln>
        </p:spPr>
        <p:txBody>
          <a:bodyPr spcFirstLastPara="1" wrap="square" lIns="91425" tIns="45700" rIns="91425" bIns="45700" anchor="ctr" anchorCtr="0">
            <a:noAutofit/>
          </a:bodyPr>
          <a:lstStyle/>
          <a:p>
            <a:pPr marL="0" lvl="1" indent="0" algn="just" rtl="0">
              <a:spcBef>
                <a:spcPts val="0"/>
              </a:spcBef>
              <a:spcAft>
                <a:spcPts val="0"/>
              </a:spcAft>
              <a:buNone/>
            </a:pPr>
            <a:r>
              <a:rPr lang="es-ES" sz="2300" b="1">
                <a:solidFill>
                  <a:schemeClr val="accent6"/>
                </a:solidFill>
              </a:rPr>
              <a:t>Gráficas de coste teóricas y empíricas. Conclusiones. </a:t>
            </a:r>
            <a:endParaRPr sz="2300" b="1">
              <a:solidFill>
                <a:schemeClr val="accent6"/>
              </a:solidFill>
            </a:endParaRPr>
          </a:p>
        </p:txBody>
      </p:sp>
      <p:sp>
        <p:nvSpPr>
          <p:cNvPr id="97" name="Google Shape;97;p13"/>
          <p:cNvSpPr txBox="1">
            <a:spLocks noGrp="1"/>
          </p:cNvSpPr>
          <p:nvPr>
            <p:ph type="body" idx="4294967295"/>
          </p:nvPr>
        </p:nvSpPr>
        <p:spPr>
          <a:xfrm>
            <a:off x="683568" y="1052736"/>
            <a:ext cx="8001000" cy="5040312"/>
          </a:xfrm>
          <a:prstGeom prst="rect">
            <a:avLst/>
          </a:prstGeom>
          <a:noFill/>
          <a:ln>
            <a:noFill/>
          </a:ln>
        </p:spPr>
        <p:txBody>
          <a:bodyPr spcFirstLastPara="1" wrap="square" lIns="91425" tIns="45700" rIns="91425" bIns="45700" anchor="t" anchorCtr="0">
            <a:noAutofit/>
          </a:bodyPr>
          <a:lstStyle/>
          <a:p>
            <a:pPr marL="0" lvl="1" indent="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0" algn="just" rtl="0">
              <a:spcBef>
                <a:spcPts val="0"/>
              </a:spcBef>
              <a:spcAft>
                <a:spcPts val="0"/>
              </a:spcAft>
              <a:buSzPts val="1400"/>
              <a:buNone/>
            </a:pPr>
            <a:r>
              <a:rPr lang="es-ES" sz="1400">
                <a:solidFill>
                  <a:srgbClr val="C00000"/>
                </a:solidFill>
              </a:rPr>
              <a:t>			</a:t>
            </a:r>
            <a:r>
              <a:rPr lang="es-ES" sz="1700" b="1" u="sng">
                <a:solidFill>
                  <a:srgbClr val="C00000"/>
                </a:solidFill>
              </a:rPr>
              <a:t>Teórico:	</a:t>
            </a:r>
            <a:r>
              <a:rPr lang="es-ES" sz="1700" b="1">
                <a:solidFill>
                  <a:srgbClr val="C00000"/>
                </a:solidFill>
              </a:rPr>
              <a:t>							</a:t>
            </a:r>
            <a:r>
              <a:rPr lang="es-ES" sz="1700" b="1" u="sng">
                <a:solidFill>
                  <a:srgbClr val="C00000"/>
                </a:solidFill>
              </a:rPr>
              <a:t>Empírica</a:t>
            </a:r>
            <a:r>
              <a:rPr lang="es-ES" sz="1700" b="1">
                <a:solidFill>
                  <a:srgbClr val="C00000"/>
                </a:solidFill>
              </a:rPr>
              <a:t>:</a:t>
            </a:r>
            <a:endParaRPr sz="1700" b="1">
              <a:solidFill>
                <a:srgbClr val="C00000"/>
              </a:solidFill>
            </a:endParaRPr>
          </a:p>
          <a:p>
            <a:pPr marL="0" lvl="1" indent="45720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ctr" rtl="0">
              <a:spcBef>
                <a:spcPts val="0"/>
              </a:spcBef>
              <a:spcAft>
                <a:spcPts val="0"/>
              </a:spcAft>
              <a:buSzPts val="1400"/>
              <a:buNone/>
            </a:pPr>
            <a:r>
              <a:rPr lang="es-ES" sz="900">
                <a:solidFill>
                  <a:srgbClr val="C00000"/>
                </a:solidFill>
              </a:rPr>
              <a:t>*Tablas obtenidas gracias a un programa de la casa que implementa los proyectos de las prácticas 1 y 2*</a:t>
            </a:r>
            <a:endParaRPr sz="900">
              <a:solidFill>
                <a:srgbClr val="C00000"/>
              </a:solidFill>
            </a:endParaRPr>
          </a:p>
        </p:txBody>
      </p:sp>
      <p:pic>
        <p:nvPicPr>
          <p:cNvPr id="98" name="Google Shape;98;p13"/>
          <p:cNvPicPr preferRelativeResize="0"/>
          <p:nvPr/>
        </p:nvPicPr>
        <p:blipFill>
          <a:blip r:embed="rId3">
            <a:alphaModFix/>
          </a:blip>
          <a:stretch>
            <a:fillRect/>
          </a:stretch>
        </p:blipFill>
        <p:spPr>
          <a:xfrm>
            <a:off x="4291275" y="2139228"/>
            <a:ext cx="4446377" cy="2733396"/>
          </a:xfrm>
          <a:prstGeom prst="rect">
            <a:avLst/>
          </a:prstGeom>
          <a:noFill/>
          <a:ln>
            <a:noFill/>
          </a:ln>
        </p:spPr>
      </p:pic>
      <p:pic>
        <p:nvPicPr>
          <p:cNvPr id="99" name="Google Shape;99;p13"/>
          <p:cNvPicPr preferRelativeResize="0"/>
          <p:nvPr/>
        </p:nvPicPr>
        <p:blipFill>
          <a:blip r:embed="rId4">
            <a:alphaModFix/>
          </a:blip>
          <a:stretch>
            <a:fillRect/>
          </a:stretch>
        </p:blipFill>
        <p:spPr>
          <a:xfrm>
            <a:off x="207825" y="2139225"/>
            <a:ext cx="4464123" cy="27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body" idx="1"/>
          </p:nvPr>
        </p:nvSpPr>
        <p:spPr>
          <a:xfrm>
            <a:off x="539750" y="1196975"/>
            <a:ext cx="8104200" cy="3632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ES" sz="5800">
                <a:solidFill>
                  <a:schemeClr val="accent6"/>
                </a:solidFill>
              </a:rPr>
              <a:t>Ordenación por Sacudidas(Shakersort) </a:t>
            </a:r>
            <a:endParaRPr sz="5800">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539750" y="1196975"/>
            <a:ext cx="8001000" cy="48213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200">
              <a:highlight>
                <a:srgbClr val="EDEBE9"/>
              </a:highlight>
              <a:latin typeface="Calibri"/>
              <a:ea typeface="Calibri"/>
              <a:cs typeface="Calibri"/>
              <a:sym typeface="Calibri"/>
            </a:endParaRPr>
          </a:p>
          <a:p>
            <a:pPr marL="457200" lvl="0" indent="0" algn="l" rtl="0">
              <a:lnSpc>
                <a:spcPct val="115000"/>
              </a:lnSpc>
              <a:spcBef>
                <a:spcPts val="0"/>
              </a:spcBef>
              <a:spcAft>
                <a:spcPts val="0"/>
              </a:spcAft>
              <a:buNone/>
            </a:pPr>
            <a:endParaRPr sz="1200">
              <a:highlight>
                <a:srgbClr val="EDEBE9"/>
              </a:highlight>
              <a:latin typeface="Calibri"/>
              <a:ea typeface="Calibri"/>
              <a:cs typeface="Calibri"/>
              <a:sym typeface="Calibri"/>
            </a:endParaRPr>
          </a:p>
          <a:p>
            <a:pPr marL="711200" lvl="0" indent="-311150" algn="l" rtl="0">
              <a:lnSpc>
                <a:spcPct val="115000"/>
              </a:lnSpc>
              <a:spcBef>
                <a:spcPts val="0"/>
              </a:spcBef>
              <a:spcAft>
                <a:spcPts val="0"/>
              </a:spcAft>
              <a:buClr>
                <a:schemeClr val="dk1"/>
              </a:buClr>
              <a:buSzPts val="1300"/>
              <a:buFont typeface="Arial"/>
              <a:buChar char="●"/>
            </a:pPr>
            <a:r>
              <a:rPr lang="es-ES" sz="1300">
                <a:highlight>
                  <a:srgbClr val="EDEBE9"/>
                </a:highlight>
              </a:rPr>
              <a:t>El funcionamiento de este algoritmo consiste en recorrer el vector intercambiando los elementos adyacentes que aún estén en desorden, dependiendo de si esta se realiza de manera ascendente o descendente. ​</a:t>
            </a: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711200" lvl="0" indent="-311150" algn="l" rtl="0">
              <a:lnSpc>
                <a:spcPct val="115000"/>
              </a:lnSpc>
              <a:spcBef>
                <a:spcPts val="0"/>
              </a:spcBef>
              <a:spcAft>
                <a:spcPts val="0"/>
              </a:spcAft>
              <a:buClr>
                <a:schemeClr val="dk1"/>
              </a:buClr>
              <a:buSzPts val="1300"/>
              <a:buFont typeface="Arial"/>
              <a:buChar char="●"/>
            </a:pPr>
            <a:r>
              <a:rPr lang="es-ES" sz="1300">
                <a:highlight>
                  <a:srgbClr val="EDEBE9"/>
                </a:highlight>
              </a:rPr>
              <a:t>En cada tirada usará el mayor valor y lo dispondrá en la posición derecha máxima del vector desordenado (en ascenso), una vez situado en la posición correspondiente, disminuirá una posición el valor máximo del vector, luego descenderá y hará que se posicione el menor valor en el extremo izquierdo que está desordenado, e incrementará el valor mínimo del vector. ​</a:t>
            </a: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711200" lvl="0" indent="-311150" algn="l" rtl="0">
              <a:lnSpc>
                <a:spcPct val="115000"/>
              </a:lnSpc>
              <a:spcBef>
                <a:spcPts val="0"/>
              </a:spcBef>
              <a:spcAft>
                <a:spcPts val="0"/>
              </a:spcAft>
              <a:buClr>
                <a:schemeClr val="dk1"/>
              </a:buClr>
              <a:buSzPts val="1300"/>
              <a:buFont typeface="Arial"/>
              <a:buChar char="●"/>
            </a:pPr>
            <a:r>
              <a:rPr lang="es-ES" sz="1300">
                <a:highlight>
                  <a:srgbClr val="EDEBE9"/>
                </a:highlight>
              </a:rPr>
              <a:t>Por cada tirada, el vector se reducirá en dos posiciones, por ello se considera una mejora del algoritmo Burbuja ya que se ejecuta la mitad de veces que este. ​</a:t>
            </a: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711200" lvl="0" indent="-311150" algn="l" rtl="0">
              <a:lnSpc>
                <a:spcPct val="115000"/>
              </a:lnSpc>
              <a:spcBef>
                <a:spcPts val="0"/>
              </a:spcBef>
              <a:spcAft>
                <a:spcPts val="0"/>
              </a:spcAft>
              <a:buClr>
                <a:schemeClr val="dk1"/>
              </a:buClr>
              <a:buSzPts val="1300"/>
              <a:buFont typeface="Arial"/>
              <a:buChar char="●"/>
            </a:pPr>
            <a:r>
              <a:rPr lang="es-ES" sz="1300">
                <a:highlight>
                  <a:srgbClr val="EDEBE9"/>
                </a:highlight>
              </a:rPr>
              <a:t>A medida que desplaza los elementos se reduce el tamaño del vector desordenado, hasta que queda totalmente ordenado.</a:t>
            </a:r>
            <a:endParaRPr sz="1300">
              <a:highlight>
                <a:srgbClr val="EDEBE9"/>
              </a:highlight>
            </a:endParaRPr>
          </a:p>
          <a:p>
            <a:pPr marL="457200" lvl="0" indent="0" algn="l" rtl="0">
              <a:lnSpc>
                <a:spcPct val="115000"/>
              </a:lnSpc>
              <a:spcBef>
                <a:spcPts val="0"/>
              </a:spcBef>
              <a:spcAft>
                <a:spcPts val="0"/>
              </a:spcAft>
              <a:buNone/>
            </a:pPr>
            <a:endParaRPr sz="1800">
              <a:highlight>
                <a:srgbClr val="EDEBE9"/>
              </a:highlight>
              <a:latin typeface="Calibri"/>
              <a:ea typeface="Calibri"/>
              <a:cs typeface="Calibri"/>
              <a:sym typeface="Calibri"/>
            </a:endParaRPr>
          </a:p>
          <a:p>
            <a:pPr marL="0" lvl="0" indent="0" algn="l" rtl="0">
              <a:spcBef>
                <a:spcPts val="360"/>
              </a:spcBef>
              <a:spcAft>
                <a:spcPts val="0"/>
              </a:spcAft>
              <a:buNone/>
            </a:pPr>
            <a:endParaRPr/>
          </a:p>
        </p:txBody>
      </p:sp>
      <p:sp>
        <p:nvSpPr>
          <p:cNvPr id="112" name="Google Shape;112;p15"/>
          <p:cNvSpPr txBox="1">
            <a:spLocks noGrp="1"/>
          </p:cNvSpPr>
          <p:nvPr>
            <p:ph type="title"/>
          </p:nvPr>
        </p:nvSpPr>
        <p:spPr>
          <a:xfrm>
            <a:off x="574675" y="304800"/>
            <a:ext cx="8001000" cy="531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ES">
                <a:solidFill>
                  <a:srgbClr val="C00000"/>
                </a:solidFill>
              </a:rPr>
              <a:t>Resumen del algoritmo</a:t>
            </a:r>
            <a:endParaRPr>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539750" y="1196975"/>
            <a:ext cx="8001000" cy="5054700"/>
          </a:xfrm>
          <a:prstGeom prst="rect">
            <a:avLst/>
          </a:prstGeom>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ES" sz="1200">
                <a:latin typeface="Consolas"/>
                <a:ea typeface="Consolas"/>
                <a:cs typeface="Consolas"/>
                <a:sym typeface="Consolas"/>
              </a:rPr>
              <a:t> </a:t>
            </a:r>
            <a:r>
              <a:rPr lang="es-ES" sz="1300" b="1">
                <a:latin typeface="Consolas"/>
                <a:ea typeface="Consolas"/>
                <a:cs typeface="Consolas"/>
                <a:sym typeface="Consolas"/>
              </a:rPr>
              <a:t>Algoritmo</a:t>
            </a:r>
            <a:r>
              <a:rPr lang="es-ES" sz="1300">
                <a:latin typeface="Consolas"/>
                <a:ea typeface="Consolas"/>
                <a:cs typeface="Consolas"/>
                <a:sym typeface="Consolas"/>
              </a:rPr>
              <a:t> ShakerSort (datos, n; var N)​</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Entrada: Un array datos que almacena n enteros. Un N entero.​</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b="1">
                <a:latin typeface="Consolas"/>
                <a:ea typeface="Consolas"/>
                <a:cs typeface="Consolas"/>
                <a:sym typeface="Consolas"/>
              </a:rPr>
              <a:t>Comienzo​</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Enteros posi_vect_izq ← 0, posi_vect_dcha ← N-1, i, j, temporal;​</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b="1">
                <a:latin typeface="Consolas"/>
                <a:ea typeface="Consolas"/>
                <a:cs typeface="Consolas"/>
                <a:sym typeface="Consolas"/>
              </a:rPr>
              <a:t>Mientras </a:t>
            </a:r>
            <a:r>
              <a:rPr lang="es-ES" sz="1300">
                <a:latin typeface="Consolas"/>
                <a:ea typeface="Consolas"/>
                <a:cs typeface="Consolas"/>
                <a:sym typeface="Consolas"/>
              </a:rPr>
              <a:t>(posi_vect_izq &lt;= posi_vect_dcha) entonces​</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a:t>
            </a:r>
            <a:r>
              <a:rPr lang="es-ES" sz="1300" b="1">
                <a:latin typeface="Consolas"/>
                <a:ea typeface="Consolas"/>
                <a:cs typeface="Consolas"/>
                <a:sym typeface="Consolas"/>
              </a:rPr>
              <a:t>Para </a:t>
            </a:r>
            <a:r>
              <a:rPr lang="es-ES" sz="1300">
                <a:solidFill>
                  <a:srgbClr val="4A86E8"/>
                </a:solidFill>
                <a:latin typeface="Consolas"/>
                <a:ea typeface="Consolas"/>
                <a:cs typeface="Consolas"/>
                <a:sym typeface="Consolas"/>
              </a:rPr>
              <a:t>i ← posi_vect_izq</a:t>
            </a:r>
            <a:r>
              <a:rPr lang="es-ES" sz="1300">
                <a:latin typeface="Consolas"/>
                <a:ea typeface="Consolas"/>
                <a:cs typeface="Consolas"/>
                <a:sym typeface="Consolas"/>
              </a:rPr>
              <a:t> </a:t>
            </a:r>
            <a:r>
              <a:rPr lang="es-ES" sz="1300" b="1">
                <a:latin typeface="Consolas"/>
                <a:ea typeface="Consolas"/>
                <a:cs typeface="Consolas"/>
                <a:sym typeface="Consolas"/>
              </a:rPr>
              <a:t>hasta </a:t>
            </a:r>
            <a:r>
              <a:rPr lang="es-ES" sz="1300">
                <a:solidFill>
                  <a:srgbClr val="4A86E8"/>
                </a:solidFill>
                <a:latin typeface="Consolas"/>
                <a:ea typeface="Consolas"/>
                <a:cs typeface="Consolas"/>
                <a:sym typeface="Consolas"/>
              </a:rPr>
              <a:t>i &lt; posi_vect_dcha</a:t>
            </a:r>
            <a:r>
              <a:rPr lang="es-ES" sz="1300">
                <a:latin typeface="Consolas"/>
                <a:ea typeface="Consolas"/>
                <a:cs typeface="Consolas"/>
                <a:sym typeface="Consolas"/>
              </a:rPr>
              <a:t> </a:t>
            </a:r>
            <a:r>
              <a:rPr lang="es-ES" sz="1300" b="1">
                <a:latin typeface="Consolas"/>
                <a:ea typeface="Consolas"/>
                <a:cs typeface="Consolas"/>
                <a:sym typeface="Consolas"/>
              </a:rPr>
              <a:t>hacer​</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a:t>
            </a:r>
            <a:r>
              <a:rPr lang="es-ES" sz="1300" b="1">
                <a:latin typeface="Consolas"/>
                <a:ea typeface="Consolas"/>
                <a:cs typeface="Consolas"/>
                <a:sym typeface="Consolas"/>
              </a:rPr>
              <a:t>Si </a:t>
            </a:r>
            <a:r>
              <a:rPr lang="es-ES" sz="1300">
                <a:latin typeface="Consolas"/>
                <a:ea typeface="Consolas"/>
                <a:cs typeface="Consolas"/>
                <a:sym typeface="Consolas"/>
              </a:rPr>
              <a:t>datos [i] &gt; datos [i+1] </a:t>
            </a:r>
            <a:r>
              <a:rPr lang="es-ES" sz="1300" b="1">
                <a:latin typeface="Consolas"/>
                <a:ea typeface="Consolas"/>
                <a:cs typeface="Consolas"/>
                <a:sym typeface="Consolas"/>
              </a:rPr>
              <a:t>entonces </a:t>
            </a:r>
            <a:r>
              <a:rPr lang="es-ES" sz="1300">
                <a:latin typeface="Consolas"/>
                <a:ea typeface="Consolas"/>
                <a:cs typeface="Consolas"/>
                <a:sym typeface="Consolas"/>
              </a:rPr>
              <a:t>​</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temporal ← datos [i]​</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datos[i] ← datos [i+1]​</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datos [i+1] ← temporal​</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t>                                 </a:t>
            </a:r>
            <a:r>
              <a:rPr lang="es-ES" sz="1300" b="1">
                <a:latin typeface="Consolas"/>
                <a:ea typeface="Consolas"/>
                <a:cs typeface="Consolas"/>
                <a:sym typeface="Consolas"/>
              </a:rPr>
              <a:t>F_Si​</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t>                  </a:t>
            </a:r>
            <a:r>
              <a:rPr lang="es-ES" sz="1300" b="1">
                <a:latin typeface="Consolas"/>
                <a:ea typeface="Consolas"/>
                <a:cs typeface="Consolas"/>
                <a:sym typeface="Consolas"/>
              </a:rPr>
              <a:t>F_Para​</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Posi_vect_dcha ← posi_vect_dcha –1;​</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a:t>
            </a:r>
            <a:r>
              <a:rPr lang="es-ES" sz="1300" b="1">
                <a:latin typeface="Consolas"/>
                <a:ea typeface="Consolas"/>
                <a:cs typeface="Consolas"/>
                <a:sym typeface="Consolas"/>
              </a:rPr>
              <a:t>Para </a:t>
            </a:r>
            <a:r>
              <a:rPr lang="es-ES" sz="1300">
                <a:solidFill>
                  <a:srgbClr val="4A86E8"/>
                </a:solidFill>
                <a:latin typeface="Consolas"/>
                <a:ea typeface="Consolas"/>
                <a:cs typeface="Consolas"/>
                <a:sym typeface="Consolas"/>
              </a:rPr>
              <a:t>j ← posi_vect_dcha</a:t>
            </a:r>
            <a:r>
              <a:rPr lang="es-ES" sz="1300">
                <a:latin typeface="Consolas"/>
                <a:ea typeface="Consolas"/>
                <a:cs typeface="Consolas"/>
                <a:sym typeface="Consolas"/>
              </a:rPr>
              <a:t> </a:t>
            </a:r>
            <a:r>
              <a:rPr lang="es-ES" sz="1300" b="1">
                <a:latin typeface="Consolas"/>
                <a:ea typeface="Consolas"/>
                <a:cs typeface="Consolas"/>
                <a:sym typeface="Consolas"/>
              </a:rPr>
              <a:t>hasta </a:t>
            </a:r>
            <a:r>
              <a:rPr lang="es-ES" sz="1300">
                <a:solidFill>
                  <a:srgbClr val="4A86E8"/>
                </a:solidFill>
                <a:latin typeface="Consolas"/>
                <a:ea typeface="Consolas"/>
                <a:cs typeface="Consolas"/>
                <a:sym typeface="Consolas"/>
              </a:rPr>
              <a:t>j &gt; posi_vect_izq</a:t>
            </a:r>
            <a:r>
              <a:rPr lang="es-ES" sz="1300">
                <a:latin typeface="Consolas"/>
                <a:ea typeface="Consolas"/>
                <a:cs typeface="Consolas"/>
                <a:sym typeface="Consolas"/>
              </a:rPr>
              <a:t> </a:t>
            </a:r>
            <a:r>
              <a:rPr lang="es-ES" sz="1300" b="1">
                <a:latin typeface="Consolas"/>
                <a:ea typeface="Consolas"/>
                <a:cs typeface="Consolas"/>
                <a:sym typeface="Consolas"/>
              </a:rPr>
              <a:t>hacer​</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a:t>
            </a:r>
            <a:r>
              <a:rPr lang="es-ES" sz="1300" b="1">
                <a:latin typeface="Consolas"/>
                <a:ea typeface="Consolas"/>
                <a:cs typeface="Consolas"/>
                <a:sym typeface="Consolas"/>
              </a:rPr>
              <a:t>Si </a:t>
            </a:r>
            <a:r>
              <a:rPr lang="es-ES" sz="1300">
                <a:latin typeface="Consolas"/>
                <a:ea typeface="Consolas"/>
                <a:cs typeface="Consolas"/>
                <a:sym typeface="Consolas"/>
              </a:rPr>
              <a:t>datos [j] &lt; datos [j-1] </a:t>
            </a:r>
            <a:r>
              <a:rPr lang="es-ES" sz="1300" b="1">
                <a:latin typeface="Consolas"/>
                <a:ea typeface="Consolas"/>
                <a:cs typeface="Consolas"/>
                <a:sym typeface="Consolas"/>
              </a:rPr>
              <a:t>entonces </a:t>
            </a:r>
            <a:r>
              <a:rPr lang="es-ES" sz="1300">
                <a:latin typeface="Consolas"/>
                <a:ea typeface="Consolas"/>
                <a:cs typeface="Consolas"/>
                <a:sym typeface="Consolas"/>
              </a:rPr>
              <a:t>​</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temporal ← datos [j];​</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datos [j] ← datos [j-1];​</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datos [j-1] ← temporal;​</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t>                               </a:t>
            </a:r>
            <a:r>
              <a:rPr lang="es-ES" sz="1300" b="1">
                <a:latin typeface="Consolas"/>
                <a:ea typeface="Consolas"/>
                <a:cs typeface="Consolas"/>
                <a:sym typeface="Consolas"/>
              </a:rPr>
              <a:t>F_si </a:t>
            </a:r>
            <a:r>
              <a:rPr lang="es-ES" sz="1300"/>
              <a:t>​</a:t>
            </a:r>
            <a:endParaRPr sz="1300"/>
          </a:p>
          <a:p>
            <a:pPr marL="0" lvl="0" indent="0" algn="l" rtl="0">
              <a:lnSpc>
                <a:spcPct val="115000"/>
              </a:lnSpc>
              <a:spcBef>
                <a:spcPts val="0"/>
              </a:spcBef>
              <a:spcAft>
                <a:spcPts val="0"/>
              </a:spcAft>
              <a:buClr>
                <a:schemeClr val="dk1"/>
              </a:buClr>
              <a:buSzPts val="1100"/>
              <a:buFont typeface="Arial"/>
              <a:buNone/>
            </a:pPr>
            <a:r>
              <a:rPr lang="es-ES" sz="1300"/>
              <a:t>               </a:t>
            </a:r>
            <a:r>
              <a:rPr lang="es-ES" sz="1300" b="1">
                <a:latin typeface="Consolas"/>
                <a:ea typeface="Consolas"/>
                <a:cs typeface="Consolas"/>
                <a:sym typeface="Consolas"/>
              </a:rPr>
              <a:t>F_Para​</a:t>
            </a:r>
            <a:endParaRPr sz="13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a:latin typeface="Consolas"/>
                <a:ea typeface="Consolas"/>
                <a:cs typeface="Consolas"/>
                <a:sym typeface="Consolas"/>
              </a:rPr>
              <a:t>        Posi:vector_izq ← posi_vect_izq +1;​</a:t>
            </a:r>
            <a:endParaRPr sz="13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300" b="1">
                <a:latin typeface="Consolas"/>
                <a:ea typeface="Consolas"/>
                <a:cs typeface="Consolas"/>
                <a:sym typeface="Consolas"/>
              </a:rPr>
              <a:t>F_Mientras</a:t>
            </a:r>
            <a:endParaRPr sz="1300" b="1">
              <a:latin typeface="Consolas"/>
              <a:ea typeface="Consolas"/>
              <a:cs typeface="Consolas"/>
              <a:sym typeface="Consolas"/>
            </a:endParaRPr>
          </a:p>
          <a:p>
            <a:pPr marL="0" lvl="0" indent="0" algn="l" rtl="0">
              <a:spcBef>
                <a:spcPts val="360"/>
              </a:spcBef>
              <a:spcAft>
                <a:spcPts val="0"/>
              </a:spcAft>
              <a:buNone/>
            </a:pPr>
            <a:endParaRPr/>
          </a:p>
        </p:txBody>
      </p:sp>
      <p:sp>
        <p:nvSpPr>
          <p:cNvPr id="119" name="Google Shape;119;p16"/>
          <p:cNvSpPr txBox="1">
            <a:spLocks noGrp="1"/>
          </p:cNvSpPr>
          <p:nvPr>
            <p:ph type="title"/>
          </p:nvPr>
        </p:nvSpPr>
        <p:spPr>
          <a:xfrm>
            <a:off x="574675" y="304800"/>
            <a:ext cx="8001000" cy="531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ES">
                <a:solidFill>
                  <a:srgbClr val="C00000"/>
                </a:solidFill>
              </a:rPr>
              <a:t>Algoritmo pseudocódigo</a:t>
            </a:r>
            <a:endParaRPr>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539750" y="1196975"/>
            <a:ext cx="8001000" cy="5075400"/>
          </a:xfrm>
          <a:prstGeom prst="rect">
            <a:avLst/>
          </a:prstGeom>
        </p:spPr>
        <p:txBody>
          <a:bodyPr spcFirstLastPara="1" wrap="square" lIns="91425" tIns="45700" rIns="91425" bIns="45700" anchor="t" anchorCtr="0">
            <a:noAutofit/>
          </a:bodyPr>
          <a:lstStyle/>
          <a:p>
            <a:pPr marL="711200" lvl="0" indent="-330200" algn="l" rtl="0">
              <a:lnSpc>
                <a:spcPct val="115000"/>
              </a:lnSpc>
              <a:spcBef>
                <a:spcPts val="0"/>
              </a:spcBef>
              <a:spcAft>
                <a:spcPts val="0"/>
              </a:spcAft>
              <a:buClr>
                <a:schemeClr val="accent6"/>
              </a:buClr>
              <a:buSzPts val="1600"/>
              <a:buFont typeface="Arial"/>
              <a:buChar char="❖"/>
            </a:pPr>
            <a:r>
              <a:rPr lang="es-ES" sz="1600"/>
              <a:t>Por cada iteración del bucle </a:t>
            </a:r>
            <a:r>
              <a:rPr lang="es-ES" sz="1600" b="1"/>
              <a:t>Mientras </a:t>
            </a:r>
            <a:r>
              <a:rPr lang="es-ES" sz="1600"/>
              <a:t>sucede: ​</a:t>
            </a:r>
            <a:endParaRPr sz="1600"/>
          </a:p>
          <a:p>
            <a:pPr marL="0" lvl="0" indent="0" algn="l" rtl="0">
              <a:lnSpc>
                <a:spcPct val="115000"/>
              </a:lnSpc>
              <a:spcBef>
                <a:spcPts val="0"/>
              </a:spcBef>
              <a:spcAft>
                <a:spcPts val="0"/>
              </a:spcAft>
              <a:buNone/>
            </a:pPr>
            <a:endParaRPr sz="1400"/>
          </a:p>
          <a:p>
            <a:pPr marL="914400" lvl="1" indent="-317500" algn="l" rtl="0">
              <a:lnSpc>
                <a:spcPct val="115000"/>
              </a:lnSpc>
              <a:spcBef>
                <a:spcPts val="0"/>
              </a:spcBef>
              <a:spcAft>
                <a:spcPts val="0"/>
              </a:spcAft>
              <a:buClr>
                <a:schemeClr val="dk1"/>
              </a:buClr>
              <a:buSzPts val="1400"/>
              <a:buFont typeface="Arial"/>
              <a:buChar char="➢"/>
            </a:pPr>
            <a:r>
              <a:rPr lang="es-ES" sz="1400">
                <a:highlight>
                  <a:srgbClr val="EDEBE9"/>
                </a:highlight>
              </a:rPr>
              <a:t>    El método compara los elementos adyacentes, una vez que ordena el elemento disminuye el tamaño del vector.​</a:t>
            </a:r>
            <a:endParaRPr sz="1400">
              <a:highlight>
                <a:srgbClr val="EDEBE9"/>
              </a:highlight>
            </a:endParaRPr>
          </a:p>
          <a:p>
            <a:pPr marL="914400" lvl="0" indent="0" algn="l" rtl="0">
              <a:lnSpc>
                <a:spcPct val="115000"/>
              </a:lnSpc>
              <a:spcBef>
                <a:spcPts val="0"/>
              </a:spcBef>
              <a:spcAft>
                <a:spcPts val="0"/>
              </a:spcAft>
              <a:buNone/>
            </a:pPr>
            <a:endParaRPr sz="1400">
              <a:highlight>
                <a:srgbClr val="EDEBE9"/>
              </a:highlight>
            </a:endParaRPr>
          </a:p>
          <a:p>
            <a:pPr marL="914400" lvl="0" indent="457200" algn="l" rtl="0">
              <a:lnSpc>
                <a:spcPct val="115000"/>
              </a:lnSpc>
              <a:spcBef>
                <a:spcPts val="0"/>
              </a:spcBef>
              <a:spcAft>
                <a:spcPts val="0"/>
              </a:spcAft>
              <a:buNone/>
            </a:pPr>
            <a:r>
              <a:rPr lang="es-ES" sz="1400">
                <a:solidFill>
                  <a:schemeClr val="accent6"/>
                </a:solidFill>
              </a:rPr>
              <a:t>Vector base:</a:t>
            </a:r>
            <a:r>
              <a:rPr lang="es-ES" sz="1400"/>
              <a:t> </a:t>
            </a:r>
            <a:r>
              <a:rPr lang="es-ES" sz="1400" b="1"/>
              <a:t>350, 380, 890, 900, 700, 500.</a:t>
            </a:r>
            <a:r>
              <a:rPr lang="es-ES" sz="1400"/>
              <a:t> </a:t>
            </a:r>
            <a:endParaRPr sz="1400">
              <a:highlight>
                <a:srgbClr val="EDEBE9"/>
              </a:highlight>
            </a:endParaRPr>
          </a:p>
          <a:p>
            <a:pPr marL="0" lvl="0" indent="0" algn="l" rtl="0">
              <a:lnSpc>
                <a:spcPct val="115000"/>
              </a:lnSpc>
              <a:spcBef>
                <a:spcPts val="0"/>
              </a:spcBef>
              <a:spcAft>
                <a:spcPts val="0"/>
              </a:spcAft>
              <a:buNone/>
            </a:pPr>
            <a:endParaRPr sz="1400">
              <a:highlight>
                <a:srgbClr val="EDEBE9"/>
              </a:highlight>
            </a:endParaRPr>
          </a:p>
          <a:p>
            <a:pPr marL="914400" lvl="1" indent="-317500" algn="l" rtl="0">
              <a:lnSpc>
                <a:spcPct val="115000"/>
              </a:lnSpc>
              <a:spcBef>
                <a:spcPts val="0"/>
              </a:spcBef>
              <a:spcAft>
                <a:spcPts val="0"/>
              </a:spcAft>
              <a:buClr>
                <a:schemeClr val="dk1"/>
              </a:buClr>
              <a:buSzPts val="1400"/>
              <a:buFont typeface="Arial"/>
              <a:buChar char="➢"/>
            </a:pPr>
            <a:r>
              <a:rPr lang="es-ES" sz="1400">
                <a:highlight>
                  <a:srgbClr val="EDEBE9"/>
                </a:highlight>
              </a:rPr>
              <a:t>    En la primera pasada, el mayor hacia la derecha y el menor hacia la izquierda, entonces el vector resultante tiene el primer y el último elemento ordenado, lo que resulta en que el tamaño es de cuatro elementos y se vuelve a ejecutar el bucle Mientras:</a:t>
            </a:r>
            <a:endParaRPr sz="1400">
              <a:highlight>
                <a:srgbClr val="EDEBE9"/>
              </a:highlight>
            </a:endParaRPr>
          </a:p>
          <a:p>
            <a:pPr marL="0" lvl="0" indent="0" algn="l" rtl="0">
              <a:lnSpc>
                <a:spcPct val="115000"/>
              </a:lnSpc>
              <a:spcBef>
                <a:spcPts val="0"/>
              </a:spcBef>
              <a:spcAft>
                <a:spcPts val="0"/>
              </a:spcAft>
              <a:buNone/>
            </a:pPr>
            <a:endParaRPr sz="1400">
              <a:highlight>
                <a:srgbClr val="EDEBE9"/>
              </a:highlight>
            </a:endParaRPr>
          </a:p>
          <a:p>
            <a:pPr marL="1828800" lvl="0" indent="457200" algn="l" rtl="0">
              <a:lnSpc>
                <a:spcPct val="115000"/>
              </a:lnSpc>
              <a:spcBef>
                <a:spcPts val="0"/>
              </a:spcBef>
              <a:spcAft>
                <a:spcPts val="0"/>
              </a:spcAft>
              <a:buNone/>
            </a:pPr>
            <a:r>
              <a:rPr lang="es-ES" sz="1400" b="1">
                <a:solidFill>
                  <a:srgbClr val="00B050"/>
                </a:solidFill>
              </a:rPr>
              <a:t>350</a:t>
            </a:r>
            <a:r>
              <a:rPr lang="es-ES" sz="1400" b="1"/>
              <a:t>, 380, 500, 890, 700, </a:t>
            </a:r>
            <a:r>
              <a:rPr lang="es-ES" sz="1400" b="1">
                <a:solidFill>
                  <a:srgbClr val="00B050"/>
                </a:solidFill>
              </a:rPr>
              <a:t>900</a:t>
            </a:r>
            <a:r>
              <a:rPr lang="es-ES" sz="1400" b="1"/>
              <a:t>.</a:t>
            </a:r>
            <a:endParaRPr sz="1400" b="1"/>
          </a:p>
          <a:p>
            <a:pPr marL="1828800" lvl="0" indent="457200" algn="l" rtl="0">
              <a:lnSpc>
                <a:spcPct val="115000"/>
              </a:lnSpc>
              <a:spcBef>
                <a:spcPts val="0"/>
              </a:spcBef>
              <a:spcAft>
                <a:spcPts val="0"/>
              </a:spcAft>
              <a:buNone/>
            </a:pPr>
            <a:endParaRPr sz="1400"/>
          </a:p>
          <a:p>
            <a:pPr marL="914400" lvl="1" indent="-317500" algn="l" rtl="0">
              <a:lnSpc>
                <a:spcPct val="115000"/>
              </a:lnSpc>
              <a:spcBef>
                <a:spcPts val="0"/>
              </a:spcBef>
              <a:spcAft>
                <a:spcPts val="0"/>
              </a:spcAft>
              <a:buClr>
                <a:schemeClr val="dk1"/>
              </a:buClr>
              <a:buSzPts val="1400"/>
              <a:buFont typeface="Arial"/>
              <a:buChar char="➢"/>
            </a:pPr>
            <a:r>
              <a:rPr lang="es-ES" sz="1400">
                <a:highlight>
                  <a:srgbClr val="EDEBE9"/>
                </a:highlight>
              </a:rPr>
              <a:t>    Tras otra pasada el vector quedaría ordenado, aunque se ejecutaría una última vez, ya que las variables que controlan el bucle son dos contadores, pero no se ejecutarán las sentencias dentro de los If porque la condición ya no se cumple, quedando el vector como:		</a:t>
            </a:r>
            <a:r>
              <a:rPr lang="es-ES" sz="1400"/>
              <a:t>​</a:t>
            </a:r>
            <a:endParaRPr sz="1400">
              <a:highlight>
                <a:srgbClr val="EDEBE9"/>
              </a:highlight>
            </a:endParaRPr>
          </a:p>
          <a:p>
            <a:pPr marL="0" lvl="0" indent="0" algn="l" rtl="0">
              <a:lnSpc>
                <a:spcPct val="115000"/>
              </a:lnSpc>
              <a:spcBef>
                <a:spcPts val="0"/>
              </a:spcBef>
              <a:spcAft>
                <a:spcPts val="0"/>
              </a:spcAft>
              <a:buClr>
                <a:schemeClr val="dk1"/>
              </a:buClr>
              <a:buSzPts val="1100"/>
              <a:buFont typeface="Arial"/>
              <a:buNone/>
            </a:pPr>
            <a:endParaRPr sz="1400">
              <a:highlight>
                <a:srgbClr val="EDEBE9"/>
              </a:highlight>
            </a:endParaRPr>
          </a:p>
          <a:p>
            <a:pPr marL="2286000" lvl="0" indent="0" algn="l" rtl="0">
              <a:lnSpc>
                <a:spcPct val="115000"/>
              </a:lnSpc>
              <a:spcBef>
                <a:spcPts val="0"/>
              </a:spcBef>
              <a:spcAft>
                <a:spcPts val="0"/>
              </a:spcAft>
              <a:buClr>
                <a:schemeClr val="dk1"/>
              </a:buClr>
              <a:buSzPts val="1100"/>
              <a:buFont typeface="Arial"/>
              <a:buNone/>
            </a:pPr>
            <a:r>
              <a:rPr lang="es-ES" sz="1400" b="1">
                <a:solidFill>
                  <a:srgbClr val="00B050"/>
                </a:solidFill>
              </a:rPr>
              <a:t>350</a:t>
            </a:r>
            <a:r>
              <a:rPr lang="es-ES" sz="1400" b="1"/>
              <a:t>,</a:t>
            </a:r>
            <a:r>
              <a:rPr lang="es-ES" sz="1400" b="1">
                <a:solidFill>
                  <a:srgbClr val="00B050"/>
                </a:solidFill>
              </a:rPr>
              <a:t>380</a:t>
            </a:r>
            <a:r>
              <a:rPr lang="es-ES" sz="1400" b="1"/>
              <a:t>, 500, 700, </a:t>
            </a:r>
            <a:r>
              <a:rPr lang="es-ES" sz="1400" b="1">
                <a:solidFill>
                  <a:srgbClr val="00B050"/>
                </a:solidFill>
              </a:rPr>
              <a:t>890</a:t>
            </a:r>
            <a:r>
              <a:rPr lang="es-ES" sz="1400" b="1"/>
              <a:t>, </a:t>
            </a:r>
            <a:r>
              <a:rPr lang="es-ES" sz="1400" b="1">
                <a:solidFill>
                  <a:srgbClr val="00B050"/>
                </a:solidFill>
              </a:rPr>
              <a:t>900</a:t>
            </a:r>
            <a:r>
              <a:rPr lang="es-ES" sz="1400" b="1"/>
              <a:t>.</a:t>
            </a:r>
            <a:endParaRPr sz="1400" b="1"/>
          </a:p>
          <a:p>
            <a:pPr marL="0" lvl="0" indent="0" algn="l" rtl="0">
              <a:spcBef>
                <a:spcPts val="360"/>
              </a:spcBef>
              <a:spcAft>
                <a:spcPts val="0"/>
              </a:spcAft>
              <a:buNone/>
            </a:pPr>
            <a:endParaRPr sz="1200"/>
          </a:p>
        </p:txBody>
      </p:sp>
      <p:sp>
        <p:nvSpPr>
          <p:cNvPr id="126" name="Google Shape;126;p17"/>
          <p:cNvSpPr txBox="1">
            <a:spLocks noGrp="1"/>
          </p:cNvSpPr>
          <p:nvPr>
            <p:ph type="title"/>
          </p:nvPr>
        </p:nvSpPr>
        <p:spPr>
          <a:xfrm>
            <a:off x="574675" y="304800"/>
            <a:ext cx="8001000" cy="531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ES">
                <a:solidFill>
                  <a:srgbClr val="C00000"/>
                </a:solidFill>
              </a:rPr>
              <a:t>Ejemplo de ejecución/Traza</a:t>
            </a:r>
            <a:endParaRPr>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body" idx="1"/>
          </p:nvPr>
        </p:nvSpPr>
        <p:spPr>
          <a:xfrm>
            <a:off x="571500" y="1187525"/>
            <a:ext cx="8001000" cy="4821300"/>
          </a:xfrm>
          <a:prstGeom prst="rect">
            <a:avLst/>
          </a:prstGeom>
          <a:noFill/>
          <a:ln>
            <a:noFill/>
          </a:ln>
        </p:spPr>
        <p:txBody>
          <a:bodyPr spcFirstLastPara="1" wrap="square" lIns="91425" tIns="45700" rIns="91425" bIns="45700" anchor="t" anchorCtr="0">
            <a:noAutofit/>
          </a:bodyPr>
          <a:lstStyle/>
          <a:p>
            <a:pPr marL="914400" lvl="0" indent="-311150" algn="l" rtl="0">
              <a:lnSpc>
                <a:spcPct val="115000"/>
              </a:lnSpc>
              <a:spcBef>
                <a:spcPts val="0"/>
              </a:spcBef>
              <a:spcAft>
                <a:spcPts val="0"/>
              </a:spcAft>
              <a:buSzPts val="1300"/>
              <a:buChar char="❖"/>
            </a:pPr>
            <a:r>
              <a:rPr lang="es-ES" sz="1300">
                <a:highlight>
                  <a:srgbClr val="EDEBE9"/>
                </a:highlight>
              </a:rPr>
              <a:t>El </a:t>
            </a:r>
            <a:r>
              <a:rPr lang="es-ES" sz="1300" b="1">
                <a:highlight>
                  <a:srgbClr val="EDEBE9"/>
                </a:highlight>
              </a:rPr>
              <a:t>mejor caso</a:t>
            </a:r>
            <a:r>
              <a:rPr lang="es-ES" sz="1300">
                <a:highlight>
                  <a:srgbClr val="EDEBE9"/>
                </a:highlight>
              </a:rPr>
              <a:t> para este algoritmo ShakerSort, se dará cuando el vector esté previamente ordenado de forma ascendente.​</a:t>
            </a:r>
            <a:endParaRPr sz="1300">
              <a:highlight>
                <a:srgbClr val="EDEBE9"/>
              </a:highlight>
            </a:endParaRPr>
          </a:p>
          <a:p>
            <a:pPr marL="0" lvl="0" indent="0" algn="l" rtl="0">
              <a:lnSpc>
                <a:spcPct val="115000"/>
              </a:lnSpc>
              <a:spcBef>
                <a:spcPts val="0"/>
              </a:spcBef>
              <a:spcAft>
                <a:spcPts val="0"/>
              </a:spcAft>
              <a:buNone/>
            </a:pPr>
            <a:endParaRPr sz="1300">
              <a:highlight>
                <a:srgbClr val="EDEBE9"/>
              </a:highlight>
            </a:endParaRPr>
          </a:p>
          <a:p>
            <a:pPr marL="1371600" lvl="0" indent="457200" algn="l" rtl="0">
              <a:lnSpc>
                <a:spcPct val="115000"/>
              </a:lnSpc>
              <a:spcBef>
                <a:spcPts val="0"/>
              </a:spcBef>
              <a:spcAft>
                <a:spcPts val="0"/>
              </a:spcAft>
              <a:buNone/>
            </a:pPr>
            <a:r>
              <a:rPr lang="es-ES" sz="1300"/>
              <a:t>T(n)= 4n^2-6n-7​</a:t>
            </a:r>
            <a:endParaRPr sz="1300"/>
          </a:p>
          <a:p>
            <a:pPr marL="0" lvl="0" indent="0" algn="l" rtl="0">
              <a:lnSpc>
                <a:spcPct val="115000"/>
              </a:lnSpc>
              <a:spcBef>
                <a:spcPts val="0"/>
              </a:spcBef>
              <a:spcAft>
                <a:spcPts val="0"/>
              </a:spcAft>
              <a:buNone/>
            </a:pPr>
            <a:r>
              <a:rPr lang="es-ES" sz="1300">
                <a:highlight>
                  <a:srgbClr val="EDEBE9"/>
                </a:highlight>
              </a:rPr>
              <a:t>​</a:t>
            </a:r>
            <a:endParaRPr sz="1300">
              <a:highlight>
                <a:srgbClr val="EDEBE9"/>
              </a:highlight>
            </a:endParaRPr>
          </a:p>
          <a:p>
            <a:pPr marL="914400" lvl="0" indent="-311150" algn="l" rtl="0">
              <a:lnSpc>
                <a:spcPct val="115000"/>
              </a:lnSpc>
              <a:spcBef>
                <a:spcPts val="0"/>
              </a:spcBef>
              <a:spcAft>
                <a:spcPts val="0"/>
              </a:spcAft>
              <a:buSzPts val="1300"/>
              <a:buChar char="❖"/>
            </a:pPr>
            <a:r>
              <a:rPr lang="es-ES" sz="1300">
                <a:highlight>
                  <a:srgbClr val="EDEBE9"/>
                </a:highlight>
              </a:rPr>
              <a:t>El </a:t>
            </a:r>
            <a:r>
              <a:rPr lang="es-ES" sz="1300" b="1">
                <a:highlight>
                  <a:srgbClr val="EDEBE9"/>
                </a:highlight>
              </a:rPr>
              <a:t>peor caso</a:t>
            </a:r>
            <a:r>
              <a:rPr lang="es-ES" sz="1300">
                <a:highlight>
                  <a:srgbClr val="EDEBE9"/>
                </a:highlight>
              </a:rPr>
              <a:t> se dará cuando esté ordenado de manera descendente, al ejecutarse ambas operaciones de los Si.</a:t>
            </a: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1371600" lvl="0" indent="457200" algn="l" rtl="0">
              <a:lnSpc>
                <a:spcPct val="115000"/>
              </a:lnSpc>
              <a:spcBef>
                <a:spcPts val="0"/>
              </a:spcBef>
              <a:spcAft>
                <a:spcPts val="0"/>
              </a:spcAft>
              <a:buNone/>
            </a:pPr>
            <a:r>
              <a:rPr lang="es-ES" sz="1300"/>
              <a:t>T(n)= (34/4)n^2 - (39/2)n - 34</a:t>
            </a:r>
            <a:endParaRPr sz="1300"/>
          </a:p>
          <a:p>
            <a:pPr marL="457200" lvl="0" indent="0" algn="l" rtl="0">
              <a:lnSpc>
                <a:spcPct val="115000"/>
              </a:lnSpc>
              <a:spcBef>
                <a:spcPts val="0"/>
              </a:spcBef>
              <a:spcAft>
                <a:spcPts val="0"/>
              </a:spcAft>
              <a:buNone/>
            </a:pPr>
            <a:r>
              <a:rPr lang="es-ES" sz="1300">
                <a:highlight>
                  <a:srgbClr val="EDEBE9"/>
                </a:highlight>
              </a:rPr>
              <a:t>​</a:t>
            </a: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914400" lvl="0" indent="-311150" algn="l" rtl="0">
              <a:lnSpc>
                <a:spcPct val="115000"/>
              </a:lnSpc>
              <a:spcBef>
                <a:spcPts val="0"/>
              </a:spcBef>
              <a:spcAft>
                <a:spcPts val="0"/>
              </a:spcAft>
              <a:buSzPts val="1300"/>
              <a:buChar char="❖"/>
            </a:pPr>
            <a:r>
              <a:rPr lang="es-ES" sz="1300">
                <a:highlight>
                  <a:srgbClr val="EDEBE9"/>
                </a:highlight>
              </a:rPr>
              <a:t>Y en el </a:t>
            </a:r>
            <a:r>
              <a:rPr lang="es-ES" sz="1300" b="1">
                <a:highlight>
                  <a:srgbClr val="EDEBE9"/>
                </a:highlight>
              </a:rPr>
              <a:t>caso medio</a:t>
            </a:r>
            <a:r>
              <a:rPr lang="es-ES" sz="1300">
                <a:highlight>
                  <a:srgbClr val="EDEBE9"/>
                </a:highlight>
              </a:rPr>
              <a:t>, el vector estará ordenado aleatoriamente., en nuestro caso supondremos que el cuerpo del if se ejecutará la mitad de las veces. </a:t>
            </a:r>
            <a:endParaRPr sz="1300">
              <a:highlight>
                <a:srgbClr val="EDEBE9"/>
              </a:highlight>
            </a:endParaRPr>
          </a:p>
          <a:p>
            <a:pPr marL="0" lvl="0" indent="0" algn="l" rtl="0">
              <a:lnSpc>
                <a:spcPct val="115000"/>
              </a:lnSpc>
              <a:spcBef>
                <a:spcPts val="0"/>
              </a:spcBef>
              <a:spcAft>
                <a:spcPts val="0"/>
              </a:spcAft>
              <a:buNone/>
            </a:pPr>
            <a:endParaRPr sz="1300">
              <a:highlight>
                <a:srgbClr val="EDEBE9"/>
              </a:highlight>
            </a:endParaRPr>
          </a:p>
          <a:p>
            <a:pPr marL="1371600" lvl="0" indent="457200" algn="l" rtl="0">
              <a:lnSpc>
                <a:spcPct val="115000"/>
              </a:lnSpc>
              <a:spcBef>
                <a:spcPts val="0"/>
              </a:spcBef>
              <a:spcAft>
                <a:spcPts val="0"/>
              </a:spcAft>
              <a:buNone/>
            </a:pPr>
            <a:r>
              <a:rPr lang="es-ES" sz="1300"/>
              <a:t>T(n)= (50/8)n^2 - (51/4)n - 41/2​</a:t>
            </a:r>
            <a:endParaRPr sz="1300"/>
          </a:p>
          <a:p>
            <a:pPr marL="457200" lvl="0" indent="0" algn="l" rtl="0">
              <a:lnSpc>
                <a:spcPct val="115000"/>
              </a:lnSpc>
              <a:spcBef>
                <a:spcPts val="0"/>
              </a:spcBef>
              <a:spcAft>
                <a:spcPts val="0"/>
              </a:spcAft>
              <a:buNone/>
            </a:pPr>
            <a:endParaRPr sz="1300">
              <a:highlight>
                <a:srgbClr val="EDEBE9"/>
              </a:highlight>
            </a:endParaRPr>
          </a:p>
          <a:p>
            <a:pPr marL="457200" lvl="0" indent="0" algn="l" rtl="0">
              <a:lnSpc>
                <a:spcPct val="115000"/>
              </a:lnSpc>
              <a:spcBef>
                <a:spcPts val="0"/>
              </a:spcBef>
              <a:spcAft>
                <a:spcPts val="0"/>
              </a:spcAft>
              <a:buNone/>
            </a:pPr>
            <a:endParaRPr sz="1300">
              <a:highlight>
                <a:srgbClr val="EDEBE9"/>
              </a:highlight>
            </a:endParaRPr>
          </a:p>
          <a:p>
            <a:pPr marL="914400" lvl="0" indent="457200" algn="l" rtl="0">
              <a:lnSpc>
                <a:spcPct val="115000"/>
              </a:lnSpc>
              <a:spcBef>
                <a:spcPts val="500"/>
              </a:spcBef>
              <a:spcAft>
                <a:spcPts val="0"/>
              </a:spcAft>
              <a:buNone/>
            </a:pPr>
            <a:r>
              <a:rPr lang="es-ES" sz="2200" b="1" i="1">
                <a:latin typeface="Times New Roman"/>
                <a:ea typeface="Times New Roman"/>
                <a:cs typeface="Times New Roman"/>
                <a:sym typeface="Times New Roman"/>
              </a:rPr>
              <a:t>T(n) = O(n²) Para todos los casos</a:t>
            </a:r>
            <a:endParaRPr sz="1800" b="1" i="1">
              <a:latin typeface="Times New Roman"/>
              <a:ea typeface="Times New Roman"/>
              <a:cs typeface="Times New Roman"/>
              <a:sym typeface="Times New Roman"/>
            </a:endParaRPr>
          </a:p>
          <a:p>
            <a:pPr marL="0" lvl="0" indent="0" algn="l" rtl="0">
              <a:spcBef>
                <a:spcPts val="360"/>
              </a:spcBef>
              <a:spcAft>
                <a:spcPts val="0"/>
              </a:spcAft>
              <a:buNone/>
            </a:pPr>
            <a:endParaRPr sz="1300">
              <a:highlight>
                <a:srgbClr val="EDEBE9"/>
              </a:highlight>
            </a:endParaRPr>
          </a:p>
        </p:txBody>
      </p:sp>
      <p:sp>
        <p:nvSpPr>
          <p:cNvPr id="133" name="Google Shape;133;p18"/>
          <p:cNvSpPr txBox="1">
            <a:spLocks noGrp="1"/>
          </p:cNvSpPr>
          <p:nvPr>
            <p:ph type="title"/>
          </p:nvPr>
        </p:nvSpPr>
        <p:spPr>
          <a:xfrm>
            <a:off x="574675" y="304800"/>
            <a:ext cx="8001000" cy="531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ES">
                <a:solidFill>
                  <a:srgbClr val="C00000"/>
                </a:solidFill>
              </a:rPr>
              <a:t>Análisis de la eficiencia. Conclusiones.</a:t>
            </a:r>
            <a:r>
              <a:rPr lang="es-ES"/>
              <a:t> </a:t>
            </a:r>
            <a:endParaRPr/>
          </a:p>
        </p:txBody>
      </p:sp>
      <p:sp>
        <p:nvSpPr>
          <p:cNvPr id="134" name="Google Shape;134;p18"/>
          <p:cNvSpPr txBox="1"/>
          <p:nvPr/>
        </p:nvSpPr>
        <p:spPr>
          <a:xfrm>
            <a:off x="1300200" y="5149850"/>
            <a:ext cx="5057700" cy="40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539750" y="1196975"/>
            <a:ext cx="8001000" cy="4821300"/>
          </a:xfrm>
          <a:prstGeom prst="rect">
            <a:avLst/>
          </a:prstGeom>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ES" sz="1100">
                <a:solidFill>
                  <a:srgbClr val="0000FF"/>
                </a:solidFill>
                <a:highlight>
                  <a:schemeClr val="lt1"/>
                </a:highlight>
                <a:latin typeface="Consolas"/>
                <a:ea typeface="Consolas"/>
                <a:cs typeface="Consolas"/>
                <a:sym typeface="Consolas"/>
              </a:rPr>
              <a:t>void </a:t>
            </a:r>
            <a:r>
              <a:rPr lang="es-ES" sz="1100">
                <a:solidFill>
                  <a:srgbClr val="7F6000"/>
                </a:solidFill>
                <a:highlight>
                  <a:schemeClr val="lt1"/>
                </a:highlight>
                <a:latin typeface="Consolas"/>
                <a:ea typeface="Consolas"/>
                <a:cs typeface="Consolas"/>
                <a:sym typeface="Consolas"/>
              </a:rPr>
              <a:t>ordenaShakerSort</a:t>
            </a:r>
            <a:r>
              <a:rPr lang="es-ES" sz="1100">
                <a:latin typeface="Consolas"/>
                <a:ea typeface="Consolas"/>
                <a:cs typeface="Consolas"/>
                <a:sym typeface="Consolas"/>
              </a:rPr>
              <a:t>(</a:t>
            </a:r>
            <a:r>
              <a:rPr lang="es-ES" sz="1100">
                <a:solidFill>
                  <a:srgbClr val="0000FF"/>
                </a:solidFill>
                <a:latin typeface="Consolas"/>
                <a:ea typeface="Consolas"/>
                <a:cs typeface="Consolas"/>
                <a:sym typeface="Consolas"/>
              </a:rPr>
              <a:t>int</a:t>
            </a:r>
            <a:r>
              <a:rPr lang="es-ES" sz="1100">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latin typeface="Consolas"/>
                <a:ea typeface="Consolas"/>
                <a:cs typeface="Consolas"/>
                <a:sym typeface="Consolas"/>
              </a:rPr>
              <a:t>[], </a:t>
            </a:r>
            <a:r>
              <a:rPr lang="es-ES" sz="1100">
                <a:solidFill>
                  <a:srgbClr val="0000FF"/>
                </a:solidFill>
                <a:latin typeface="Consolas"/>
                <a:ea typeface="Consolas"/>
                <a:cs typeface="Consolas"/>
                <a:sym typeface="Consolas"/>
              </a:rPr>
              <a:t>int </a:t>
            </a:r>
            <a:r>
              <a:rPr lang="es-ES" sz="1100">
                <a:solidFill>
                  <a:schemeClr val="accent1"/>
                </a:solidFill>
                <a:latin typeface="Consolas"/>
                <a:ea typeface="Consolas"/>
                <a:cs typeface="Consolas"/>
                <a:sym typeface="Consolas"/>
              </a:rPr>
              <a:t>size</a:t>
            </a:r>
            <a:r>
              <a:rPr lang="es-ES"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a:t>
            </a:r>
            <a:endParaRPr sz="1100">
              <a:highlight>
                <a:schemeClr val="lt1"/>
              </a:highlight>
              <a:latin typeface="Consolas"/>
              <a:ea typeface="Consolas"/>
              <a:cs typeface="Consolas"/>
              <a:sym typeface="Consolas"/>
            </a:endParaRPr>
          </a:p>
          <a:p>
            <a:pPr marL="0" lvl="0" indent="457200" algn="l" rtl="0">
              <a:lnSpc>
                <a:spcPct val="115000"/>
              </a:lnSpc>
              <a:spcBef>
                <a:spcPts val="0"/>
              </a:spcBef>
              <a:spcAft>
                <a:spcPts val="0"/>
              </a:spcAft>
              <a:buClr>
                <a:schemeClr val="dk1"/>
              </a:buClr>
              <a:buSzPts val="1100"/>
              <a:buFont typeface="Arial"/>
              <a:buNone/>
            </a:pPr>
            <a:r>
              <a:rPr lang="es-ES" sz="1100">
                <a:solidFill>
                  <a:srgbClr val="0000FF"/>
                </a:solidFill>
                <a:latin typeface="Consolas"/>
                <a:ea typeface="Consolas"/>
                <a:cs typeface="Consolas"/>
                <a:sym typeface="Consolas"/>
              </a:rPr>
              <a:t>int </a:t>
            </a:r>
            <a:r>
              <a:rPr lang="es-ES" sz="1100">
                <a:solidFill>
                  <a:srgbClr val="0B5394"/>
                </a:solidFill>
                <a:highlight>
                  <a:schemeClr val="lt1"/>
                </a:highlight>
                <a:latin typeface="Consolas"/>
                <a:ea typeface="Consolas"/>
                <a:cs typeface="Consolas"/>
                <a:sym typeface="Consolas"/>
              </a:rPr>
              <a:t>N</a:t>
            </a:r>
            <a:r>
              <a:rPr lang="es-ES" sz="1100">
                <a:highlight>
                  <a:schemeClr val="lt1"/>
                </a:highlight>
                <a:latin typeface="Consolas"/>
                <a:ea typeface="Consolas"/>
                <a:cs typeface="Consolas"/>
                <a:sym typeface="Consolas"/>
              </a:rPr>
              <a:t> = </a:t>
            </a:r>
            <a:r>
              <a:rPr lang="es-ES" sz="1100">
                <a:solidFill>
                  <a:schemeClr val="accent1"/>
                </a:solidFill>
                <a:latin typeface="Consolas"/>
                <a:ea typeface="Consolas"/>
                <a:cs typeface="Consolas"/>
                <a:sym typeface="Consolas"/>
              </a:rPr>
              <a:t>size</a:t>
            </a: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000FF"/>
                </a:solidFill>
                <a:latin typeface="Consolas"/>
                <a:ea typeface="Consolas"/>
                <a:cs typeface="Consolas"/>
                <a:sym typeface="Consolas"/>
              </a:rPr>
              <a:t>int</a:t>
            </a: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posi_vector_izq </a:t>
            </a:r>
            <a:r>
              <a:rPr lang="es-ES" sz="1100">
                <a:highlight>
                  <a:schemeClr val="lt1"/>
                </a:highlight>
                <a:latin typeface="Consolas"/>
                <a:ea typeface="Consolas"/>
                <a:cs typeface="Consolas"/>
                <a:sym typeface="Consolas"/>
              </a:rPr>
              <a:t>= 0;​</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000FF"/>
                </a:solidFill>
                <a:latin typeface="Consolas"/>
                <a:ea typeface="Consolas"/>
                <a:cs typeface="Consolas"/>
                <a:sym typeface="Consolas"/>
              </a:rPr>
              <a:t>int </a:t>
            </a:r>
            <a:r>
              <a:rPr lang="es-ES" sz="1100">
                <a:solidFill>
                  <a:srgbClr val="0B5394"/>
                </a:solidFill>
                <a:highlight>
                  <a:schemeClr val="lt1"/>
                </a:highlight>
                <a:latin typeface="Consolas"/>
                <a:ea typeface="Consolas"/>
                <a:cs typeface="Consolas"/>
                <a:sym typeface="Consolas"/>
              </a:rPr>
              <a:t>posi_vector_dcha </a:t>
            </a: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N</a:t>
            </a:r>
            <a:r>
              <a:rPr lang="es-ES" sz="1100">
                <a:highlight>
                  <a:schemeClr val="lt1"/>
                </a:highlight>
                <a:latin typeface="Consolas"/>
                <a:ea typeface="Consolas"/>
                <a:cs typeface="Consolas"/>
                <a:sym typeface="Consolas"/>
              </a:rPr>
              <a:t>-1;​</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9900FF"/>
                </a:solidFill>
                <a:highlight>
                  <a:schemeClr val="lt1"/>
                </a:highlight>
                <a:latin typeface="Consolas"/>
                <a:ea typeface="Consolas"/>
                <a:cs typeface="Consolas"/>
                <a:sym typeface="Consolas"/>
              </a:rPr>
              <a:t>while </a:t>
            </a:r>
            <a:r>
              <a:rPr lang="es-ES" sz="1100">
                <a:highlight>
                  <a:schemeClr val="lt1"/>
                </a:highlight>
                <a:latin typeface="Consolas"/>
                <a:ea typeface="Consolas"/>
                <a:cs typeface="Consolas"/>
                <a:sym typeface="Consolas"/>
              </a:rPr>
              <a:t>(</a:t>
            </a:r>
            <a:r>
              <a:rPr lang="es-ES" sz="1100">
                <a:solidFill>
                  <a:srgbClr val="0B5394"/>
                </a:solidFill>
                <a:highlight>
                  <a:schemeClr val="lt1"/>
                </a:highlight>
                <a:latin typeface="Consolas"/>
                <a:ea typeface="Consolas"/>
                <a:cs typeface="Consolas"/>
                <a:sym typeface="Consolas"/>
              </a:rPr>
              <a:t>posi_vector_izq</a:t>
            </a:r>
            <a:r>
              <a:rPr lang="es-ES" sz="1100">
                <a:highlight>
                  <a:schemeClr val="lt1"/>
                </a:highlight>
                <a:latin typeface="Consolas"/>
                <a:ea typeface="Consolas"/>
                <a:cs typeface="Consolas"/>
                <a:sym typeface="Consolas"/>
              </a:rPr>
              <a:t> &lt;= </a:t>
            </a:r>
            <a:r>
              <a:rPr lang="es-ES" sz="1100">
                <a:solidFill>
                  <a:srgbClr val="0B5394"/>
                </a:solidFill>
                <a:highlight>
                  <a:schemeClr val="lt1"/>
                </a:highlight>
                <a:latin typeface="Consolas"/>
                <a:ea typeface="Consolas"/>
                <a:cs typeface="Consolas"/>
                <a:sym typeface="Consolas"/>
              </a:rPr>
              <a:t>posi_vector_dcha</a:t>
            </a:r>
            <a:r>
              <a:rPr lang="es-ES" sz="1100">
                <a:highlight>
                  <a:schemeClr val="lt1"/>
                </a:highlight>
                <a:latin typeface="Consolas"/>
                <a:ea typeface="Consolas"/>
                <a:cs typeface="Consolas"/>
                <a:sym typeface="Consolas"/>
              </a:rPr>
              <a:t>){​</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9900FF"/>
                </a:solidFill>
                <a:highlight>
                  <a:schemeClr val="lt1"/>
                </a:highlight>
                <a:latin typeface="Consolas"/>
                <a:ea typeface="Consolas"/>
                <a:cs typeface="Consolas"/>
                <a:sym typeface="Consolas"/>
              </a:rPr>
              <a:t>for </a:t>
            </a:r>
            <a:r>
              <a:rPr lang="es-ES" sz="1100">
                <a:highlight>
                  <a:schemeClr val="lt1"/>
                </a:highlight>
                <a:latin typeface="Consolas"/>
                <a:ea typeface="Consolas"/>
                <a:cs typeface="Consolas"/>
                <a:sym typeface="Consolas"/>
              </a:rPr>
              <a:t>(</a:t>
            </a:r>
            <a:r>
              <a:rPr lang="es-ES" sz="1100">
                <a:solidFill>
                  <a:srgbClr val="0000FF"/>
                </a:solidFill>
                <a:latin typeface="Consolas"/>
                <a:ea typeface="Consolas"/>
                <a:cs typeface="Consolas"/>
                <a:sym typeface="Consolas"/>
              </a:rPr>
              <a:t>int</a:t>
            </a:r>
            <a:r>
              <a:rPr lang="es-ES" sz="1100">
                <a:highlight>
                  <a:schemeClr val="lt1"/>
                </a:highlight>
                <a:latin typeface="Consolas"/>
                <a:ea typeface="Consolas"/>
                <a:cs typeface="Consolas"/>
                <a:sym typeface="Consolas"/>
              </a:rPr>
              <a:t> i = </a:t>
            </a:r>
            <a:r>
              <a:rPr lang="es-ES" sz="1100">
                <a:solidFill>
                  <a:srgbClr val="0B5394"/>
                </a:solidFill>
                <a:highlight>
                  <a:schemeClr val="lt1"/>
                </a:highlight>
                <a:latin typeface="Consolas"/>
                <a:ea typeface="Consolas"/>
                <a:cs typeface="Consolas"/>
                <a:sym typeface="Consolas"/>
              </a:rPr>
              <a:t>posi_vector_izq</a:t>
            </a:r>
            <a:r>
              <a:rPr lang="es-ES" sz="1100">
                <a:highlight>
                  <a:schemeClr val="lt1"/>
                </a:highlight>
                <a:latin typeface="Consolas"/>
                <a:ea typeface="Consolas"/>
                <a:cs typeface="Consolas"/>
                <a:sym typeface="Consolas"/>
              </a:rPr>
              <a:t>; i &lt; </a:t>
            </a:r>
            <a:r>
              <a:rPr lang="es-ES" sz="1100">
                <a:solidFill>
                  <a:srgbClr val="0B5394"/>
                </a:solidFill>
                <a:highlight>
                  <a:schemeClr val="lt1"/>
                </a:highlight>
                <a:latin typeface="Consolas"/>
                <a:ea typeface="Consolas"/>
                <a:cs typeface="Consolas"/>
                <a:sym typeface="Consolas"/>
              </a:rPr>
              <a:t>posi_vector_dcha</a:t>
            </a:r>
            <a:r>
              <a:rPr lang="es-ES" sz="1100">
                <a:highlight>
                  <a:schemeClr val="lt1"/>
                </a:highlight>
                <a:latin typeface="Consolas"/>
                <a:ea typeface="Consolas"/>
                <a:cs typeface="Consolas"/>
                <a:sym typeface="Consolas"/>
              </a:rPr>
              <a:t>; i++){​</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9900FF"/>
                </a:solidFill>
                <a:highlight>
                  <a:schemeClr val="lt1"/>
                </a:highlight>
                <a:latin typeface="Consolas"/>
                <a:ea typeface="Consolas"/>
                <a:cs typeface="Consolas"/>
                <a:sym typeface="Consolas"/>
              </a:rPr>
              <a:t>if </a:t>
            </a:r>
            <a:r>
              <a:rPr lang="es-ES" sz="1100">
                <a:highlight>
                  <a:schemeClr val="lt1"/>
                </a:highlight>
                <a:latin typeface="Consolas"/>
                <a:ea typeface="Consolas"/>
                <a:cs typeface="Consolas"/>
                <a:sym typeface="Consolas"/>
              </a:rPr>
              <a:t>(</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 &gt;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[i+1]){​</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000FF"/>
                </a:solidFill>
                <a:latin typeface="Consolas"/>
                <a:ea typeface="Consolas"/>
                <a:cs typeface="Consolas"/>
                <a:sym typeface="Consolas"/>
              </a:rPr>
              <a:t>int</a:t>
            </a: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temporal </a:t>
            </a: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 =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[i+1];​</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[i+1] = </a:t>
            </a:r>
            <a:r>
              <a:rPr lang="es-ES" sz="1100">
                <a:solidFill>
                  <a:srgbClr val="0B5394"/>
                </a:solidFill>
                <a:highlight>
                  <a:schemeClr val="lt1"/>
                </a:highlight>
                <a:latin typeface="Consolas"/>
                <a:ea typeface="Consolas"/>
                <a:cs typeface="Consolas"/>
                <a:sym typeface="Consolas"/>
              </a:rPr>
              <a:t>temporal </a:t>
            </a: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posi_vector_dcha</a:t>
            </a:r>
            <a:r>
              <a:rPr lang="es-ES" sz="1100">
                <a:highlight>
                  <a:schemeClr val="lt1"/>
                </a:highlight>
                <a:latin typeface="Consolas"/>
                <a:ea typeface="Consolas"/>
                <a:cs typeface="Consolas"/>
                <a:sym typeface="Consolas"/>
              </a:rPr>
              <a:t>--;​</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9900FF"/>
                </a:solidFill>
                <a:highlight>
                  <a:schemeClr val="lt1"/>
                </a:highlight>
                <a:latin typeface="Consolas"/>
                <a:ea typeface="Consolas"/>
                <a:cs typeface="Consolas"/>
                <a:sym typeface="Consolas"/>
              </a:rPr>
              <a:t>for </a:t>
            </a:r>
            <a:r>
              <a:rPr lang="es-ES" sz="1100">
                <a:highlight>
                  <a:schemeClr val="lt1"/>
                </a:highlight>
                <a:latin typeface="Consolas"/>
                <a:ea typeface="Consolas"/>
                <a:cs typeface="Consolas"/>
                <a:sym typeface="Consolas"/>
              </a:rPr>
              <a:t>(</a:t>
            </a:r>
            <a:r>
              <a:rPr lang="es-ES" sz="1100">
                <a:solidFill>
                  <a:srgbClr val="0000FF"/>
                </a:solidFill>
                <a:latin typeface="Consolas"/>
                <a:ea typeface="Consolas"/>
                <a:cs typeface="Consolas"/>
                <a:sym typeface="Consolas"/>
              </a:rPr>
              <a:t>int</a:t>
            </a:r>
            <a:r>
              <a:rPr lang="es-ES" sz="1100">
                <a:highlight>
                  <a:schemeClr val="lt1"/>
                </a:highlight>
                <a:latin typeface="Consolas"/>
                <a:ea typeface="Consolas"/>
                <a:cs typeface="Consolas"/>
                <a:sym typeface="Consolas"/>
              </a:rPr>
              <a:t> j = </a:t>
            </a:r>
            <a:r>
              <a:rPr lang="es-ES" sz="1100">
                <a:solidFill>
                  <a:srgbClr val="0B5394"/>
                </a:solidFill>
                <a:highlight>
                  <a:schemeClr val="lt1"/>
                </a:highlight>
                <a:latin typeface="Consolas"/>
                <a:ea typeface="Consolas"/>
                <a:cs typeface="Consolas"/>
                <a:sym typeface="Consolas"/>
              </a:rPr>
              <a:t>posi_vector_dcha</a:t>
            </a:r>
            <a:r>
              <a:rPr lang="es-ES" sz="1100">
                <a:highlight>
                  <a:schemeClr val="lt1"/>
                </a:highlight>
                <a:latin typeface="Consolas"/>
                <a:ea typeface="Consolas"/>
                <a:cs typeface="Consolas"/>
                <a:sym typeface="Consolas"/>
              </a:rPr>
              <a:t>; j &gt; </a:t>
            </a:r>
            <a:r>
              <a:rPr lang="es-ES" sz="1100">
                <a:solidFill>
                  <a:srgbClr val="0B5394"/>
                </a:solidFill>
                <a:highlight>
                  <a:schemeClr val="lt1"/>
                </a:highlight>
                <a:latin typeface="Consolas"/>
                <a:ea typeface="Consolas"/>
                <a:cs typeface="Consolas"/>
                <a:sym typeface="Consolas"/>
              </a:rPr>
              <a:t>posi_vector_izq</a:t>
            </a:r>
            <a:r>
              <a:rPr lang="es-ES" sz="1100">
                <a:highlight>
                  <a:schemeClr val="lt1"/>
                </a:highlight>
                <a:latin typeface="Consolas"/>
                <a:ea typeface="Consolas"/>
                <a:cs typeface="Consolas"/>
                <a:sym typeface="Consolas"/>
              </a:rPr>
              <a:t>; j--)  {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9900FF"/>
                </a:solidFill>
                <a:highlight>
                  <a:schemeClr val="lt1"/>
                </a:highlight>
                <a:latin typeface="Consolas"/>
                <a:ea typeface="Consolas"/>
                <a:cs typeface="Consolas"/>
                <a:sym typeface="Consolas"/>
              </a:rPr>
              <a:t>if </a:t>
            </a:r>
            <a:r>
              <a:rPr lang="es-ES" sz="1100">
                <a:highlight>
                  <a:schemeClr val="lt1"/>
                </a:highlight>
                <a:latin typeface="Consolas"/>
                <a:ea typeface="Consolas"/>
                <a:cs typeface="Consolas"/>
                <a:sym typeface="Consolas"/>
              </a:rPr>
              <a:t>(</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 [j] &lt;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[j-1])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000FF"/>
                </a:solidFill>
                <a:latin typeface="Consolas"/>
                <a:ea typeface="Consolas"/>
                <a:cs typeface="Consolas"/>
                <a:sym typeface="Consolas"/>
              </a:rPr>
              <a:t>int</a:t>
            </a: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temporal </a:t>
            </a: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[j]​</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[j] =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[j-1];​</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chemeClr val="accent1"/>
                </a:solidFill>
                <a:latin typeface="Consolas"/>
                <a:ea typeface="Consolas"/>
                <a:cs typeface="Consolas"/>
                <a:sym typeface="Consolas"/>
              </a:rPr>
              <a:t>v</a:t>
            </a:r>
            <a:r>
              <a:rPr lang="es-ES" sz="1100">
                <a:highlight>
                  <a:schemeClr val="lt1"/>
                </a:highlight>
                <a:latin typeface="Consolas"/>
                <a:ea typeface="Consolas"/>
                <a:cs typeface="Consolas"/>
                <a:sym typeface="Consolas"/>
              </a:rPr>
              <a:t>[j-1] = </a:t>
            </a:r>
            <a:r>
              <a:rPr lang="es-ES" sz="1100">
                <a:solidFill>
                  <a:srgbClr val="0B5394"/>
                </a:solidFill>
                <a:highlight>
                  <a:schemeClr val="lt1"/>
                </a:highlight>
                <a:latin typeface="Consolas"/>
                <a:ea typeface="Consolas"/>
                <a:cs typeface="Consolas"/>
                <a:sym typeface="Consolas"/>
              </a:rPr>
              <a:t>temporal</a:t>
            </a:r>
            <a:r>
              <a:rPr lang="es-ES" sz="1100">
                <a:highlight>
                  <a:schemeClr val="lt1"/>
                </a:highlight>
                <a:latin typeface="Consolas"/>
                <a:ea typeface="Consolas"/>
                <a:cs typeface="Consolas"/>
                <a:sym typeface="Consolas"/>
              </a:rPr>
              <a:t>;​</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solidFill>
                  <a:srgbClr val="0B5394"/>
                </a:solidFill>
                <a:highlight>
                  <a:schemeClr val="lt1"/>
                </a:highlight>
                <a:latin typeface="Consolas"/>
                <a:ea typeface="Consolas"/>
                <a:cs typeface="Consolas"/>
                <a:sym typeface="Consolas"/>
              </a:rPr>
              <a:t>posi_vector_izq</a:t>
            </a:r>
            <a:r>
              <a:rPr lang="es-ES" sz="1100">
                <a:highlight>
                  <a:schemeClr val="lt1"/>
                </a:highlight>
                <a:latin typeface="Consolas"/>
                <a:ea typeface="Consolas"/>
                <a:cs typeface="Consolas"/>
                <a:sym typeface="Consolas"/>
              </a:rPr>
              <a:t>++;​</a:t>
            </a:r>
            <a:endParaRPr sz="1100">
              <a:highlight>
                <a:schemeClr val="lt1"/>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latin typeface="Consolas"/>
                <a:ea typeface="Consolas"/>
                <a:cs typeface="Consolas"/>
                <a:sym typeface="Consolas"/>
              </a:rPr>
              <a:t>   	 }</a:t>
            </a:r>
            <a:r>
              <a:rPr lang="es-ES" sz="1100">
                <a:highlight>
                  <a:schemeClr val="lt1"/>
                </a:highlight>
              </a:rPr>
              <a:t>​</a:t>
            </a:r>
            <a:endParaRPr sz="1100">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s-ES" sz="1100">
                <a:highlight>
                  <a:schemeClr val="lt1"/>
                </a:highlight>
              </a:rPr>
              <a:t>}</a:t>
            </a:r>
            <a:r>
              <a:rPr lang="es-ES" sz="1200">
                <a:highlight>
                  <a:schemeClr val="lt1"/>
                </a:highlight>
              </a:rPr>
              <a:t> </a:t>
            </a:r>
            <a:r>
              <a:rPr lang="es-ES" sz="1100">
                <a:highlight>
                  <a:schemeClr val="lt1"/>
                </a:highlight>
              </a:rPr>
              <a:t>           </a:t>
            </a:r>
            <a:r>
              <a:rPr lang="es-ES" sz="1100">
                <a:highlight>
                  <a:srgbClr val="EDEBE9"/>
                </a:highlight>
              </a:rPr>
              <a:t>                                </a:t>
            </a:r>
            <a:endParaRPr sz="1100">
              <a:highlight>
                <a:srgbClr val="EDEBE9"/>
              </a:highlight>
            </a:endParaRPr>
          </a:p>
          <a:p>
            <a:pPr marL="0" lvl="0" indent="0" algn="l" rtl="0">
              <a:spcBef>
                <a:spcPts val="360"/>
              </a:spcBef>
              <a:spcAft>
                <a:spcPts val="0"/>
              </a:spcAft>
              <a:buNone/>
            </a:pPr>
            <a:endParaRPr/>
          </a:p>
        </p:txBody>
      </p:sp>
      <p:sp>
        <p:nvSpPr>
          <p:cNvPr id="141" name="Google Shape;141;p19"/>
          <p:cNvSpPr txBox="1">
            <a:spLocks noGrp="1"/>
          </p:cNvSpPr>
          <p:nvPr>
            <p:ph type="title"/>
          </p:nvPr>
        </p:nvSpPr>
        <p:spPr>
          <a:xfrm>
            <a:off x="574675" y="304800"/>
            <a:ext cx="8001000" cy="531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ES">
                <a:solidFill>
                  <a:srgbClr val="C00000"/>
                </a:solidFill>
              </a:rPr>
              <a:t>Algoritmo(código en C++).</a:t>
            </a:r>
            <a:endParaRPr>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56561" y="427630"/>
            <a:ext cx="8001000" cy="531900"/>
          </a:xfrm>
          <a:prstGeom prst="rect">
            <a:avLst/>
          </a:prstGeom>
          <a:noFill/>
          <a:ln>
            <a:noFill/>
          </a:ln>
        </p:spPr>
        <p:txBody>
          <a:bodyPr spcFirstLastPara="1" wrap="square" lIns="91425" tIns="45700" rIns="91425" bIns="45700" anchor="ctr" anchorCtr="0">
            <a:noAutofit/>
          </a:bodyPr>
          <a:lstStyle/>
          <a:p>
            <a:pPr marL="0" lvl="1" indent="0" algn="just" rtl="0">
              <a:spcBef>
                <a:spcPts val="0"/>
              </a:spcBef>
              <a:spcAft>
                <a:spcPts val="0"/>
              </a:spcAft>
              <a:buNone/>
            </a:pPr>
            <a:r>
              <a:rPr lang="es-ES" sz="2300" b="1">
                <a:solidFill>
                  <a:schemeClr val="accent6"/>
                </a:solidFill>
              </a:rPr>
              <a:t>Gráficas de coste teóricas y empíricas. Conclusiones. </a:t>
            </a:r>
            <a:endParaRPr sz="2300" b="1">
              <a:solidFill>
                <a:schemeClr val="accent6"/>
              </a:solidFill>
            </a:endParaRPr>
          </a:p>
        </p:txBody>
      </p:sp>
      <p:sp>
        <p:nvSpPr>
          <p:cNvPr id="148" name="Google Shape;148;p20"/>
          <p:cNvSpPr txBox="1">
            <a:spLocks noGrp="1"/>
          </p:cNvSpPr>
          <p:nvPr>
            <p:ph type="body" idx="4294967295"/>
          </p:nvPr>
        </p:nvSpPr>
        <p:spPr>
          <a:xfrm>
            <a:off x="1" y="1081050"/>
            <a:ext cx="8769600" cy="5040300"/>
          </a:xfrm>
          <a:prstGeom prst="rect">
            <a:avLst/>
          </a:prstGeom>
          <a:noFill/>
          <a:ln>
            <a:noFill/>
          </a:ln>
        </p:spPr>
        <p:txBody>
          <a:bodyPr spcFirstLastPara="1" wrap="square" lIns="91425" tIns="45700" rIns="91425" bIns="45700" anchor="t" anchorCtr="0">
            <a:noAutofit/>
          </a:bodyPr>
          <a:lstStyle/>
          <a:p>
            <a:pPr marL="0" lvl="1" indent="0" algn="just" rtl="0">
              <a:spcBef>
                <a:spcPts val="0"/>
              </a:spcBef>
              <a:spcAft>
                <a:spcPts val="0"/>
              </a:spcAft>
              <a:buSzPts val="1400"/>
              <a:buNone/>
            </a:pPr>
            <a:endParaRPr sz="1400">
              <a:solidFill>
                <a:srgbClr val="C00000"/>
              </a:solidFill>
            </a:endParaRPr>
          </a:p>
          <a:p>
            <a:pPr marL="0" lvl="1" indent="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0" algn="just" rtl="0">
              <a:spcBef>
                <a:spcPts val="0"/>
              </a:spcBef>
              <a:spcAft>
                <a:spcPts val="0"/>
              </a:spcAft>
              <a:buSzPts val="1400"/>
              <a:buNone/>
            </a:pPr>
            <a:r>
              <a:rPr lang="es-ES" sz="1400">
                <a:solidFill>
                  <a:srgbClr val="C00000"/>
                </a:solidFill>
              </a:rPr>
              <a:t>				</a:t>
            </a:r>
            <a:r>
              <a:rPr lang="es-ES" sz="1700" b="1" u="sng">
                <a:solidFill>
                  <a:srgbClr val="C00000"/>
                </a:solidFill>
              </a:rPr>
              <a:t>Teórico:	</a:t>
            </a:r>
            <a:r>
              <a:rPr lang="es-ES" sz="1700" b="1">
                <a:solidFill>
                  <a:srgbClr val="C00000"/>
                </a:solidFill>
              </a:rPr>
              <a:t>							</a:t>
            </a:r>
            <a:r>
              <a:rPr lang="es-ES" sz="1700" b="1" u="sng">
                <a:solidFill>
                  <a:srgbClr val="C00000"/>
                </a:solidFill>
              </a:rPr>
              <a:t>Empírica</a:t>
            </a:r>
            <a:r>
              <a:rPr lang="es-ES" sz="1700" b="1">
                <a:solidFill>
                  <a:srgbClr val="C00000"/>
                </a:solidFill>
              </a:rPr>
              <a:t>:</a:t>
            </a:r>
            <a:endParaRPr sz="1700" b="1">
              <a:solidFill>
                <a:srgbClr val="C00000"/>
              </a:solidFill>
            </a:endParaRPr>
          </a:p>
          <a:p>
            <a:pPr marL="0" lvl="1" indent="45720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ctr" rtl="0">
              <a:spcBef>
                <a:spcPts val="0"/>
              </a:spcBef>
              <a:spcAft>
                <a:spcPts val="0"/>
              </a:spcAft>
              <a:buClr>
                <a:schemeClr val="dk1"/>
              </a:buClr>
              <a:buSzPts val="1400"/>
              <a:buFont typeface="Arial"/>
              <a:buNone/>
            </a:pPr>
            <a:r>
              <a:rPr lang="es-ES" sz="900">
                <a:solidFill>
                  <a:srgbClr val="C00000"/>
                </a:solidFill>
              </a:rPr>
              <a:t>*Tablas obtenidas gracias a un programa de la casa que implementa los proyectos de las prácticas 1 y 2*</a:t>
            </a:r>
            <a:endParaRPr sz="900">
              <a:solidFill>
                <a:srgbClr val="C00000"/>
              </a:solidFill>
            </a:endParaRPr>
          </a:p>
          <a:p>
            <a:pPr marL="0" lvl="1" indent="457200" algn="ctr" rtl="0">
              <a:spcBef>
                <a:spcPts val="0"/>
              </a:spcBef>
              <a:spcAft>
                <a:spcPts val="0"/>
              </a:spcAft>
              <a:buSzPts val="1400"/>
              <a:buNone/>
            </a:pPr>
            <a:endParaRPr sz="1400">
              <a:solidFill>
                <a:srgbClr val="C00000"/>
              </a:solidFill>
            </a:endParaRPr>
          </a:p>
        </p:txBody>
      </p:sp>
      <p:pic>
        <p:nvPicPr>
          <p:cNvPr id="149" name="Google Shape;149;p20"/>
          <p:cNvPicPr preferRelativeResize="0"/>
          <p:nvPr/>
        </p:nvPicPr>
        <p:blipFill>
          <a:blip r:embed="rId3">
            <a:alphaModFix/>
          </a:blip>
          <a:stretch>
            <a:fillRect/>
          </a:stretch>
        </p:blipFill>
        <p:spPr>
          <a:xfrm>
            <a:off x="4085550" y="2144950"/>
            <a:ext cx="4252006" cy="2615974"/>
          </a:xfrm>
          <a:prstGeom prst="rect">
            <a:avLst/>
          </a:prstGeom>
          <a:noFill/>
          <a:ln>
            <a:noFill/>
          </a:ln>
        </p:spPr>
      </p:pic>
      <p:pic>
        <p:nvPicPr>
          <p:cNvPr id="150" name="Google Shape;150;p20"/>
          <p:cNvPicPr preferRelativeResize="0"/>
          <p:nvPr/>
        </p:nvPicPr>
        <p:blipFill>
          <a:blip r:embed="rId4">
            <a:alphaModFix/>
          </a:blip>
          <a:stretch>
            <a:fillRect/>
          </a:stretch>
        </p:blipFill>
        <p:spPr>
          <a:xfrm>
            <a:off x="198375" y="2097787"/>
            <a:ext cx="4252001" cy="2662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body" idx="1"/>
          </p:nvPr>
        </p:nvSpPr>
        <p:spPr>
          <a:xfrm>
            <a:off x="539750" y="1196975"/>
            <a:ext cx="8001000" cy="4821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ES" sz="5300">
                <a:solidFill>
                  <a:schemeClr val="accent6"/>
                </a:solidFill>
              </a:rPr>
              <a:t>Ordenación por</a:t>
            </a:r>
            <a:endParaRPr sz="5300">
              <a:solidFill>
                <a:schemeClr val="accent6"/>
              </a:solidFill>
            </a:endParaRPr>
          </a:p>
          <a:p>
            <a:pPr marL="0" lvl="0" indent="0" algn="l" rtl="0">
              <a:spcBef>
                <a:spcPts val="360"/>
              </a:spcBef>
              <a:spcAft>
                <a:spcPts val="0"/>
              </a:spcAft>
              <a:buNone/>
            </a:pPr>
            <a:r>
              <a:rPr lang="es-ES" sz="5300">
                <a:solidFill>
                  <a:schemeClr val="accent6"/>
                </a:solidFill>
              </a:rPr>
              <a:t>Mezcla (Mergesort)</a:t>
            </a:r>
            <a:endParaRPr sz="53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656562" y="427630"/>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Clr>
                <a:srgbClr val="C00000"/>
              </a:buClr>
              <a:buSzPts val="1600"/>
              <a:buFont typeface="Arial"/>
              <a:buNone/>
            </a:pPr>
            <a:r>
              <a:rPr lang="es-ES" sz="2300" b="1">
                <a:solidFill>
                  <a:schemeClr val="accent6"/>
                </a:solidFill>
              </a:rPr>
              <a:t>Resumen del algoritmo</a:t>
            </a:r>
            <a:endParaRPr sz="2300" b="1">
              <a:solidFill>
                <a:schemeClr val="accent6"/>
              </a:solidFill>
            </a:endParaRPr>
          </a:p>
        </p:txBody>
      </p:sp>
      <p:sp>
        <p:nvSpPr>
          <p:cNvPr id="163" name="Google Shape;163;p22"/>
          <p:cNvSpPr txBox="1">
            <a:spLocks noGrp="1"/>
          </p:cNvSpPr>
          <p:nvPr>
            <p:ph type="body" idx="1"/>
          </p:nvPr>
        </p:nvSpPr>
        <p:spPr>
          <a:xfrm>
            <a:off x="571488" y="1311275"/>
            <a:ext cx="8001000" cy="5040300"/>
          </a:xfrm>
          <a:prstGeom prst="rect">
            <a:avLst/>
          </a:prstGeom>
          <a:noFill/>
          <a:ln>
            <a:noFill/>
          </a:ln>
        </p:spPr>
        <p:txBody>
          <a:bodyPr spcFirstLastPara="1" wrap="square" lIns="91425" tIns="45700" rIns="91425" bIns="45700" anchor="t" anchorCtr="0">
            <a:noAutofit/>
          </a:bodyPr>
          <a:lstStyle/>
          <a:p>
            <a:pPr marL="469900" lvl="0" indent="-368300" algn="just" rtl="0">
              <a:spcBef>
                <a:spcPts val="0"/>
              </a:spcBef>
              <a:spcAft>
                <a:spcPts val="0"/>
              </a:spcAft>
              <a:buSzPts val="1600"/>
              <a:buNone/>
            </a:pPr>
            <a:endParaRPr sz="1600" b="1">
              <a:solidFill>
                <a:srgbClr val="C00000"/>
              </a:solidFill>
            </a:endParaRPr>
          </a:p>
          <a:p>
            <a:pPr marL="457200" lvl="0" indent="-342900" algn="just" rtl="0">
              <a:spcBef>
                <a:spcPts val="320"/>
              </a:spcBef>
              <a:spcAft>
                <a:spcPts val="0"/>
              </a:spcAft>
              <a:buClr>
                <a:schemeClr val="dk1"/>
              </a:buClr>
              <a:buSzPts val="1800"/>
              <a:buChar char="■"/>
            </a:pPr>
            <a:r>
              <a:rPr lang="es-ES" sz="1800"/>
              <a:t>El algoritmo de </a:t>
            </a:r>
            <a:r>
              <a:rPr lang="es-ES" sz="1800" b="1"/>
              <a:t>Ordenación por Mezcla </a:t>
            </a:r>
            <a:r>
              <a:rPr lang="es-ES" sz="1800"/>
              <a:t>se basa en el tópico “dividir para vencer”. En este método se </a:t>
            </a:r>
            <a:r>
              <a:rPr lang="es-ES" sz="1800" i="1"/>
              <a:t>dividen</a:t>
            </a:r>
            <a:r>
              <a:rPr lang="es-ES" sz="1800"/>
              <a:t> los elementos en 2 arrays de misma longitud, aproximadamente. Acto seguido se </a:t>
            </a:r>
            <a:r>
              <a:rPr lang="es-ES" sz="1800" i="1"/>
              <a:t>ordena </a:t>
            </a:r>
            <a:r>
              <a:rPr lang="es-ES" sz="1800"/>
              <a:t>independientemente cada secuencia. Y por último, se </a:t>
            </a:r>
            <a:r>
              <a:rPr lang="es-ES" sz="1800" i="1"/>
              <a:t>mezclan </a:t>
            </a:r>
            <a:r>
              <a:rPr lang="es-ES" sz="1800"/>
              <a:t>los vectores de la siguiente manera: selecciona el menor de los elementos de las dos secuencias, lo añade a la secuencia ordenada final y se elimina de su antiguo array. Cuando uno de los array quede vacío, se concatena en la secuencia final el array en el que queden elementos.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574675" y="116632"/>
            <a:ext cx="8001000" cy="93610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s-ES" sz="2000">
                <a:solidFill>
                  <a:srgbClr val="00B050"/>
                </a:solidFill>
              </a:rPr>
            </a:br>
            <a:r>
              <a:rPr lang="es-ES" sz="2200" b="1">
                <a:solidFill>
                  <a:schemeClr val="accent2"/>
                </a:solidFill>
              </a:rPr>
              <a:t>Índice de contenidos</a:t>
            </a:r>
            <a:endParaRPr sz="2000" b="1">
              <a:solidFill>
                <a:srgbClr val="C00000"/>
              </a:solidFill>
            </a:endParaRPr>
          </a:p>
        </p:txBody>
      </p:sp>
      <p:sp>
        <p:nvSpPr>
          <p:cNvPr id="39" name="Google Shape;39;p5"/>
          <p:cNvSpPr txBox="1">
            <a:spLocks noGrp="1"/>
          </p:cNvSpPr>
          <p:nvPr>
            <p:ph type="body" idx="1"/>
          </p:nvPr>
        </p:nvSpPr>
        <p:spPr>
          <a:xfrm>
            <a:off x="574663" y="1213371"/>
            <a:ext cx="8001000" cy="4995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a:p>
          <a:p>
            <a:pPr marL="457200" lvl="0" indent="-330200" algn="just" rtl="0">
              <a:spcBef>
                <a:spcPts val="200"/>
              </a:spcBef>
              <a:spcAft>
                <a:spcPts val="0"/>
              </a:spcAft>
              <a:buClr>
                <a:srgbClr val="C00000"/>
              </a:buClr>
              <a:buSzPts val="1600"/>
              <a:buChar char="➢"/>
            </a:pPr>
            <a:r>
              <a:rPr lang="es-ES" sz="1600">
                <a:solidFill>
                  <a:srgbClr val="C00000"/>
                </a:solidFill>
              </a:rPr>
              <a:t>Ordenación por Selección</a:t>
            </a:r>
            <a:endParaRPr sz="1600">
              <a:solidFill>
                <a:srgbClr val="C00000"/>
              </a:solidFill>
            </a:endParaRPr>
          </a:p>
          <a:p>
            <a:pPr marL="469900" lvl="1" indent="-142875" algn="just" rtl="0">
              <a:spcBef>
                <a:spcPts val="200"/>
              </a:spcBef>
              <a:spcAft>
                <a:spcPts val="0"/>
              </a:spcAft>
              <a:buSzPts val="1400"/>
              <a:buNone/>
            </a:pPr>
            <a:r>
              <a:rPr lang="es-ES" sz="1600">
                <a:solidFill>
                  <a:srgbClr val="C00000"/>
                </a:solidFill>
              </a:rPr>
              <a:t>	1. </a:t>
            </a:r>
            <a:r>
              <a:rPr lang="es-ES" sz="1600"/>
              <a:t>Resumen del algoritmo</a:t>
            </a:r>
            <a:endParaRPr sz="1600"/>
          </a:p>
          <a:p>
            <a:pPr marL="469900" lvl="1" indent="-142875" algn="just" rtl="0">
              <a:spcBef>
                <a:spcPts val="200"/>
              </a:spcBef>
              <a:spcAft>
                <a:spcPts val="0"/>
              </a:spcAft>
              <a:buSzPts val="1400"/>
              <a:buNone/>
            </a:pPr>
            <a:r>
              <a:rPr lang="es-ES" sz="1600">
                <a:solidFill>
                  <a:srgbClr val="C00000"/>
                </a:solidFill>
              </a:rPr>
              <a:t>	2. </a:t>
            </a:r>
            <a:r>
              <a:rPr lang="es-ES" sz="1600"/>
              <a:t>Algoritmo (pseudocódigo)</a:t>
            </a:r>
            <a:endParaRPr sz="2200"/>
          </a:p>
          <a:p>
            <a:pPr marL="469900" lvl="1" indent="-142875" algn="just" rtl="0">
              <a:spcBef>
                <a:spcPts val="200"/>
              </a:spcBef>
              <a:spcAft>
                <a:spcPts val="0"/>
              </a:spcAft>
              <a:buSzPts val="1400"/>
              <a:buNone/>
            </a:pPr>
            <a:r>
              <a:rPr lang="es-ES" sz="1600">
                <a:solidFill>
                  <a:srgbClr val="C00000"/>
                </a:solidFill>
              </a:rPr>
              <a:t>	3. </a:t>
            </a:r>
            <a:r>
              <a:rPr lang="es-ES" sz="1600"/>
              <a:t>Ejemplo de ejecución / Traza</a:t>
            </a:r>
            <a:endParaRPr sz="2200"/>
          </a:p>
          <a:p>
            <a:pPr marL="469900" lvl="1" indent="-142875" algn="just" rtl="0">
              <a:spcBef>
                <a:spcPts val="200"/>
              </a:spcBef>
              <a:spcAft>
                <a:spcPts val="0"/>
              </a:spcAft>
              <a:buSzPts val="1400"/>
              <a:buNone/>
            </a:pPr>
            <a:r>
              <a:rPr lang="es-ES" sz="1600">
                <a:solidFill>
                  <a:srgbClr val="C00000"/>
                </a:solidFill>
              </a:rPr>
              <a:t>	4. </a:t>
            </a:r>
            <a:r>
              <a:rPr lang="es-ES" sz="1600"/>
              <a:t>Análisis de la eficiencia. Conclusiones (casos).</a:t>
            </a:r>
            <a:endParaRPr sz="2200"/>
          </a:p>
          <a:p>
            <a:pPr marL="469900" lvl="1" indent="-142875" algn="just" rtl="0">
              <a:spcBef>
                <a:spcPts val="200"/>
              </a:spcBef>
              <a:spcAft>
                <a:spcPts val="0"/>
              </a:spcAft>
              <a:buSzPts val="1400"/>
              <a:buNone/>
            </a:pPr>
            <a:r>
              <a:rPr lang="es-ES" sz="1600">
                <a:solidFill>
                  <a:srgbClr val="C00000"/>
                </a:solidFill>
              </a:rPr>
              <a:t>	5. </a:t>
            </a:r>
            <a:r>
              <a:rPr lang="es-ES" sz="1600"/>
              <a:t>Algoritmo (código en C++)</a:t>
            </a:r>
            <a:endParaRPr sz="2200"/>
          </a:p>
          <a:p>
            <a:pPr marL="469900" lvl="1" indent="-142875" algn="just" rtl="0">
              <a:spcBef>
                <a:spcPts val="200"/>
              </a:spcBef>
              <a:spcAft>
                <a:spcPts val="0"/>
              </a:spcAft>
              <a:buSzPts val="1400"/>
              <a:buNone/>
            </a:pPr>
            <a:r>
              <a:rPr lang="es-ES" sz="1600">
                <a:solidFill>
                  <a:srgbClr val="C00000"/>
                </a:solidFill>
              </a:rPr>
              <a:t>	6. </a:t>
            </a:r>
            <a:r>
              <a:rPr lang="es-ES" sz="1600"/>
              <a:t>Gráficas de coste teóricas y empíricas. Conclusiones.</a:t>
            </a:r>
            <a:endParaRPr sz="1600"/>
          </a:p>
          <a:p>
            <a:pPr marL="469900" lvl="1" indent="-142875" algn="just" rtl="0">
              <a:spcBef>
                <a:spcPts val="200"/>
              </a:spcBef>
              <a:spcAft>
                <a:spcPts val="0"/>
              </a:spcAft>
              <a:buSzPts val="1400"/>
              <a:buNone/>
            </a:pPr>
            <a:endParaRPr sz="1600"/>
          </a:p>
          <a:p>
            <a:pPr marL="457200" lvl="0" indent="-330200" algn="just" rtl="0">
              <a:spcBef>
                <a:spcPts val="200"/>
              </a:spcBef>
              <a:spcAft>
                <a:spcPts val="0"/>
              </a:spcAft>
              <a:buClr>
                <a:srgbClr val="C00000"/>
              </a:buClr>
              <a:buSzPts val="1600"/>
              <a:buChar char="➢"/>
            </a:pPr>
            <a:r>
              <a:rPr lang="es-ES" sz="1600">
                <a:solidFill>
                  <a:srgbClr val="C00000"/>
                </a:solidFill>
              </a:rPr>
              <a:t>Ordenación por Sacudidas (Shakersort), Problema 4</a:t>
            </a:r>
            <a:endParaRPr sz="1600">
              <a:solidFill>
                <a:srgbClr val="C00000"/>
              </a:solidFill>
            </a:endParaRPr>
          </a:p>
          <a:p>
            <a:pPr marL="469900" lvl="1" indent="-142875" algn="just" rtl="0">
              <a:spcBef>
                <a:spcPts val="200"/>
              </a:spcBef>
              <a:spcAft>
                <a:spcPts val="0"/>
              </a:spcAft>
              <a:buSzPts val="1400"/>
              <a:buNone/>
            </a:pPr>
            <a:r>
              <a:rPr lang="es-ES" sz="1600">
                <a:solidFill>
                  <a:srgbClr val="C00000"/>
                </a:solidFill>
              </a:rPr>
              <a:t>	1. </a:t>
            </a:r>
            <a:r>
              <a:rPr lang="es-ES" sz="1600"/>
              <a:t>Resumen del algoritmo</a:t>
            </a:r>
            <a:endParaRPr sz="2200"/>
          </a:p>
          <a:p>
            <a:pPr marL="469900" lvl="1" indent="-142875" algn="just" rtl="0">
              <a:spcBef>
                <a:spcPts val="200"/>
              </a:spcBef>
              <a:spcAft>
                <a:spcPts val="0"/>
              </a:spcAft>
              <a:buSzPts val="1400"/>
              <a:buNone/>
            </a:pPr>
            <a:r>
              <a:rPr lang="es-ES" sz="1600">
                <a:solidFill>
                  <a:srgbClr val="C00000"/>
                </a:solidFill>
              </a:rPr>
              <a:t>	2. </a:t>
            </a:r>
            <a:r>
              <a:rPr lang="es-ES" sz="1600"/>
              <a:t>Algoritmo (pseudocódigo)</a:t>
            </a:r>
            <a:endParaRPr sz="2200"/>
          </a:p>
          <a:p>
            <a:pPr marL="469900" lvl="1" indent="-142875" algn="just" rtl="0">
              <a:spcBef>
                <a:spcPts val="200"/>
              </a:spcBef>
              <a:spcAft>
                <a:spcPts val="0"/>
              </a:spcAft>
              <a:buSzPts val="1400"/>
              <a:buNone/>
            </a:pPr>
            <a:r>
              <a:rPr lang="es-ES" sz="1600">
                <a:solidFill>
                  <a:srgbClr val="C00000"/>
                </a:solidFill>
              </a:rPr>
              <a:t>	3. </a:t>
            </a:r>
            <a:r>
              <a:rPr lang="es-ES" sz="1600"/>
              <a:t>Ejemplo de ejecución / Traza</a:t>
            </a:r>
            <a:endParaRPr sz="2200"/>
          </a:p>
          <a:p>
            <a:pPr marL="469900" lvl="1" indent="-142875" algn="just" rtl="0">
              <a:spcBef>
                <a:spcPts val="200"/>
              </a:spcBef>
              <a:spcAft>
                <a:spcPts val="0"/>
              </a:spcAft>
              <a:buSzPts val="1400"/>
              <a:buNone/>
            </a:pPr>
            <a:r>
              <a:rPr lang="es-ES" sz="1600">
                <a:solidFill>
                  <a:srgbClr val="C00000"/>
                </a:solidFill>
              </a:rPr>
              <a:t>	4. </a:t>
            </a:r>
            <a:r>
              <a:rPr lang="es-ES" sz="1600"/>
              <a:t>Análisis de la eficiencia. Conclusiones (casos).</a:t>
            </a:r>
            <a:endParaRPr sz="2200"/>
          </a:p>
          <a:p>
            <a:pPr marL="469900" lvl="1" indent="-142875" algn="just" rtl="0">
              <a:spcBef>
                <a:spcPts val="200"/>
              </a:spcBef>
              <a:spcAft>
                <a:spcPts val="0"/>
              </a:spcAft>
              <a:buSzPts val="1400"/>
              <a:buNone/>
            </a:pPr>
            <a:r>
              <a:rPr lang="es-ES" sz="1600">
                <a:solidFill>
                  <a:srgbClr val="C00000"/>
                </a:solidFill>
              </a:rPr>
              <a:t>	5. </a:t>
            </a:r>
            <a:r>
              <a:rPr lang="es-ES" sz="1600"/>
              <a:t>Algoritmo (código en C++)</a:t>
            </a:r>
            <a:endParaRPr sz="2200"/>
          </a:p>
          <a:p>
            <a:pPr marL="469900" lvl="1" indent="-142875" algn="just" rtl="0">
              <a:spcBef>
                <a:spcPts val="200"/>
              </a:spcBef>
              <a:spcAft>
                <a:spcPts val="0"/>
              </a:spcAft>
              <a:buSzPts val="1400"/>
              <a:buNone/>
            </a:pPr>
            <a:r>
              <a:rPr lang="es-ES" sz="1600">
                <a:solidFill>
                  <a:srgbClr val="C00000"/>
                </a:solidFill>
              </a:rPr>
              <a:t>	6. </a:t>
            </a:r>
            <a:r>
              <a:rPr lang="es-ES" sz="1600"/>
              <a:t>Gráficas de coste teóricas y empíricas. Conclusiones.</a:t>
            </a:r>
            <a:endParaRPr sz="2200"/>
          </a:p>
          <a:p>
            <a:pPr marL="0" lvl="0" indent="0" algn="just" rtl="0">
              <a:spcBef>
                <a:spcPts val="320"/>
              </a:spcBef>
              <a:spcAft>
                <a:spcPts val="0"/>
              </a:spcAft>
              <a:buClr>
                <a:srgbClr val="000000"/>
              </a:buClr>
              <a:buSzPts val="1600"/>
              <a:buFont typeface="Arial"/>
              <a:buNone/>
            </a:pPr>
            <a:r>
              <a:rPr lang="es-ES" sz="1400"/>
              <a:t>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571512" y="400855"/>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(pseudocódigo)</a:t>
            </a:r>
            <a:endParaRPr sz="2300" b="1">
              <a:solidFill>
                <a:schemeClr val="accent6"/>
              </a:solidFill>
            </a:endParaRPr>
          </a:p>
        </p:txBody>
      </p:sp>
      <p:sp>
        <p:nvSpPr>
          <p:cNvPr id="170" name="Google Shape;170;p23"/>
          <p:cNvSpPr txBox="1">
            <a:spLocks noGrp="1"/>
          </p:cNvSpPr>
          <p:nvPr>
            <p:ph type="body" idx="1"/>
          </p:nvPr>
        </p:nvSpPr>
        <p:spPr>
          <a:xfrm>
            <a:off x="571500" y="1335150"/>
            <a:ext cx="8001000" cy="36369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s-ES" sz="1700" b="1">
                <a:latin typeface="Consolas"/>
                <a:ea typeface="Consolas"/>
                <a:cs typeface="Consolas"/>
                <a:sym typeface="Consolas"/>
              </a:rPr>
              <a:t>Procedimiento MergeSort(A, p, r) </a:t>
            </a:r>
            <a:r>
              <a:rPr lang="es-ES" sz="1500">
                <a:solidFill>
                  <a:srgbClr val="00B050"/>
                </a:solidFill>
                <a:latin typeface="Consolas"/>
                <a:ea typeface="Consolas"/>
                <a:cs typeface="Consolas"/>
                <a:sym typeface="Consolas"/>
              </a:rPr>
              <a:t>/*Ordena un vector A desde p hasta r*/</a:t>
            </a:r>
            <a:endParaRPr sz="1500">
              <a:solidFill>
                <a:srgbClr val="00B050"/>
              </a:solidFill>
              <a:latin typeface="Consolas"/>
              <a:ea typeface="Consolas"/>
              <a:cs typeface="Consolas"/>
              <a:sym typeface="Consolas"/>
            </a:endParaRPr>
          </a:p>
          <a:p>
            <a:pPr marL="0" lvl="0" indent="0" algn="just" rtl="0">
              <a:spcBef>
                <a:spcPts val="0"/>
              </a:spcBef>
              <a:spcAft>
                <a:spcPts val="0"/>
              </a:spcAft>
              <a:buSzPts val="1100"/>
              <a:buNone/>
            </a:pPr>
            <a:r>
              <a:rPr lang="es-ES" sz="1700" b="1">
                <a:latin typeface="Consolas"/>
                <a:ea typeface="Consolas"/>
                <a:cs typeface="Consolas"/>
                <a:sym typeface="Consolas"/>
              </a:rPr>
              <a:t>si p&lt;r entonces</a:t>
            </a:r>
            <a:endParaRPr sz="1700" b="1">
              <a:latin typeface="Consolas"/>
              <a:ea typeface="Consolas"/>
              <a:cs typeface="Consolas"/>
              <a:sym typeface="Consolas"/>
            </a:endParaRPr>
          </a:p>
          <a:p>
            <a:pPr marL="0" lvl="0" indent="0" algn="just" rtl="0">
              <a:spcBef>
                <a:spcPts val="0"/>
              </a:spcBef>
              <a:spcAft>
                <a:spcPts val="0"/>
              </a:spcAft>
              <a:buSzPts val="1100"/>
              <a:buNone/>
            </a:pPr>
            <a:r>
              <a:rPr lang="es-ES" sz="1500">
                <a:solidFill>
                  <a:srgbClr val="00B050"/>
                </a:solidFill>
                <a:latin typeface="Consolas"/>
                <a:ea typeface="Consolas"/>
                <a:cs typeface="Consolas"/>
                <a:sym typeface="Consolas"/>
              </a:rPr>
              <a:t>/* dividir en dos trozos de tamaño igual (o lo más parecido posible), es decir [n/2] y [n/2]*/</a:t>
            </a:r>
            <a:endParaRPr sz="1500">
              <a:solidFill>
                <a:srgbClr val="00B050"/>
              </a:solidFill>
              <a:latin typeface="Consolas"/>
              <a:ea typeface="Consolas"/>
              <a:cs typeface="Consolas"/>
              <a:sym typeface="Consolas"/>
            </a:endParaRPr>
          </a:p>
          <a:p>
            <a:pPr marL="0" lvl="0" indent="0" algn="just" rtl="0">
              <a:spcBef>
                <a:spcPts val="0"/>
              </a:spcBef>
              <a:spcAft>
                <a:spcPts val="0"/>
              </a:spcAft>
              <a:buSzPts val="1100"/>
              <a:buNone/>
            </a:pPr>
            <a:endParaRPr sz="1700" b="1">
              <a:latin typeface="Consolas"/>
              <a:ea typeface="Consolas"/>
              <a:cs typeface="Consolas"/>
              <a:sym typeface="Consolas"/>
            </a:endParaRPr>
          </a:p>
          <a:p>
            <a:pPr marL="0" lvl="0" indent="457200" algn="just" rtl="0">
              <a:spcBef>
                <a:spcPts val="0"/>
              </a:spcBef>
              <a:spcAft>
                <a:spcPts val="0"/>
              </a:spcAft>
              <a:buSzPts val="1100"/>
              <a:buNone/>
            </a:pPr>
            <a:r>
              <a:rPr lang="es-ES" sz="1700" b="1">
                <a:latin typeface="Consolas"/>
                <a:ea typeface="Consolas"/>
                <a:cs typeface="Consolas"/>
                <a:sym typeface="Consolas"/>
              </a:rPr>
              <a:t>q </a:t>
            </a:r>
            <a:r>
              <a:rPr lang="es-ES" sz="2000">
                <a:latin typeface="Consolas"/>
                <a:ea typeface="Consolas"/>
                <a:cs typeface="Consolas"/>
                <a:sym typeface="Consolas"/>
              </a:rPr>
              <a:t>←</a:t>
            </a:r>
            <a:r>
              <a:rPr lang="es-ES" sz="1700" b="1">
                <a:latin typeface="Consolas"/>
                <a:ea typeface="Consolas"/>
                <a:cs typeface="Consolas"/>
                <a:sym typeface="Consolas"/>
              </a:rPr>
              <a:t> (p+r)/2;	 			</a:t>
            </a:r>
            <a:r>
              <a:rPr lang="es-ES" sz="1700" b="1">
                <a:solidFill>
                  <a:schemeClr val="accent6"/>
                </a:solidFill>
                <a:latin typeface="Consolas"/>
                <a:ea typeface="Consolas"/>
                <a:cs typeface="Consolas"/>
                <a:sym typeface="Consolas"/>
              </a:rPr>
              <a:t>/* Divide */</a:t>
            </a:r>
            <a:endParaRPr sz="1700" b="1">
              <a:solidFill>
                <a:schemeClr val="accent6"/>
              </a:solidFill>
              <a:latin typeface="Consolas"/>
              <a:ea typeface="Consolas"/>
              <a:cs typeface="Consolas"/>
              <a:sym typeface="Consolas"/>
            </a:endParaRPr>
          </a:p>
          <a:p>
            <a:pPr marL="0" lvl="0" indent="457200" algn="just" rtl="0">
              <a:spcBef>
                <a:spcPts val="0"/>
              </a:spcBef>
              <a:spcAft>
                <a:spcPts val="0"/>
              </a:spcAft>
              <a:buSzPts val="1100"/>
              <a:buNone/>
            </a:pPr>
            <a:r>
              <a:rPr lang="es-ES" sz="1500">
                <a:solidFill>
                  <a:srgbClr val="00B050"/>
                </a:solidFill>
                <a:latin typeface="Consolas"/>
                <a:ea typeface="Consolas"/>
                <a:cs typeface="Consolas"/>
                <a:sym typeface="Consolas"/>
              </a:rPr>
              <a:t>/* Resolver recursivamente los subproblemas */</a:t>
            </a:r>
            <a:endParaRPr sz="1500">
              <a:solidFill>
                <a:srgbClr val="00B050"/>
              </a:solidFill>
              <a:latin typeface="Consolas"/>
              <a:ea typeface="Consolas"/>
              <a:cs typeface="Consolas"/>
              <a:sym typeface="Consolas"/>
            </a:endParaRPr>
          </a:p>
          <a:p>
            <a:pPr marL="0" lvl="0" indent="457200" algn="just" rtl="0">
              <a:spcBef>
                <a:spcPts val="0"/>
              </a:spcBef>
              <a:spcAft>
                <a:spcPts val="0"/>
              </a:spcAft>
              <a:buSzPts val="1100"/>
              <a:buNone/>
            </a:pPr>
            <a:r>
              <a:rPr lang="es-ES" sz="1700" b="1">
                <a:latin typeface="Consolas"/>
                <a:ea typeface="Consolas"/>
                <a:cs typeface="Consolas"/>
                <a:sym typeface="Consolas"/>
              </a:rPr>
              <a:t>MergeSort (A,p,q); 			</a:t>
            </a:r>
            <a:r>
              <a:rPr lang="es-ES" sz="1700" b="1">
                <a:solidFill>
                  <a:schemeClr val="accent6"/>
                </a:solidFill>
                <a:latin typeface="Consolas"/>
                <a:ea typeface="Consolas"/>
                <a:cs typeface="Consolas"/>
                <a:sym typeface="Consolas"/>
              </a:rPr>
              <a:t>/* Resuelve */</a:t>
            </a:r>
            <a:endParaRPr sz="1700" b="1">
              <a:solidFill>
                <a:schemeClr val="accent6"/>
              </a:solidFill>
              <a:latin typeface="Consolas"/>
              <a:ea typeface="Consolas"/>
              <a:cs typeface="Consolas"/>
              <a:sym typeface="Consolas"/>
            </a:endParaRPr>
          </a:p>
          <a:p>
            <a:pPr marL="0" lvl="0" indent="457200" algn="just" rtl="0">
              <a:spcBef>
                <a:spcPts val="0"/>
              </a:spcBef>
              <a:spcAft>
                <a:spcPts val="0"/>
              </a:spcAft>
              <a:buSzPts val="1100"/>
              <a:buNone/>
            </a:pPr>
            <a:r>
              <a:rPr lang="es-ES" sz="1700" b="1">
                <a:latin typeface="Consolas"/>
                <a:ea typeface="Consolas"/>
                <a:cs typeface="Consolas"/>
                <a:sym typeface="Consolas"/>
              </a:rPr>
              <a:t>MergeSort (A,q+1,r); 		</a:t>
            </a:r>
            <a:r>
              <a:rPr lang="es-ES" sz="1700" b="1">
                <a:solidFill>
                  <a:schemeClr val="accent6"/>
                </a:solidFill>
                <a:latin typeface="Consolas"/>
                <a:ea typeface="Consolas"/>
                <a:cs typeface="Consolas"/>
                <a:sym typeface="Consolas"/>
              </a:rPr>
              <a:t>/* Resuelve */</a:t>
            </a:r>
            <a:endParaRPr sz="1700" b="1">
              <a:solidFill>
                <a:schemeClr val="accent6"/>
              </a:solidFill>
              <a:latin typeface="Consolas"/>
              <a:ea typeface="Consolas"/>
              <a:cs typeface="Consolas"/>
              <a:sym typeface="Consolas"/>
            </a:endParaRPr>
          </a:p>
          <a:p>
            <a:pPr marL="0" lvl="0" indent="457200" algn="just" rtl="0">
              <a:spcBef>
                <a:spcPts val="0"/>
              </a:spcBef>
              <a:spcAft>
                <a:spcPts val="0"/>
              </a:spcAft>
              <a:buSzPts val="1100"/>
              <a:buNone/>
            </a:pPr>
            <a:r>
              <a:rPr lang="es-ES" sz="1500">
                <a:solidFill>
                  <a:srgbClr val="00B050"/>
                </a:solidFill>
                <a:latin typeface="Consolas"/>
                <a:ea typeface="Consolas"/>
                <a:cs typeface="Consolas"/>
                <a:sym typeface="Consolas"/>
              </a:rPr>
              <a:t>/* Combinar: mezcla dos listas ordenadas en (n) */</a:t>
            </a:r>
            <a:endParaRPr sz="1500">
              <a:solidFill>
                <a:srgbClr val="00B050"/>
              </a:solidFill>
              <a:latin typeface="Consolas"/>
              <a:ea typeface="Consolas"/>
              <a:cs typeface="Consolas"/>
              <a:sym typeface="Consolas"/>
            </a:endParaRPr>
          </a:p>
          <a:p>
            <a:pPr marL="0" lvl="0" indent="457200" algn="just" rtl="0">
              <a:spcBef>
                <a:spcPts val="0"/>
              </a:spcBef>
              <a:spcAft>
                <a:spcPts val="0"/>
              </a:spcAft>
              <a:buSzPts val="1100"/>
              <a:buNone/>
            </a:pPr>
            <a:r>
              <a:rPr lang="es-ES" sz="1700" b="1">
                <a:latin typeface="Consolas"/>
                <a:ea typeface="Consolas"/>
                <a:cs typeface="Consolas"/>
                <a:sym typeface="Consolas"/>
              </a:rPr>
              <a:t>Merge (A,p,q,r); 			</a:t>
            </a:r>
            <a:r>
              <a:rPr lang="es-ES" sz="1700" b="1">
                <a:solidFill>
                  <a:schemeClr val="accent6"/>
                </a:solidFill>
                <a:latin typeface="Consolas"/>
                <a:ea typeface="Consolas"/>
                <a:cs typeface="Consolas"/>
                <a:sym typeface="Consolas"/>
              </a:rPr>
              <a:t>/* Combina*/</a:t>
            </a:r>
            <a:endParaRPr sz="1700" b="1">
              <a:solidFill>
                <a:schemeClr val="accent6"/>
              </a:solidFill>
              <a:latin typeface="Consolas"/>
              <a:ea typeface="Consolas"/>
              <a:cs typeface="Consolas"/>
              <a:sym typeface="Consolas"/>
            </a:endParaRPr>
          </a:p>
          <a:p>
            <a:pPr marL="0" lvl="0" indent="0" algn="just" rtl="0">
              <a:spcBef>
                <a:spcPts val="0"/>
              </a:spcBef>
              <a:spcAft>
                <a:spcPts val="0"/>
              </a:spcAft>
              <a:buSzPts val="1100"/>
              <a:buNone/>
            </a:pPr>
            <a:endParaRPr sz="1700" b="1">
              <a:latin typeface="Consolas"/>
              <a:ea typeface="Consolas"/>
              <a:cs typeface="Consolas"/>
              <a:sym typeface="Consolas"/>
            </a:endParaRPr>
          </a:p>
          <a:p>
            <a:pPr marL="0" lvl="0" indent="0" algn="just" rtl="0">
              <a:spcBef>
                <a:spcPts val="0"/>
              </a:spcBef>
              <a:spcAft>
                <a:spcPts val="0"/>
              </a:spcAft>
              <a:buSzPts val="1100"/>
              <a:buNone/>
            </a:pPr>
            <a:endParaRPr sz="2000" b="1">
              <a:latin typeface="Consolas"/>
              <a:ea typeface="Consolas"/>
              <a:cs typeface="Consolas"/>
              <a:sym typeface="Consolas"/>
            </a:endParaRPr>
          </a:p>
          <a:p>
            <a:pPr marL="0" lvl="0" indent="0" algn="just" rtl="0">
              <a:spcBef>
                <a:spcPts val="0"/>
              </a:spcBef>
              <a:spcAft>
                <a:spcPts val="0"/>
              </a:spcAft>
              <a:buSzPts val="1600"/>
              <a:buNone/>
            </a:pPr>
            <a:endParaRPr sz="2000" b="1">
              <a:latin typeface="Consolas"/>
              <a:ea typeface="Consolas"/>
              <a:cs typeface="Consolas"/>
              <a:sym typeface="Consolas"/>
            </a:endParaRPr>
          </a:p>
          <a:p>
            <a:pPr marL="457200" lvl="0" indent="-349250" algn="just" rtl="0">
              <a:spcBef>
                <a:spcPts val="0"/>
              </a:spcBef>
              <a:spcAft>
                <a:spcPts val="0"/>
              </a:spcAft>
              <a:buSzPts val="1900"/>
              <a:buFont typeface="Consolas"/>
              <a:buChar char="❏"/>
            </a:pPr>
            <a:r>
              <a:rPr lang="es-ES" sz="1900" b="1">
                <a:latin typeface="Consolas"/>
                <a:ea typeface="Consolas"/>
                <a:cs typeface="Consolas"/>
                <a:sym typeface="Consolas"/>
              </a:rPr>
              <a:t>Llamada inicial: MergeSort(A,1,n), siendo n el número de elementos del vector A</a:t>
            </a:r>
            <a:endParaRPr sz="1900" b="1">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571512" y="400855"/>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(pseudocódigo)</a:t>
            </a:r>
            <a:endParaRPr sz="2300" b="1">
              <a:solidFill>
                <a:schemeClr val="accent6"/>
              </a:solidFill>
            </a:endParaRPr>
          </a:p>
        </p:txBody>
      </p:sp>
      <p:sp>
        <p:nvSpPr>
          <p:cNvPr id="177" name="Google Shape;177;p24"/>
          <p:cNvSpPr txBox="1">
            <a:spLocks noGrp="1"/>
          </p:cNvSpPr>
          <p:nvPr>
            <p:ph type="body" idx="1"/>
          </p:nvPr>
        </p:nvSpPr>
        <p:spPr>
          <a:xfrm>
            <a:off x="571500" y="1230500"/>
            <a:ext cx="8001000" cy="48987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42857"/>
              </a:lnSpc>
              <a:spcBef>
                <a:spcPts val="0"/>
              </a:spcBef>
              <a:spcAft>
                <a:spcPts val="0"/>
              </a:spcAft>
              <a:buNone/>
            </a:pPr>
            <a:r>
              <a:rPr lang="es-ES" sz="1600" b="1">
                <a:highlight>
                  <a:srgbClr val="FFFFFF"/>
                </a:highlight>
                <a:latin typeface="Consolas"/>
                <a:ea typeface="Consolas"/>
                <a:cs typeface="Consolas"/>
                <a:sym typeface="Consolas"/>
              </a:rPr>
              <a:t>Procedimiento Merge</a:t>
            </a:r>
            <a:r>
              <a:rPr lang="es-ES" sz="1600" b="1">
                <a:solidFill>
                  <a:srgbClr val="24292F"/>
                </a:solidFill>
                <a:highlight>
                  <a:srgbClr val="FFFFFF"/>
                </a:highlight>
                <a:latin typeface="Consolas"/>
                <a:ea typeface="Consolas"/>
                <a:cs typeface="Consolas"/>
                <a:sym typeface="Consolas"/>
              </a:rPr>
              <a:t>(</a:t>
            </a:r>
            <a:r>
              <a:rPr lang="es-ES" sz="1600" b="1">
                <a:highlight>
                  <a:srgbClr val="FFFFFF"/>
                </a:highlight>
                <a:latin typeface="Consolas"/>
                <a:ea typeface="Consolas"/>
                <a:cs typeface="Consolas"/>
                <a:sym typeface="Consolas"/>
              </a:rPr>
              <a:t>A, p, q, r</a:t>
            </a:r>
            <a:r>
              <a:rPr lang="es-ES" sz="1600" b="1">
                <a:solidFill>
                  <a:srgbClr val="24292F"/>
                </a:solidFill>
                <a:highlight>
                  <a:srgbClr val="FFFFFF"/>
                </a:highlight>
                <a:latin typeface="Consolas"/>
                <a:ea typeface="Consolas"/>
                <a:cs typeface="Consolas"/>
                <a:sym typeface="Consolas"/>
              </a:rPr>
              <a:t>)</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i</a:t>
            </a:r>
            <a:r>
              <a:rPr lang="es-ES" sz="1600">
                <a:latin typeface="Consolas"/>
                <a:ea typeface="Consolas"/>
                <a:cs typeface="Consolas"/>
                <a:sym typeface="Consolas"/>
              </a:rPr>
              <a:t>←</a:t>
            </a:r>
            <a:r>
              <a:rPr lang="es-ES" sz="1600">
                <a:solidFill>
                  <a:srgbClr val="4A86E8"/>
                </a:solidFill>
                <a:latin typeface="Consolas"/>
                <a:ea typeface="Consolas"/>
                <a:cs typeface="Consolas"/>
                <a:sym typeface="Consolas"/>
              </a:rPr>
              <a:t>p</a:t>
            </a:r>
            <a:r>
              <a:rPr lang="es-ES" sz="1600">
                <a:latin typeface="Consolas"/>
                <a:ea typeface="Consolas"/>
                <a:cs typeface="Consolas"/>
                <a:sym typeface="Consolas"/>
              </a:rPr>
              <a:t>; j←</a:t>
            </a:r>
            <a:r>
              <a:rPr lang="es-ES" sz="1600">
                <a:solidFill>
                  <a:srgbClr val="4A86E8"/>
                </a:solidFill>
                <a:latin typeface="Consolas"/>
                <a:ea typeface="Consolas"/>
                <a:cs typeface="Consolas"/>
                <a:sym typeface="Consolas"/>
              </a:rPr>
              <a:t>q+1</a:t>
            </a:r>
            <a:r>
              <a:rPr lang="es-ES" sz="1600">
                <a:latin typeface="Consolas"/>
                <a:ea typeface="Consolas"/>
                <a:cs typeface="Consolas"/>
                <a:sym typeface="Consolas"/>
              </a:rPr>
              <a:t>; k←</a:t>
            </a:r>
            <a:r>
              <a:rPr lang="es-ES" sz="1600">
                <a:solidFill>
                  <a:srgbClr val="4A86E8"/>
                </a:solidFill>
                <a:latin typeface="Consolas"/>
                <a:ea typeface="Consolas"/>
                <a:cs typeface="Consolas"/>
                <a:sym typeface="Consolas"/>
              </a:rPr>
              <a:t>0</a:t>
            </a:r>
            <a:r>
              <a:rPr lang="es-ES" sz="1600">
                <a:latin typeface="Consolas"/>
                <a:ea typeface="Consolas"/>
                <a:cs typeface="Consolas"/>
                <a:sym typeface="Consolas"/>
              </a:rPr>
              <a:t>;</a:t>
            </a:r>
            <a:endParaRPr sz="1600">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mientras</a:t>
            </a:r>
            <a:r>
              <a:rPr lang="es-ES" sz="1600">
                <a:solidFill>
                  <a:srgbClr val="24292F"/>
                </a:solidFill>
                <a:highlight>
                  <a:srgbClr val="FFFFFF"/>
                </a:highlight>
                <a:latin typeface="Consolas"/>
                <a:ea typeface="Consolas"/>
                <a:cs typeface="Consolas"/>
                <a:sym typeface="Consolas"/>
              </a:rPr>
              <a:t> (i &lt;= q &amp;&amp; j &lt;= r) </a:t>
            </a:r>
            <a:r>
              <a:rPr lang="es-ES" sz="1600" b="1">
                <a:solidFill>
                  <a:srgbClr val="24292F"/>
                </a:solidFill>
                <a:highlight>
                  <a:srgbClr val="FFFFFF"/>
                </a:highlight>
                <a:latin typeface="Consolas"/>
                <a:ea typeface="Consolas"/>
                <a:cs typeface="Consolas"/>
                <a:sym typeface="Consolas"/>
              </a:rPr>
              <a:t>entonces</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si </a:t>
            </a:r>
            <a:r>
              <a:rPr lang="es-ES" sz="1600">
                <a:solidFill>
                  <a:srgbClr val="24292F"/>
                </a:solidFill>
                <a:highlight>
                  <a:srgbClr val="FFFFFF"/>
                </a:highlight>
                <a:latin typeface="Consolas"/>
                <a:ea typeface="Consolas"/>
                <a:cs typeface="Consolas"/>
                <a:sym typeface="Consolas"/>
              </a:rPr>
              <a:t>(A[i] &lt;= A[j]) </a:t>
            </a:r>
            <a:r>
              <a:rPr lang="es-ES" sz="1600" b="1">
                <a:solidFill>
                  <a:srgbClr val="24292F"/>
                </a:solidFill>
                <a:highlight>
                  <a:srgbClr val="FFFFFF"/>
                </a:highlight>
                <a:latin typeface="Consolas"/>
                <a:ea typeface="Consolas"/>
                <a:cs typeface="Consolas"/>
                <a:sym typeface="Consolas"/>
              </a:rPr>
              <a:t>entonces</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B[k++] = A[i++];</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f_si</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B[k++] = A[j++];</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k++;</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mientras</a:t>
            </a:r>
            <a:r>
              <a:rPr lang="es-ES" sz="1600">
                <a:solidFill>
                  <a:srgbClr val="24292F"/>
                </a:solidFill>
                <a:highlight>
                  <a:srgbClr val="FFFFFF"/>
                </a:highlight>
                <a:latin typeface="Consolas"/>
                <a:ea typeface="Consolas"/>
                <a:cs typeface="Consolas"/>
                <a:sym typeface="Consolas"/>
              </a:rPr>
              <a:t>(i &lt;= q) </a:t>
            </a:r>
            <a:r>
              <a:rPr lang="es-ES" sz="1600" b="1">
                <a:solidFill>
                  <a:srgbClr val="24292F"/>
                </a:solidFill>
                <a:highlight>
                  <a:srgbClr val="FFFFFF"/>
                </a:highlight>
                <a:latin typeface="Consolas"/>
                <a:ea typeface="Consolas"/>
                <a:cs typeface="Consolas"/>
                <a:sym typeface="Consolas"/>
              </a:rPr>
              <a:t>entonces</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B[k++] = A[i++];</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mientras </a:t>
            </a:r>
            <a:r>
              <a:rPr lang="es-ES" sz="1600">
                <a:solidFill>
                  <a:srgbClr val="24292F"/>
                </a:solidFill>
                <a:highlight>
                  <a:srgbClr val="FFFFFF"/>
                </a:highlight>
                <a:latin typeface="Consolas"/>
                <a:ea typeface="Consolas"/>
                <a:cs typeface="Consolas"/>
                <a:sym typeface="Consolas"/>
              </a:rPr>
              <a:t>(j &lt;= r) </a:t>
            </a:r>
            <a:r>
              <a:rPr lang="es-ES" sz="1600" b="1">
                <a:solidFill>
                  <a:srgbClr val="24292F"/>
                </a:solidFill>
                <a:highlight>
                  <a:srgbClr val="FFFFFF"/>
                </a:highlight>
                <a:latin typeface="Consolas"/>
                <a:ea typeface="Consolas"/>
                <a:cs typeface="Consolas"/>
                <a:sym typeface="Consolas"/>
              </a:rPr>
              <a:t>entonces</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B[k++] = A[j++];</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para </a:t>
            </a:r>
            <a:r>
              <a:rPr lang="es-ES" sz="1600">
                <a:solidFill>
                  <a:srgbClr val="24292F"/>
                </a:solidFill>
                <a:highlight>
                  <a:srgbClr val="FFFFFF"/>
                </a:highlight>
                <a:latin typeface="Consolas"/>
                <a:ea typeface="Consolas"/>
                <a:cs typeface="Consolas"/>
                <a:sym typeface="Consolas"/>
              </a:rPr>
              <a:t>k </a:t>
            </a:r>
            <a:r>
              <a:rPr lang="es-ES" sz="1600">
                <a:latin typeface="Consolas"/>
                <a:ea typeface="Consolas"/>
                <a:cs typeface="Consolas"/>
                <a:sym typeface="Consolas"/>
              </a:rPr>
              <a:t>←</a:t>
            </a:r>
            <a:r>
              <a:rPr lang="es-ES" sz="1600">
                <a:solidFill>
                  <a:srgbClr val="24292F"/>
                </a:solidFill>
                <a:highlight>
                  <a:srgbClr val="FFFFFF"/>
                </a:highlight>
                <a:latin typeface="Consolas"/>
                <a:ea typeface="Consolas"/>
                <a:cs typeface="Consolas"/>
                <a:sym typeface="Consolas"/>
              </a:rPr>
              <a:t> </a:t>
            </a:r>
            <a:r>
              <a:rPr lang="es-ES" sz="1600">
                <a:solidFill>
                  <a:srgbClr val="4A86E8"/>
                </a:solidFill>
                <a:highlight>
                  <a:srgbClr val="FFFFFF"/>
                </a:highlight>
                <a:latin typeface="Consolas"/>
                <a:ea typeface="Consolas"/>
                <a:cs typeface="Consolas"/>
                <a:sym typeface="Consolas"/>
              </a:rPr>
              <a:t>p</a:t>
            </a:r>
            <a:r>
              <a:rPr lang="es-ES" sz="1600">
                <a:solidFill>
                  <a:srgbClr val="24292F"/>
                </a:solidFill>
                <a:highlight>
                  <a:srgbClr val="FFFFFF"/>
                </a:highlight>
                <a:latin typeface="Consolas"/>
                <a:ea typeface="Consolas"/>
                <a:cs typeface="Consolas"/>
                <a:sym typeface="Consolas"/>
              </a:rPr>
              <a:t> </a:t>
            </a:r>
            <a:r>
              <a:rPr lang="es-ES" sz="1600" b="1">
                <a:solidFill>
                  <a:srgbClr val="24292F"/>
                </a:solidFill>
                <a:highlight>
                  <a:srgbClr val="FFFFFF"/>
                </a:highlight>
                <a:latin typeface="Consolas"/>
                <a:ea typeface="Consolas"/>
                <a:cs typeface="Consolas"/>
                <a:sym typeface="Consolas"/>
              </a:rPr>
              <a:t>hasta </a:t>
            </a:r>
            <a:r>
              <a:rPr lang="es-ES" sz="1600">
                <a:solidFill>
                  <a:srgbClr val="4A86E8"/>
                </a:solidFill>
                <a:highlight>
                  <a:srgbClr val="FFFFFF"/>
                </a:highlight>
                <a:latin typeface="Consolas"/>
                <a:ea typeface="Consolas"/>
                <a:cs typeface="Consolas"/>
                <a:sym typeface="Consolas"/>
              </a:rPr>
              <a:t>r </a:t>
            </a:r>
            <a:r>
              <a:rPr lang="es-ES" sz="1600" b="1">
                <a:solidFill>
                  <a:srgbClr val="24292F"/>
                </a:solidFill>
                <a:highlight>
                  <a:srgbClr val="FFFFFF"/>
                </a:highlight>
                <a:latin typeface="Consolas"/>
                <a:ea typeface="Consolas"/>
                <a:cs typeface="Consolas"/>
                <a:sym typeface="Consolas"/>
              </a:rPr>
              <a:t>hacer</a:t>
            </a:r>
            <a:endParaRPr sz="1600" b="1">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A[k] = B[k-p];</a:t>
            </a:r>
            <a:endParaRPr sz="1600">
              <a:solidFill>
                <a:srgbClr val="24292F"/>
              </a:solidFill>
              <a:highlight>
                <a:srgbClr val="FFFFFF"/>
              </a:highlight>
              <a:latin typeface="Consolas"/>
              <a:ea typeface="Consolas"/>
              <a:cs typeface="Consolas"/>
              <a:sym typeface="Consolas"/>
            </a:endParaRPr>
          </a:p>
          <a:p>
            <a:pPr marL="0" lvl="0" indent="0" algn="l" rtl="0">
              <a:spcBef>
                <a:spcPts val="0"/>
              </a:spcBef>
              <a:spcAft>
                <a:spcPts val="0"/>
              </a:spcAft>
              <a:buNone/>
            </a:pP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endParaRPr sz="1200">
              <a:solidFill>
                <a:srgbClr val="24292F"/>
              </a:solidFill>
              <a:highlight>
                <a:srgbClr val="FFFFFF"/>
              </a:highlight>
              <a:latin typeface="Consolas"/>
              <a:ea typeface="Consolas"/>
              <a:cs typeface="Consolas"/>
              <a:sym typeface="Consolas"/>
            </a:endParaRPr>
          </a:p>
          <a:p>
            <a:pPr marL="0" lvl="0" indent="0" algn="just" rtl="0">
              <a:spcBef>
                <a:spcPts val="0"/>
              </a:spcBef>
              <a:spcAft>
                <a:spcPts val="0"/>
              </a:spcAft>
              <a:buSzPts val="1600"/>
              <a:buNone/>
            </a:pPr>
            <a:endParaRPr sz="1800" b="1">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56562" y="427630"/>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Ejemplo de ejecución / Traza. </a:t>
            </a:r>
            <a:endParaRPr sz="2300" b="1">
              <a:solidFill>
                <a:schemeClr val="accent6"/>
              </a:solidFill>
            </a:endParaRPr>
          </a:p>
        </p:txBody>
      </p:sp>
      <p:pic>
        <p:nvPicPr>
          <p:cNvPr id="184" name="Google Shape;184;p25"/>
          <p:cNvPicPr preferRelativeResize="0"/>
          <p:nvPr/>
        </p:nvPicPr>
        <p:blipFill>
          <a:blip r:embed="rId3">
            <a:alphaModFix/>
          </a:blip>
          <a:stretch>
            <a:fillRect/>
          </a:stretch>
        </p:blipFill>
        <p:spPr>
          <a:xfrm>
            <a:off x="2017563" y="1154775"/>
            <a:ext cx="5108874" cy="5193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56562" y="427630"/>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Análisis de la eficiencia. Conclusiones (casos). </a:t>
            </a:r>
            <a:endParaRPr sz="2300" b="1">
              <a:solidFill>
                <a:schemeClr val="accent6"/>
              </a:solidFill>
            </a:endParaRPr>
          </a:p>
        </p:txBody>
      </p:sp>
      <p:sp>
        <p:nvSpPr>
          <p:cNvPr id="191" name="Google Shape;191;p26"/>
          <p:cNvSpPr txBox="1">
            <a:spLocks noGrp="1"/>
          </p:cNvSpPr>
          <p:nvPr>
            <p:ph type="body" idx="1"/>
          </p:nvPr>
        </p:nvSpPr>
        <p:spPr>
          <a:xfrm>
            <a:off x="571500" y="1250550"/>
            <a:ext cx="8001000" cy="27981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500"/>
              </a:spcBef>
              <a:spcAft>
                <a:spcPts val="0"/>
              </a:spcAft>
              <a:buSzPts val="1800"/>
              <a:buChar char="■"/>
            </a:pPr>
            <a:r>
              <a:rPr lang="es-ES" sz="1800" b="1" u="sng"/>
              <a:t>Caso mejor:</a:t>
            </a:r>
            <a:r>
              <a:rPr lang="es-ES" sz="1600" b="1"/>
              <a:t> </a:t>
            </a:r>
            <a:r>
              <a:rPr lang="es-ES" sz="1600"/>
              <a:t>Se dará cuando el vector inicial esté ordenado de menor a mayor valor.</a:t>
            </a:r>
            <a:endParaRPr sz="1600"/>
          </a:p>
          <a:p>
            <a:pPr marL="457200" lvl="0" indent="-342900" algn="l" rtl="0">
              <a:lnSpc>
                <a:spcPct val="115000"/>
              </a:lnSpc>
              <a:spcBef>
                <a:spcPts val="0"/>
              </a:spcBef>
              <a:spcAft>
                <a:spcPts val="0"/>
              </a:spcAft>
              <a:buSzPts val="1800"/>
              <a:buChar char="■"/>
            </a:pPr>
            <a:r>
              <a:rPr lang="es-ES" sz="1800" b="1" u="sng"/>
              <a:t>Caso medio y peor:</a:t>
            </a:r>
            <a:r>
              <a:rPr lang="es-ES" sz="1800"/>
              <a:t> </a:t>
            </a:r>
            <a:endParaRPr sz="1200" b="1" i="1"/>
          </a:p>
          <a:p>
            <a:pPr marL="457200" lvl="0" indent="-298450" algn="l" rtl="0">
              <a:lnSpc>
                <a:spcPct val="115000"/>
              </a:lnSpc>
              <a:spcBef>
                <a:spcPts val="0"/>
              </a:spcBef>
              <a:spcAft>
                <a:spcPts val="0"/>
              </a:spcAft>
              <a:buClr>
                <a:schemeClr val="dk1"/>
              </a:buClr>
              <a:buSzPts val="1100"/>
              <a:buFont typeface="Arial"/>
              <a:buChar char="■"/>
            </a:pPr>
            <a:r>
              <a:rPr lang="es-ES" sz="1200" b="1" i="1"/>
              <a:t>Dividir:</a:t>
            </a:r>
            <a:r>
              <a:rPr lang="es-ES" sz="1200"/>
              <a:t> </a:t>
            </a:r>
            <a:r>
              <a:rPr lang="es-ES" sz="1200" b="1" i="1"/>
              <a:t>D(n) = O(1), </a:t>
            </a:r>
            <a:endParaRPr sz="1200" b="1" i="1"/>
          </a:p>
          <a:p>
            <a:pPr marL="457200" lvl="0" indent="-298450" algn="l" rtl="0">
              <a:lnSpc>
                <a:spcPct val="115000"/>
              </a:lnSpc>
              <a:spcBef>
                <a:spcPts val="0"/>
              </a:spcBef>
              <a:spcAft>
                <a:spcPts val="0"/>
              </a:spcAft>
              <a:buClr>
                <a:schemeClr val="dk1"/>
              </a:buClr>
              <a:buSzPts val="1100"/>
              <a:buFont typeface="Arial"/>
              <a:buChar char="■"/>
            </a:pPr>
            <a:r>
              <a:rPr lang="es-ES" sz="1200" b="1" i="1"/>
              <a:t>Vencer: </a:t>
            </a:r>
            <a:r>
              <a:rPr lang="es-ES" sz="1200"/>
              <a:t>Como dividimos el problema a la mitad y lo resolvemos recursivamente, entonces estamos resolviendo dos problemas de tamaño </a:t>
            </a:r>
            <a:r>
              <a:rPr lang="es-ES" sz="1200" b="1" i="1"/>
              <a:t>n/2</a:t>
            </a:r>
            <a:r>
              <a:rPr lang="es-ES" sz="1200"/>
              <a:t> lo que nos da un tiempo </a:t>
            </a:r>
            <a:r>
              <a:rPr lang="es-ES" sz="1200" b="1" i="1"/>
              <a:t>T(n) = 2T(n/2)</a:t>
            </a:r>
            <a:endParaRPr sz="1200" b="1" i="1"/>
          </a:p>
          <a:p>
            <a:pPr marL="457200" lvl="0" indent="-298450" algn="l" rtl="0">
              <a:lnSpc>
                <a:spcPct val="115000"/>
              </a:lnSpc>
              <a:spcBef>
                <a:spcPts val="0"/>
              </a:spcBef>
              <a:spcAft>
                <a:spcPts val="0"/>
              </a:spcAft>
              <a:buClr>
                <a:schemeClr val="dk1"/>
              </a:buClr>
              <a:buSzPts val="1100"/>
              <a:buFont typeface="Arial"/>
              <a:buChar char="■"/>
            </a:pPr>
            <a:r>
              <a:rPr lang="es-ES" sz="1200" b="1" i="1"/>
              <a:t>Combinar: </a:t>
            </a:r>
            <a:r>
              <a:rPr lang="es-ES" sz="1200"/>
              <a:t>Merge (fusión) de un vector de n elementos que es de orden lineal, por lo que tenemos que </a:t>
            </a:r>
            <a:r>
              <a:rPr lang="es-ES" sz="1200" b="1" i="1"/>
              <a:t>C(n)=O(n)</a:t>
            </a:r>
            <a:endParaRPr sz="1200" b="1" i="1"/>
          </a:p>
          <a:p>
            <a:pPr marL="0" lvl="0" indent="0" algn="l" rtl="0">
              <a:lnSpc>
                <a:spcPct val="115000"/>
              </a:lnSpc>
              <a:spcBef>
                <a:spcPts val="1200"/>
              </a:spcBef>
              <a:spcAft>
                <a:spcPts val="0"/>
              </a:spcAft>
              <a:buNone/>
            </a:pPr>
            <a:r>
              <a:rPr lang="es-ES" sz="1600"/>
              <a:t>Para sustituir, sumamos </a:t>
            </a:r>
            <a:r>
              <a:rPr lang="es-ES" sz="1600" b="1" i="1"/>
              <a:t>D(n) + C(n) = O(n) + O(1) = O(n)</a:t>
            </a:r>
            <a:r>
              <a:rPr lang="es-ES" sz="1600"/>
              <a:t> , por lo que sustituyendo en la recurrencia tenemos que:</a:t>
            </a:r>
            <a:endParaRPr sz="1600" b="1" i="1"/>
          </a:p>
          <a:p>
            <a:pPr marL="457200" lvl="0" indent="0" algn="l" rtl="0">
              <a:lnSpc>
                <a:spcPct val="115000"/>
              </a:lnSpc>
              <a:spcBef>
                <a:spcPts val="1200"/>
              </a:spcBef>
              <a:spcAft>
                <a:spcPts val="0"/>
              </a:spcAft>
              <a:buNone/>
            </a:pPr>
            <a:endParaRPr sz="1800"/>
          </a:p>
          <a:p>
            <a:pPr marL="457200" lvl="0" indent="0" algn="l" rtl="0">
              <a:lnSpc>
                <a:spcPct val="115000"/>
              </a:lnSpc>
              <a:spcBef>
                <a:spcPts val="500"/>
              </a:spcBef>
              <a:spcAft>
                <a:spcPts val="0"/>
              </a:spcAft>
              <a:buNone/>
            </a:pPr>
            <a:endParaRPr sz="1800" b="1"/>
          </a:p>
        </p:txBody>
      </p:sp>
      <p:sp>
        <p:nvSpPr>
          <p:cNvPr id="192" name="Google Shape;192;p26"/>
          <p:cNvSpPr txBox="1"/>
          <p:nvPr/>
        </p:nvSpPr>
        <p:spPr>
          <a:xfrm>
            <a:off x="571500" y="4048675"/>
            <a:ext cx="8001000" cy="1928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828800" lvl="0" indent="0" algn="l" rtl="0">
              <a:lnSpc>
                <a:spcPct val="115000"/>
              </a:lnSpc>
              <a:spcBef>
                <a:spcPts val="500"/>
              </a:spcBef>
              <a:spcAft>
                <a:spcPts val="0"/>
              </a:spcAft>
              <a:buNone/>
            </a:pPr>
            <a:r>
              <a:rPr lang="es-ES" sz="2200" b="1" i="1">
                <a:solidFill>
                  <a:schemeClr val="dk1"/>
                </a:solidFill>
                <a:latin typeface="Times New Roman"/>
                <a:ea typeface="Times New Roman"/>
                <a:cs typeface="Times New Roman"/>
                <a:sym typeface="Times New Roman"/>
              </a:rPr>
              <a:t>T(n) = O(nlog(n)) Para todos los casos</a:t>
            </a:r>
            <a:endParaRPr sz="2200" b="1" i="1">
              <a:solidFill>
                <a:schemeClr val="dk1"/>
              </a:solidFill>
              <a:latin typeface="Times New Roman"/>
              <a:ea typeface="Times New Roman"/>
              <a:cs typeface="Times New Roman"/>
              <a:sym typeface="Times New Roman"/>
            </a:endParaRPr>
          </a:p>
          <a:p>
            <a:pPr marL="1828800" lvl="0" indent="0" algn="l" rtl="0">
              <a:lnSpc>
                <a:spcPct val="115000"/>
              </a:lnSpc>
              <a:spcBef>
                <a:spcPts val="500"/>
              </a:spcBef>
              <a:spcAft>
                <a:spcPts val="0"/>
              </a:spcAft>
              <a:buNone/>
            </a:pPr>
            <a:endParaRPr sz="2200" b="1" i="1">
              <a:solidFill>
                <a:schemeClr val="dk1"/>
              </a:solidFill>
              <a:latin typeface="Times New Roman"/>
              <a:ea typeface="Times New Roman"/>
              <a:cs typeface="Times New Roman"/>
              <a:sym typeface="Times New Roman"/>
            </a:endParaRPr>
          </a:p>
          <a:p>
            <a:pPr marL="1828800" lvl="0" indent="0" algn="l" rtl="0">
              <a:lnSpc>
                <a:spcPct val="115000"/>
              </a:lnSpc>
              <a:spcBef>
                <a:spcPts val="500"/>
              </a:spcBef>
              <a:spcAft>
                <a:spcPts val="0"/>
              </a:spcAft>
              <a:buClr>
                <a:schemeClr val="dk1"/>
              </a:buClr>
              <a:buSzPts val="1100"/>
              <a:buFont typeface="Arial"/>
              <a:buNone/>
            </a:pPr>
            <a:endParaRPr sz="22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93" name="Google Shape;193;p26"/>
          <p:cNvPicPr preferRelativeResize="0"/>
          <p:nvPr/>
        </p:nvPicPr>
        <p:blipFill>
          <a:blip r:embed="rId3">
            <a:alphaModFix/>
          </a:blip>
          <a:stretch>
            <a:fillRect/>
          </a:stretch>
        </p:blipFill>
        <p:spPr>
          <a:xfrm>
            <a:off x="1830700" y="4629150"/>
            <a:ext cx="5652700" cy="103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642914" y="441278"/>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(código en C++). </a:t>
            </a:r>
            <a:endParaRPr sz="2300" b="1">
              <a:solidFill>
                <a:schemeClr val="accent6"/>
              </a:solidFill>
            </a:endParaRPr>
          </a:p>
        </p:txBody>
      </p:sp>
      <p:sp>
        <p:nvSpPr>
          <p:cNvPr id="200" name="Google Shape;200;p27"/>
          <p:cNvSpPr txBox="1">
            <a:spLocks noGrp="1"/>
          </p:cNvSpPr>
          <p:nvPr>
            <p:ph type="body" idx="1"/>
          </p:nvPr>
        </p:nvSpPr>
        <p:spPr>
          <a:xfrm>
            <a:off x="566750" y="1196975"/>
            <a:ext cx="8001000" cy="49611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42857"/>
              </a:lnSpc>
              <a:spcBef>
                <a:spcPts val="0"/>
              </a:spcBef>
              <a:spcAft>
                <a:spcPts val="0"/>
              </a:spcAft>
              <a:buNone/>
            </a:pPr>
            <a:r>
              <a:rPr lang="es-ES" sz="1600">
                <a:solidFill>
                  <a:srgbClr val="0000FF"/>
                </a:solidFill>
                <a:highlight>
                  <a:srgbClr val="FFFFFF"/>
                </a:highlight>
                <a:latin typeface="Consolas"/>
                <a:ea typeface="Consolas"/>
                <a:cs typeface="Consolas"/>
                <a:sym typeface="Consolas"/>
              </a:rPr>
              <a:t>void </a:t>
            </a:r>
            <a:r>
              <a:rPr lang="es-ES" sz="1600">
                <a:solidFill>
                  <a:srgbClr val="BF9000"/>
                </a:solidFill>
                <a:highlight>
                  <a:srgbClr val="FFFFFF"/>
                </a:highlight>
                <a:latin typeface="Consolas"/>
                <a:ea typeface="Consolas"/>
                <a:cs typeface="Consolas"/>
                <a:sym typeface="Consolas"/>
              </a:rPr>
              <a:t>ordenaMergesort</a:t>
            </a:r>
            <a:r>
              <a:rPr lang="es-ES" sz="1600">
                <a:solidFill>
                  <a:srgbClr val="24292F"/>
                </a:solidFill>
                <a:highlight>
                  <a:srgbClr val="FFFFFF"/>
                </a:highlight>
                <a:latin typeface="Consolas"/>
                <a:ea typeface="Consolas"/>
                <a:cs typeface="Consolas"/>
                <a:sym typeface="Consolas"/>
              </a:rPr>
              <a:t>(</a:t>
            </a:r>
            <a:r>
              <a:rPr lang="es-ES" sz="1600">
                <a:solidFill>
                  <a:srgbClr val="0000FF"/>
                </a:solidFill>
                <a:highlight>
                  <a:srgbClr val="FFFFFF"/>
                </a:highlight>
                <a:latin typeface="Consolas"/>
                <a:ea typeface="Consolas"/>
                <a:cs typeface="Consolas"/>
                <a:sym typeface="Consolas"/>
              </a:rPr>
              <a:t>int</a:t>
            </a:r>
            <a:r>
              <a:rPr lang="es-ES" sz="1600">
                <a:solidFill>
                  <a:srgbClr val="24292F"/>
                </a:solidFill>
                <a:highlight>
                  <a:srgbClr val="FFFFFF"/>
                </a:highlight>
                <a:latin typeface="Consolas"/>
                <a:ea typeface="Consolas"/>
                <a:cs typeface="Consolas"/>
                <a:sym typeface="Consolas"/>
              </a:rPr>
              <a:t> </a:t>
            </a:r>
            <a:r>
              <a:rPr lang="es-ES" sz="1600">
                <a:solidFill>
                  <a:srgbClr val="B7B7B7"/>
                </a:solidFill>
                <a:highlight>
                  <a:srgbClr val="FFFFFF"/>
                </a:highlight>
                <a:latin typeface="Consolas"/>
                <a:ea typeface="Consolas"/>
                <a:cs typeface="Consolas"/>
                <a:sym typeface="Consolas"/>
              </a:rPr>
              <a:t>v</a:t>
            </a:r>
            <a:r>
              <a:rPr lang="es-ES" sz="1600">
                <a:solidFill>
                  <a:srgbClr val="24292F"/>
                </a:solidFill>
                <a:highlight>
                  <a:srgbClr val="FFFFFF"/>
                </a:highlight>
                <a:latin typeface="Consolas"/>
                <a:ea typeface="Consolas"/>
                <a:cs typeface="Consolas"/>
                <a:sym typeface="Consolas"/>
              </a:rPr>
              <a:t>[], </a:t>
            </a:r>
            <a:r>
              <a:rPr lang="es-ES" sz="1600">
                <a:solidFill>
                  <a:srgbClr val="0000FF"/>
                </a:solidFill>
                <a:highlight>
                  <a:srgbClr val="FFFFFF"/>
                </a:highlight>
                <a:latin typeface="Consolas"/>
                <a:ea typeface="Consolas"/>
                <a:cs typeface="Consolas"/>
                <a:sym typeface="Consolas"/>
              </a:rPr>
              <a:t>int </a:t>
            </a:r>
            <a:r>
              <a:rPr lang="es-ES" sz="1600">
                <a:solidFill>
                  <a:srgbClr val="999999"/>
                </a:solidFill>
                <a:highlight>
                  <a:srgbClr val="FFFFFF"/>
                </a:highlight>
                <a:latin typeface="Consolas"/>
                <a:ea typeface="Consolas"/>
                <a:cs typeface="Consolas"/>
                <a:sym typeface="Consolas"/>
              </a:rPr>
              <a:t>size</a:t>
            </a:r>
            <a:r>
              <a:rPr lang="es-ES" sz="1600">
                <a:solidFill>
                  <a:srgbClr val="24292F"/>
                </a:solidFill>
                <a:highlight>
                  <a:srgbClr val="FFFFFF"/>
                </a:highlight>
                <a:latin typeface="Consolas"/>
                <a:ea typeface="Consolas"/>
                <a:cs typeface="Consolas"/>
                <a:sym typeface="Consolas"/>
              </a:rPr>
              <a:t>)</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0B5394"/>
                </a:solidFill>
                <a:highlight>
                  <a:srgbClr val="FFFFFF"/>
                </a:highlight>
                <a:latin typeface="Consolas"/>
                <a:ea typeface="Consolas"/>
                <a:cs typeface="Consolas"/>
                <a:sym typeface="Consolas"/>
              </a:rPr>
              <a:t>mergesort</a:t>
            </a:r>
            <a:r>
              <a:rPr lang="es-ES" sz="1600">
                <a:solidFill>
                  <a:srgbClr val="24292F"/>
                </a:solidFill>
                <a:highlight>
                  <a:srgbClr val="FFFFFF"/>
                </a:highlight>
                <a:latin typeface="Consolas"/>
                <a:ea typeface="Consolas"/>
                <a:cs typeface="Consolas"/>
                <a:sym typeface="Consolas"/>
              </a:rPr>
              <a:t>(</a:t>
            </a:r>
            <a:r>
              <a:rPr lang="es-ES" sz="1600">
                <a:solidFill>
                  <a:srgbClr val="B7B7B7"/>
                </a:solidFill>
                <a:highlight>
                  <a:srgbClr val="FFFFFF"/>
                </a:highlight>
                <a:latin typeface="Consolas"/>
                <a:ea typeface="Consolas"/>
                <a:cs typeface="Consolas"/>
                <a:sym typeface="Consolas"/>
              </a:rPr>
              <a:t>v</a:t>
            </a:r>
            <a:r>
              <a:rPr lang="es-ES" sz="1600">
                <a:solidFill>
                  <a:srgbClr val="24292F"/>
                </a:solidFill>
                <a:highlight>
                  <a:srgbClr val="FFFFFF"/>
                </a:highlight>
                <a:latin typeface="Consolas"/>
                <a:ea typeface="Consolas"/>
                <a:cs typeface="Consolas"/>
                <a:sym typeface="Consolas"/>
              </a:rPr>
              <a:t>, 0, </a:t>
            </a:r>
            <a:r>
              <a:rPr lang="es-ES" sz="1600">
                <a:solidFill>
                  <a:srgbClr val="B7B7B7"/>
                </a:solidFill>
                <a:highlight>
                  <a:srgbClr val="FFFFFF"/>
                </a:highlight>
                <a:latin typeface="Consolas"/>
                <a:ea typeface="Consolas"/>
                <a:cs typeface="Consolas"/>
                <a:sym typeface="Consolas"/>
              </a:rPr>
              <a:t>size </a:t>
            </a:r>
            <a:r>
              <a:rPr lang="es-ES" sz="1600">
                <a:solidFill>
                  <a:srgbClr val="24292F"/>
                </a:solidFill>
                <a:highlight>
                  <a:srgbClr val="FFFFFF"/>
                </a:highlight>
                <a:latin typeface="Consolas"/>
                <a:ea typeface="Consolas"/>
                <a:cs typeface="Consolas"/>
                <a:sym typeface="Consolas"/>
              </a:rPr>
              <a:t>- 1);</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0000FF"/>
                </a:solidFill>
                <a:highlight>
                  <a:srgbClr val="FFFFFF"/>
                </a:highlight>
                <a:latin typeface="Consolas"/>
                <a:ea typeface="Consolas"/>
                <a:cs typeface="Consolas"/>
                <a:sym typeface="Consolas"/>
              </a:rPr>
              <a:t>void </a:t>
            </a:r>
            <a:r>
              <a:rPr lang="es-ES" sz="1600">
                <a:solidFill>
                  <a:srgbClr val="BF9000"/>
                </a:solidFill>
                <a:highlight>
                  <a:srgbClr val="FFFFFF"/>
                </a:highlight>
                <a:latin typeface="Consolas"/>
                <a:ea typeface="Consolas"/>
                <a:cs typeface="Consolas"/>
                <a:sym typeface="Consolas"/>
              </a:rPr>
              <a:t>mergesort</a:t>
            </a:r>
            <a:r>
              <a:rPr lang="es-ES" sz="1600">
                <a:solidFill>
                  <a:srgbClr val="24292F"/>
                </a:solidFill>
                <a:highlight>
                  <a:srgbClr val="FFFFFF"/>
                </a:highlight>
                <a:latin typeface="Consolas"/>
                <a:ea typeface="Consolas"/>
                <a:cs typeface="Consolas"/>
                <a:sym typeface="Consolas"/>
              </a:rPr>
              <a:t>(</a:t>
            </a:r>
            <a:r>
              <a:rPr lang="es-ES" sz="1600">
                <a:solidFill>
                  <a:srgbClr val="0000FF"/>
                </a:solidFill>
                <a:highlight>
                  <a:srgbClr val="FFFFFF"/>
                </a:highlight>
                <a:latin typeface="Consolas"/>
                <a:ea typeface="Consolas"/>
                <a:cs typeface="Consolas"/>
                <a:sym typeface="Consolas"/>
              </a:rPr>
              <a:t>int</a:t>
            </a:r>
            <a:r>
              <a:rPr lang="es-ES" sz="1600">
                <a:solidFill>
                  <a:srgbClr val="24292F"/>
                </a:solidFill>
                <a:highlight>
                  <a:srgbClr val="FFFFFF"/>
                </a:highlight>
                <a:latin typeface="Consolas"/>
                <a:ea typeface="Consolas"/>
                <a:cs typeface="Consolas"/>
                <a:sym typeface="Consolas"/>
              </a:rPr>
              <a:t> </a:t>
            </a:r>
            <a:r>
              <a:rPr lang="es-ES" sz="1600">
                <a:solidFill>
                  <a:srgbClr val="B7B7B7"/>
                </a:solidFill>
                <a:highlight>
                  <a:srgbClr val="FFFFFF"/>
                </a:highlight>
                <a:latin typeface="Consolas"/>
                <a:ea typeface="Consolas"/>
                <a:cs typeface="Consolas"/>
                <a:sym typeface="Consolas"/>
              </a:rPr>
              <a:t>v</a:t>
            </a:r>
            <a:r>
              <a:rPr lang="es-ES" sz="1600">
                <a:solidFill>
                  <a:srgbClr val="24292F"/>
                </a:solidFill>
                <a:highlight>
                  <a:srgbClr val="FFFFFF"/>
                </a:highlight>
                <a:latin typeface="Consolas"/>
                <a:ea typeface="Consolas"/>
                <a:cs typeface="Consolas"/>
                <a:sym typeface="Consolas"/>
              </a:rPr>
              <a:t>[], </a:t>
            </a:r>
            <a:r>
              <a:rPr lang="es-ES" sz="1600">
                <a:solidFill>
                  <a:srgbClr val="0000FF"/>
                </a:solidFill>
                <a:highlight>
                  <a:srgbClr val="FFFFFF"/>
                </a:highlight>
                <a:latin typeface="Consolas"/>
                <a:ea typeface="Consolas"/>
                <a:cs typeface="Consolas"/>
                <a:sym typeface="Consolas"/>
              </a:rPr>
              <a:t>int </a:t>
            </a:r>
            <a:r>
              <a:rPr lang="es-ES" sz="1600">
                <a:solidFill>
                  <a:srgbClr val="24292F"/>
                </a:solidFill>
                <a:highlight>
                  <a:srgbClr val="FFFFFF"/>
                </a:highlight>
                <a:latin typeface="Consolas"/>
                <a:ea typeface="Consolas"/>
                <a:cs typeface="Consolas"/>
                <a:sym typeface="Consolas"/>
              </a:rPr>
              <a:t>e, </a:t>
            </a:r>
            <a:r>
              <a:rPr lang="es-ES" sz="1600">
                <a:solidFill>
                  <a:srgbClr val="0000FF"/>
                </a:solidFill>
                <a:highlight>
                  <a:srgbClr val="FFFFFF"/>
                </a:highlight>
                <a:latin typeface="Consolas"/>
                <a:ea typeface="Consolas"/>
                <a:cs typeface="Consolas"/>
                <a:sym typeface="Consolas"/>
              </a:rPr>
              <a:t>int </a:t>
            </a:r>
            <a:r>
              <a:rPr lang="es-ES" sz="1600">
                <a:solidFill>
                  <a:srgbClr val="24292F"/>
                </a:solidFill>
                <a:highlight>
                  <a:srgbClr val="FFFFFF"/>
                </a:highlight>
                <a:latin typeface="Consolas"/>
                <a:ea typeface="Consolas"/>
                <a:cs typeface="Consolas"/>
                <a:sym typeface="Consolas"/>
              </a:rPr>
              <a:t>d)</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9900FF"/>
                </a:solidFill>
                <a:highlight>
                  <a:srgbClr val="FFFFFF"/>
                </a:highlight>
                <a:latin typeface="Consolas"/>
                <a:ea typeface="Consolas"/>
                <a:cs typeface="Consolas"/>
                <a:sym typeface="Consolas"/>
              </a:rPr>
              <a:t>if </a:t>
            </a:r>
            <a:r>
              <a:rPr lang="es-ES" sz="1600">
                <a:solidFill>
                  <a:srgbClr val="24292F"/>
                </a:solidFill>
                <a:highlight>
                  <a:srgbClr val="FFFFFF"/>
                </a:highlight>
                <a:latin typeface="Consolas"/>
                <a:ea typeface="Consolas"/>
                <a:cs typeface="Consolas"/>
                <a:sym typeface="Consolas"/>
              </a:rPr>
              <a:t>(e &lt; d) </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0000FF"/>
                </a:solidFill>
                <a:highlight>
                  <a:srgbClr val="FFFFFF"/>
                </a:highlight>
                <a:latin typeface="Consolas"/>
                <a:ea typeface="Consolas"/>
                <a:cs typeface="Consolas"/>
                <a:sym typeface="Consolas"/>
              </a:rPr>
              <a:t>int </a:t>
            </a:r>
            <a:r>
              <a:rPr lang="es-ES" sz="1600">
                <a:solidFill>
                  <a:srgbClr val="24292F"/>
                </a:solidFill>
                <a:highlight>
                  <a:srgbClr val="FFFFFF"/>
                </a:highlight>
                <a:latin typeface="Consolas"/>
                <a:ea typeface="Consolas"/>
                <a:cs typeface="Consolas"/>
                <a:sym typeface="Consolas"/>
              </a:rPr>
              <a:t>m = (e + d) / 2;</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0B5394"/>
                </a:solidFill>
                <a:highlight>
                  <a:srgbClr val="FFFFFF"/>
                </a:highlight>
                <a:latin typeface="Consolas"/>
                <a:ea typeface="Consolas"/>
                <a:cs typeface="Consolas"/>
                <a:sym typeface="Consolas"/>
              </a:rPr>
              <a:t>mergesort</a:t>
            </a:r>
            <a:r>
              <a:rPr lang="es-ES" sz="1600">
                <a:solidFill>
                  <a:srgbClr val="24292F"/>
                </a:solidFill>
                <a:highlight>
                  <a:srgbClr val="FFFFFF"/>
                </a:highlight>
                <a:latin typeface="Consolas"/>
                <a:ea typeface="Consolas"/>
                <a:cs typeface="Consolas"/>
                <a:sym typeface="Consolas"/>
              </a:rPr>
              <a:t>(v, e, m);</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0B5394"/>
                </a:solidFill>
                <a:highlight>
                  <a:srgbClr val="FFFFFF"/>
                </a:highlight>
                <a:latin typeface="Consolas"/>
                <a:ea typeface="Consolas"/>
                <a:cs typeface="Consolas"/>
                <a:sym typeface="Consolas"/>
              </a:rPr>
              <a:t>mergesort</a:t>
            </a:r>
            <a:r>
              <a:rPr lang="es-ES" sz="1600">
                <a:solidFill>
                  <a:srgbClr val="24292F"/>
                </a:solidFill>
                <a:highlight>
                  <a:srgbClr val="FFFFFF"/>
                </a:highlight>
                <a:latin typeface="Consolas"/>
                <a:ea typeface="Consolas"/>
                <a:cs typeface="Consolas"/>
                <a:sym typeface="Consolas"/>
              </a:rPr>
              <a:t>(v, m + 1, d);</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r>
              <a:rPr lang="es-ES" sz="1600">
                <a:solidFill>
                  <a:srgbClr val="0B5394"/>
                </a:solidFill>
                <a:highlight>
                  <a:srgbClr val="FFFFFF"/>
                </a:highlight>
                <a:latin typeface="Consolas"/>
                <a:ea typeface="Consolas"/>
                <a:cs typeface="Consolas"/>
                <a:sym typeface="Consolas"/>
              </a:rPr>
              <a:t>merge</a:t>
            </a:r>
            <a:r>
              <a:rPr lang="es-ES" sz="1600">
                <a:solidFill>
                  <a:srgbClr val="24292F"/>
                </a:solidFill>
                <a:highlight>
                  <a:srgbClr val="FFFFFF"/>
                </a:highlight>
                <a:latin typeface="Consolas"/>
                <a:ea typeface="Consolas"/>
                <a:cs typeface="Consolas"/>
                <a:sym typeface="Consolas"/>
              </a:rPr>
              <a:t>(v, e, m, d);</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	}</a:t>
            </a:r>
            <a:endParaRPr sz="16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600">
                <a:solidFill>
                  <a:srgbClr val="24292F"/>
                </a:solidFill>
                <a:highlight>
                  <a:srgbClr val="FFFFFF"/>
                </a:highlight>
                <a:latin typeface="Consolas"/>
                <a:ea typeface="Consolas"/>
                <a:cs typeface="Consolas"/>
                <a:sym typeface="Consolas"/>
              </a:rPr>
              <a:t>}</a:t>
            </a:r>
            <a:endParaRPr sz="1600">
              <a:solidFill>
                <a:srgbClr val="24292F"/>
              </a:solidFill>
              <a:highlight>
                <a:srgbClr val="FFFFFF"/>
              </a:highlight>
              <a:latin typeface="Consolas"/>
              <a:ea typeface="Consolas"/>
              <a:cs typeface="Consolas"/>
              <a:sym typeface="Consolas"/>
            </a:endParaRPr>
          </a:p>
          <a:p>
            <a:pPr marL="0" lvl="0" indent="0" algn="l" rtl="0">
              <a:spcBef>
                <a:spcPts val="360"/>
              </a:spcBef>
              <a:spcAft>
                <a:spcPts val="0"/>
              </a:spcAft>
              <a:buNone/>
            </a:pPr>
            <a:endParaRPr sz="1600">
              <a:solidFill>
                <a:srgbClr val="0000FF"/>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42914" y="441278"/>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(código en C++). </a:t>
            </a:r>
            <a:endParaRPr sz="2300" b="1">
              <a:solidFill>
                <a:schemeClr val="accent6"/>
              </a:solidFill>
            </a:endParaRPr>
          </a:p>
        </p:txBody>
      </p:sp>
      <p:sp>
        <p:nvSpPr>
          <p:cNvPr id="207" name="Google Shape;207;p28"/>
          <p:cNvSpPr txBox="1">
            <a:spLocks noGrp="1"/>
          </p:cNvSpPr>
          <p:nvPr>
            <p:ph type="body" idx="1"/>
          </p:nvPr>
        </p:nvSpPr>
        <p:spPr>
          <a:xfrm>
            <a:off x="566750" y="1196975"/>
            <a:ext cx="8001000" cy="49467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42857"/>
              </a:lnSpc>
              <a:spcBef>
                <a:spcPts val="0"/>
              </a:spcBef>
              <a:spcAft>
                <a:spcPts val="0"/>
              </a:spcAft>
              <a:buNone/>
            </a:pPr>
            <a:r>
              <a:rPr lang="es-ES" sz="1200">
                <a:solidFill>
                  <a:srgbClr val="0000FF"/>
                </a:solidFill>
                <a:highlight>
                  <a:srgbClr val="FFFFFF"/>
                </a:highlight>
                <a:latin typeface="Consolas"/>
                <a:ea typeface="Consolas"/>
                <a:cs typeface="Consolas"/>
                <a:sym typeface="Consolas"/>
              </a:rPr>
              <a:t>void </a:t>
            </a:r>
            <a:r>
              <a:rPr lang="es-ES" sz="1200">
                <a:solidFill>
                  <a:srgbClr val="BF9000"/>
                </a:solidFill>
                <a:highlight>
                  <a:srgbClr val="FFFFFF"/>
                </a:highlight>
                <a:latin typeface="Consolas"/>
                <a:ea typeface="Consolas"/>
                <a:cs typeface="Consolas"/>
                <a:sym typeface="Consolas"/>
              </a:rPr>
              <a:t>merge</a:t>
            </a:r>
            <a:r>
              <a:rPr lang="es-ES" sz="1200">
                <a:solidFill>
                  <a:srgbClr val="24292F"/>
                </a:solidFill>
                <a:highlight>
                  <a:srgbClr val="FFFFFF"/>
                </a:highlight>
                <a:latin typeface="Consolas"/>
                <a:ea typeface="Consolas"/>
                <a:cs typeface="Consolas"/>
                <a:sym typeface="Consolas"/>
              </a:rPr>
              <a:t>(</a:t>
            </a:r>
            <a:r>
              <a:rPr lang="es-ES" sz="1200">
                <a:solidFill>
                  <a:srgbClr val="0000FF"/>
                </a:solidFill>
                <a:highlight>
                  <a:srgbClr val="FFFFFF"/>
                </a:highlight>
                <a:latin typeface="Consolas"/>
                <a:ea typeface="Consolas"/>
                <a:cs typeface="Consolas"/>
                <a:sym typeface="Consolas"/>
              </a:rPr>
              <a:t>int</a:t>
            </a:r>
            <a:r>
              <a:rPr lang="es-ES" sz="1200">
                <a:solidFill>
                  <a:srgbClr val="24292F"/>
                </a:solidFill>
                <a:highlight>
                  <a:srgbClr val="FFFFFF"/>
                </a:highlight>
                <a:latin typeface="Consolas"/>
                <a:ea typeface="Consolas"/>
                <a:cs typeface="Consolas"/>
                <a:sym typeface="Consolas"/>
              </a:rPr>
              <a:t> v[],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e,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m,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d)</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*B = new </a:t>
            </a:r>
            <a:r>
              <a:rPr lang="es-ES" sz="1200">
                <a:solidFill>
                  <a:srgbClr val="0000FF"/>
                </a:solidFill>
                <a:highlight>
                  <a:srgbClr val="FFFFFF"/>
                </a:highlight>
                <a:latin typeface="Consolas"/>
                <a:ea typeface="Consolas"/>
                <a:cs typeface="Consolas"/>
                <a:sym typeface="Consolas"/>
              </a:rPr>
              <a:t>int</a:t>
            </a:r>
            <a:r>
              <a:rPr lang="es-ES" sz="1200">
                <a:solidFill>
                  <a:srgbClr val="24292F"/>
                </a:solidFill>
                <a:highlight>
                  <a:srgbClr val="FFFFFF"/>
                </a:highlight>
                <a:latin typeface="Consolas"/>
                <a:ea typeface="Consolas"/>
                <a:cs typeface="Consolas"/>
                <a:sym typeface="Consolas"/>
              </a:rPr>
              <a:t>[d - e + 1];</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i = e;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j = m + 1; </a:t>
            </a:r>
            <a:r>
              <a:rPr lang="es-ES" sz="1200">
                <a:solidFill>
                  <a:srgbClr val="0000FF"/>
                </a:solidFill>
                <a:highlight>
                  <a:srgbClr val="FFFFFF"/>
                </a:highlight>
                <a:latin typeface="Consolas"/>
                <a:ea typeface="Consolas"/>
                <a:cs typeface="Consolas"/>
                <a:sym typeface="Consolas"/>
              </a:rPr>
              <a:t>int </a:t>
            </a:r>
            <a:r>
              <a:rPr lang="es-ES" sz="1200">
                <a:solidFill>
                  <a:srgbClr val="24292F"/>
                </a:solidFill>
                <a:highlight>
                  <a:srgbClr val="FFFFFF"/>
                </a:highlight>
                <a:latin typeface="Consolas"/>
                <a:ea typeface="Consolas"/>
                <a:cs typeface="Consolas"/>
                <a:sym typeface="Consolas"/>
              </a:rPr>
              <a:t>k = 0;</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9900FF"/>
                </a:solidFill>
                <a:highlight>
                  <a:srgbClr val="FFFFFF"/>
                </a:highlight>
                <a:latin typeface="Consolas"/>
                <a:ea typeface="Consolas"/>
                <a:cs typeface="Consolas"/>
                <a:sym typeface="Consolas"/>
              </a:rPr>
              <a:t>while </a:t>
            </a:r>
            <a:r>
              <a:rPr lang="es-ES" sz="1200">
                <a:solidFill>
                  <a:srgbClr val="24292F"/>
                </a:solidFill>
                <a:highlight>
                  <a:srgbClr val="FFFFFF"/>
                </a:highlight>
                <a:latin typeface="Consolas"/>
                <a:ea typeface="Consolas"/>
                <a:cs typeface="Consolas"/>
                <a:sym typeface="Consolas"/>
              </a:rPr>
              <a:t>(i &lt;= m &amp;&amp; j &lt;= d) {</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9900FF"/>
                </a:solidFill>
                <a:highlight>
                  <a:srgbClr val="FFFFFF"/>
                </a:highlight>
                <a:latin typeface="Consolas"/>
                <a:ea typeface="Consolas"/>
                <a:cs typeface="Consolas"/>
                <a:sym typeface="Consolas"/>
              </a:rPr>
              <a:t>if </a:t>
            </a:r>
            <a:r>
              <a:rPr lang="es-ES" sz="1200">
                <a:solidFill>
                  <a:srgbClr val="24292F"/>
                </a:solidFill>
                <a:highlight>
                  <a:srgbClr val="FFFFFF"/>
                </a:highlight>
                <a:latin typeface="Consolas"/>
                <a:ea typeface="Consolas"/>
                <a:cs typeface="Consolas"/>
                <a:sym typeface="Consolas"/>
              </a:rPr>
              <a:t>(</a:t>
            </a:r>
            <a:r>
              <a:rPr lang="es-ES" sz="1200">
                <a:solidFill>
                  <a:srgbClr val="B7B7B7"/>
                </a:solidFill>
                <a:highlight>
                  <a:srgbClr val="FFFFFF"/>
                </a:highlight>
                <a:latin typeface="Consolas"/>
                <a:ea typeface="Consolas"/>
                <a:cs typeface="Consolas"/>
                <a:sym typeface="Consolas"/>
              </a:rPr>
              <a:t>v</a:t>
            </a:r>
            <a:r>
              <a:rPr lang="es-ES" sz="1200">
                <a:solidFill>
                  <a:srgbClr val="24292F"/>
                </a:solidFill>
                <a:highlight>
                  <a:srgbClr val="FFFFFF"/>
                </a:highlight>
                <a:latin typeface="Consolas"/>
                <a:ea typeface="Consolas"/>
                <a:cs typeface="Consolas"/>
                <a:sym typeface="Consolas"/>
              </a:rPr>
              <a:t>[</a:t>
            </a:r>
            <a:r>
              <a:rPr lang="es-ES" sz="1200">
                <a:solidFill>
                  <a:srgbClr val="0B5394"/>
                </a:solidFill>
                <a:highlight>
                  <a:srgbClr val="FFFFFF"/>
                </a:highlight>
                <a:latin typeface="Consolas"/>
                <a:ea typeface="Consolas"/>
                <a:cs typeface="Consolas"/>
                <a:sym typeface="Consolas"/>
              </a:rPr>
              <a:t>i</a:t>
            </a:r>
            <a:r>
              <a:rPr lang="es-ES" sz="1200">
                <a:solidFill>
                  <a:srgbClr val="24292F"/>
                </a:solidFill>
                <a:highlight>
                  <a:srgbClr val="FFFFFF"/>
                </a:highlight>
                <a:latin typeface="Consolas"/>
                <a:ea typeface="Consolas"/>
                <a:cs typeface="Consolas"/>
                <a:sym typeface="Consolas"/>
              </a:rPr>
              <a:t>] &lt; </a:t>
            </a:r>
            <a:r>
              <a:rPr lang="es-ES" sz="1200">
                <a:solidFill>
                  <a:srgbClr val="B7B7B7"/>
                </a:solidFill>
                <a:highlight>
                  <a:srgbClr val="FFFFFF"/>
                </a:highlight>
                <a:latin typeface="Consolas"/>
                <a:ea typeface="Consolas"/>
                <a:cs typeface="Consolas"/>
                <a:sym typeface="Consolas"/>
              </a:rPr>
              <a:t>v</a:t>
            </a:r>
            <a:r>
              <a:rPr lang="es-ES" sz="1200">
                <a:solidFill>
                  <a:srgbClr val="24292F"/>
                </a:solidFill>
                <a:highlight>
                  <a:srgbClr val="FFFFFF"/>
                </a:highlight>
                <a:latin typeface="Consolas"/>
                <a:ea typeface="Consolas"/>
                <a:cs typeface="Consolas"/>
                <a:sym typeface="Consolas"/>
              </a:rPr>
              <a:t>[</a:t>
            </a:r>
            <a:r>
              <a:rPr lang="es-ES" sz="1200">
                <a:solidFill>
                  <a:srgbClr val="0B5394"/>
                </a:solidFill>
                <a:highlight>
                  <a:srgbClr val="FFFFFF"/>
                </a:highlight>
                <a:latin typeface="Consolas"/>
                <a:ea typeface="Consolas"/>
                <a:cs typeface="Consolas"/>
                <a:sym typeface="Consolas"/>
              </a:rPr>
              <a:t>j</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B[</a:t>
            </a:r>
            <a:r>
              <a:rPr lang="es-ES" sz="1200">
                <a:solidFill>
                  <a:srgbClr val="0B5394"/>
                </a:solidFill>
                <a:highlight>
                  <a:srgbClr val="FFFFFF"/>
                </a:highlight>
                <a:latin typeface="Consolas"/>
                <a:ea typeface="Consolas"/>
                <a:cs typeface="Consolas"/>
                <a:sym typeface="Consolas"/>
              </a:rPr>
              <a:t>k++</a:t>
            </a:r>
            <a:r>
              <a:rPr lang="es-ES" sz="1200">
                <a:solidFill>
                  <a:srgbClr val="24292F"/>
                </a:solidFill>
                <a:highlight>
                  <a:srgbClr val="FFFFFF"/>
                </a:highlight>
                <a:latin typeface="Consolas"/>
                <a:ea typeface="Consolas"/>
                <a:cs typeface="Consolas"/>
                <a:sym typeface="Consolas"/>
              </a:rPr>
              <a:t>] = v[</a:t>
            </a:r>
            <a:r>
              <a:rPr lang="es-ES" sz="1200">
                <a:solidFill>
                  <a:srgbClr val="0B5394"/>
                </a:solidFill>
                <a:highlight>
                  <a:srgbClr val="FFFFFF"/>
                </a:highlight>
                <a:latin typeface="Consolas"/>
                <a:ea typeface="Consolas"/>
                <a:cs typeface="Consolas"/>
                <a:sym typeface="Consolas"/>
              </a:rPr>
              <a:t>i++</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9900FF"/>
                </a:solidFill>
                <a:highlight>
                  <a:srgbClr val="FFFFFF"/>
                </a:highlight>
                <a:latin typeface="Consolas"/>
                <a:ea typeface="Consolas"/>
                <a:cs typeface="Consolas"/>
                <a:sym typeface="Consolas"/>
              </a:rPr>
              <a:t>		else</a:t>
            </a:r>
            <a:endParaRPr sz="1200">
              <a:solidFill>
                <a:srgbClr val="9900F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B[</a:t>
            </a:r>
            <a:r>
              <a:rPr lang="es-ES" sz="1200">
                <a:solidFill>
                  <a:srgbClr val="0B5394"/>
                </a:solidFill>
                <a:highlight>
                  <a:srgbClr val="FFFFFF"/>
                </a:highlight>
                <a:latin typeface="Consolas"/>
                <a:ea typeface="Consolas"/>
                <a:cs typeface="Consolas"/>
                <a:sym typeface="Consolas"/>
              </a:rPr>
              <a:t>k++</a:t>
            </a:r>
            <a:r>
              <a:rPr lang="es-ES" sz="1200">
                <a:solidFill>
                  <a:srgbClr val="24292F"/>
                </a:solidFill>
                <a:highlight>
                  <a:srgbClr val="FFFFFF"/>
                </a:highlight>
                <a:latin typeface="Consolas"/>
                <a:ea typeface="Consolas"/>
                <a:cs typeface="Consolas"/>
                <a:sym typeface="Consolas"/>
              </a:rPr>
              <a:t>] = v[</a:t>
            </a:r>
            <a:r>
              <a:rPr lang="es-ES" sz="1200">
                <a:solidFill>
                  <a:srgbClr val="0B5394"/>
                </a:solidFill>
                <a:highlight>
                  <a:srgbClr val="FFFFFF"/>
                </a:highlight>
                <a:latin typeface="Consolas"/>
                <a:ea typeface="Consolas"/>
                <a:cs typeface="Consolas"/>
                <a:sym typeface="Consolas"/>
              </a:rPr>
              <a:t>j++</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9900FF"/>
                </a:solidFill>
                <a:highlight>
                  <a:srgbClr val="FFFFFF"/>
                </a:highlight>
                <a:latin typeface="Consolas"/>
                <a:ea typeface="Consolas"/>
                <a:cs typeface="Consolas"/>
                <a:sym typeface="Consolas"/>
              </a:rPr>
              <a:t>while</a:t>
            </a:r>
            <a:r>
              <a:rPr lang="es-ES" sz="1200">
                <a:solidFill>
                  <a:srgbClr val="24292F"/>
                </a:solidFill>
                <a:highlight>
                  <a:srgbClr val="FFFFFF"/>
                </a:highlight>
                <a:latin typeface="Consolas"/>
                <a:ea typeface="Consolas"/>
                <a:cs typeface="Consolas"/>
                <a:sym typeface="Consolas"/>
              </a:rPr>
              <a:t>(i &lt;= m)</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B[</a:t>
            </a:r>
            <a:r>
              <a:rPr lang="es-ES" sz="1200">
                <a:solidFill>
                  <a:srgbClr val="0B5394"/>
                </a:solidFill>
                <a:highlight>
                  <a:srgbClr val="FFFFFF"/>
                </a:highlight>
                <a:latin typeface="Consolas"/>
                <a:ea typeface="Consolas"/>
                <a:cs typeface="Consolas"/>
                <a:sym typeface="Consolas"/>
              </a:rPr>
              <a:t>k++</a:t>
            </a:r>
            <a:r>
              <a:rPr lang="es-ES" sz="1200">
                <a:solidFill>
                  <a:srgbClr val="24292F"/>
                </a:solidFill>
                <a:highlight>
                  <a:srgbClr val="FFFFFF"/>
                </a:highlight>
                <a:latin typeface="Consolas"/>
                <a:ea typeface="Consolas"/>
                <a:cs typeface="Consolas"/>
                <a:sym typeface="Consolas"/>
              </a:rPr>
              <a:t>] = </a:t>
            </a:r>
            <a:r>
              <a:rPr lang="es-ES" sz="1200">
                <a:solidFill>
                  <a:srgbClr val="B7B7B7"/>
                </a:solidFill>
                <a:highlight>
                  <a:srgbClr val="FFFFFF"/>
                </a:highlight>
                <a:latin typeface="Consolas"/>
                <a:ea typeface="Consolas"/>
                <a:cs typeface="Consolas"/>
                <a:sym typeface="Consolas"/>
              </a:rPr>
              <a:t>v</a:t>
            </a:r>
            <a:r>
              <a:rPr lang="es-ES" sz="1200">
                <a:solidFill>
                  <a:srgbClr val="24292F"/>
                </a:solidFill>
                <a:highlight>
                  <a:srgbClr val="FFFFFF"/>
                </a:highlight>
                <a:latin typeface="Consolas"/>
                <a:ea typeface="Consolas"/>
                <a:cs typeface="Consolas"/>
                <a:sym typeface="Consolas"/>
              </a:rPr>
              <a:t>[</a:t>
            </a:r>
            <a:r>
              <a:rPr lang="es-ES" sz="1200">
                <a:solidFill>
                  <a:srgbClr val="0B5394"/>
                </a:solidFill>
                <a:highlight>
                  <a:srgbClr val="FFFFFF"/>
                </a:highlight>
                <a:latin typeface="Consolas"/>
                <a:ea typeface="Consolas"/>
                <a:cs typeface="Consolas"/>
                <a:sym typeface="Consolas"/>
              </a:rPr>
              <a:t>i++</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9900FF"/>
                </a:solidFill>
                <a:highlight>
                  <a:srgbClr val="FFFFFF"/>
                </a:highlight>
                <a:latin typeface="Consolas"/>
                <a:ea typeface="Consolas"/>
                <a:cs typeface="Consolas"/>
                <a:sym typeface="Consolas"/>
              </a:rPr>
              <a:t>while </a:t>
            </a:r>
            <a:r>
              <a:rPr lang="es-ES" sz="1200">
                <a:solidFill>
                  <a:srgbClr val="24292F"/>
                </a:solidFill>
                <a:highlight>
                  <a:srgbClr val="FFFFFF"/>
                </a:highlight>
                <a:latin typeface="Consolas"/>
                <a:ea typeface="Consolas"/>
                <a:cs typeface="Consolas"/>
                <a:sym typeface="Consolas"/>
              </a:rPr>
              <a:t>(j &lt;= d)</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B[</a:t>
            </a:r>
            <a:r>
              <a:rPr lang="es-ES" sz="1200">
                <a:solidFill>
                  <a:srgbClr val="0B5394"/>
                </a:solidFill>
                <a:highlight>
                  <a:srgbClr val="FFFFFF"/>
                </a:highlight>
                <a:latin typeface="Consolas"/>
                <a:ea typeface="Consolas"/>
                <a:cs typeface="Consolas"/>
                <a:sym typeface="Consolas"/>
              </a:rPr>
              <a:t>k++</a:t>
            </a:r>
            <a:r>
              <a:rPr lang="es-ES" sz="1200">
                <a:solidFill>
                  <a:srgbClr val="24292F"/>
                </a:solidFill>
                <a:highlight>
                  <a:srgbClr val="FFFFFF"/>
                </a:highlight>
                <a:latin typeface="Consolas"/>
                <a:ea typeface="Consolas"/>
                <a:cs typeface="Consolas"/>
                <a:sym typeface="Consolas"/>
              </a:rPr>
              <a:t>] = </a:t>
            </a:r>
            <a:r>
              <a:rPr lang="es-ES" sz="1200">
                <a:solidFill>
                  <a:srgbClr val="B7B7B7"/>
                </a:solidFill>
                <a:highlight>
                  <a:srgbClr val="FFFFFF"/>
                </a:highlight>
                <a:latin typeface="Consolas"/>
                <a:ea typeface="Consolas"/>
                <a:cs typeface="Consolas"/>
                <a:sym typeface="Consolas"/>
              </a:rPr>
              <a:t>v</a:t>
            </a:r>
            <a:r>
              <a:rPr lang="es-ES" sz="1200">
                <a:solidFill>
                  <a:srgbClr val="24292F"/>
                </a:solidFill>
                <a:highlight>
                  <a:srgbClr val="FFFFFF"/>
                </a:highlight>
                <a:latin typeface="Consolas"/>
                <a:ea typeface="Consolas"/>
                <a:cs typeface="Consolas"/>
                <a:sym typeface="Consolas"/>
              </a:rPr>
              <a:t>[</a:t>
            </a:r>
            <a:r>
              <a:rPr lang="es-ES" sz="1200">
                <a:solidFill>
                  <a:srgbClr val="0B5394"/>
                </a:solidFill>
                <a:highlight>
                  <a:srgbClr val="FFFFFF"/>
                </a:highlight>
                <a:latin typeface="Consolas"/>
                <a:ea typeface="Consolas"/>
                <a:cs typeface="Consolas"/>
                <a:sym typeface="Consolas"/>
              </a:rPr>
              <a:t>j++</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solidFill>
                  <a:srgbClr val="9900FF"/>
                </a:solidFill>
                <a:highlight>
                  <a:srgbClr val="FFFFFF"/>
                </a:highlight>
                <a:latin typeface="Consolas"/>
                <a:ea typeface="Consolas"/>
                <a:cs typeface="Consolas"/>
                <a:sym typeface="Consolas"/>
              </a:rPr>
              <a:t>for </a:t>
            </a:r>
            <a:r>
              <a:rPr lang="es-ES" sz="1200">
                <a:solidFill>
                  <a:srgbClr val="24292F"/>
                </a:solidFill>
                <a:highlight>
                  <a:srgbClr val="FFFFFF"/>
                </a:highlight>
                <a:latin typeface="Consolas"/>
                <a:ea typeface="Consolas"/>
                <a:cs typeface="Consolas"/>
                <a:sym typeface="Consolas"/>
              </a:rPr>
              <a:t>(k = 0; k &lt;= d - e; ++k)</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v[</a:t>
            </a:r>
            <a:r>
              <a:rPr lang="es-ES" sz="1200">
                <a:solidFill>
                  <a:srgbClr val="0B5394"/>
                </a:solidFill>
                <a:highlight>
                  <a:srgbClr val="FFFFFF"/>
                </a:highlight>
                <a:latin typeface="Consolas"/>
                <a:ea typeface="Consolas"/>
                <a:cs typeface="Consolas"/>
                <a:sym typeface="Consolas"/>
              </a:rPr>
              <a:t>e + k</a:t>
            </a:r>
            <a:r>
              <a:rPr lang="es-ES" sz="1200">
                <a:solidFill>
                  <a:srgbClr val="24292F"/>
                </a:solidFill>
                <a:highlight>
                  <a:srgbClr val="FFFFFF"/>
                </a:highlight>
                <a:latin typeface="Consolas"/>
                <a:ea typeface="Consolas"/>
                <a:cs typeface="Consolas"/>
                <a:sym typeface="Consolas"/>
              </a:rPr>
              <a:t>] = B[</a:t>
            </a:r>
            <a:r>
              <a:rPr lang="es-ES" sz="1200">
                <a:solidFill>
                  <a:srgbClr val="0B5394"/>
                </a:solidFill>
                <a:highlight>
                  <a:srgbClr val="FFFFFF"/>
                </a:highlight>
                <a:latin typeface="Consolas"/>
                <a:ea typeface="Consolas"/>
                <a:cs typeface="Consolas"/>
                <a:sym typeface="Consolas"/>
              </a:rPr>
              <a:t>k</a:t>
            </a: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	</a:t>
            </a:r>
            <a:r>
              <a:rPr lang="es-ES" sz="1200">
                <a:highlight>
                  <a:srgbClr val="FFFFFF"/>
                </a:highlight>
                <a:latin typeface="Consolas"/>
                <a:ea typeface="Consolas"/>
                <a:cs typeface="Consolas"/>
                <a:sym typeface="Consolas"/>
              </a:rPr>
              <a:t>delete[]</a:t>
            </a:r>
            <a:r>
              <a:rPr lang="es-ES" sz="1200">
                <a:solidFill>
                  <a:srgbClr val="24292F"/>
                </a:solidFill>
                <a:highlight>
                  <a:srgbClr val="FFFFFF"/>
                </a:highlight>
                <a:latin typeface="Consolas"/>
                <a:ea typeface="Consolas"/>
                <a:cs typeface="Consolas"/>
                <a:sym typeface="Consolas"/>
              </a:rPr>
              <a:t> B;</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r>
              <a:rPr lang="es-ES" sz="1200">
                <a:solidFill>
                  <a:srgbClr val="24292F"/>
                </a:solidFill>
                <a:highlight>
                  <a:srgbClr val="FFFFFF"/>
                </a:highlight>
                <a:latin typeface="Consolas"/>
                <a:ea typeface="Consolas"/>
                <a:cs typeface="Consolas"/>
                <a:sym typeface="Consolas"/>
              </a:rPr>
              <a:t>}</a:t>
            </a:r>
            <a:endParaRPr sz="1200">
              <a:solidFill>
                <a:srgbClr val="24292F"/>
              </a:solidFill>
              <a:highlight>
                <a:srgbClr val="FFFFFF"/>
              </a:highlight>
              <a:latin typeface="Consolas"/>
              <a:ea typeface="Consolas"/>
              <a:cs typeface="Consolas"/>
              <a:sym typeface="Consolas"/>
            </a:endParaRPr>
          </a:p>
          <a:p>
            <a:pPr marL="0" lvl="0" indent="0" algn="l" rtl="0">
              <a:lnSpc>
                <a:spcPct val="142857"/>
              </a:lnSpc>
              <a:spcBef>
                <a:spcPts val="0"/>
              </a:spcBef>
              <a:spcAft>
                <a:spcPts val="0"/>
              </a:spcAft>
              <a:buNone/>
            </a:pPr>
            <a:endParaRPr sz="1400">
              <a:solidFill>
                <a:srgbClr val="0000FF"/>
              </a:solidFill>
              <a:highlight>
                <a:srgbClr val="FFFFFF"/>
              </a:highlight>
              <a:latin typeface="Consolas"/>
              <a:ea typeface="Consolas"/>
              <a:cs typeface="Consolas"/>
              <a:sym typeface="Consolas"/>
            </a:endParaRPr>
          </a:p>
          <a:p>
            <a:pPr marL="0" lvl="0" indent="0" algn="l" rtl="0">
              <a:spcBef>
                <a:spcPts val="360"/>
              </a:spcBef>
              <a:spcAft>
                <a:spcPts val="0"/>
              </a:spcAft>
              <a:buNone/>
            </a:pPr>
            <a:endParaRPr sz="1400">
              <a:solidFill>
                <a:srgbClr val="0000F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656561" y="427630"/>
            <a:ext cx="8001000" cy="531900"/>
          </a:xfrm>
          <a:prstGeom prst="rect">
            <a:avLst/>
          </a:prstGeom>
          <a:noFill/>
          <a:ln>
            <a:noFill/>
          </a:ln>
        </p:spPr>
        <p:txBody>
          <a:bodyPr spcFirstLastPara="1" wrap="square" lIns="91425" tIns="45700" rIns="91425" bIns="45700" anchor="ctr" anchorCtr="0">
            <a:noAutofit/>
          </a:bodyPr>
          <a:lstStyle/>
          <a:p>
            <a:pPr marL="0" lvl="1" indent="0" algn="just" rtl="0">
              <a:spcBef>
                <a:spcPts val="0"/>
              </a:spcBef>
              <a:spcAft>
                <a:spcPts val="0"/>
              </a:spcAft>
              <a:buNone/>
            </a:pPr>
            <a:r>
              <a:rPr lang="es-ES" sz="2300" b="1">
                <a:solidFill>
                  <a:schemeClr val="accent6"/>
                </a:solidFill>
              </a:rPr>
              <a:t>Gráficas de coste teóricas y empíricas. Conclusiones. </a:t>
            </a:r>
            <a:endParaRPr sz="2300" b="1">
              <a:solidFill>
                <a:schemeClr val="accent6"/>
              </a:solidFill>
            </a:endParaRPr>
          </a:p>
        </p:txBody>
      </p:sp>
      <p:sp>
        <p:nvSpPr>
          <p:cNvPr id="214" name="Google Shape;214;p29"/>
          <p:cNvSpPr txBox="1">
            <a:spLocks noGrp="1"/>
          </p:cNvSpPr>
          <p:nvPr>
            <p:ph type="body" idx="4294967295"/>
          </p:nvPr>
        </p:nvSpPr>
        <p:spPr>
          <a:xfrm>
            <a:off x="683568" y="1052736"/>
            <a:ext cx="8001000" cy="5040300"/>
          </a:xfrm>
          <a:prstGeom prst="rect">
            <a:avLst/>
          </a:prstGeom>
          <a:noFill/>
          <a:ln>
            <a:noFill/>
          </a:ln>
        </p:spPr>
        <p:txBody>
          <a:bodyPr spcFirstLastPara="1" wrap="square" lIns="91425" tIns="45700" rIns="91425" bIns="45700" anchor="t" anchorCtr="0">
            <a:noAutofit/>
          </a:bodyPr>
          <a:lstStyle/>
          <a:p>
            <a:pPr marL="0" lvl="1" indent="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0" algn="just" rtl="0">
              <a:spcBef>
                <a:spcPts val="0"/>
              </a:spcBef>
              <a:spcAft>
                <a:spcPts val="0"/>
              </a:spcAft>
              <a:buSzPts val="1400"/>
              <a:buNone/>
            </a:pPr>
            <a:r>
              <a:rPr lang="es-ES" sz="1400">
                <a:solidFill>
                  <a:srgbClr val="C00000"/>
                </a:solidFill>
              </a:rPr>
              <a:t>		</a:t>
            </a:r>
            <a:r>
              <a:rPr lang="es-ES" sz="1700" b="1" u="sng">
                <a:solidFill>
                  <a:srgbClr val="C00000"/>
                </a:solidFill>
              </a:rPr>
              <a:t>Teórico:	</a:t>
            </a:r>
            <a:r>
              <a:rPr lang="es-ES" sz="1700" b="1">
                <a:solidFill>
                  <a:srgbClr val="C00000"/>
                </a:solidFill>
              </a:rPr>
              <a:t>							</a:t>
            </a:r>
            <a:r>
              <a:rPr lang="es-ES" sz="1700" b="1" u="sng">
                <a:solidFill>
                  <a:srgbClr val="C00000"/>
                </a:solidFill>
              </a:rPr>
              <a:t>Empírica</a:t>
            </a:r>
            <a:r>
              <a:rPr lang="es-ES" sz="1700" b="1">
                <a:solidFill>
                  <a:srgbClr val="C00000"/>
                </a:solidFill>
              </a:rPr>
              <a:t>:</a:t>
            </a:r>
            <a:endParaRPr sz="1700" b="1">
              <a:solidFill>
                <a:srgbClr val="C00000"/>
              </a:solidFill>
            </a:endParaRPr>
          </a:p>
          <a:p>
            <a:pPr marL="0" lvl="1" indent="457200" algn="just" rtl="0">
              <a:spcBef>
                <a:spcPts val="0"/>
              </a:spcBef>
              <a:spcAft>
                <a:spcPts val="0"/>
              </a:spcAft>
              <a:buSzPts val="1400"/>
              <a:buNone/>
            </a:pPr>
            <a:r>
              <a:rPr lang="es-ES" sz="1400">
                <a:solidFill>
                  <a:srgbClr val="C00000"/>
                </a:solidFill>
              </a:rPr>
              <a:t>	</a:t>
            </a: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just" rtl="0">
              <a:spcBef>
                <a:spcPts val="0"/>
              </a:spcBef>
              <a:spcAft>
                <a:spcPts val="0"/>
              </a:spcAft>
              <a:buSzPts val="1400"/>
              <a:buNone/>
            </a:pPr>
            <a:endParaRPr sz="1400">
              <a:solidFill>
                <a:srgbClr val="C00000"/>
              </a:solidFill>
            </a:endParaRPr>
          </a:p>
          <a:p>
            <a:pPr marL="0" lvl="1" indent="457200" algn="ctr" rtl="0">
              <a:spcBef>
                <a:spcPts val="0"/>
              </a:spcBef>
              <a:spcAft>
                <a:spcPts val="0"/>
              </a:spcAft>
              <a:buClr>
                <a:schemeClr val="dk1"/>
              </a:buClr>
              <a:buSzPts val="1400"/>
              <a:buFont typeface="Arial"/>
              <a:buNone/>
            </a:pPr>
            <a:r>
              <a:rPr lang="es-ES" sz="900">
                <a:solidFill>
                  <a:srgbClr val="C00000"/>
                </a:solidFill>
              </a:rPr>
              <a:t>*Tablas obtenidas gracias a un programa de la casa que implementa los proyectos de las prácticas 1 y 2*</a:t>
            </a:r>
            <a:endParaRPr sz="900">
              <a:solidFill>
                <a:srgbClr val="C00000"/>
              </a:solidFill>
            </a:endParaRPr>
          </a:p>
          <a:p>
            <a:pPr marL="0" lvl="1" indent="457200" algn="ctr" rtl="0">
              <a:spcBef>
                <a:spcPts val="0"/>
              </a:spcBef>
              <a:spcAft>
                <a:spcPts val="0"/>
              </a:spcAft>
              <a:buSzPts val="1400"/>
              <a:buNone/>
            </a:pPr>
            <a:endParaRPr sz="1400">
              <a:solidFill>
                <a:srgbClr val="C00000"/>
              </a:solidFill>
            </a:endParaRPr>
          </a:p>
        </p:txBody>
      </p:sp>
      <p:pic>
        <p:nvPicPr>
          <p:cNvPr id="215" name="Google Shape;215;p29"/>
          <p:cNvPicPr preferRelativeResize="0"/>
          <p:nvPr/>
        </p:nvPicPr>
        <p:blipFill>
          <a:blip r:embed="rId3">
            <a:alphaModFix/>
          </a:blip>
          <a:stretch>
            <a:fillRect/>
          </a:stretch>
        </p:blipFill>
        <p:spPr>
          <a:xfrm>
            <a:off x="4128025" y="2109825"/>
            <a:ext cx="4731223" cy="2991174"/>
          </a:xfrm>
          <a:prstGeom prst="rect">
            <a:avLst/>
          </a:prstGeom>
          <a:noFill/>
          <a:ln>
            <a:noFill/>
          </a:ln>
        </p:spPr>
      </p:pic>
      <p:pic>
        <p:nvPicPr>
          <p:cNvPr id="216" name="Google Shape;216;p29"/>
          <p:cNvPicPr preferRelativeResize="0"/>
          <p:nvPr/>
        </p:nvPicPr>
        <p:blipFill>
          <a:blip r:embed="rId4">
            <a:alphaModFix/>
          </a:blip>
          <a:stretch>
            <a:fillRect/>
          </a:stretch>
        </p:blipFill>
        <p:spPr>
          <a:xfrm>
            <a:off x="0" y="2109825"/>
            <a:ext cx="4572001" cy="29911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body" idx="1"/>
          </p:nvPr>
        </p:nvSpPr>
        <p:spPr>
          <a:xfrm>
            <a:off x="539750" y="1196975"/>
            <a:ext cx="8001000" cy="511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endParaRPr sz="1400"/>
          </a:p>
          <a:p>
            <a:pPr marL="0" lvl="0" indent="0" algn="l" rtl="0">
              <a:spcBef>
                <a:spcPts val="0"/>
              </a:spcBef>
              <a:spcAft>
                <a:spcPts val="0"/>
              </a:spcAft>
              <a:buSzPts val="2400"/>
              <a:buNone/>
            </a:pPr>
            <a:r>
              <a:rPr lang="es-ES" sz="1400"/>
              <a:t>La gráfica muestra cómo los diferentes algoritmos hacen uso del </a:t>
            </a:r>
            <a:r>
              <a:rPr lang="es-ES" sz="1400" b="1"/>
              <a:t>mismo tiempo </a:t>
            </a:r>
            <a:r>
              <a:rPr lang="es-ES" sz="1400"/>
              <a:t>para </a:t>
            </a:r>
            <a:r>
              <a:rPr lang="es-ES" sz="1400" b="1"/>
              <a:t>tallas bajas</a:t>
            </a:r>
            <a:r>
              <a:rPr lang="es-ES" sz="1400"/>
              <a:t>. Sin embargo, a medida que avanzan las funciones, vemos cómo para </a:t>
            </a:r>
            <a:r>
              <a:rPr lang="es-ES" sz="1400" b="1"/>
              <a:t>tallas elevadas</a:t>
            </a:r>
            <a:r>
              <a:rPr lang="es-ES" sz="1400"/>
              <a:t> el algoritmo </a:t>
            </a:r>
            <a:r>
              <a:rPr lang="es-ES" sz="1400" b="1"/>
              <a:t>Mergesort </a:t>
            </a:r>
            <a:r>
              <a:rPr lang="es-ES" sz="1400"/>
              <a:t>es el más </a:t>
            </a:r>
            <a:r>
              <a:rPr lang="es-ES" sz="1400" b="1"/>
              <a:t>rápido</a:t>
            </a:r>
            <a:r>
              <a:rPr lang="es-ES" sz="1400"/>
              <a:t>, frente al </a:t>
            </a:r>
            <a:r>
              <a:rPr lang="es-ES" sz="1400" b="1"/>
              <a:t>Shakersort </a:t>
            </a:r>
            <a:r>
              <a:rPr lang="es-ES" sz="1400"/>
              <a:t>que es el más </a:t>
            </a:r>
            <a:r>
              <a:rPr lang="es-ES" sz="1400" b="1"/>
              <a:t>lento</a:t>
            </a:r>
            <a:r>
              <a:rPr lang="es-ES" sz="1400"/>
              <a:t>. Sobre las </a:t>
            </a:r>
            <a:r>
              <a:rPr lang="es-ES" sz="1400" b="1"/>
              <a:t>trazas </a:t>
            </a:r>
            <a:r>
              <a:rPr lang="es-ES" sz="1400"/>
              <a:t>decir que tanto el método </a:t>
            </a:r>
            <a:r>
              <a:rPr lang="es-ES" sz="1400" b="1"/>
              <a:t>Selección </a:t>
            </a:r>
            <a:r>
              <a:rPr lang="es-ES" sz="1400"/>
              <a:t>como el </a:t>
            </a:r>
            <a:r>
              <a:rPr lang="es-ES" sz="1400" b="1"/>
              <a:t>Shakersort </a:t>
            </a:r>
            <a:r>
              <a:rPr lang="es-ES" sz="1400"/>
              <a:t>crecen de manera </a:t>
            </a:r>
            <a:r>
              <a:rPr lang="es-ES" sz="1400" b="1"/>
              <a:t>cuadrática</a:t>
            </a:r>
            <a:r>
              <a:rPr lang="es-ES" sz="1400"/>
              <a:t>, a diferencia del </a:t>
            </a:r>
            <a:r>
              <a:rPr lang="es-ES" sz="1400" b="1"/>
              <a:t>Mergesort </a:t>
            </a:r>
            <a:r>
              <a:rPr lang="es-ES" sz="1400"/>
              <a:t>que, pese a ser una función </a:t>
            </a:r>
            <a:r>
              <a:rPr lang="es-ES" sz="1400" b="1"/>
              <a:t>logarítmica</a:t>
            </a:r>
            <a:r>
              <a:rPr lang="es-ES" sz="1400"/>
              <a:t>, crece de una forma más lineal. Con esto concluimos que el algoritmo más </a:t>
            </a:r>
            <a:r>
              <a:rPr lang="es-ES" sz="1400" b="1">
                <a:solidFill>
                  <a:schemeClr val="accent6"/>
                </a:solidFill>
              </a:rPr>
              <a:t>óptimo</a:t>
            </a:r>
            <a:r>
              <a:rPr lang="es-ES" sz="1400"/>
              <a:t> entre los 3 es el </a:t>
            </a:r>
            <a:r>
              <a:rPr lang="es-ES" sz="1400" b="1" i="1">
                <a:solidFill>
                  <a:schemeClr val="accent6"/>
                </a:solidFill>
              </a:rPr>
              <a:t>Mergesort</a:t>
            </a:r>
            <a:r>
              <a:rPr lang="es-ES" sz="1400"/>
              <a:t>.</a:t>
            </a:r>
            <a:endParaRPr sz="1400"/>
          </a:p>
        </p:txBody>
      </p:sp>
      <p:sp>
        <p:nvSpPr>
          <p:cNvPr id="222" name="Google Shape;222;p30"/>
          <p:cNvSpPr txBox="1">
            <a:spLocks noGrp="1"/>
          </p:cNvSpPr>
          <p:nvPr>
            <p:ph type="title"/>
          </p:nvPr>
        </p:nvSpPr>
        <p:spPr>
          <a:xfrm>
            <a:off x="574675" y="304800"/>
            <a:ext cx="8001000" cy="5318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sz="2300" b="1">
                <a:solidFill>
                  <a:srgbClr val="C00000"/>
                </a:solidFill>
              </a:rPr>
              <a:t>Conclusiones de la actividad: comparación de los algoritmos estudiados.</a:t>
            </a:r>
            <a:endParaRPr sz="2300" b="1">
              <a:solidFill>
                <a:srgbClr val="C00000"/>
              </a:solidFill>
            </a:endParaRPr>
          </a:p>
        </p:txBody>
      </p:sp>
      <p:pic>
        <p:nvPicPr>
          <p:cNvPr id="223" name="Google Shape;223;p30"/>
          <p:cNvPicPr preferRelativeResize="0"/>
          <p:nvPr/>
        </p:nvPicPr>
        <p:blipFill>
          <a:blip r:embed="rId3">
            <a:alphaModFix/>
          </a:blip>
          <a:stretch>
            <a:fillRect/>
          </a:stretch>
        </p:blipFill>
        <p:spPr>
          <a:xfrm>
            <a:off x="1999712" y="1132425"/>
            <a:ext cx="5144576" cy="31475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body" idx="1"/>
          </p:nvPr>
        </p:nvSpPr>
        <p:spPr>
          <a:xfrm>
            <a:off x="539750" y="1196975"/>
            <a:ext cx="8001000" cy="50943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s-ES"/>
              <a:t>Apuntes Tema 5 y 6 FAA</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s-ES"/>
              <a:t>Enlaces web	</a:t>
            </a:r>
            <a:endParaRPr/>
          </a:p>
          <a:p>
            <a:pPr marL="914400" lvl="1" indent="-342900" algn="l" rtl="0">
              <a:spcBef>
                <a:spcPts val="0"/>
              </a:spcBef>
              <a:spcAft>
                <a:spcPts val="0"/>
              </a:spcAft>
              <a:buSzPts val="1800"/>
              <a:buChar char="-"/>
            </a:pPr>
            <a:r>
              <a:rPr lang="es-ES" u="sng">
                <a:solidFill>
                  <a:schemeClr val="hlink"/>
                </a:solidFill>
                <a:hlinkClick r:id="rId3"/>
              </a:rPr>
              <a:t>Ordenamiento de burbuja bidireccional</a:t>
            </a:r>
            <a:endParaRPr/>
          </a:p>
          <a:p>
            <a:pPr marL="914400" lvl="1" indent="-342900" algn="l" rtl="0">
              <a:spcBef>
                <a:spcPts val="0"/>
              </a:spcBef>
              <a:spcAft>
                <a:spcPts val="0"/>
              </a:spcAft>
              <a:buSzPts val="1800"/>
              <a:buChar char="-"/>
            </a:pPr>
            <a:r>
              <a:rPr lang="es-ES" u="sng">
                <a:solidFill>
                  <a:schemeClr val="hlink"/>
                </a:solidFill>
                <a:hlinkClick r:id="rId4"/>
              </a:rPr>
              <a:t>Rendimiento de algoritmos y notación Big-O</a:t>
            </a:r>
            <a:endParaRPr/>
          </a:p>
          <a:p>
            <a:pPr marL="914400" lvl="1" indent="-342900" algn="l" rtl="0">
              <a:spcBef>
                <a:spcPts val="0"/>
              </a:spcBef>
              <a:spcAft>
                <a:spcPts val="0"/>
              </a:spcAft>
              <a:buSzPts val="1800"/>
              <a:buChar char="-"/>
            </a:pPr>
            <a:r>
              <a:rPr lang="es-ES" u="sng">
                <a:solidFill>
                  <a:schemeClr val="hlink"/>
                </a:solidFill>
                <a:hlinkClick r:id="rId5"/>
              </a:rPr>
              <a:t>Mergesort</a:t>
            </a:r>
            <a:endParaRPr/>
          </a:p>
          <a:p>
            <a:pPr marL="914400" lvl="1" indent="-342900" algn="l" rtl="0">
              <a:spcBef>
                <a:spcPts val="0"/>
              </a:spcBef>
              <a:spcAft>
                <a:spcPts val="0"/>
              </a:spcAft>
              <a:buSzPts val="1800"/>
              <a:buChar char="-"/>
            </a:pPr>
            <a:r>
              <a:rPr lang="es-ES" u="sng">
                <a:solidFill>
                  <a:schemeClr val="hlink"/>
                </a:solidFill>
                <a:hlinkClick r:id="rId6"/>
              </a:rPr>
              <a:t>Selección</a:t>
            </a:r>
            <a:endParaRPr/>
          </a:p>
          <a:p>
            <a:pPr marL="457200" lvl="0" indent="-342900" algn="l" rtl="0">
              <a:spcBef>
                <a:spcPts val="0"/>
              </a:spcBef>
              <a:spcAft>
                <a:spcPts val="0"/>
              </a:spcAft>
              <a:buSzPts val="1800"/>
              <a:buChar char="■"/>
            </a:pPr>
            <a:r>
              <a:rPr lang="es-ES"/>
              <a:t>Programas</a:t>
            </a:r>
            <a:endParaRPr/>
          </a:p>
          <a:p>
            <a:pPr marL="914400" lvl="1" indent="-342900" algn="l" rtl="0">
              <a:spcBef>
                <a:spcPts val="0"/>
              </a:spcBef>
              <a:spcAft>
                <a:spcPts val="0"/>
              </a:spcAft>
              <a:buSzPts val="1800"/>
              <a:buChar char="-"/>
            </a:pPr>
            <a:r>
              <a:rPr lang="es-ES"/>
              <a:t>Proyecto propio “ProgramaGráficas”: </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endParaRPr/>
          </a:p>
          <a:p>
            <a:pPr marL="914400" lvl="0" indent="0" algn="l" rtl="0">
              <a:spcBef>
                <a:spcPts val="0"/>
              </a:spcBef>
              <a:spcAft>
                <a:spcPts val="0"/>
              </a:spcAft>
              <a:buNone/>
            </a:pPr>
            <a:endParaRPr/>
          </a:p>
        </p:txBody>
      </p:sp>
      <p:sp>
        <p:nvSpPr>
          <p:cNvPr id="230" name="Google Shape;230;p31"/>
          <p:cNvSpPr txBox="1">
            <a:spLocks noGrp="1"/>
          </p:cNvSpPr>
          <p:nvPr>
            <p:ph type="title"/>
          </p:nvPr>
        </p:nvSpPr>
        <p:spPr>
          <a:xfrm>
            <a:off x="574675" y="304800"/>
            <a:ext cx="8001000" cy="5318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sz="2300" b="1">
                <a:solidFill>
                  <a:srgbClr val="C00000"/>
                </a:solidFill>
              </a:rPr>
              <a:t>Bibliografía. Referencias web.</a:t>
            </a:r>
            <a:endParaRPr sz="2300" b="1">
              <a:solidFill>
                <a:srgbClr val="C00000"/>
              </a:solidFill>
            </a:endParaRPr>
          </a:p>
        </p:txBody>
      </p:sp>
      <p:pic>
        <p:nvPicPr>
          <p:cNvPr id="231" name="Google Shape;231;p31"/>
          <p:cNvPicPr preferRelativeResize="0"/>
          <p:nvPr/>
        </p:nvPicPr>
        <p:blipFill>
          <a:blip r:embed="rId7">
            <a:alphaModFix/>
          </a:blip>
          <a:stretch>
            <a:fillRect/>
          </a:stretch>
        </p:blipFill>
        <p:spPr>
          <a:xfrm>
            <a:off x="5922275" y="4026400"/>
            <a:ext cx="1256715" cy="221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574675" y="116632"/>
            <a:ext cx="8001000" cy="936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s-ES" sz="2000">
                <a:solidFill>
                  <a:srgbClr val="00B050"/>
                </a:solidFill>
              </a:rPr>
            </a:br>
            <a:r>
              <a:rPr lang="es-ES" sz="2200" b="1">
                <a:solidFill>
                  <a:schemeClr val="accent2"/>
                </a:solidFill>
              </a:rPr>
              <a:t>Índice de contenidos</a:t>
            </a:r>
            <a:endParaRPr sz="2000" b="1">
              <a:solidFill>
                <a:srgbClr val="C00000"/>
              </a:solidFill>
            </a:endParaRPr>
          </a:p>
        </p:txBody>
      </p:sp>
      <p:sp>
        <p:nvSpPr>
          <p:cNvPr id="46" name="Google Shape;46;p6"/>
          <p:cNvSpPr txBox="1">
            <a:spLocks noGrp="1"/>
          </p:cNvSpPr>
          <p:nvPr>
            <p:ph type="body" idx="1"/>
          </p:nvPr>
        </p:nvSpPr>
        <p:spPr>
          <a:xfrm>
            <a:off x="574663" y="1213371"/>
            <a:ext cx="8001000" cy="4995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a:p>
          <a:p>
            <a:pPr marL="457200" lvl="0" indent="-336550" algn="just" rtl="0">
              <a:spcBef>
                <a:spcPts val="200"/>
              </a:spcBef>
              <a:spcAft>
                <a:spcPts val="0"/>
              </a:spcAft>
              <a:buClr>
                <a:srgbClr val="C00000"/>
              </a:buClr>
              <a:buSzPts val="1700"/>
              <a:buChar char="➢"/>
            </a:pPr>
            <a:r>
              <a:rPr lang="es-ES" sz="1700">
                <a:solidFill>
                  <a:srgbClr val="C00000"/>
                </a:solidFill>
              </a:rPr>
              <a:t>Ordenación por mezcla (Mergesort)</a:t>
            </a:r>
            <a:endParaRPr sz="1700">
              <a:solidFill>
                <a:srgbClr val="C00000"/>
              </a:solidFill>
            </a:endParaRPr>
          </a:p>
          <a:p>
            <a:pPr marL="469900" lvl="1" indent="-142875" algn="just" rtl="0">
              <a:spcBef>
                <a:spcPts val="200"/>
              </a:spcBef>
              <a:spcAft>
                <a:spcPts val="0"/>
              </a:spcAft>
              <a:buSzPts val="1400"/>
              <a:buNone/>
            </a:pPr>
            <a:r>
              <a:rPr lang="es-ES" sz="1700">
                <a:solidFill>
                  <a:srgbClr val="C00000"/>
                </a:solidFill>
              </a:rPr>
              <a:t>	1. </a:t>
            </a:r>
            <a:r>
              <a:rPr lang="es-ES" sz="1700"/>
              <a:t>Resumen del algoritmo</a:t>
            </a:r>
            <a:endParaRPr sz="1700"/>
          </a:p>
          <a:p>
            <a:pPr marL="469900" lvl="1" indent="-142875" algn="just" rtl="0">
              <a:spcBef>
                <a:spcPts val="200"/>
              </a:spcBef>
              <a:spcAft>
                <a:spcPts val="0"/>
              </a:spcAft>
              <a:buSzPts val="1400"/>
              <a:buNone/>
            </a:pPr>
            <a:r>
              <a:rPr lang="es-ES" sz="1700">
                <a:solidFill>
                  <a:srgbClr val="C00000"/>
                </a:solidFill>
              </a:rPr>
              <a:t>	2. </a:t>
            </a:r>
            <a:r>
              <a:rPr lang="es-ES" sz="1700"/>
              <a:t>Algoritmo (pseudocódigo)</a:t>
            </a:r>
            <a:endParaRPr sz="2300"/>
          </a:p>
          <a:p>
            <a:pPr marL="469900" lvl="1" indent="-142875" algn="just" rtl="0">
              <a:spcBef>
                <a:spcPts val="200"/>
              </a:spcBef>
              <a:spcAft>
                <a:spcPts val="0"/>
              </a:spcAft>
              <a:buSzPts val="1400"/>
              <a:buNone/>
            </a:pPr>
            <a:r>
              <a:rPr lang="es-ES" sz="1700">
                <a:solidFill>
                  <a:srgbClr val="C00000"/>
                </a:solidFill>
              </a:rPr>
              <a:t>	3. </a:t>
            </a:r>
            <a:r>
              <a:rPr lang="es-ES" sz="1700"/>
              <a:t>Ejemplo de ejecución / Traza</a:t>
            </a:r>
            <a:endParaRPr sz="2300"/>
          </a:p>
          <a:p>
            <a:pPr marL="469900" lvl="1" indent="-142875" algn="just" rtl="0">
              <a:spcBef>
                <a:spcPts val="200"/>
              </a:spcBef>
              <a:spcAft>
                <a:spcPts val="0"/>
              </a:spcAft>
              <a:buSzPts val="1400"/>
              <a:buNone/>
            </a:pPr>
            <a:r>
              <a:rPr lang="es-ES" sz="1700">
                <a:solidFill>
                  <a:srgbClr val="C00000"/>
                </a:solidFill>
              </a:rPr>
              <a:t>	4. </a:t>
            </a:r>
            <a:r>
              <a:rPr lang="es-ES" sz="1700"/>
              <a:t>Análisis de la eficiencia. Conclusiones (casos).</a:t>
            </a:r>
            <a:endParaRPr sz="2300"/>
          </a:p>
          <a:p>
            <a:pPr marL="469900" lvl="1" indent="-142875" algn="just" rtl="0">
              <a:spcBef>
                <a:spcPts val="200"/>
              </a:spcBef>
              <a:spcAft>
                <a:spcPts val="0"/>
              </a:spcAft>
              <a:buSzPts val="1400"/>
              <a:buNone/>
            </a:pPr>
            <a:r>
              <a:rPr lang="es-ES" sz="1700">
                <a:solidFill>
                  <a:srgbClr val="C00000"/>
                </a:solidFill>
              </a:rPr>
              <a:t>	5. </a:t>
            </a:r>
            <a:r>
              <a:rPr lang="es-ES" sz="1700"/>
              <a:t>Algoritmo (código en C++)</a:t>
            </a:r>
            <a:endParaRPr sz="2300"/>
          </a:p>
          <a:p>
            <a:pPr marL="469900" lvl="1" indent="-142875" algn="just" rtl="0">
              <a:spcBef>
                <a:spcPts val="200"/>
              </a:spcBef>
              <a:spcAft>
                <a:spcPts val="0"/>
              </a:spcAft>
              <a:buSzPts val="1400"/>
              <a:buNone/>
            </a:pPr>
            <a:r>
              <a:rPr lang="es-ES" sz="1700">
                <a:solidFill>
                  <a:srgbClr val="C00000"/>
                </a:solidFill>
              </a:rPr>
              <a:t>	6. </a:t>
            </a:r>
            <a:r>
              <a:rPr lang="es-ES" sz="1700"/>
              <a:t>Gráficas de coste teóricas y empíricas. Conclusiones.</a:t>
            </a:r>
            <a:endParaRPr sz="1700"/>
          </a:p>
          <a:p>
            <a:pPr marL="469900" lvl="1" indent="-142875" algn="just" rtl="0">
              <a:spcBef>
                <a:spcPts val="200"/>
              </a:spcBef>
              <a:spcAft>
                <a:spcPts val="0"/>
              </a:spcAft>
              <a:buSzPts val="1400"/>
              <a:buNone/>
            </a:pPr>
            <a:endParaRPr sz="1600"/>
          </a:p>
          <a:p>
            <a:pPr marL="0" lvl="0" indent="0" algn="just" rtl="0">
              <a:spcBef>
                <a:spcPts val="320"/>
              </a:spcBef>
              <a:spcAft>
                <a:spcPts val="0"/>
              </a:spcAft>
              <a:buSzPts val="1600"/>
              <a:buNone/>
            </a:pPr>
            <a:r>
              <a:rPr lang="es-ES" sz="14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body" idx="1"/>
          </p:nvPr>
        </p:nvSpPr>
        <p:spPr>
          <a:xfrm>
            <a:off x="539750" y="1196975"/>
            <a:ext cx="6589800" cy="241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ES" sz="5800">
                <a:solidFill>
                  <a:schemeClr val="accent6"/>
                </a:solidFill>
              </a:rPr>
              <a:t>Ordenación por Selección</a:t>
            </a:r>
            <a:endParaRPr sz="58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56562" y="427630"/>
            <a:ext cx="8001000" cy="531813"/>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Clr>
                <a:srgbClr val="C00000"/>
              </a:buClr>
              <a:buSzPts val="1600"/>
              <a:buFont typeface="Arial"/>
              <a:buNone/>
            </a:pPr>
            <a:r>
              <a:rPr lang="es-ES" sz="2300" b="1">
                <a:solidFill>
                  <a:schemeClr val="accent6"/>
                </a:solidFill>
              </a:rPr>
              <a:t>Resumen del algoritmo</a:t>
            </a:r>
            <a:endParaRPr sz="2300" b="1">
              <a:solidFill>
                <a:schemeClr val="accent6"/>
              </a:solidFill>
            </a:endParaRPr>
          </a:p>
        </p:txBody>
      </p:sp>
      <p:sp>
        <p:nvSpPr>
          <p:cNvPr id="59" name="Google Shape;59;p8"/>
          <p:cNvSpPr txBox="1">
            <a:spLocks noGrp="1"/>
          </p:cNvSpPr>
          <p:nvPr>
            <p:ph type="body" idx="1"/>
          </p:nvPr>
        </p:nvSpPr>
        <p:spPr>
          <a:xfrm>
            <a:off x="571488" y="1311275"/>
            <a:ext cx="8001000" cy="5040300"/>
          </a:xfrm>
          <a:prstGeom prst="rect">
            <a:avLst/>
          </a:prstGeom>
          <a:noFill/>
          <a:ln>
            <a:noFill/>
          </a:ln>
        </p:spPr>
        <p:txBody>
          <a:bodyPr spcFirstLastPara="1" wrap="square" lIns="91425" tIns="45700" rIns="91425" bIns="45700" anchor="t" anchorCtr="0">
            <a:noAutofit/>
          </a:bodyPr>
          <a:lstStyle/>
          <a:p>
            <a:pPr marL="469900" lvl="0" indent="-368300" algn="just" rtl="0">
              <a:spcBef>
                <a:spcPts val="0"/>
              </a:spcBef>
              <a:spcAft>
                <a:spcPts val="0"/>
              </a:spcAft>
              <a:buSzPts val="1600"/>
              <a:buNone/>
            </a:pPr>
            <a:endParaRPr sz="1600" b="1">
              <a:solidFill>
                <a:srgbClr val="C00000"/>
              </a:solidFill>
            </a:endParaRPr>
          </a:p>
          <a:p>
            <a:pPr marL="457200" lvl="0" indent="-342900" algn="just" rtl="0">
              <a:spcBef>
                <a:spcPts val="320"/>
              </a:spcBef>
              <a:spcAft>
                <a:spcPts val="0"/>
              </a:spcAft>
              <a:buClr>
                <a:schemeClr val="dk1"/>
              </a:buClr>
              <a:buSzPts val="1800"/>
              <a:buChar char="■"/>
            </a:pPr>
            <a:r>
              <a:rPr lang="es-ES" sz="1800"/>
              <a:t>El algoritmo de </a:t>
            </a:r>
            <a:r>
              <a:rPr lang="es-ES" sz="1800" b="1"/>
              <a:t>Ordenación por Selección</a:t>
            </a:r>
            <a:r>
              <a:rPr lang="es-ES" sz="1800"/>
              <a:t> posiciona el elemento seleccionado en el lugar correcto dentro del vector. Para ello, se realiza una búsqueda en todo el vector para determinar cuál es el elemento menor, el cual una vez detectado se sitúa en la primera posición. 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endParaRPr sz="1800"/>
          </a:p>
          <a:p>
            <a:pPr marL="0" lvl="0" indent="0" algn="just" rtl="0">
              <a:spcBef>
                <a:spcPts val="320"/>
              </a:spcBef>
              <a:spcAft>
                <a:spcPts val="0"/>
              </a:spcAft>
              <a:buSzPts val="1600"/>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571512" y="400855"/>
            <a:ext cx="8001000" cy="531900"/>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(pseudocódigo)</a:t>
            </a:r>
            <a:endParaRPr sz="2300" b="1">
              <a:solidFill>
                <a:schemeClr val="accent6"/>
              </a:solidFill>
            </a:endParaRPr>
          </a:p>
        </p:txBody>
      </p:sp>
      <p:sp>
        <p:nvSpPr>
          <p:cNvPr id="66" name="Google Shape;66;p9"/>
          <p:cNvSpPr txBox="1">
            <a:spLocks noGrp="1"/>
          </p:cNvSpPr>
          <p:nvPr>
            <p:ph type="body" idx="1"/>
          </p:nvPr>
        </p:nvSpPr>
        <p:spPr>
          <a:xfrm>
            <a:off x="571500" y="1335150"/>
            <a:ext cx="8001000" cy="41877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SzPts val="1600"/>
              <a:buNone/>
            </a:pPr>
            <a:r>
              <a:rPr lang="es-ES" sz="2000" b="1">
                <a:latin typeface="Consolas"/>
                <a:ea typeface="Consolas"/>
                <a:cs typeface="Consolas"/>
                <a:sym typeface="Consolas"/>
              </a:rPr>
              <a:t>procedimiento </a:t>
            </a:r>
            <a:r>
              <a:rPr lang="es-ES" sz="2000">
                <a:latin typeface="Consolas"/>
                <a:ea typeface="Consolas"/>
                <a:cs typeface="Consolas"/>
                <a:sym typeface="Consolas"/>
              </a:rPr>
              <a:t>selección(T[1..n])</a:t>
            </a:r>
            <a:endParaRPr sz="2000">
              <a:latin typeface="Consolas"/>
              <a:ea typeface="Consolas"/>
              <a:cs typeface="Consolas"/>
              <a:sym typeface="Consolas"/>
            </a:endParaRPr>
          </a:p>
          <a:p>
            <a:pPr marL="0" lvl="0" indent="457200" algn="just" rtl="0">
              <a:spcBef>
                <a:spcPts val="0"/>
              </a:spcBef>
              <a:spcAft>
                <a:spcPts val="0"/>
              </a:spcAft>
              <a:buSzPts val="1600"/>
              <a:buNone/>
            </a:pPr>
            <a:r>
              <a:rPr lang="es-ES" sz="2000" b="1">
                <a:latin typeface="Consolas"/>
                <a:ea typeface="Consolas"/>
                <a:cs typeface="Consolas"/>
                <a:sym typeface="Consolas"/>
              </a:rPr>
              <a:t>para </a:t>
            </a:r>
            <a:r>
              <a:rPr lang="es-ES" sz="2000">
                <a:latin typeface="Consolas"/>
                <a:ea typeface="Consolas"/>
                <a:cs typeface="Consolas"/>
                <a:sym typeface="Consolas"/>
              </a:rPr>
              <a:t>i← </a:t>
            </a:r>
            <a:r>
              <a:rPr lang="es-ES" sz="2000">
                <a:solidFill>
                  <a:srgbClr val="4A86E8"/>
                </a:solidFill>
                <a:latin typeface="Consolas"/>
                <a:ea typeface="Consolas"/>
                <a:cs typeface="Consolas"/>
                <a:sym typeface="Consolas"/>
              </a:rPr>
              <a:t>0</a:t>
            </a:r>
            <a:r>
              <a:rPr lang="es-ES" sz="2000">
                <a:latin typeface="Consolas"/>
                <a:ea typeface="Consolas"/>
                <a:cs typeface="Consolas"/>
                <a:sym typeface="Consolas"/>
              </a:rPr>
              <a:t> </a:t>
            </a:r>
            <a:r>
              <a:rPr lang="es-ES" sz="2000" b="1">
                <a:latin typeface="Consolas"/>
                <a:ea typeface="Consolas"/>
                <a:cs typeface="Consolas"/>
                <a:sym typeface="Consolas"/>
              </a:rPr>
              <a:t>hasta </a:t>
            </a:r>
            <a:r>
              <a:rPr lang="es-ES" sz="2000">
                <a:solidFill>
                  <a:srgbClr val="4A86E8"/>
                </a:solidFill>
                <a:latin typeface="Consolas"/>
                <a:ea typeface="Consolas"/>
                <a:cs typeface="Consolas"/>
                <a:sym typeface="Consolas"/>
              </a:rPr>
              <a:t>n-2</a:t>
            </a:r>
            <a:r>
              <a:rPr lang="es-ES" sz="2000">
                <a:latin typeface="Consolas"/>
                <a:ea typeface="Consolas"/>
                <a:cs typeface="Consolas"/>
                <a:sym typeface="Consolas"/>
              </a:rPr>
              <a:t> </a:t>
            </a:r>
            <a:r>
              <a:rPr lang="es-ES" sz="2000" b="1">
                <a:latin typeface="Consolas"/>
                <a:ea typeface="Consolas"/>
                <a:cs typeface="Consolas"/>
                <a:sym typeface="Consolas"/>
              </a:rPr>
              <a:t>hacer</a:t>
            </a:r>
            <a:endParaRPr sz="2000" b="1">
              <a:latin typeface="Consolas"/>
              <a:ea typeface="Consolas"/>
              <a:cs typeface="Consolas"/>
              <a:sym typeface="Consolas"/>
            </a:endParaRPr>
          </a:p>
          <a:p>
            <a:pPr marL="457200" lvl="0" indent="457200" algn="just" rtl="0">
              <a:spcBef>
                <a:spcPts val="0"/>
              </a:spcBef>
              <a:spcAft>
                <a:spcPts val="0"/>
              </a:spcAft>
              <a:buSzPts val="1600"/>
              <a:buNone/>
            </a:pPr>
            <a:r>
              <a:rPr lang="es-ES" sz="2000">
                <a:latin typeface="Consolas"/>
                <a:ea typeface="Consolas"/>
                <a:cs typeface="Consolas"/>
                <a:sym typeface="Consolas"/>
              </a:rPr>
              <a:t>posminimo ← i</a:t>
            </a:r>
            <a:endParaRPr sz="2000">
              <a:latin typeface="Consolas"/>
              <a:ea typeface="Consolas"/>
              <a:cs typeface="Consolas"/>
              <a:sym typeface="Consolas"/>
            </a:endParaRPr>
          </a:p>
          <a:p>
            <a:pPr marL="457200" lvl="0" indent="457200" algn="just" rtl="0">
              <a:spcBef>
                <a:spcPts val="0"/>
              </a:spcBef>
              <a:spcAft>
                <a:spcPts val="0"/>
              </a:spcAft>
              <a:buSzPts val="1600"/>
              <a:buNone/>
            </a:pPr>
            <a:r>
              <a:rPr lang="es-ES" sz="2000" b="1">
                <a:latin typeface="Consolas"/>
                <a:ea typeface="Consolas"/>
                <a:cs typeface="Consolas"/>
                <a:sym typeface="Consolas"/>
              </a:rPr>
              <a:t>para </a:t>
            </a:r>
            <a:r>
              <a:rPr lang="es-ES" sz="2000">
                <a:latin typeface="Consolas"/>
                <a:ea typeface="Consolas"/>
                <a:cs typeface="Consolas"/>
                <a:sym typeface="Consolas"/>
              </a:rPr>
              <a:t>j ← </a:t>
            </a:r>
            <a:r>
              <a:rPr lang="es-ES" sz="2000">
                <a:solidFill>
                  <a:srgbClr val="4A86E8"/>
                </a:solidFill>
                <a:latin typeface="Consolas"/>
                <a:ea typeface="Consolas"/>
                <a:cs typeface="Consolas"/>
                <a:sym typeface="Consolas"/>
              </a:rPr>
              <a:t>i+1</a:t>
            </a:r>
            <a:r>
              <a:rPr lang="es-ES" sz="2000">
                <a:latin typeface="Consolas"/>
                <a:ea typeface="Consolas"/>
                <a:cs typeface="Consolas"/>
                <a:sym typeface="Consolas"/>
              </a:rPr>
              <a:t> </a:t>
            </a:r>
            <a:r>
              <a:rPr lang="es-ES" sz="2000" b="1">
                <a:latin typeface="Consolas"/>
                <a:ea typeface="Consolas"/>
                <a:cs typeface="Consolas"/>
                <a:sym typeface="Consolas"/>
              </a:rPr>
              <a:t>hasta </a:t>
            </a:r>
            <a:r>
              <a:rPr lang="es-ES" sz="2000">
                <a:solidFill>
                  <a:srgbClr val="4A86E8"/>
                </a:solidFill>
                <a:latin typeface="Consolas"/>
                <a:ea typeface="Consolas"/>
                <a:cs typeface="Consolas"/>
                <a:sym typeface="Consolas"/>
              </a:rPr>
              <a:t>n-1</a:t>
            </a:r>
            <a:r>
              <a:rPr lang="es-ES" sz="2000">
                <a:latin typeface="Consolas"/>
                <a:ea typeface="Consolas"/>
                <a:cs typeface="Consolas"/>
                <a:sym typeface="Consolas"/>
              </a:rPr>
              <a:t> </a:t>
            </a:r>
            <a:r>
              <a:rPr lang="es-ES" sz="2000" b="1">
                <a:latin typeface="Consolas"/>
                <a:ea typeface="Consolas"/>
                <a:cs typeface="Consolas"/>
                <a:sym typeface="Consolas"/>
              </a:rPr>
              <a:t>hacer</a:t>
            </a:r>
            <a:endParaRPr sz="2000" b="1">
              <a:latin typeface="Consolas"/>
              <a:ea typeface="Consolas"/>
              <a:cs typeface="Consolas"/>
              <a:sym typeface="Consolas"/>
            </a:endParaRPr>
          </a:p>
          <a:p>
            <a:pPr marL="914400" lvl="0" indent="457200" algn="just" rtl="0">
              <a:spcBef>
                <a:spcPts val="0"/>
              </a:spcBef>
              <a:spcAft>
                <a:spcPts val="0"/>
              </a:spcAft>
              <a:buSzPts val="1600"/>
              <a:buNone/>
            </a:pPr>
            <a:r>
              <a:rPr lang="es-ES" sz="2000" b="1">
                <a:latin typeface="Consolas"/>
                <a:ea typeface="Consolas"/>
                <a:cs typeface="Consolas"/>
                <a:sym typeface="Consolas"/>
              </a:rPr>
              <a:t>si </a:t>
            </a:r>
            <a:r>
              <a:rPr lang="es-ES" sz="2000">
                <a:latin typeface="Consolas"/>
                <a:ea typeface="Consolas"/>
                <a:cs typeface="Consolas"/>
                <a:sym typeface="Consolas"/>
              </a:rPr>
              <a:t>T[j] &lt; T[posminimo] </a:t>
            </a:r>
            <a:r>
              <a:rPr lang="es-ES" sz="2000" b="1">
                <a:latin typeface="Consolas"/>
                <a:ea typeface="Consolas"/>
                <a:cs typeface="Consolas"/>
                <a:sym typeface="Consolas"/>
              </a:rPr>
              <a:t>entonces</a:t>
            </a:r>
            <a:endParaRPr sz="2000" b="1">
              <a:latin typeface="Consolas"/>
              <a:ea typeface="Consolas"/>
              <a:cs typeface="Consolas"/>
              <a:sym typeface="Consolas"/>
            </a:endParaRPr>
          </a:p>
          <a:p>
            <a:pPr marL="1371600" lvl="0" indent="457200" algn="just" rtl="0">
              <a:spcBef>
                <a:spcPts val="0"/>
              </a:spcBef>
              <a:spcAft>
                <a:spcPts val="0"/>
              </a:spcAft>
              <a:buSzPts val="1600"/>
              <a:buNone/>
            </a:pPr>
            <a:r>
              <a:rPr lang="es-ES" sz="2000">
                <a:latin typeface="Consolas"/>
                <a:ea typeface="Consolas"/>
                <a:cs typeface="Consolas"/>
                <a:sym typeface="Consolas"/>
              </a:rPr>
              <a:t>posminimo ← j</a:t>
            </a:r>
            <a:endParaRPr sz="2000">
              <a:latin typeface="Consolas"/>
              <a:ea typeface="Consolas"/>
              <a:cs typeface="Consolas"/>
              <a:sym typeface="Consolas"/>
            </a:endParaRPr>
          </a:p>
          <a:p>
            <a:pPr marL="914400" lvl="0" indent="457200" algn="just" rtl="0">
              <a:spcBef>
                <a:spcPts val="0"/>
              </a:spcBef>
              <a:spcAft>
                <a:spcPts val="0"/>
              </a:spcAft>
              <a:buSzPts val="1600"/>
              <a:buNone/>
            </a:pPr>
            <a:r>
              <a:rPr lang="es-ES" sz="2000" b="1">
                <a:latin typeface="Consolas"/>
                <a:ea typeface="Consolas"/>
                <a:cs typeface="Consolas"/>
                <a:sym typeface="Consolas"/>
              </a:rPr>
              <a:t>fsi</a:t>
            </a:r>
            <a:endParaRPr sz="2000" b="1">
              <a:latin typeface="Consolas"/>
              <a:ea typeface="Consolas"/>
              <a:cs typeface="Consolas"/>
              <a:sym typeface="Consolas"/>
            </a:endParaRPr>
          </a:p>
          <a:p>
            <a:pPr marL="457200" lvl="0" indent="457200" algn="just" rtl="0">
              <a:spcBef>
                <a:spcPts val="0"/>
              </a:spcBef>
              <a:spcAft>
                <a:spcPts val="0"/>
              </a:spcAft>
              <a:buSzPts val="1600"/>
              <a:buNone/>
            </a:pPr>
            <a:r>
              <a:rPr lang="es-ES" sz="2000" b="1">
                <a:latin typeface="Consolas"/>
                <a:ea typeface="Consolas"/>
                <a:cs typeface="Consolas"/>
                <a:sym typeface="Consolas"/>
              </a:rPr>
              <a:t>fpara</a:t>
            </a:r>
            <a:endParaRPr sz="2000" b="1">
              <a:latin typeface="Consolas"/>
              <a:ea typeface="Consolas"/>
              <a:cs typeface="Consolas"/>
              <a:sym typeface="Consolas"/>
            </a:endParaRPr>
          </a:p>
          <a:p>
            <a:pPr marL="457200" lvl="0" indent="457200" algn="just" rtl="0">
              <a:spcBef>
                <a:spcPts val="0"/>
              </a:spcBef>
              <a:spcAft>
                <a:spcPts val="0"/>
              </a:spcAft>
              <a:buSzPts val="1600"/>
              <a:buNone/>
            </a:pPr>
            <a:r>
              <a:rPr lang="es-ES" sz="2000">
                <a:latin typeface="Consolas"/>
                <a:ea typeface="Consolas"/>
                <a:cs typeface="Consolas"/>
                <a:sym typeface="Consolas"/>
              </a:rPr>
              <a:t>auxiliar ← T[posminimo]</a:t>
            </a:r>
            <a:endParaRPr sz="2000">
              <a:latin typeface="Consolas"/>
              <a:ea typeface="Consolas"/>
              <a:cs typeface="Consolas"/>
              <a:sym typeface="Consolas"/>
            </a:endParaRPr>
          </a:p>
          <a:p>
            <a:pPr marL="457200" lvl="0" indent="457200" algn="just" rtl="0">
              <a:spcBef>
                <a:spcPts val="0"/>
              </a:spcBef>
              <a:spcAft>
                <a:spcPts val="0"/>
              </a:spcAft>
              <a:buSzPts val="1600"/>
              <a:buNone/>
            </a:pPr>
            <a:r>
              <a:rPr lang="es-ES" sz="2000">
                <a:latin typeface="Consolas"/>
                <a:ea typeface="Consolas"/>
                <a:cs typeface="Consolas"/>
                <a:sym typeface="Consolas"/>
              </a:rPr>
              <a:t>T[posminimo] ← T[i]</a:t>
            </a:r>
            <a:endParaRPr sz="2000">
              <a:latin typeface="Consolas"/>
              <a:ea typeface="Consolas"/>
              <a:cs typeface="Consolas"/>
              <a:sym typeface="Consolas"/>
            </a:endParaRPr>
          </a:p>
          <a:p>
            <a:pPr marL="457200" lvl="0" indent="457200" algn="just" rtl="0">
              <a:spcBef>
                <a:spcPts val="0"/>
              </a:spcBef>
              <a:spcAft>
                <a:spcPts val="0"/>
              </a:spcAft>
              <a:buSzPts val="1600"/>
              <a:buNone/>
            </a:pPr>
            <a:r>
              <a:rPr lang="es-ES" sz="2000">
                <a:latin typeface="Consolas"/>
                <a:ea typeface="Consolas"/>
                <a:cs typeface="Consolas"/>
                <a:sym typeface="Consolas"/>
              </a:rPr>
              <a:t>T[i] ← auxiliar</a:t>
            </a:r>
            <a:endParaRPr sz="2000">
              <a:latin typeface="Consolas"/>
              <a:ea typeface="Consolas"/>
              <a:cs typeface="Consolas"/>
              <a:sym typeface="Consolas"/>
            </a:endParaRPr>
          </a:p>
          <a:p>
            <a:pPr marL="0" lvl="0" indent="457200" algn="just" rtl="0">
              <a:spcBef>
                <a:spcPts val="0"/>
              </a:spcBef>
              <a:spcAft>
                <a:spcPts val="0"/>
              </a:spcAft>
              <a:buSzPts val="1600"/>
              <a:buNone/>
            </a:pPr>
            <a:r>
              <a:rPr lang="es-ES" sz="2000" b="1">
                <a:latin typeface="Consolas"/>
                <a:ea typeface="Consolas"/>
                <a:cs typeface="Consolas"/>
                <a:sym typeface="Consolas"/>
              </a:rPr>
              <a:t>fpara</a:t>
            </a:r>
            <a:endParaRPr sz="2000" b="1">
              <a:latin typeface="Consolas"/>
              <a:ea typeface="Consolas"/>
              <a:cs typeface="Consolas"/>
              <a:sym typeface="Consolas"/>
            </a:endParaRPr>
          </a:p>
          <a:p>
            <a:pPr marL="0" lvl="0" indent="0" algn="just" rtl="0">
              <a:spcBef>
                <a:spcPts val="0"/>
              </a:spcBef>
              <a:spcAft>
                <a:spcPts val="0"/>
              </a:spcAft>
              <a:buSzPts val="1600"/>
              <a:buNone/>
            </a:pPr>
            <a:r>
              <a:rPr lang="es-ES" sz="2000" b="1">
                <a:latin typeface="Consolas"/>
                <a:ea typeface="Consolas"/>
                <a:cs typeface="Consolas"/>
                <a:sym typeface="Consolas"/>
              </a:rPr>
              <a:t>fprocedimiento</a:t>
            </a:r>
            <a:endParaRPr sz="2000" b="1">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656562" y="427630"/>
            <a:ext cx="8001000" cy="531813"/>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Ejemplo de ejecución / Traza. </a:t>
            </a:r>
            <a:endParaRPr sz="2300" b="1">
              <a:solidFill>
                <a:schemeClr val="accent6"/>
              </a:solidFill>
            </a:endParaRPr>
          </a:p>
        </p:txBody>
      </p:sp>
      <p:sp>
        <p:nvSpPr>
          <p:cNvPr id="73" name="Google Shape;73;p10"/>
          <p:cNvSpPr txBox="1">
            <a:spLocks noGrp="1"/>
          </p:cNvSpPr>
          <p:nvPr>
            <p:ph type="body" idx="1"/>
          </p:nvPr>
        </p:nvSpPr>
        <p:spPr>
          <a:xfrm>
            <a:off x="656550" y="1237150"/>
            <a:ext cx="4339500" cy="48441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SzPts val="1600"/>
              <a:buNone/>
            </a:pPr>
            <a:r>
              <a:rPr lang="es-ES" sz="1800" b="1">
                <a:solidFill>
                  <a:schemeClr val="accent6"/>
                </a:solidFill>
              </a:rPr>
              <a:t>Vector inicial:   </a:t>
            </a:r>
            <a:r>
              <a:rPr lang="es-ES" sz="1800" b="1"/>
              <a:t>                      </a:t>
            </a:r>
            <a:r>
              <a:rPr lang="es-ES" sz="1800" b="1">
                <a:solidFill>
                  <a:schemeClr val="accent6"/>
                </a:solidFill>
                <a:latin typeface="Consolas"/>
                <a:ea typeface="Consolas"/>
                <a:cs typeface="Consolas"/>
                <a:sym typeface="Consolas"/>
              </a:rPr>
              <a:t>n=</a:t>
            </a:r>
            <a:r>
              <a:rPr lang="es-ES" sz="1800" b="1">
                <a:latin typeface="Consolas"/>
                <a:ea typeface="Consolas"/>
                <a:cs typeface="Consolas"/>
                <a:sym typeface="Consolas"/>
              </a:rPr>
              <a:t>5</a:t>
            </a:r>
            <a:endParaRPr sz="1800" b="1">
              <a:latin typeface="Consolas"/>
              <a:ea typeface="Consolas"/>
              <a:cs typeface="Consolas"/>
              <a:sym typeface="Consolas"/>
            </a:endParaRPr>
          </a:p>
          <a:p>
            <a:pPr marL="0" lvl="0" indent="0" algn="just" rtl="0">
              <a:spcBef>
                <a:spcPts val="0"/>
              </a:spcBef>
              <a:spcAft>
                <a:spcPts val="0"/>
              </a:spcAft>
              <a:buSzPts val="1600"/>
              <a:buNone/>
            </a:pPr>
            <a:r>
              <a:rPr lang="es-ES" sz="1800" b="1"/>
              <a:t>400, 200, 500, 300, 100</a:t>
            </a:r>
            <a:endParaRPr sz="1800" b="1"/>
          </a:p>
          <a:p>
            <a:pPr marL="0" lvl="0" indent="0" algn="just" rtl="0">
              <a:spcBef>
                <a:spcPts val="0"/>
              </a:spcBef>
              <a:spcAft>
                <a:spcPts val="0"/>
              </a:spcAft>
              <a:buSzPts val="1600"/>
              <a:buNone/>
            </a:pPr>
            <a:endParaRPr sz="1800" b="1"/>
          </a:p>
          <a:p>
            <a:pPr marL="0" lvl="0" indent="0" algn="just" rtl="0">
              <a:spcBef>
                <a:spcPts val="0"/>
              </a:spcBef>
              <a:spcAft>
                <a:spcPts val="0"/>
              </a:spcAft>
              <a:buSzPts val="1600"/>
              <a:buNone/>
            </a:pPr>
            <a:r>
              <a:rPr lang="es-ES" sz="1800" b="1">
                <a:solidFill>
                  <a:schemeClr val="accent6"/>
                </a:solidFill>
              </a:rPr>
              <a:t>Primera pasada (</a:t>
            </a:r>
            <a:r>
              <a:rPr lang="es-ES" sz="1800" b="1">
                <a:solidFill>
                  <a:schemeClr val="accent6"/>
                </a:solidFill>
                <a:latin typeface="Consolas"/>
                <a:ea typeface="Consolas"/>
                <a:cs typeface="Consolas"/>
                <a:sym typeface="Consolas"/>
              </a:rPr>
              <a:t>i=1</a:t>
            </a:r>
            <a:r>
              <a:rPr lang="es-ES" sz="1800" b="1">
                <a:solidFill>
                  <a:schemeClr val="accent6"/>
                </a:solidFill>
              </a:rPr>
              <a:t>) hasta 4 (</a:t>
            </a:r>
            <a:r>
              <a:rPr lang="es-ES" sz="1800" b="1">
                <a:solidFill>
                  <a:schemeClr val="accent6"/>
                </a:solidFill>
                <a:latin typeface="Consolas"/>
                <a:ea typeface="Consolas"/>
                <a:cs typeface="Consolas"/>
                <a:sym typeface="Consolas"/>
              </a:rPr>
              <a:t>n-1</a:t>
            </a:r>
            <a:r>
              <a:rPr lang="es-ES" sz="1800" b="1">
                <a:solidFill>
                  <a:schemeClr val="accent6"/>
                </a:solidFill>
              </a:rPr>
              <a:t>):</a:t>
            </a:r>
            <a:endParaRPr sz="1800" b="1">
              <a:solidFill>
                <a:schemeClr val="accent6"/>
              </a:solidFill>
            </a:endParaRPr>
          </a:p>
          <a:p>
            <a:pPr marL="0" lvl="0" indent="0" algn="just" rtl="0">
              <a:spcBef>
                <a:spcPts val="0"/>
              </a:spcBef>
              <a:spcAft>
                <a:spcPts val="0"/>
              </a:spcAft>
              <a:buSzPts val="1600"/>
              <a:buNone/>
            </a:pPr>
            <a:r>
              <a:rPr lang="es-ES" sz="1800" b="1">
                <a:solidFill>
                  <a:srgbClr val="F1C232"/>
                </a:solidFill>
              </a:rPr>
              <a:t>400</a:t>
            </a:r>
            <a:r>
              <a:rPr lang="es-ES" sz="1800" b="1"/>
              <a:t>,  200,  500,  300,  </a:t>
            </a:r>
            <a:r>
              <a:rPr lang="es-ES" sz="1800" b="1">
                <a:solidFill>
                  <a:srgbClr val="4A86E8"/>
                </a:solidFill>
              </a:rPr>
              <a:t>100</a:t>
            </a:r>
            <a:endParaRPr sz="1800" b="1">
              <a:solidFill>
                <a:srgbClr val="4A86E8"/>
              </a:solidFill>
            </a:endParaRPr>
          </a:p>
          <a:p>
            <a:pPr marL="0" lvl="0" indent="0" algn="just" rtl="0">
              <a:spcBef>
                <a:spcPts val="0"/>
              </a:spcBef>
              <a:spcAft>
                <a:spcPts val="0"/>
              </a:spcAft>
              <a:buSzPts val="1600"/>
              <a:buNone/>
            </a:pPr>
            <a:endParaRPr sz="1800" b="1"/>
          </a:p>
          <a:p>
            <a:pPr marL="0" lvl="0" indent="0" algn="just" rtl="0">
              <a:spcBef>
                <a:spcPts val="0"/>
              </a:spcBef>
              <a:spcAft>
                <a:spcPts val="0"/>
              </a:spcAft>
              <a:buSzPts val="1600"/>
              <a:buNone/>
            </a:pPr>
            <a:r>
              <a:rPr lang="es-ES" sz="1800" b="1">
                <a:solidFill>
                  <a:schemeClr val="accent6"/>
                </a:solidFill>
              </a:rPr>
              <a:t>Segunda pasada (</a:t>
            </a:r>
            <a:r>
              <a:rPr lang="es-ES" sz="1800" b="1">
                <a:solidFill>
                  <a:schemeClr val="accent6"/>
                </a:solidFill>
                <a:latin typeface="Consolas"/>
                <a:ea typeface="Consolas"/>
                <a:cs typeface="Consolas"/>
                <a:sym typeface="Consolas"/>
              </a:rPr>
              <a:t>i=2</a:t>
            </a:r>
            <a:r>
              <a:rPr lang="es-ES" sz="1800" b="1">
                <a:solidFill>
                  <a:schemeClr val="accent6"/>
                </a:solidFill>
              </a:rPr>
              <a:t>) hasta 4:</a:t>
            </a:r>
            <a:endParaRPr sz="1800" b="1">
              <a:solidFill>
                <a:schemeClr val="accent6"/>
              </a:solidFill>
            </a:endParaRPr>
          </a:p>
          <a:p>
            <a:pPr marL="0" lvl="0" indent="0" algn="just" rtl="0">
              <a:spcBef>
                <a:spcPts val="0"/>
              </a:spcBef>
              <a:spcAft>
                <a:spcPts val="0"/>
              </a:spcAft>
              <a:buSzPts val="1600"/>
              <a:buNone/>
            </a:pPr>
            <a:r>
              <a:rPr lang="es-ES" sz="1800" b="1">
                <a:solidFill>
                  <a:srgbClr val="00B050"/>
                </a:solidFill>
              </a:rPr>
              <a:t>100</a:t>
            </a:r>
            <a:r>
              <a:rPr lang="es-ES" sz="1800" b="1"/>
              <a:t>,  </a:t>
            </a:r>
            <a:r>
              <a:rPr lang="es-ES" sz="1800" b="1">
                <a:solidFill>
                  <a:srgbClr val="4A86E8"/>
                </a:solidFill>
              </a:rPr>
              <a:t>200</a:t>
            </a:r>
            <a:r>
              <a:rPr lang="es-ES" sz="1800" b="1"/>
              <a:t>,  500,  300,  400</a:t>
            </a:r>
            <a:endParaRPr sz="1800" b="1"/>
          </a:p>
          <a:p>
            <a:pPr marL="0" lvl="0" indent="0" algn="just" rtl="0">
              <a:spcBef>
                <a:spcPts val="0"/>
              </a:spcBef>
              <a:spcAft>
                <a:spcPts val="0"/>
              </a:spcAft>
              <a:buSzPts val="1600"/>
              <a:buNone/>
            </a:pPr>
            <a:endParaRPr sz="1800" b="1"/>
          </a:p>
          <a:p>
            <a:pPr marL="0" lvl="0" indent="0" algn="just" rtl="0">
              <a:spcBef>
                <a:spcPts val="0"/>
              </a:spcBef>
              <a:spcAft>
                <a:spcPts val="0"/>
              </a:spcAft>
              <a:buSzPts val="1600"/>
              <a:buNone/>
            </a:pPr>
            <a:r>
              <a:rPr lang="es-ES" sz="1800" b="1">
                <a:solidFill>
                  <a:schemeClr val="accent6"/>
                </a:solidFill>
              </a:rPr>
              <a:t>Tercera pasada (</a:t>
            </a:r>
            <a:r>
              <a:rPr lang="es-ES" sz="1800" b="1">
                <a:solidFill>
                  <a:schemeClr val="accent6"/>
                </a:solidFill>
                <a:latin typeface="Consolas"/>
                <a:ea typeface="Consolas"/>
                <a:cs typeface="Consolas"/>
                <a:sym typeface="Consolas"/>
              </a:rPr>
              <a:t>i=3</a:t>
            </a:r>
            <a:r>
              <a:rPr lang="es-ES" sz="1800" b="1">
                <a:solidFill>
                  <a:schemeClr val="accent6"/>
                </a:solidFill>
              </a:rPr>
              <a:t>) hasta 4:</a:t>
            </a:r>
            <a:endParaRPr sz="1800" b="1">
              <a:solidFill>
                <a:schemeClr val="accent6"/>
              </a:solidFill>
            </a:endParaRPr>
          </a:p>
          <a:p>
            <a:pPr marL="0" lvl="0" indent="0" algn="just" rtl="0">
              <a:spcBef>
                <a:spcPts val="0"/>
              </a:spcBef>
              <a:spcAft>
                <a:spcPts val="0"/>
              </a:spcAft>
              <a:buSzPts val="1600"/>
              <a:buNone/>
            </a:pPr>
            <a:r>
              <a:rPr lang="es-ES" sz="1800" b="1">
                <a:solidFill>
                  <a:srgbClr val="00B050"/>
                </a:solidFill>
              </a:rPr>
              <a:t>100</a:t>
            </a:r>
            <a:r>
              <a:rPr lang="es-ES" sz="1800" b="1"/>
              <a:t>,  </a:t>
            </a:r>
            <a:r>
              <a:rPr lang="es-ES" sz="1800" b="1">
                <a:solidFill>
                  <a:srgbClr val="00B050"/>
                </a:solidFill>
              </a:rPr>
              <a:t>200</a:t>
            </a:r>
            <a:r>
              <a:rPr lang="es-ES" sz="1800" b="1"/>
              <a:t>,  </a:t>
            </a:r>
            <a:r>
              <a:rPr lang="es-ES" sz="1800" b="1">
                <a:solidFill>
                  <a:srgbClr val="F1C232"/>
                </a:solidFill>
              </a:rPr>
              <a:t>500</a:t>
            </a:r>
            <a:r>
              <a:rPr lang="es-ES" sz="1800" b="1"/>
              <a:t>,  </a:t>
            </a:r>
            <a:r>
              <a:rPr lang="es-ES" sz="1800" b="1">
                <a:solidFill>
                  <a:srgbClr val="4A86E8"/>
                </a:solidFill>
              </a:rPr>
              <a:t>300</a:t>
            </a:r>
            <a:r>
              <a:rPr lang="es-ES" sz="1800" b="1"/>
              <a:t>,  400</a:t>
            </a:r>
            <a:endParaRPr sz="1800" b="1"/>
          </a:p>
          <a:p>
            <a:pPr marL="0" lvl="0" indent="0" algn="just" rtl="0">
              <a:spcBef>
                <a:spcPts val="0"/>
              </a:spcBef>
              <a:spcAft>
                <a:spcPts val="0"/>
              </a:spcAft>
              <a:buSzPts val="1600"/>
              <a:buNone/>
            </a:pPr>
            <a:endParaRPr sz="1800" b="1"/>
          </a:p>
          <a:p>
            <a:pPr marL="0" lvl="0" indent="0" algn="just" rtl="0">
              <a:spcBef>
                <a:spcPts val="0"/>
              </a:spcBef>
              <a:spcAft>
                <a:spcPts val="0"/>
              </a:spcAft>
              <a:buSzPts val="1600"/>
              <a:buNone/>
            </a:pPr>
            <a:r>
              <a:rPr lang="es-ES" sz="1800" b="1">
                <a:solidFill>
                  <a:schemeClr val="accent6"/>
                </a:solidFill>
              </a:rPr>
              <a:t>Cuarta pasada (</a:t>
            </a:r>
            <a:r>
              <a:rPr lang="es-ES" sz="1800" b="1">
                <a:solidFill>
                  <a:schemeClr val="accent6"/>
                </a:solidFill>
                <a:latin typeface="Consolas"/>
                <a:ea typeface="Consolas"/>
                <a:cs typeface="Consolas"/>
                <a:sym typeface="Consolas"/>
              </a:rPr>
              <a:t>i=4</a:t>
            </a:r>
            <a:r>
              <a:rPr lang="es-ES" sz="1800" b="1">
                <a:solidFill>
                  <a:schemeClr val="accent6"/>
                </a:solidFill>
              </a:rPr>
              <a:t>) hasta 4:</a:t>
            </a:r>
            <a:endParaRPr sz="1800" b="1">
              <a:solidFill>
                <a:schemeClr val="accent6"/>
              </a:solidFill>
            </a:endParaRPr>
          </a:p>
          <a:p>
            <a:pPr marL="0" lvl="0" indent="0" algn="just" rtl="0">
              <a:spcBef>
                <a:spcPts val="0"/>
              </a:spcBef>
              <a:spcAft>
                <a:spcPts val="0"/>
              </a:spcAft>
              <a:buSzPts val="1600"/>
              <a:buNone/>
            </a:pPr>
            <a:r>
              <a:rPr lang="es-ES" sz="1800" b="1">
                <a:solidFill>
                  <a:srgbClr val="00B050"/>
                </a:solidFill>
              </a:rPr>
              <a:t>100</a:t>
            </a:r>
            <a:r>
              <a:rPr lang="es-ES" sz="1800" b="1"/>
              <a:t>,  </a:t>
            </a:r>
            <a:r>
              <a:rPr lang="es-ES" sz="1800" b="1">
                <a:solidFill>
                  <a:srgbClr val="00B050"/>
                </a:solidFill>
              </a:rPr>
              <a:t>200</a:t>
            </a:r>
            <a:r>
              <a:rPr lang="es-ES" sz="1800" b="1"/>
              <a:t>,  </a:t>
            </a:r>
            <a:r>
              <a:rPr lang="es-ES" sz="1800" b="1">
                <a:solidFill>
                  <a:srgbClr val="00B050"/>
                </a:solidFill>
              </a:rPr>
              <a:t>300</a:t>
            </a:r>
            <a:r>
              <a:rPr lang="es-ES" sz="1800" b="1"/>
              <a:t>,  </a:t>
            </a:r>
            <a:r>
              <a:rPr lang="es-ES" sz="1800" b="1">
                <a:solidFill>
                  <a:srgbClr val="F1C232"/>
                </a:solidFill>
              </a:rPr>
              <a:t>500</a:t>
            </a:r>
            <a:r>
              <a:rPr lang="es-ES" sz="1800" b="1"/>
              <a:t>,  </a:t>
            </a:r>
            <a:r>
              <a:rPr lang="es-ES" sz="1800" b="1">
                <a:solidFill>
                  <a:srgbClr val="4A86E8"/>
                </a:solidFill>
              </a:rPr>
              <a:t>400</a:t>
            </a:r>
            <a:endParaRPr sz="1800" b="1">
              <a:solidFill>
                <a:srgbClr val="4A86E8"/>
              </a:solidFill>
            </a:endParaRPr>
          </a:p>
          <a:p>
            <a:pPr marL="0" lvl="0" indent="0" algn="just" rtl="0">
              <a:spcBef>
                <a:spcPts val="0"/>
              </a:spcBef>
              <a:spcAft>
                <a:spcPts val="0"/>
              </a:spcAft>
              <a:buClr>
                <a:srgbClr val="000000"/>
              </a:buClr>
              <a:buSzPts val="1600"/>
              <a:buFont typeface="Arial"/>
              <a:buNone/>
            </a:pPr>
            <a:endParaRPr sz="1800" b="1"/>
          </a:p>
          <a:p>
            <a:pPr marL="0" lvl="0" indent="0" algn="just" rtl="0">
              <a:spcBef>
                <a:spcPts val="0"/>
              </a:spcBef>
              <a:spcAft>
                <a:spcPts val="0"/>
              </a:spcAft>
              <a:buSzPts val="1600"/>
              <a:buNone/>
            </a:pPr>
            <a:r>
              <a:rPr lang="es-ES" sz="1800" b="1">
                <a:solidFill>
                  <a:schemeClr val="accent6"/>
                </a:solidFill>
              </a:rPr>
              <a:t>ARRAY ORDENADO:</a:t>
            </a:r>
            <a:endParaRPr sz="1800" b="1">
              <a:solidFill>
                <a:schemeClr val="accent6"/>
              </a:solidFill>
            </a:endParaRPr>
          </a:p>
          <a:p>
            <a:pPr marL="0" lvl="0" indent="0" algn="just" rtl="0">
              <a:spcBef>
                <a:spcPts val="0"/>
              </a:spcBef>
              <a:spcAft>
                <a:spcPts val="0"/>
              </a:spcAft>
              <a:buClr>
                <a:schemeClr val="dk1"/>
              </a:buClr>
              <a:buSzPts val="1600"/>
              <a:buFont typeface="Arial"/>
              <a:buNone/>
            </a:pPr>
            <a:r>
              <a:rPr lang="es-ES" sz="1800" b="1"/>
              <a:t>100,  200,  300,  400,  500</a:t>
            </a:r>
            <a:endParaRPr sz="1800" b="1"/>
          </a:p>
        </p:txBody>
      </p:sp>
      <p:sp>
        <p:nvSpPr>
          <p:cNvPr id="74" name="Google Shape;74;p10"/>
          <p:cNvSpPr txBox="1"/>
          <p:nvPr/>
        </p:nvSpPr>
        <p:spPr>
          <a:xfrm>
            <a:off x="5585525" y="2597200"/>
            <a:ext cx="2304000" cy="2124000"/>
          </a:xfrm>
          <a:prstGeom prst="rect">
            <a:avLst/>
          </a:prstGeom>
          <a:solidFill>
            <a:srgbClr val="F3F3F3"/>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sz="1800" b="1"/>
              <a:t>Leyenda</a:t>
            </a:r>
            <a:endParaRPr sz="1800" b="1"/>
          </a:p>
          <a:p>
            <a:pPr marL="0" lvl="0" indent="0" algn="l" rtl="0">
              <a:spcBef>
                <a:spcPts val="0"/>
              </a:spcBef>
              <a:spcAft>
                <a:spcPts val="0"/>
              </a:spcAft>
              <a:buNone/>
            </a:pPr>
            <a:r>
              <a:rPr lang="es-ES" sz="1800" b="1">
                <a:solidFill>
                  <a:srgbClr val="F1C232"/>
                </a:solidFill>
              </a:rPr>
              <a:t>Amarillo:</a:t>
            </a:r>
            <a:r>
              <a:rPr lang="es-ES" sz="1800" b="1"/>
              <a:t> Posicion de</a:t>
            </a:r>
            <a:r>
              <a:rPr lang="es-ES" sz="1800" b="1">
                <a:latin typeface="Consolas"/>
                <a:ea typeface="Consolas"/>
                <a:cs typeface="Consolas"/>
                <a:sym typeface="Consolas"/>
              </a:rPr>
              <a:t> i</a:t>
            </a:r>
            <a:endParaRPr sz="1800" b="1">
              <a:latin typeface="Consolas"/>
              <a:ea typeface="Consolas"/>
              <a:cs typeface="Consolas"/>
              <a:sym typeface="Consolas"/>
            </a:endParaRPr>
          </a:p>
          <a:p>
            <a:pPr marL="0" lvl="0" indent="0" algn="l" rtl="0">
              <a:spcBef>
                <a:spcPts val="0"/>
              </a:spcBef>
              <a:spcAft>
                <a:spcPts val="0"/>
              </a:spcAft>
              <a:buNone/>
            </a:pPr>
            <a:r>
              <a:rPr lang="es-ES" sz="1800" b="1">
                <a:solidFill>
                  <a:srgbClr val="4A86E8"/>
                </a:solidFill>
              </a:rPr>
              <a:t>Azul:</a:t>
            </a:r>
            <a:r>
              <a:rPr lang="es-ES" sz="1800" b="1"/>
              <a:t> Elemento menor</a:t>
            </a:r>
            <a:endParaRPr sz="1800" b="1"/>
          </a:p>
          <a:p>
            <a:pPr marL="0" lvl="0" indent="0" algn="l" rtl="0">
              <a:spcBef>
                <a:spcPts val="0"/>
              </a:spcBef>
              <a:spcAft>
                <a:spcPts val="0"/>
              </a:spcAft>
              <a:buNone/>
            </a:pPr>
            <a:r>
              <a:rPr lang="es-ES" sz="1800" b="1">
                <a:solidFill>
                  <a:srgbClr val="00B050"/>
                </a:solidFill>
              </a:rPr>
              <a:t>Verde:</a:t>
            </a:r>
            <a:r>
              <a:rPr lang="es-ES" sz="1800" b="1"/>
              <a:t> Elemento ordenado</a:t>
            </a:r>
            <a:endParaRPr sz="1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56562" y="427630"/>
            <a:ext cx="8001000" cy="531813"/>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Análisis de la eficiencia. Conclusiones (casos). </a:t>
            </a:r>
            <a:endParaRPr sz="2300" b="1">
              <a:solidFill>
                <a:schemeClr val="accent6"/>
              </a:solidFill>
            </a:endParaRPr>
          </a:p>
        </p:txBody>
      </p:sp>
      <p:sp>
        <p:nvSpPr>
          <p:cNvPr id="81" name="Google Shape;81;p11"/>
          <p:cNvSpPr txBox="1">
            <a:spLocks noGrp="1"/>
          </p:cNvSpPr>
          <p:nvPr>
            <p:ph type="body" idx="1"/>
          </p:nvPr>
        </p:nvSpPr>
        <p:spPr>
          <a:xfrm>
            <a:off x="571500" y="1250550"/>
            <a:ext cx="8001000" cy="1455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500"/>
              </a:spcBef>
              <a:spcAft>
                <a:spcPts val="0"/>
              </a:spcAft>
              <a:buSzPts val="1800"/>
              <a:buChar char="■"/>
            </a:pPr>
            <a:r>
              <a:rPr lang="es-ES" sz="1800" b="1" u="sng"/>
              <a:t>Caso mejor:</a:t>
            </a:r>
            <a:r>
              <a:rPr lang="es-ES" sz="1800" b="1"/>
              <a:t> </a:t>
            </a:r>
            <a:r>
              <a:rPr lang="es-ES" sz="1800"/>
              <a:t>El número de comparaciones que realiza es de orden n</a:t>
            </a:r>
            <a:r>
              <a:rPr lang="es-ES" sz="1800" baseline="30000"/>
              <a:t>2</a:t>
            </a:r>
            <a:r>
              <a:rPr lang="es-ES" sz="1800"/>
              <a:t>, no hay intercambios.</a:t>
            </a:r>
            <a:endParaRPr sz="1800"/>
          </a:p>
          <a:p>
            <a:pPr marL="457200" lvl="0" indent="-342900" algn="l" rtl="0">
              <a:lnSpc>
                <a:spcPct val="115000"/>
              </a:lnSpc>
              <a:spcBef>
                <a:spcPts val="0"/>
              </a:spcBef>
              <a:spcAft>
                <a:spcPts val="0"/>
              </a:spcAft>
              <a:buSzPts val="1800"/>
              <a:buChar char="■"/>
            </a:pPr>
            <a:r>
              <a:rPr lang="es-ES" sz="1800" b="1" u="sng"/>
              <a:t>Caso medio y peor:</a:t>
            </a:r>
            <a:r>
              <a:rPr lang="es-ES" sz="1800"/>
              <a:t> El número de comparaciones es de orden n</a:t>
            </a:r>
            <a:r>
              <a:rPr lang="es-ES" sz="1800" baseline="30000"/>
              <a:t>2 </a:t>
            </a:r>
            <a:r>
              <a:rPr lang="es-ES" sz="1800"/>
              <a:t>y el de intercambios es de orden n.</a:t>
            </a:r>
            <a:endParaRPr sz="1800"/>
          </a:p>
          <a:p>
            <a:pPr marL="457200" lvl="0" indent="0" algn="l" rtl="0">
              <a:lnSpc>
                <a:spcPct val="115000"/>
              </a:lnSpc>
              <a:spcBef>
                <a:spcPts val="500"/>
              </a:spcBef>
              <a:spcAft>
                <a:spcPts val="0"/>
              </a:spcAft>
              <a:buNone/>
            </a:pPr>
            <a:endParaRPr sz="1800"/>
          </a:p>
          <a:p>
            <a:pPr marL="457200" lvl="0" indent="0" algn="l" rtl="0">
              <a:lnSpc>
                <a:spcPct val="115000"/>
              </a:lnSpc>
              <a:spcBef>
                <a:spcPts val="500"/>
              </a:spcBef>
              <a:spcAft>
                <a:spcPts val="0"/>
              </a:spcAft>
              <a:buNone/>
            </a:pPr>
            <a:endParaRPr sz="1800" b="1"/>
          </a:p>
        </p:txBody>
      </p:sp>
      <p:sp>
        <p:nvSpPr>
          <p:cNvPr id="82" name="Google Shape;82;p11"/>
          <p:cNvSpPr txBox="1"/>
          <p:nvPr/>
        </p:nvSpPr>
        <p:spPr>
          <a:xfrm>
            <a:off x="575975" y="3053950"/>
            <a:ext cx="8001000" cy="230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828800" lvl="0" indent="0" algn="l" rtl="0">
              <a:lnSpc>
                <a:spcPct val="115000"/>
              </a:lnSpc>
              <a:spcBef>
                <a:spcPts val="500"/>
              </a:spcBef>
              <a:spcAft>
                <a:spcPts val="0"/>
              </a:spcAft>
              <a:buNone/>
            </a:pPr>
            <a:r>
              <a:rPr lang="es-ES" sz="2200" b="1" i="1">
                <a:solidFill>
                  <a:schemeClr val="dk1"/>
                </a:solidFill>
                <a:latin typeface="Times New Roman"/>
                <a:ea typeface="Times New Roman"/>
                <a:cs typeface="Times New Roman"/>
                <a:sym typeface="Times New Roman"/>
              </a:rPr>
              <a:t>T(n) = O(n²) Para todos los casos</a:t>
            </a:r>
            <a:endParaRPr sz="2200" b="1" i="1">
              <a:solidFill>
                <a:schemeClr val="dk1"/>
              </a:solidFill>
              <a:latin typeface="Times New Roman"/>
              <a:ea typeface="Times New Roman"/>
              <a:cs typeface="Times New Roman"/>
              <a:sym typeface="Times New Roman"/>
            </a:endParaRPr>
          </a:p>
          <a:p>
            <a:pPr marL="0" lvl="0" indent="0" algn="l" rtl="0">
              <a:lnSpc>
                <a:spcPct val="115000"/>
              </a:lnSpc>
              <a:spcBef>
                <a:spcPts val="500"/>
              </a:spcBef>
              <a:spcAft>
                <a:spcPts val="0"/>
              </a:spcAft>
              <a:buNone/>
            </a:pPr>
            <a:endParaRPr sz="2200" b="1" i="1">
              <a:solidFill>
                <a:schemeClr val="dk1"/>
              </a:solidFill>
              <a:latin typeface="Times New Roman"/>
              <a:ea typeface="Times New Roman"/>
              <a:cs typeface="Times New Roman"/>
              <a:sym typeface="Times New Roman"/>
            </a:endParaRPr>
          </a:p>
          <a:p>
            <a:pPr marL="1371600" lvl="0" indent="457200" algn="l" rtl="0">
              <a:lnSpc>
                <a:spcPct val="115000"/>
              </a:lnSpc>
              <a:spcBef>
                <a:spcPts val="500"/>
              </a:spcBef>
              <a:spcAft>
                <a:spcPts val="0"/>
              </a:spcAft>
              <a:buNone/>
            </a:pPr>
            <a:endParaRPr sz="2200" b="1" i="1">
              <a:solidFill>
                <a:schemeClr val="dk1"/>
              </a:solidFill>
              <a:latin typeface="Times New Roman"/>
              <a:ea typeface="Times New Roman"/>
              <a:cs typeface="Times New Roman"/>
              <a:sym typeface="Times New Roman"/>
            </a:endParaRPr>
          </a:p>
          <a:p>
            <a:pPr marL="2286000" lvl="0" indent="457200" algn="l" rtl="0">
              <a:lnSpc>
                <a:spcPct val="115000"/>
              </a:lnSpc>
              <a:spcBef>
                <a:spcPts val="500"/>
              </a:spcBef>
              <a:spcAft>
                <a:spcPts val="0"/>
              </a:spcAft>
              <a:buClr>
                <a:schemeClr val="dk1"/>
              </a:buClr>
              <a:buSzPts val="1100"/>
              <a:buFont typeface="Arial"/>
              <a:buNone/>
            </a:pPr>
            <a:r>
              <a:rPr lang="es-ES" sz="2200" b="1" i="1">
                <a:solidFill>
                  <a:schemeClr val="dk1"/>
                </a:solidFill>
                <a:latin typeface="Times New Roman"/>
                <a:ea typeface="Times New Roman"/>
                <a:cs typeface="Times New Roman"/>
                <a:sym typeface="Times New Roman"/>
              </a:rPr>
              <a:t>T(n) =</a:t>
            </a:r>
            <a:r>
              <a:rPr lang="es-ES" sz="1800" b="1" i="1">
                <a:solidFill>
                  <a:schemeClr val="dk1"/>
                </a:solidFill>
                <a:latin typeface="Times New Roman"/>
                <a:ea typeface="Times New Roman"/>
                <a:cs typeface="Times New Roman"/>
                <a:sym typeface="Times New Roman"/>
              </a:rPr>
              <a:t> </a:t>
            </a:r>
            <a:endParaRPr sz="1800" b="1" i="1">
              <a:solidFill>
                <a:schemeClr val="dk1"/>
              </a:solidFill>
              <a:latin typeface="Times New Roman"/>
              <a:ea typeface="Times New Roman"/>
              <a:cs typeface="Times New Roman"/>
              <a:sym typeface="Times New Roman"/>
            </a:endParaRPr>
          </a:p>
        </p:txBody>
      </p:sp>
      <p:pic>
        <p:nvPicPr>
          <p:cNvPr id="83" name="Google Shape;83;p11"/>
          <p:cNvPicPr preferRelativeResize="0"/>
          <p:nvPr/>
        </p:nvPicPr>
        <p:blipFill rotWithShape="1">
          <a:blip r:embed="rId3">
            <a:alphaModFix/>
          </a:blip>
          <a:srcRect l="49184"/>
          <a:stretch/>
        </p:blipFill>
        <p:spPr>
          <a:xfrm>
            <a:off x="4263950" y="4121725"/>
            <a:ext cx="1151925" cy="10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642914" y="441278"/>
            <a:ext cx="8001000" cy="531813"/>
          </a:xfrm>
          <a:prstGeom prst="rect">
            <a:avLst/>
          </a:prstGeom>
          <a:noFill/>
          <a:ln>
            <a:noFill/>
          </a:ln>
        </p:spPr>
        <p:txBody>
          <a:bodyPr spcFirstLastPara="1" wrap="square" lIns="91425" tIns="45700" rIns="91425" bIns="45700" anchor="ctr" anchorCtr="0">
            <a:noAutofit/>
          </a:bodyPr>
          <a:lstStyle/>
          <a:p>
            <a:pPr marL="469900" lvl="1" indent="-469900" algn="just" rtl="0">
              <a:spcBef>
                <a:spcPts val="0"/>
              </a:spcBef>
              <a:spcAft>
                <a:spcPts val="0"/>
              </a:spcAft>
              <a:buNone/>
            </a:pPr>
            <a:r>
              <a:rPr lang="es-ES" sz="2300" b="1">
                <a:solidFill>
                  <a:schemeClr val="accent6"/>
                </a:solidFill>
              </a:rPr>
              <a:t>Algoritmo (código en C++). </a:t>
            </a:r>
            <a:endParaRPr sz="2300" b="1">
              <a:solidFill>
                <a:schemeClr val="accent6"/>
              </a:solidFill>
            </a:endParaRPr>
          </a:p>
        </p:txBody>
      </p:sp>
      <p:sp>
        <p:nvSpPr>
          <p:cNvPr id="90" name="Google Shape;90;p12"/>
          <p:cNvSpPr txBox="1">
            <a:spLocks noGrp="1"/>
          </p:cNvSpPr>
          <p:nvPr>
            <p:ph type="body" idx="1"/>
          </p:nvPr>
        </p:nvSpPr>
        <p:spPr>
          <a:xfrm>
            <a:off x="566750" y="1196975"/>
            <a:ext cx="8001000" cy="4830600"/>
          </a:xfrm>
          <a:prstGeom prst="rect">
            <a:avLst/>
          </a:pr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360"/>
              </a:spcBef>
              <a:spcAft>
                <a:spcPts val="0"/>
              </a:spcAft>
              <a:buNone/>
            </a:pPr>
            <a:r>
              <a:rPr lang="es-ES" sz="1600">
                <a:solidFill>
                  <a:srgbClr val="0000FF"/>
                </a:solidFill>
                <a:latin typeface="Consolas"/>
                <a:ea typeface="Consolas"/>
                <a:cs typeface="Consolas"/>
                <a:sym typeface="Consolas"/>
              </a:rPr>
              <a:t>void </a:t>
            </a:r>
            <a:r>
              <a:rPr lang="es-ES" sz="1600">
                <a:solidFill>
                  <a:srgbClr val="7F6000"/>
                </a:solidFill>
                <a:latin typeface="Consolas"/>
                <a:ea typeface="Consolas"/>
                <a:cs typeface="Consolas"/>
                <a:sym typeface="Consolas"/>
              </a:rPr>
              <a:t>ordenaSeleccion</a:t>
            </a:r>
            <a:r>
              <a:rPr lang="es-ES" sz="1600">
                <a:latin typeface="Consolas"/>
                <a:ea typeface="Consolas"/>
                <a:cs typeface="Consolas"/>
                <a:sym typeface="Consolas"/>
              </a:rPr>
              <a:t>(</a:t>
            </a:r>
            <a:r>
              <a:rPr lang="es-ES" sz="1600">
                <a:solidFill>
                  <a:srgbClr val="0000FF"/>
                </a:solidFill>
                <a:latin typeface="Consolas"/>
                <a:ea typeface="Consolas"/>
                <a:cs typeface="Consolas"/>
                <a:sym typeface="Consolas"/>
              </a:rPr>
              <a:t>int</a:t>
            </a:r>
            <a:r>
              <a:rPr lang="es-ES" sz="1600">
                <a:latin typeface="Consolas"/>
                <a:ea typeface="Consolas"/>
                <a:cs typeface="Consolas"/>
                <a:sym typeface="Consolas"/>
              </a:rPr>
              <a:t>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 </a:t>
            </a:r>
            <a:r>
              <a:rPr lang="es-ES" sz="1600">
                <a:solidFill>
                  <a:srgbClr val="0000FF"/>
                </a:solidFill>
                <a:latin typeface="Consolas"/>
                <a:ea typeface="Consolas"/>
                <a:cs typeface="Consolas"/>
                <a:sym typeface="Consolas"/>
              </a:rPr>
              <a:t>int </a:t>
            </a:r>
            <a:r>
              <a:rPr lang="es-ES" sz="1600">
                <a:solidFill>
                  <a:schemeClr val="accent1"/>
                </a:solidFill>
                <a:latin typeface="Consolas"/>
                <a:ea typeface="Consolas"/>
                <a:cs typeface="Consolas"/>
                <a:sym typeface="Consolas"/>
              </a:rPr>
              <a:t>size</a:t>
            </a: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0000FF"/>
                </a:solidFill>
                <a:latin typeface="Consolas"/>
                <a:ea typeface="Consolas"/>
                <a:cs typeface="Consolas"/>
                <a:sym typeface="Consolas"/>
              </a:rPr>
              <a:t>int </a:t>
            </a:r>
            <a:r>
              <a:rPr lang="es-ES" sz="1600">
                <a:solidFill>
                  <a:srgbClr val="0B5394"/>
                </a:solidFill>
                <a:latin typeface="Consolas"/>
                <a:ea typeface="Consolas"/>
                <a:cs typeface="Consolas"/>
                <a:sym typeface="Consolas"/>
              </a:rPr>
              <a:t>posminimo</a:t>
            </a:r>
            <a:r>
              <a:rPr lang="es-ES" sz="1600">
                <a:latin typeface="Consolas"/>
                <a:ea typeface="Consolas"/>
                <a:cs typeface="Consolas"/>
                <a:sym typeface="Consolas"/>
              </a:rPr>
              <a:t>, </a:t>
            </a:r>
            <a:r>
              <a:rPr lang="es-ES" sz="1600">
                <a:solidFill>
                  <a:srgbClr val="0B5394"/>
                </a:solidFill>
                <a:latin typeface="Consolas"/>
                <a:ea typeface="Consolas"/>
                <a:cs typeface="Consolas"/>
                <a:sym typeface="Consolas"/>
              </a:rPr>
              <a:t>aux</a:t>
            </a: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9900FF"/>
                </a:solidFill>
                <a:latin typeface="Consolas"/>
                <a:ea typeface="Consolas"/>
                <a:cs typeface="Consolas"/>
                <a:sym typeface="Consolas"/>
              </a:rPr>
              <a:t>for </a:t>
            </a:r>
            <a:r>
              <a:rPr lang="es-ES" sz="1600">
                <a:latin typeface="Consolas"/>
                <a:ea typeface="Consolas"/>
                <a:cs typeface="Consolas"/>
                <a:sym typeface="Consolas"/>
              </a:rPr>
              <a:t>(</a:t>
            </a:r>
            <a:r>
              <a:rPr lang="es-ES" sz="1600">
                <a:solidFill>
                  <a:srgbClr val="0000FF"/>
                </a:solidFill>
                <a:latin typeface="Consolas"/>
                <a:ea typeface="Consolas"/>
                <a:cs typeface="Consolas"/>
                <a:sym typeface="Consolas"/>
              </a:rPr>
              <a:t>int</a:t>
            </a:r>
            <a:r>
              <a:rPr lang="es-ES" sz="1600">
                <a:latin typeface="Consolas"/>
                <a:ea typeface="Consolas"/>
                <a:cs typeface="Consolas"/>
                <a:sym typeface="Consolas"/>
              </a:rPr>
              <a:t> i = 0;i &lt; </a:t>
            </a:r>
            <a:r>
              <a:rPr lang="es-ES" sz="1600">
                <a:solidFill>
                  <a:schemeClr val="accent1"/>
                </a:solidFill>
                <a:latin typeface="Consolas"/>
                <a:ea typeface="Consolas"/>
                <a:cs typeface="Consolas"/>
                <a:sym typeface="Consolas"/>
              </a:rPr>
              <a:t>size </a:t>
            </a:r>
            <a:r>
              <a:rPr lang="es-ES" sz="1600">
                <a:latin typeface="Consolas"/>
                <a:ea typeface="Consolas"/>
                <a:cs typeface="Consolas"/>
                <a:sym typeface="Consolas"/>
              </a:rPr>
              <a:t>- 1;i++)</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0B5394"/>
                </a:solidFill>
                <a:latin typeface="Consolas"/>
                <a:ea typeface="Consolas"/>
                <a:cs typeface="Consolas"/>
                <a:sym typeface="Consolas"/>
              </a:rPr>
              <a:t>posminimo </a:t>
            </a:r>
            <a:r>
              <a:rPr lang="es-ES" sz="1600">
                <a:latin typeface="Consolas"/>
                <a:ea typeface="Consolas"/>
                <a:cs typeface="Consolas"/>
                <a:sym typeface="Consolas"/>
              </a:rPr>
              <a:t>= i;</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9900FF"/>
                </a:solidFill>
                <a:latin typeface="Consolas"/>
                <a:ea typeface="Consolas"/>
                <a:cs typeface="Consolas"/>
                <a:sym typeface="Consolas"/>
              </a:rPr>
              <a:t>for </a:t>
            </a:r>
            <a:r>
              <a:rPr lang="es-ES" sz="1600">
                <a:latin typeface="Consolas"/>
                <a:ea typeface="Consolas"/>
                <a:cs typeface="Consolas"/>
                <a:sym typeface="Consolas"/>
              </a:rPr>
              <a:t>(</a:t>
            </a:r>
            <a:r>
              <a:rPr lang="es-ES" sz="1600">
                <a:solidFill>
                  <a:srgbClr val="0000FF"/>
                </a:solidFill>
                <a:latin typeface="Consolas"/>
                <a:ea typeface="Consolas"/>
                <a:cs typeface="Consolas"/>
                <a:sym typeface="Consolas"/>
              </a:rPr>
              <a:t>int</a:t>
            </a:r>
            <a:r>
              <a:rPr lang="es-ES" sz="1600">
                <a:latin typeface="Consolas"/>
                <a:ea typeface="Consolas"/>
                <a:cs typeface="Consolas"/>
                <a:sym typeface="Consolas"/>
              </a:rPr>
              <a:t> j = i + 1;j &lt; </a:t>
            </a:r>
            <a:r>
              <a:rPr lang="es-ES" sz="1600">
                <a:solidFill>
                  <a:schemeClr val="accent1"/>
                </a:solidFill>
                <a:latin typeface="Consolas"/>
                <a:ea typeface="Consolas"/>
                <a:cs typeface="Consolas"/>
                <a:sym typeface="Consolas"/>
              </a:rPr>
              <a:t>size </a:t>
            </a:r>
            <a:r>
              <a:rPr lang="es-ES" sz="1600">
                <a:latin typeface="Consolas"/>
                <a:ea typeface="Consolas"/>
                <a:cs typeface="Consolas"/>
                <a:sym typeface="Consolas"/>
              </a:rPr>
              <a:t>;j++)</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9900FF"/>
                </a:solidFill>
                <a:latin typeface="Consolas"/>
                <a:ea typeface="Consolas"/>
                <a:cs typeface="Consolas"/>
                <a:sym typeface="Consolas"/>
              </a:rPr>
              <a:t>if </a:t>
            </a:r>
            <a:r>
              <a:rPr lang="es-ES" sz="1600">
                <a:latin typeface="Consolas"/>
                <a:ea typeface="Consolas"/>
                <a:cs typeface="Consolas"/>
                <a:sym typeface="Consolas"/>
              </a:rPr>
              <a:t>(</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[j] &lt;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a:t>
            </a:r>
            <a:r>
              <a:rPr lang="es-ES" sz="1600">
                <a:solidFill>
                  <a:srgbClr val="0B5394"/>
                </a:solidFill>
                <a:latin typeface="Consolas"/>
                <a:ea typeface="Consolas"/>
                <a:cs typeface="Consolas"/>
                <a:sym typeface="Consolas"/>
              </a:rPr>
              <a:t>posminimo</a:t>
            </a: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rgbClr val="0B5394"/>
                </a:solidFill>
                <a:latin typeface="Consolas"/>
                <a:ea typeface="Consolas"/>
                <a:cs typeface="Consolas"/>
                <a:sym typeface="Consolas"/>
              </a:rPr>
              <a:t>posminimo </a:t>
            </a:r>
            <a:r>
              <a:rPr lang="es-ES" sz="1600">
                <a:latin typeface="Consolas"/>
                <a:ea typeface="Consolas"/>
                <a:cs typeface="Consolas"/>
                <a:sym typeface="Consolas"/>
              </a:rPr>
              <a:t>= j;</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aux =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a:t>
            </a:r>
            <a:r>
              <a:rPr lang="es-ES" sz="1600">
                <a:solidFill>
                  <a:srgbClr val="0B5394"/>
                </a:solidFill>
                <a:latin typeface="Consolas"/>
                <a:ea typeface="Consolas"/>
                <a:cs typeface="Consolas"/>
                <a:sym typeface="Consolas"/>
              </a:rPr>
              <a:t>posminimo</a:t>
            </a: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a:t>
            </a:r>
            <a:r>
              <a:rPr lang="es-ES" sz="1600">
                <a:solidFill>
                  <a:srgbClr val="0B5394"/>
                </a:solidFill>
                <a:latin typeface="Consolas"/>
                <a:ea typeface="Consolas"/>
                <a:cs typeface="Consolas"/>
                <a:sym typeface="Consolas"/>
              </a:rPr>
              <a:t>posminimo</a:t>
            </a:r>
            <a:r>
              <a:rPr lang="es-ES" sz="1600">
                <a:latin typeface="Consolas"/>
                <a:ea typeface="Consolas"/>
                <a:cs typeface="Consolas"/>
                <a:sym typeface="Consolas"/>
              </a:rPr>
              <a:t>] =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[i];</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r>
              <a:rPr lang="es-ES" sz="1600">
                <a:solidFill>
                  <a:schemeClr val="accent1"/>
                </a:solidFill>
                <a:latin typeface="Consolas"/>
                <a:ea typeface="Consolas"/>
                <a:cs typeface="Consolas"/>
                <a:sym typeface="Consolas"/>
              </a:rPr>
              <a:t>v</a:t>
            </a:r>
            <a:r>
              <a:rPr lang="es-ES" sz="1600">
                <a:latin typeface="Consolas"/>
                <a:ea typeface="Consolas"/>
                <a:cs typeface="Consolas"/>
                <a:sym typeface="Consolas"/>
              </a:rPr>
              <a:t>[i] = </a:t>
            </a:r>
            <a:r>
              <a:rPr lang="es-ES" sz="1600">
                <a:solidFill>
                  <a:srgbClr val="0B5394"/>
                </a:solidFill>
                <a:latin typeface="Consolas"/>
                <a:ea typeface="Consolas"/>
                <a:cs typeface="Consolas"/>
                <a:sym typeface="Consolas"/>
              </a:rPr>
              <a:t>aux</a:t>
            </a:r>
            <a:r>
              <a:rPr lang="es-ES"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360"/>
              </a:spcBef>
              <a:spcAft>
                <a:spcPts val="0"/>
              </a:spcAft>
              <a:buNone/>
            </a:pPr>
            <a:r>
              <a:rPr lang="es-ES"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2857</Words>
  <Application>Microsoft Office PowerPoint</Application>
  <PresentationFormat>Presentación en pantalla (4:3)</PresentationFormat>
  <Paragraphs>395</Paragraphs>
  <Slides>28</Slides>
  <Notes>28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Consolas</vt:lpstr>
      <vt:lpstr>Noto Sans Symbols</vt:lpstr>
      <vt:lpstr>Times New Roman</vt:lpstr>
      <vt:lpstr>Verdana</vt:lpstr>
      <vt:lpstr>Presentación_AAD</vt:lpstr>
      <vt:lpstr> Actividad Académicamente Dirigida 2</vt:lpstr>
      <vt:lpstr> Índice de contenidos</vt:lpstr>
      <vt:lpstr> Índice de contenidos</vt:lpstr>
      <vt:lpstr>Presentación de PowerPoint</vt:lpstr>
      <vt:lpstr>Resumen del algoritmo</vt:lpstr>
      <vt:lpstr>Algoritmo (pseudocódigo)</vt:lpstr>
      <vt:lpstr>Ejemplo de ejecución / Traza. </vt:lpstr>
      <vt:lpstr>Análisis de la eficiencia. Conclusiones (casos). </vt:lpstr>
      <vt:lpstr>Algoritmo (código en C++). </vt:lpstr>
      <vt:lpstr>Gráficas de coste teóricas y empíricas. Conclusiones. </vt:lpstr>
      <vt:lpstr>Presentación de PowerPoint</vt:lpstr>
      <vt:lpstr>Resumen del algoritmo</vt:lpstr>
      <vt:lpstr>Algoritmo pseudocódigo</vt:lpstr>
      <vt:lpstr>Ejemplo de ejecución/Traza</vt:lpstr>
      <vt:lpstr>Análisis de la eficiencia. Conclusiones. </vt:lpstr>
      <vt:lpstr>Algoritmo(código en C++).</vt:lpstr>
      <vt:lpstr>Gráficas de coste teóricas y empíricas. Conclusiones. </vt:lpstr>
      <vt:lpstr>Presentación de PowerPoint</vt:lpstr>
      <vt:lpstr>Resumen del algoritmo</vt:lpstr>
      <vt:lpstr>Algoritmo (pseudocódigo)</vt:lpstr>
      <vt:lpstr>Algoritmo (pseudocódigo)</vt:lpstr>
      <vt:lpstr>Ejemplo de ejecución / Traza. </vt:lpstr>
      <vt:lpstr>Análisis de la eficiencia. Conclusiones (casos). </vt:lpstr>
      <vt:lpstr>Algoritmo (código en C++). </vt:lpstr>
      <vt:lpstr>Algoritmo (código en C++). </vt:lpstr>
      <vt:lpstr>Gráficas de coste teóricas y empíricas. Conclusiones. </vt:lpstr>
      <vt:lpstr>Conclusiones de la actividad: comparación de los algoritmos estudiados.</vt:lpstr>
      <vt:lpstr>Bibliografía. Referencias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Académicamente Dirigida 2</dc:title>
  <dc:creator>Daniel Linfon</dc:creator>
  <cp:lastModifiedBy>Daniel Linfon Ye Liu</cp:lastModifiedBy>
  <cp:revision>2</cp:revision>
  <dcterms:modified xsi:type="dcterms:W3CDTF">2022-05-08T12:05:55Z</dcterms:modified>
</cp:coreProperties>
</file>