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7" r:id="rId3"/>
  </p:sldIdLst>
  <p:sldSz cx="21388388" cy="30275213"/>
  <p:notesSz cx="6858000" cy="9144000"/>
  <p:defaultText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65">
          <p15:clr>
            <a:srgbClr val="A4A3A4"/>
          </p15:clr>
        </p15:guide>
        <p15:guide id="3" orient="horz" pos="18541">
          <p15:clr>
            <a:srgbClr val="A4A3A4"/>
          </p15:clr>
        </p15:guide>
        <p15:guide id="5" pos="1319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3F5FA"/>
    <a:srgbClr val="CDD2DE"/>
    <a:srgbClr val="E3E9E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18" autoAdjust="0"/>
    <p:restoredTop sz="94777" autoAdjust="0"/>
  </p:normalViewPr>
  <p:slideViewPr>
    <p:cSldViewPr snapToGrid="0" snapToObjects="1" showGuides="1">
      <p:cViewPr>
        <p:scale>
          <a:sx n="50" d="100"/>
          <a:sy n="50" d="100"/>
        </p:scale>
        <p:origin x="2790" y="12"/>
      </p:cViewPr>
      <p:guideLst>
        <p:guide orient="horz" pos="265"/>
        <p:guide orient="horz" pos="18541"/>
        <p:guide pos="131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4/20/2025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4/20/2025</a:t>
            </a:fld>
            <a:endParaRPr lang="en-US" dirty="0"/>
          </a:p>
        </p:txBody>
      </p:sp>
      <p:sp>
        <p:nvSpPr>
          <p:cNvPr id="4" name="Slide Image Placeholder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3038715" rtl="0" eaLnBrk="1" latinLnBrk="0" hangingPunct="1">
      <a:defRPr sz="4100" kern="1200">
        <a:solidFill>
          <a:schemeClr val="tx1"/>
        </a:solidFill>
        <a:latin typeface="+mn-lt"/>
        <a:ea typeface="+mn-ea"/>
        <a:cs typeface="+mn-cs"/>
      </a:defRPr>
    </a:lvl1pPr>
    <a:lvl2pPr marL="1519358" algn="l" defTabSz="3038715" rtl="0" eaLnBrk="1" latinLnBrk="0" hangingPunct="1">
      <a:defRPr sz="4100" kern="1200">
        <a:solidFill>
          <a:schemeClr val="tx1"/>
        </a:solidFill>
        <a:latin typeface="+mn-lt"/>
        <a:ea typeface="+mn-ea"/>
        <a:cs typeface="+mn-cs"/>
      </a:defRPr>
    </a:lvl2pPr>
    <a:lvl3pPr marL="3038715" algn="l" defTabSz="3038715" rtl="0" eaLnBrk="1" latinLnBrk="0" hangingPunct="1">
      <a:defRPr sz="4100" kern="1200">
        <a:solidFill>
          <a:schemeClr val="tx1"/>
        </a:solidFill>
        <a:latin typeface="+mn-lt"/>
        <a:ea typeface="+mn-ea"/>
        <a:cs typeface="+mn-cs"/>
      </a:defRPr>
    </a:lvl3pPr>
    <a:lvl4pPr marL="4558071" algn="l" defTabSz="3038715" rtl="0" eaLnBrk="1" latinLnBrk="0" hangingPunct="1">
      <a:defRPr sz="4100" kern="1200">
        <a:solidFill>
          <a:schemeClr val="tx1"/>
        </a:solidFill>
        <a:latin typeface="+mn-lt"/>
        <a:ea typeface="+mn-ea"/>
        <a:cs typeface="+mn-cs"/>
      </a:defRPr>
    </a:lvl4pPr>
    <a:lvl5pPr marL="6077429" algn="l" defTabSz="3038715" rtl="0" eaLnBrk="1" latinLnBrk="0" hangingPunct="1">
      <a:defRPr sz="4100" kern="1200">
        <a:solidFill>
          <a:schemeClr val="tx1"/>
        </a:solidFill>
        <a:latin typeface="+mn-lt"/>
        <a:ea typeface="+mn-ea"/>
        <a:cs typeface="+mn-cs"/>
      </a:defRPr>
    </a:lvl5pPr>
    <a:lvl6pPr marL="7596786" algn="l" defTabSz="3038715" rtl="0" eaLnBrk="1" latinLnBrk="0" hangingPunct="1">
      <a:defRPr sz="4100" kern="1200">
        <a:solidFill>
          <a:schemeClr val="tx1"/>
        </a:solidFill>
        <a:latin typeface="+mn-lt"/>
        <a:ea typeface="+mn-ea"/>
        <a:cs typeface="+mn-cs"/>
      </a:defRPr>
    </a:lvl6pPr>
    <a:lvl7pPr marL="9116145" algn="l" defTabSz="3038715" rtl="0" eaLnBrk="1" latinLnBrk="0" hangingPunct="1">
      <a:defRPr sz="4100" kern="1200">
        <a:solidFill>
          <a:schemeClr val="tx1"/>
        </a:solidFill>
        <a:latin typeface="+mn-lt"/>
        <a:ea typeface="+mn-ea"/>
        <a:cs typeface="+mn-cs"/>
      </a:defRPr>
    </a:lvl7pPr>
    <a:lvl8pPr marL="10635501" algn="l" defTabSz="3038715" rtl="0" eaLnBrk="1" latinLnBrk="0" hangingPunct="1">
      <a:defRPr sz="4100" kern="1200">
        <a:solidFill>
          <a:schemeClr val="tx1"/>
        </a:solidFill>
        <a:latin typeface="+mn-lt"/>
        <a:ea typeface="+mn-ea"/>
        <a:cs typeface="+mn-cs"/>
      </a:defRPr>
    </a:lvl8pPr>
    <a:lvl9pPr marL="12154859" algn="l" defTabSz="3038715" rtl="0" eaLnBrk="1" latinLnBrk="0" hangingPunct="1">
      <a:defRPr sz="4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1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40616" y="5365571"/>
            <a:ext cx="10101856"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49463" y="4842926"/>
            <a:ext cx="1009388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49461" y="13071318"/>
            <a:ext cx="10096349"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0846594" y="4842926"/>
            <a:ext cx="10093752"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0846594" y="5365571"/>
            <a:ext cx="10093752"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0846595" y="13087287"/>
            <a:ext cx="10090978"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0842726" y="13648379"/>
            <a:ext cx="10094847"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0854419" y="23617471"/>
            <a:ext cx="10085926" cy="566030"/>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0846595" y="24192709"/>
            <a:ext cx="1009097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40616" y="13633726"/>
            <a:ext cx="10102728" cy="634878"/>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2890078" y="3554249"/>
            <a:ext cx="15608232" cy="769233"/>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2890078" y="2235565"/>
            <a:ext cx="15608232" cy="13186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2890078" y="348658"/>
            <a:ext cx="15608232" cy="1886907"/>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01464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74784A8-6F25-7449-9CCF-614BC1946BC7}"/>
              </a:ext>
            </a:extLst>
          </p:cNvPr>
          <p:cNvGraphicFramePr>
            <a:graphicFrameLocks noGrp="1"/>
          </p:cNvGraphicFramePr>
          <p:nvPr userDrawn="1">
            <p:extLst>
              <p:ext uri="{D42A27DB-BD31-4B8C-83A1-F6EECF244321}">
                <p14:modId xmlns:p14="http://schemas.microsoft.com/office/powerpoint/2010/main" val="1988771644"/>
              </p:ext>
            </p:extLst>
          </p:nvPr>
        </p:nvGraphicFramePr>
        <p:xfrm>
          <a:off x="-8726467" y="34253"/>
          <a:ext cx="8117859" cy="30210616"/>
        </p:xfrm>
        <a:graphic>
          <a:graphicData uri="http://schemas.openxmlformats.org/drawingml/2006/table">
            <a:tbl>
              <a:tblPr firstRow="1" bandRow="1">
                <a:tableStyleId>{5C22544A-7EE6-4342-B048-85BDC9FD1C3A}</a:tableStyleId>
              </a:tblPr>
              <a:tblGrid>
                <a:gridCol w="3480873">
                  <a:extLst>
                    <a:ext uri="{9D8B030D-6E8A-4147-A177-3AD203B41FA5}">
                      <a16:colId xmlns:a16="http://schemas.microsoft.com/office/drawing/2014/main" val="20000"/>
                    </a:ext>
                  </a:extLst>
                </a:gridCol>
                <a:gridCol w="4636986">
                  <a:extLst>
                    <a:ext uri="{9D8B030D-6E8A-4147-A177-3AD203B41FA5}">
                      <a16:colId xmlns:a16="http://schemas.microsoft.com/office/drawing/2014/main" val="20001"/>
                    </a:ext>
                  </a:extLst>
                </a:gridCol>
              </a:tblGrid>
              <a:tr h="117073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3598933">
                <a:tc gridSpan="2">
                  <a:txBody>
                    <a:bodyPr/>
                    <a:lstStyle/>
                    <a:p>
                      <a:pPr defTabSz="3765639"/>
                      <a:r>
                        <a:rPr lang="en-US" sz="1800" i="0" dirty="0">
                          <a:solidFill>
                            <a:srgbClr val="D9D9D9"/>
                          </a:solidFill>
                          <a:latin typeface="Arial"/>
                          <a:cs typeface="Arial"/>
                        </a:rPr>
                        <a:t>This PowerPoint template produces a </a:t>
                      </a:r>
                      <a:r>
                        <a:rPr lang="en-US" sz="1800" i="0" dirty="0">
                          <a:solidFill>
                            <a:srgbClr val="FFC000"/>
                          </a:solidFill>
                          <a:latin typeface="Arial"/>
                          <a:cs typeface="Arial"/>
                        </a:rPr>
                        <a:t>A1 </a:t>
                      </a:r>
                      <a:r>
                        <a:rPr lang="en-US" sz="1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the  </a:t>
                      </a:r>
                      <a:r>
                        <a:rPr lang="en-US" sz="1800" i="0" dirty="0">
                          <a:solidFill>
                            <a:srgbClr val="FFC000"/>
                          </a:solidFill>
                          <a:latin typeface="Arial"/>
                          <a:cs typeface="Arial"/>
                        </a:rPr>
                        <a:t>HELP DESK</a:t>
                      </a:r>
                      <a:r>
                        <a:rPr lang="en-US" sz="1800" i="0" baseline="0" dirty="0">
                          <a:solidFill>
                            <a:srgbClr val="D9D9D9"/>
                          </a:solidFill>
                          <a:latin typeface="Arial"/>
                          <a:cs typeface="Arial"/>
                        </a:rPr>
                        <a:t> </a:t>
                      </a:r>
                      <a:r>
                        <a:rPr lang="en-US" sz="1800" i="0" dirty="0">
                          <a:solidFill>
                            <a:srgbClr val="D9D9D9"/>
                          </a:solidFill>
                          <a:latin typeface="Arial"/>
                          <a:cs typeface="Arial"/>
                        </a:rPr>
                        <a:t>tab.</a:t>
                      </a:r>
                    </a:p>
                    <a:p>
                      <a:pPr defTabSz="3765639"/>
                      <a:endParaRPr lang="en-US" sz="1800" i="0" dirty="0">
                        <a:solidFill>
                          <a:srgbClr val="D9D9D9"/>
                        </a:solidFill>
                        <a:latin typeface="Arial"/>
                        <a:cs typeface="Arial"/>
                      </a:endParaRPr>
                    </a:p>
                    <a:p>
                      <a:pPr defTabSz="3765639"/>
                      <a:r>
                        <a:rPr lang="en-US" sz="1800" i="0" dirty="0">
                          <a:solidFill>
                            <a:srgbClr val="D9D9D9"/>
                          </a:solidFill>
                          <a:latin typeface="Arial"/>
                          <a:cs typeface="Arial"/>
                        </a:rPr>
                        <a:t>To print your poster using our same-day professional printing service, go online to </a:t>
                      </a:r>
                      <a:r>
                        <a:rPr lang="en-US" sz="1800" i="0" dirty="0" err="1">
                          <a:solidFill>
                            <a:srgbClr val="FFC000"/>
                          </a:solidFill>
                          <a:latin typeface="Arial"/>
                          <a:cs typeface="Arial"/>
                        </a:rPr>
                        <a:t>PosterPresentations.com</a:t>
                      </a:r>
                      <a:r>
                        <a:rPr lang="en-US" sz="1800" i="0" dirty="0">
                          <a:solidFill>
                            <a:srgbClr val="D9D9D9"/>
                          </a:solidFill>
                          <a:latin typeface="Arial"/>
                          <a:cs typeface="Arial"/>
                        </a:rPr>
                        <a:t> and click on "</a:t>
                      </a:r>
                      <a:r>
                        <a:rPr lang="en-US" sz="1800" i="0" dirty="0">
                          <a:solidFill>
                            <a:srgbClr val="FFC000"/>
                          </a:solidFill>
                          <a:latin typeface="Arial"/>
                          <a:cs typeface="Arial"/>
                        </a:rPr>
                        <a:t>Order your poster</a:t>
                      </a:r>
                      <a:r>
                        <a:rPr lang="en-US" sz="1800" i="0" dirty="0">
                          <a:solidFill>
                            <a:srgbClr val="D9D9D9"/>
                          </a:solidFill>
                          <a:latin typeface="Arial"/>
                          <a:cs typeface="Arial"/>
                        </a:rPr>
                        <a:t>".</a:t>
                      </a:r>
                      <a:endParaRPr lang="en-US" sz="1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292704">
                <a:tc>
                  <a:txBody>
                    <a:bodyPr/>
                    <a:lstStyle/>
                    <a:p>
                      <a:pPr algn="ctr"/>
                      <a:endParaRPr lang="en-US" sz="1800" dirty="0">
                        <a:solidFill>
                          <a:srgbClr val="1F3A4E"/>
                        </a:solidFill>
                      </a:endParaRPr>
                    </a:p>
                    <a:p>
                      <a:pPr algn="ctr"/>
                      <a:endParaRPr lang="en-US" sz="1800" dirty="0">
                        <a:solidFill>
                          <a:srgbClr val="1F3A4E"/>
                        </a:solidFill>
                      </a:endParaRPr>
                    </a:p>
                    <a:p>
                      <a:pPr algn="ctr"/>
                      <a:r>
                        <a:rPr lang="en-US" sz="1800" dirty="0">
                          <a:solidFill>
                            <a:schemeClr val="bg1"/>
                          </a:solidFill>
                          <a:latin typeface="Arial" panose="020B0604020202020204" pitchFamily="34" charset="0"/>
                          <a:cs typeface="Arial" panose="020B0604020202020204" pitchFamily="34" charset="0"/>
                        </a:rPr>
                        <a:t>This is a poster template for a </a:t>
                      </a:r>
                      <a:br>
                        <a:rPr lang="en-US" sz="1800" dirty="0">
                          <a:solidFill>
                            <a:schemeClr val="bg1"/>
                          </a:solidFill>
                          <a:latin typeface="Arial" panose="020B0604020202020204" pitchFamily="34" charset="0"/>
                          <a:cs typeface="Arial" panose="020B0604020202020204" pitchFamily="34" charset="0"/>
                        </a:rPr>
                      </a:br>
                      <a:r>
                        <a:rPr lang="en-US" sz="32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1800" dirty="0">
                          <a:solidFill>
                            <a:srgbClr val="FFC000"/>
                          </a:solidFill>
                          <a:latin typeface="Arial" panose="020B0604020202020204" pitchFamily="34" charset="0"/>
                          <a:cs typeface="Arial" panose="020B0604020202020204" pitchFamily="34" charset="0"/>
                        </a:rPr>
                        <a:t>23.39 inches x 33.11 inches</a:t>
                      </a:r>
                      <a:br>
                        <a:rPr lang="en-US" sz="1800" dirty="0">
                          <a:solidFill>
                            <a:schemeClr val="bg1"/>
                          </a:solidFill>
                          <a:latin typeface="Arial" panose="020B0604020202020204" pitchFamily="34" charset="0"/>
                          <a:cs typeface="Arial" panose="020B0604020202020204" pitchFamily="34" charset="0"/>
                        </a:rPr>
                      </a:br>
                      <a:r>
                        <a:rPr lang="en-US" sz="1800" dirty="0">
                          <a:solidFill>
                            <a:schemeClr val="bg1"/>
                          </a:solidFill>
                          <a:latin typeface="Arial" panose="020B0604020202020204" pitchFamily="34" charset="0"/>
                          <a:cs typeface="Arial" panose="020B0604020202020204" pitchFamily="34" charset="0"/>
                        </a:rPr>
                        <a:t>research presentation poster</a:t>
                      </a:r>
                    </a:p>
                    <a:p>
                      <a:endParaRPr lang="en-US" sz="1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Important: Check the template size</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800" b="0" baseline="0" dirty="0">
                          <a:solidFill>
                            <a:srgbClr val="D9D9D9"/>
                          </a:solidFill>
                          <a:latin typeface="Arial" panose="020B0604020202020204" pitchFamily="34" charset="0"/>
                          <a:cs typeface="Arial" panose="020B0604020202020204" pitchFamily="34" charset="0"/>
                        </a:rPr>
                      </a:br>
                      <a:endParaRPr lang="en-US" sz="1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3340698">
                <a:tc>
                  <a:txBody>
                    <a:bodyPr/>
                    <a:lstStyle/>
                    <a:p>
                      <a:endParaRPr lang="en-US" sz="1800" dirty="0">
                        <a:solidFill>
                          <a:srgbClr val="1F3A4E"/>
                        </a:solidFill>
                      </a:endParaRPr>
                    </a:p>
                  </a:txBody>
                  <a:tcPr>
                    <a:blipFill rotWithShape="1">
                      <a:blip r:embed="rId3"/>
                      <a:stretch>
                        <a:fillRect/>
                      </a:stretch>
                    </a:blipFill>
                  </a:tcPr>
                </a:tc>
                <a:tc>
                  <a:txBody>
                    <a:bodyPr/>
                    <a:lstStyle/>
                    <a:p>
                      <a:pPr algn="l"/>
                      <a:r>
                        <a:rPr lang="en-US" sz="2000" b="1" baseline="0" dirty="0">
                          <a:solidFill>
                            <a:srgbClr val="FFC000"/>
                          </a:solidFill>
                          <a:latin typeface="Arial" panose="020B0604020202020204" pitchFamily="34" charset="0"/>
                          <a:cs typeface="Arial" panose="020B0604020202020204" pitchFamily="34" charset="0"/>
                        </a:rPr>
                        <a:t>How to </a:t>
                      </a:r>
                      <a:r>
                        <a:rPr lang="en-US" sz="3600" b="1" baseline="0" dirty="0">
                          <a:solidFill>
                            <a:srgbClr val="FFC000"/>
                          </a:solidFill>
                          <a:latin typeface="Arial" panose="020B0604020202020204" pitchFamily="34" charset="0"/>
                          <a:cs typeface="Arial" panose="020B0604020202020204" pitchFamily="34" charset="0"/>
                        </a:rPr>
                        <a:t>Zoom in </a:t>
                      </a:r>
                      <a:r>
                        <a:rPr lang="en-US" sz="2000" b="1" baseline="0" dirty="0">
                          <a:solidFill>
                            <a:srgbClr val="FFC000"/>
                          </a:solidFill>
                          <a:latin typeface="Arial" panose="020B0604020202020204" pitchFamily="34" charset="0"/>
                          <a:cs typeface="Arial" panose="020B0604020202020204" pitchFamily="34" charset="0"/>
                        </a:rPr>
                        <a:t>and </a:t>
                      </a:r>
                      <a:r>
                        <a:rPr lang="en-US" sz="1600" b="1" baseline="0" dirty="0">
                          <a:solidFill>
                            <a:srgbClr val="FFC000"/>
                          </a:solidFill>
                          <a:latin typeface="Arial" panose="020B0604020202020204" pitchFamily="34" charset="0"/>
                          <a:cs typeface="Arial" panose="020B0604020202020204" pitchFamily="34" charset="0"/>
                        </a:rPr>
                        <a:t>out</a:t>
                      </a:r>
                      <a:endParaRPr lang="en-US" sz="2000" b="1" baseline="0" dirty="0">
                        <a:solidFill>
                          <a:srgbClr val="FFC000"/>
                        </a:solidFill>
                        <a:latin typeface="Arial" panose="020B0604020202020204" pitchFamily="34" charset="0"/>
                        <a:cs typeface="Arial" panose="020B0604020202020204" pitchFamily="34" charset="0"/>
                      </a:endParaRPr>
                    </a:p>
                    <a:p>
                      <a:pPr algn="l"/>
                      <a:r>
                        <a:rPr lang="en-US" sz="1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1. </a:t>
                      </a:r>
                      <a:r>
                        <a:rPr lang="en-US" sz="1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800" b="0" baseline="0" dirty="0">
                          <a:solidFill>
                            <a:srgbClr val="D9D9D9"/>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2. </a:t>
                      </a:r>
                      <a:r>
                        <a:rPr lang="en-US" sz="1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99458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000" b="1" baseline="0" dirty="0">
                          <a:solidFill>
                            <a:srgbClr val="FFC000"/>
                          </a:solidFill>
                          <a:latin typeface="Arial" panose="020B0604020202020204" pitchFamily="34" charset="0"/>
                          <a:cs typeface="Arial" panose="020B0604020202020204" pitchFamily="34" charset="0"/>
                        </a:rPr>
                        <a:t>Ruler and Guides</a:t>
                      </a:r>
                      <a:br>
                        <a:rPr lang="en-US" sz="1800" b="0" baseline="0" dirty="0">
                          <a:solidFill>
                            <a:srgbClr val="FFC000"/>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45819">
                <a:tc>
                  <a:txBody>
                    <a:bodyPr/>
                    <a:lstStyle/>
                    <a:p>
                      <a:endParaRPr lang="en-US" sz="1800" dirty="0">
                        <a:solidFill>
                          <a:srgbClr val="1F3A4E"/>
                        </a:solidFill>
                      </a:endParaRPr>
                    </a:p>
                  </a:txBody>
                  <a:tcPr>
                    <a:blipFill rotWithShape="1">
                      <a:blip r:embed="rId4"/>
                      <a:stretch>
                        <a:fillRect/>
                      </a:stretch>
                    </a:blipFill>
                  </a:tcPr>
                </a:tc>
                <a:tc>
                  <a:txBody>
                    <a:bodyPr/>
                    <a:lstStyle/>
                    <a:p>
                      <a:pPr marL="0" lvl="1" indent="0" algn="l" defTabSz="114300"/>
                      <a:r>
                        <a:rPr lang="en-US" sz="2000" b="1" baseline="0" dirty="0">
                          <a:solidFill>
                            <a:srgbClr val="FFC000"/>
                          </a:solidFill>
                          <a:latin typeface="Arial" panose="020B0604020202020204" pitchFamily="34" charset="0"/>
                          <a:cs typeface="Arial" panose="020B0604020202020204" pitchFamily="34" charset="0"/>
                        </a:rPr>
                        <a:t>Headers and text containers</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800" b="0" baseline="0" dirty="0">
                          <a:solidFill>
                            <a:schemeClr val="bg1"/>
                          </a:solidFill>
                          <a:latin typeface="Arial" panose="020B0604020202020204" pitchFamily="34" charset="0"/>
                          <a:cs typeface="Arial" panose="020B0604020202020204" pitchFamily="34" charset="0"/>
                        </a:rPr>
                      </a:br>
                      <a:r>
                        <a:rPr lang="en-US" sz="1800" b="0" baseline="0" dirty="0">
                          <a:solidFill>
                            <a:srgbClr val="FFC000"/>
                          </a:solidFill>
                          <a:latin typeface="Arial" panose="020B0604020202020204" pitchFamily="34" charset="0"/>
                          <a:cs typeface="Arial" panose="020B0604020202020204" pitchFamily="34" charset="0"/>
                        </a:rPr>
                        <a:t>-</a:t>
                      </a:r>
                      <a:r>
                        <a:rPr lang="en-US" sz="1800" b="0" baseline="0" dirty="0">
                          <a:solidFill>
                            <a:schemeClr val="bg1"/>
                          </a:solidFill>
                          <a:latin typeface="Arial" panose="020B0604020202020204" pitchFamily="34" charset="0"/>
                          <a:cs typeface="Arial" panose="020B0604020202020204" pitchFamily="34" charset="0"/>
                        </a:rPr>
                        <a:t> </a:t>
                      </a:r>
                      <a:r>
                        <a:rPr lang="en-US" sz="1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208687">
                <a:tc gridSpan="2">
                  <a:txBody>
                    <a:bodyPr/>
                    <a:lstStyle/>
                    <a:p>
                      <a:r>
                        <a:rPr lang="en-US" sz="2000" b="1" dirty="0">
                          <a:solidFill>
                            <a:srgbClr val="FFC000"/>
                          </a:solidFill>
                          <a:latin typeface="Arial" panose="020B0604020202020204" pitchFamily="34" charset="0"/>
                          <a:cs typeface="Arial" panose="020B0604020202020204" pitchFamily="34" charset="0"/>
                        </a:rPr>
                        <a:t>Adding content to the poster</a:t>
                      </a:r>
                    </a:p>
                    <a:p>
                      <a:r>
                        <a:rPr lang="en-US" sz="1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124673">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868684">
                <a:tc gridSpan="2">
                  <a:txBody>
                    <a:bodyPr/>
                    <a:lstStyle/>
                    <a:p>
                      <a:endParaRPr lang="en-US" sz="1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06781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259727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70EF0DC5-0CE8-8B48-8495-AC770E4326B0}"/>
              </a:ext>
            </a:extLst>
          </p:cNvPr>
          <p:cNvGraphicFramePr>
            <a:graphicFrameLocks noGrp="1"/>
          </p:cNvGraphicFramePr>
          <p:nvPr userDrawn="1">
            <p:extLst>
              <p:ext uri="{D42A27DB-BD31-4B8C-83A1-F6EECF244321}">
                <p14:modId xmlns:p14="http://schemas.microsoft.com/office/powerpoint/2010/main" val="2914211395"/>
              </p:ext>
            </p:extLst>
          </p:nvPr>
        </p:nvGraphicFramePr>
        <p:xfrm>
          <a:off x="21937684" y="-142032"/>
          <a:ext cx="8060660" cy="30430194"/>
        </p:xfrm>
        <a:graphic>
          <a:graphicData uri="http://schemas.openxmlformats.org/drawingml/2006/table">
            <a:tbl>
              <a:tblPr firstRow="1" bandRow="1">
                <a:tableStyleId>{5C22544A-7EE6-4342-B048-85BDC9FD1C3A}</a:tableStyleId>
              </a:tblPr>
              <a:tblGrid>
                <a:gridCol w="3162981">
                  <a:extLst>
                    <a:ext uri="{9D8B030D-6E8A-4147-A177-3AD203B41FA5}">
                      <a16:colId xmlns:a16="http://schemas.microsoft.com/office/drawing/2014/main" val="20000"/>
                    </a:ext>
                  </a:extLst>
                </a:gridCol>
                <a:gridCol w="950236">
                  <a:extLst>
                    <a:ext uri="{9D8B030D-6E8A-4147-A177-3AD203B41FA5}">
                      <a16:colId xmlns:a16="http://schemas.microsoft.com/office/drawing/2014/main" val="764104496"/>
                    </a:ext>
                  </a:extLst>
                </a:gridCol>
                <a:gridCol w="3947443">
                  <a:extLst>
                    <a:ext uri="{9D8B030D-6E8A-4147-A177-3AD203B41FA5}">
                      <a16:colId xmlns:a16="http://schemas.microsoft.com/office/drawing/2014/main" val="4164475170"/>
                    </a:ext>
                  </a:extLst>
                </a:gridCol>
              </a:tblGrid>
              <a:tr h="1192134">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200" b="0" spc="600" dirty="0">
                          <a:solidFill>
                            <a:srgbClr val="1F3A4E"/>
                          </a:solidFill>
                          <a:latin typeface="Arial Black" panose="020B0A04020102020204" pitchFamily="34" charset="0"/>
                        </a:rPr>
                        <a:t>QUICK START GUIDE</a:t>
                      </a:r>
                      <a:br>
                        <a:rPr lang="en-US" sz="3200" b="0" spc="600" dirty="0">
                          <a:solidFill>
                            <a:srgbClr val="1F3A4E"/>
                          </a:solidFill>
                          <a:latin typeface="Arial Black" panose="020B0A04020102020204" pitchFamily="34" charset="0"/>
                        </a:rPr>
                      </a:br>
                      <a:r>
                        <a:rPr lang="en-US" sz="2400" b="1" spc="0" dirty="0">
                          <a:solidFill>
                            <a:srgbClr val="FF0000"/>
                          </a:solidFill>
                          <a:latin typeface="Trebuchet MS" pitchFamily="34" charset="0"/>
                        </a:rPr>
                        <a:t>(THIS SIDEBAR WILL NOT PRINT)</a:t>
                      </a:r>
                      <a:endParaRPr lang="en-US" sz="32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727945">
                <a:tc gridSpan="3">
                  <a:txBody>
                    <a:bodyPr/>
                    <a:lstStyle/>
                    <a:p>
                      <a:pPr algn="l"/>
                      <a:r>
                        <a:rPr lang="en-US" sz="20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800" dirty="0">
                        <a:solidFill>
                          <a:srgbClr val="FFC000"/>
                        </a:solidFill>
                      </a:endParaRP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259477">
                <a:tc gridSpan="3">
                  <a:txBody>
                    <a:bodyPr/>
                    <a:lstStyle/>
                    <a:p>
                      <a:r>
                        <a:rPr lang="en-US" sz="2000" b="1" dirty="0">
                          <a:solidFill>
                            <a:srgbClr val="FFC000"/>
                          </a:solidFill>
                          <a:latin typeface="Arial" panose="020B0604020202020204" pitchFamily="34" charset="0"/>
                          <a:cs typeface="Arial" panose="020B0604020202020204" pitchFamily="34" charset="0"/>
                        </a:rPr>
                        <a:t>How to change the column layout configuration</a:t>
                      </a:r>
                    </a:p>
                    <a:p>
                      <a:r>
                        <a:rPr lang="en-US" sz="1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800" dirty="0">
                          <a:solidFill>
                            <a:srgbClr val="D9D9D9"/>
                          </a:solidFill>
                          <a:latin typeface="Arial" panose="020B0604020202020204" pitchFamily="34" charset="0"/>
                          <a:cs typeface="Arial" panose="020B0604020202020204" pitchFamily="34" charset="0"/>
                        </a:rPr>
                        <a:t>You can see a tutorial here: </a:t>
                      </a:r>
                      <a:r>
                        <a:rPr lang="en-US" sz="1800" u="sng" dirty="0">
                          <a:solidFill>
                            <a:srgbClr val="FFC000"/>
                          </a:solidFill>
                          <a:latin typeface="Arial" panose="020B0604020202020204" pitchFamily="34" charset="0"/>
                          <a:cs typeface="Arial" panose="020B0604020202020204" pitchFamily="34" charset="0"/>
                        </a:rPr>
                        <a:t>https://</a:t>
                      </a:r>
                      <a:r>
                        <a:rPr lang="en-US" sz="1800" u="sng" dirty="0" err="1">
                          <a:solidFill>
                            <a:srgbClr val="FFC000"/>
                          </a:solidFill>
                          <a:latin typeface="Arial" panose="020B0604020202020204" pitchFamily="34" charset="0"/>
                          <a:cs typeface="Arial" panose="020B0604020202020204" pitchFamily="34" charset="0"/>
                        </a:rPr>
                        <a:t>www.posterpresentations.com</a:t>
                      </a:r>
                      <a:r>
                        <a:rPr lang="en-US" sz="1800" u="sng" dirty="0">
                          <a:solidFill>
                            <a:srgbClr val="FFC000"/>
                          </a:solidFill>
                          <a:latin typeface="Arial" panose="020B0604020202020204" pitchFamily="34" charset="0"/>
                          <a:cs typeface="Arial" panose="020B0604020202020204" pitchFamily="34" charset="0"/>
                        </a:rPr>
                        <a:t>/how-to-change-the-column-</a:t>
                      </a:r>
                      <a:r>
                        <a:rPr lang="en-US" sz="18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67854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panose="020B0604020202020204" pitchFamily="34" charset="0"/>
                          <a:cs typeface="Arial" panose="020B0604020202020204" pitchFamily="34" charset="0"/>
                        </a:rPr>
                        <a:t>The Quick Start</a:t>
                      </a:r>
                      <a:r>
                        <a:rPr lang="en-US" sz="1800" baseline="0" noProof="0" dirty="0">
                          <a:solidFill>
                            <a:srgbClr val="D9D9D9"/>
                          </a:solidFill>
                          <a:latin typeface="Arial" panose="020B0604020202020204" pitchFamily="34" charset="0"/>
                          <a:cs typeface="Arial" panose="020B0604020202020204" pitchFamily="34" charset="0"/>
                        </a:rPr>
                        <a:t> Guides</a:t>
                      </a:r>
                      <a:r>
                        <a:rPr lang="en-US" sz="1800" noProof="0" dirty="0">
                          <a:solidFill>
                            <a:srgbClr val="D9D9D9"/>
                          </a:solidFill>
                          <a:latin typeface="Arial" panose="020B0604020202020204" pitchFamily="34" charset="0"/>
                          <a:cs typeface="Arial" panose="020B0604020202020204" pitchFamily="34" charset="0"/>
                        </a:rPr>
                        <a:t> </a:t>
                      </a:r>
                      <a:r>
                        <a:rPr lang="en-US" sz="1800" u="sng" noProof="0" dirty="0">
                          <a:solidFill>
                            <a:srgbClr val="D9D9D9"/>
                          </a:solidFill>
                          <a:latin typeface="Arial" panose="020B0604020202020204" pitchFamily="34" charset="0"/>
                          <a:cs typeface="Arial" panose="020B0604020202020204" pitchFamily="34" charset="0"/>
                        </a:rPr>
                        <a:t>are outside the template’s printable area</a:t>
                      </a:r>
                      <a:r>
                        <a:rPr lang="en-US" sz="1800" noProof="0" dirty="0">
                          <a:solidFill>
                            <a:srgbClr val="D9D9D9"/>
                          </a:solidFill>
                          <a:latin typeface="Arial" panose="020B0604020202020204" pitchFamily="34" charset="0"/>
                          <a:cs typeface="Arial" panose="020B0604020202020204" pitchFamily="34" charset="0"/>
                        </a:rPr>
                        <a:t> and they will not be on the printed poster</a:t>
                      </a:r>
                      <a:r>
                        <a:rPr lang="en-US" sz="1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baseline="0" noProof="0" dirty="0">
                          <a:solidFill>
                            <a:srgbClr val="D9D9D9"/>
                          </a:solidFill>
                          <a:latin typeface="Arial" panose="020B0604020202020204" pitchFamily="34" charset="0"/>
                          <a:cs typeface="Arial" panose="020B0604020202020204" pitchFamily="34" charset="0"/>
                        </a:rPr>
                        <a:t>To hide the guides click on the </a:t>
                      </a:r>
                      <a:r>
                        <a:rPr lang="en-US" sz="1800" b="1" baseline="0" noProof="0" dirty="0">
                          <a:solidFill>
                            <a:srgbClr val="D9D9D9"/>
                          </a:solidFill>
                          <a:latin typeface="Arial" panose="020B0604020202020204" pitchFamily="34" charset="0"/>
                          <a:cs typeface="Arial" panose="020B0604020202020204" pitchFamily="34" charset="0"/>
                        </a:rPr>
                        <a:t>Home</a:t>
                      </a:r>
                      <a:r>
                        <a:rPr lang="en-US" sz="1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800" b="1"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800" b="1" baseline="0" noProof="0" dirty="0">
                          <a:solidFill>
                            <a:srgbClr val="D9D9D9"/>
                          </a:solidFill>
                          <a:latin typeface="Arial" panose="020B0604020202020204" pitchFamily="34" charset="0"/>
                          <a:cs typeface="Arial" panose="020B0604020202020204" pitchFamily="34" charset="0"/>
                        </a:rPr>
                        <a:t>Without Guides </a:t>
                      </a:r>
                      <a:r>
                        <a:rPr lang="en-US" sz="1800" b="0" baseline="0" noProof="0" dirty="0">
                          <a:solidFill>
                            <a:srgbClr val="D9D9D9"/>
                          </a:solidFill>
                          <a:latin typeface="Arial" panose="020B0604020202020204" pitchFamily="34" charset="0"/>
                          <a:cs typeface="Arial" panose="020B0604020202020204" pitchFamily="34" charset="0"/>
                        </a:rPr>
                        <a:t>layout</a:t>
                      </a:r>
                      <a:r>
                        <a:rPr lang="en-US" sz="1800" baseline="0" noProof="0" dirty="0">
                          <a:solidFill>
                            <a:srgbClr val="D9D9D9"/>
                          </a:solidFill>
                          <a:latin typeface="Arial" panose="020B0604020202020204" pitchFamily="34" charset="0"/>
                          <a:cs typeface="Arial" panose="020B0604020202020204" pitchFamily="34" charset="0"/>
                        </a:rPr>
                        <a:t>.</a:t>
                      </a:r>
                      <a:endParaRPr lang="en-US" sz="1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544646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626677">
                <a:tc>
                  <a:txBody>
                    <a:bodyPr/>
                    <a:lstStyle/>
                    <a:p>
                      <a:pPr rtl="0"/>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pPr rtl="0"/>
                      <a:r>
                        <a:rPr lang="en-US" sz="2000" dirty="0">
                          <a:solidFill>
                            <a:srgbClr val="D9D9D9"/>
                          </a:solidFill>
                          <a:latin typeface="Arial" panose="020B0604020202020204" pitchFamily="34" charset="0"/>
                          <a:cs typeface="Arial" panose="020B0604020202020204" pitchFamily="34" charset="0"/>
                        </a:rPr>
                        <a:t>You can preview your poster at any time by pressing the </a:t>
                      </a:r>
                      <a:r>
                        <a:rPr lang="en-US" sz="2000" dirty="0">
                          <a:solidFill>
                            <a:srgbClr val="FFC000"/>
                          </a:solidFill>
                          <a:latin typeface="Arial" panose="020B0604020202020204" pitchFamily="34" charset="0"/>
                          <a:cs typeface="Arial" panose="020B0604020202020204" pitchFamily="34" charset="0"/>
                        </a:rPr>
                        <a:t>F5 key</a:t>
                      </a:r>
                      <a:r>
                        <a:rPr lang="en-US" sz="20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000" dirty="0">
                          <a:solidFill>
                            <a:srgbClr val="FFC000"/>
                          </a:solidFill>
                          <a:latin typeface="Arial" panose="020B0604020202020204" pitchFamily="34" charset="0"/>
                          <a:cs typeface="Arial" panose="020B0604020202020204" pitchFamily="34" charset="0"/>
                        </a:rPr>
                        <a:t>ESC key </a:t>
                      </a:r>
                      <a:r>
                        <a:rPr lang="en-US" sz="20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800" b="1" dirty="0">
                          <a:solidFill>
                            <a:srgbClr val="D9D9D9"/>
                          </a:solidFill>
                          <a:latin typeface="Arial" panose="020B0604020202020204" pitchFamily="34" charset="0"/>
                          <a:cs typeface="Arial" panose="020B0604020202020204" pitchFamily="34" charset="0"/>
                        </a:rPr>
                        <a:t>F5</a:t>
                      </a:r>
                      <a:r>
                        <a:rPr lang="en-US" sz="1800" baseline="0" dirty="0">
                          <a:solidFill>
                            <a:srgbClr val="D9D9D9"/>
                          </a:solidFill>
                          <a:latin typeface="Arial" panose="020B0604020202020204" pitchFamily="34" charset="0"/>
                          <a:cs typeface="Arial" panose="020B0604020202020204" pitchFamily="34" charset="0"/>
                        </a:rPr>
                        <a:t> </a:t>
                      </a:r>
                      <a:endParaRPr lang="en-US" sz="1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30882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0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When you are ready to have your poster printed go online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and click on the "</a:t>
                      </a:r>
                      <a:r>
                        <a:rPr lang="en-US" sz="1800" noProof="0" dirty="0">
                          <a:solidFill>
                            <a:srgbClr val="FFC000"/>
                          </a:solidFill>
                          <a:latin typeface="Arial"/>
                          <a:cs typeface="Arial"/>
                        </a:rPr>
                        <a:t>Order Your Poster</a:t>
                      </a:r>
                      <a:r>
                        <a:rPr lang="en-US" sz="1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800" noProof="0" dirty="0">
                          <a:solidFill>
                            <a:srgbClr val="D9D9D9"/>
                          </a:solidFill>
                          <a:latin typeface="Arial"/>
                          <a:cs typeface="Arial"/>
                        </a:rPr>
                      </a:br>
                      <a:r>
                        <a:rPr lang="en-US" sz="1800" noProof="0" dirty="0">
                          <a:solidFill>
                            <a:srgbClr val="D9D9D9"/>
                          </a:solidFill>
                          <a:latin typeface="Arial"/>
                          <a:cs typeface="Arial"/>
                        </a:rPr>
                        <a:t>Go to </a:t>
                      </a:r>
                      <a:r>
                        <a:rPr lang="en-US" sz="1800" noProof="0" dirty="0" err="1">
                          <a:solidFill>
                            <a:srgbClr val="FFC000"/>
                          </a:solidFill>
                          <a:latin typeface="Arial"/>
                          <a:cs typeface="Arial"/>
                        </a:rPr>
                        <a:t>PosterPresentations.com</a:t>
                      </a:r>
                      <a:r>
                        <a:rPr lang="en-US" sz="1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047130">
                <a:tc gridSpan="3">
                  <a:txBody>
                    <a:bodyPr/>
                    <a:lstStyle/>
                    <a:p>
                      <a:endParaRPr lang="en-US" sz="1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130052">
                <a:tc gridSpan="2">
                  <a:txBody>
                    <a:bodyPr/>
                    <a:lstStyle/>
                    <a:p>
                      <a:pPr>
                        <a:lnSpc>
                          <a:spcPts val="2600"/>
                        </a:lnSpc>
                      </a:pPr>
                      <a:r>
                        <a:rPr lang="en-US" sz="1800" dirty="0">
                          <a:solidFill>
                            <a:schemeClr val="bg1">
                              <a:lumMod val="85000"/>
                            </a:schemeClr>
                          </a:solidFill>
                          <a:latin typeface="Arial"/>
                          <a:cs typeface="Arial"/>
                        </a:rPr>
                        <a:t>© 2019</a:t>
                      </a:r>
                      <a:r>
                        <a:rPr lang="en-US" sz="1800" baseline="0" dirty="0">
                          <a:solidFill>
                            <a:schemeClr val="bg1">
                              <a:lumMod val="85000"/>
                            </a:schemeClr>
                          </a:solidFill>
                          <a:latin typeface="Arial"/>
                          <a:cs typeface="Arial"/>
                        </a:rPr>
                        <a:t> </a:t>
                      </a:r>
                      <a:r>
                        <a:rPr lang="en-US" sz="1800" dirty="0" err="1">
                          <a:solidFill>
                            <a:schemeClr val="bg1">
                              <a:lumMod val="85000"/>
                            </a:schemeClr>
                          </a:solidFill>
                          <a:latin typeface="Arial"/>
                          <a:cs typeface="Arial"/>
                        </a:rPr>
                        <a:t>PosterPresentations.com</a:t>
                      </a:r>
                      <a:br>
                        <a:rPr lang="en-US" sz="1800" dirty="0">
                          <a:solidFill>
                            <a:schemeClr val="bg1">
                              <a:lumMod val="85000"/>
                            </a:schemeClr>
                          </a:solidFill>
                          <a:latin typeface="Arial"/>
                          <a:cs typeface="Arial"/>
                        </a:rPr>
                      </a:br>
                      <a:r>
                        <a:rPr lang="en-US" sz="1800" dirty="0">
                          <a:solidFill>
                            <a:schemeClr val="bg1">
                              <a:lumMod val="85000"/>
                            </a:schemeClr>
                          </a:solidFill>
                          <a:latin typeface="Arial"/>
                          <a:cs typeface="Arial"/>
                        </a:rPr>
                        <a:t>2117 Fourth Street ,</a:t>
                      </a:r>
                      <a:r>
                        <a:rPr lang="en-US" sz="1800" baseline="0" dirty="0">
                          <a:solidFill>
                            <a:schemeClr val="bg1">
                              <a:lumMod val="85000"/>
                            </a:schemeClr>
                          </a:solidFill>
                          <a:latin typeface="Arial"/>
                          <a:cs typeface="Arial"/>
                        </a:rPr>
                        <a:t> STE C        </a:t>
                      </a:r>
                    </a:p>
                    <a:p>
                      <a:pPr>
                        <a:lnSpc>
                          <a:spcPts val="2600"/>
                        </a:lnSpc>
                      </a:pPr>
                      <a:r>
                        <a:rPr lang="en-US" sz="1800" baseline="0" dirty="0">
                          <a:solidFill>
                            <a:schemeClr val="bg1">
                              <a:lumMod val="85000"/>
                            </a:schemeClr>
                          </a:solidFill>
                          <a:latin typeface="Arial"/>
                          <a:cs typeface="Arial"/>
                        </a:rPr>
                        <a:t>Berkeley CA 94710 USA</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D0D0D0"/>
                          </a:solidFill>
                          <a:latin typeface="Arial"/>
                          <a:cs typeface="Arial"/>
                        </a:rPr>
                        <a:t>For complete tutorials</a:t>
                      </a:r>
                      <a:r>
                        <a:rPr lang="en-US" sz="1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400" b="1" dirty="0">
                          <a:solidFill>
                            <a:srgbClr val="FFC000"/>
                          </a:solidFill>
                          <a:latin typeface="Arial"/>
                          <a:cs typeface="Arial"/>
                        </a:rPr>
                        <a:t>https://</a:t>
                      </a:r>
                      <a:r>
                        <a:rPr lang="en-US" sz="1400" b="1" dirty="0" err="1">
                          <a:solidFill>
                            <a:srgbClr val="FFC000"/>
                          </a:solidFill>
                          <a:latin typeface="Arial"/>
                          <a:cs typeface="Arial"/>
                        </a:rPr>
                        <a:t>www.posterpresentations.com</a:t>
                      </a:r>
                      <a:r>
                        <a:rPr lang="en-US" sz="1400" b="1" dirty="0">
                          <a:solidFill>
                            <a:srgbClr val="FFC000"/>
                          </a:solidFill>
                          <a:latin typeface="Arial"/>
                          <a:cs typeface="Arial"/>
                        </a:rPr>
                        <a:t>/</a:t>
                      </a:r>
                      <a:r>
                        <a:rPr lang="en-US" sz="1400" b="1" dirty="0" err="1">
                          <a:solidFill>
                            <a:srgbClr val="FFC000"/>
                          </a:solidFill>
                          <a:latin typeface="Arial"/>
                          <a:cs typeface="Arial"/>
                        </a:rPr>
                        <a:t>helpdesk.html</a:t>
                      </a:r>
                      <a:endParaRPr lang="en-US" sz="9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6753" y="29699043"/>
            <a:ext cx="1578661" cy="230633"/>
          </a:xfrm>
          <a:prstGeom prst="rect">
            <a:avLst/>
          </a:prstGeom>
          <a:noFill/>
          <a:ln w="9525">
            <a:noFill/>
            <a:miter lim="800000"/>
            <a:headEnd/>
            <a:tailEnd/>
          </a:ln>
          <a:effectLst/>
        </p:spPr>
        <p:txBody>
          <a:bodyPr wrap="square" lIns="63187" tIns="31588" rIns="63187" bIns="31588">
            <a:spAutoFit/>
          </a:bodyPr>
          <a:lstStyle/>
          <a:p>
            <a:pPr eaLnBrk="0" hangingPunct="0">
              <a:lnSpc>
                <a:spcPct val="65000"/>
              </a:lnSpc>
              <a:spcBef>
                <a:spcPct val="50000"/>
              </a:spcBef>
              <a:defRPr/>
            </a:pPr>
            <a:r>
              <a:rPr lang="en-US" sz="4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44882076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jp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2000" b="-2000"/>
          </a:stretch>
        </a:blipFill>
        <a:effectLst/>
      </p:bgPr>
    </p:bg>
    <p:spTree>
      <p:nvGrpSpPr>
        <p:cNvPr id="1" name=""/>
        <p:cNvGrpSpPr/>
        <p:nvPr/>
      </p:nvGrpSpPr>
      <p:grpSpPr>
        <a:xfrm>
          <a:off x="0" y="0"/>
          <a:ext cx="0" cy="0"/>
          <a:chOff x="0" y="0"/>
          <a:chExt cx="0" cy="0"/>
        </a:xfrm>
      </p:grpSpPr>
      <p:pic>
        <p:nvPicPr>
          <p:cNvPr id="43" name="Picture 42" descr="A map of the world">
            <a:extLst>
              <a:ext uri="{FF2B5EF4-FFF2-40B4-BE49-F238E27FC236}">
                <a16:creationId xmlns:a16="http://schemas.microsoft.com/office/drawing/2014/main" id="{BA15B20E-6EDD-8673-6932-F276CD2AD7CD}"/>
              </a:ext>
            </a:extLst>
          </p:cNvPr>
          <p:cNvPicPr>
            <a:picLocks noChangeAspect="1"/>
          </p:cNvPicPr>
          <p:nvPr/>
        </p:nvPicPr>
        <p:blipFill>
          <a:blip r:embed="rId4">
            <a:alphaModFix amt="25000"/>
            <a:extLst>
              <a:ext uri="{28A0092B-C50C-407E-A947-70E740481C1C}">
                <a14:useLocalDpi xmlns:a14="http://schemas.microsoft.com/office/drawing/2010/main" val="0"/>
              </a:ext>
            </a:extLst>
          </a:blip>
          <a:stretch>
            <a:fillRect/>
          </a:stretch>
        </p:blipFill>
        <p:spPr>
          <a:xfrm>
            <a:off x="-50006" y="7877226"/>
            <a:ext cx="21488400" cy="22397988"/>
          </a:xfrm>
          <a:prstGeom prst="rect">
            <a:avLst/>
          </a:prstGeom>
        </p:spPr>
      </p:pic>
      <p:pic>
        <p:nvPicPr>
          <p:cNvPr id="41" name="Picture 40" descr="A map of the earth with white text with Hollywood Sign in the background&#10;&#10;AI-generated content may be incorrect.">
            <a:extLst>
              <a:ext uri="{FF2B5EF4-FFF2-40B4-BE49-F238E27FC236}">
                <a16:creationId xmlns:a16="http://schemas.microsoft.com/office/drawing/2014/main" id="{A5FE8CD4-4ADB-C751-5560-C3E1F1F750CC}"/>
              </a:ext>
            </a:extLst>
          </p:cNvPr>
          <p:cNvPicPr>
            <a:picLocks noChangeAspect="1"/>
          </p:cNvPicPr>
          <p:nvPr/>
        </p:nvPicPr>
        <p:blipFill>
          <a:blip r:embed="rId5">
            <a:alphaModFix amt="20000"/>
            <a:extLst>
              <a:ext uri="{28A0092B-C50C-407E-A947-70E740481C1C}">
                <a14:useLocalDpi xmlns:a14="http://schemas.microsoft.com/office/drawing/2010/main" val="0"/>
              </a:ext>
            </a:extLst>
          </a:blip>
          <a:stretch>
            <a:fillRect/>
          </a:stretch>
        </p:blipFill>
        <p:spPr>
          <a:xfrm>
            <a:off x="-25003" y="-3822240"/>
            <a:ext cx="21438394" cy="11699466"/>
          </a:xfrm>
          <a:prstGeom prst="rect">
            <a:avLst/>
          </a:prstGeom>
        </p:spPr>
      </p:pic>
      <p:sp>
        <p:nvSpPr>
          <p:cNvPr id="29" name="Text Placeholder 28">
            <a:extLst>
              <a:ext uri="{FF2B5EF4-FFF2-40B4-BE49-F238E27FC236}">
                <a16:creationId xmlns:a16="http://schemas.microsoft.com/office/drawing/2014/main" id="{FCB797DF-A438-244B-B34C-CCF348A4370E}"/>
              </a:ext>
            </a:extLst>
          </p:cNvPr>
          <p:cNvSpPr>
            <a:spLocks noGrp="1"/>
          </p:cNvSpPr>
          <p:nvPr>
            <p:ph type="body" sz="quarter" idx="11"/>
          </p:nvPr>
        </p:nvSpPr>
        <p:spPr>
          <a:xfrm>
            <a:off x="426936" y="1922743"/>
            <a:ext cx="10093882" cy="5840183"/>
          </a:xfrm>
          <a:solidFill>
            <a:srgbClr val="FFFFFF">
              <a:alpha val="50196"/>
            </a:srgbClr>
          </a:solidFill>
          <a:ln>
            <a:solidFill>
              <a:schemeClr val="tx1">
                <a:lumMod val="50000"/>
                <a:lumOff val="50000"/>
              </a:schemeClr>
            </a:solidFill>
          </a:ln>
        </p:spPr>
        <p:txBody>
          <a:bodyPr/>
          <a:lstStyle/>
          <a:p>
            <a:r>
              <a:rPr lang="en-US" dirty="0">
                <a:solidFill>
                  <a:schemeClr val="tx1"/>
                </a:solidFill>
              </a:rPr>
              <a:t>OVERVIEW</a:t>
            </a:r>
          </a:p>
          <a:p>
            <a:pPr algn="just"/>
            <a:r>
              <a:rPr lang="en-US" sz="2000" b="0" u="none" dirty="0">
                <a:solidFill>
                  <a:schemeClr val="tx1"/>
                </a:solidFill>
                <a:latin typeface="Times New Roman" panose="02020603050405020304" pitchFamily="18" charset="0"/>
                <a:cs typeface="Times New Roman" panose="02020603050405020304" pitchFamily="18" charset="0"/>
              </a:rPr>
              <a:t>This project presents an interactive dashboard that visualizes how major U.S. market indices (S&amp;P 500, Nasdaq-100, Dow Jones) respond to macroeconomic indicators and global events. By combining financial market data with FOMC sentiment analysis and the GDELT global events dataset—an external, event-driven source capturing worldwide media coverage and geopolitical developments—the dashboard provides a multidimensional perspective on market behavior. This integration allows retail investors to explore how news sentiment and real-world events may influence market movements, supporting more informed investment decisions.</a:t>
            </a:r>
          </a:p>
          <a:p>
            <a:endParaRPr lang="en-US" dirty="0">
              <a:solidFill>
                <a:schemeClr val="tx1"/>
              </a:solidFill>
            </a:endParaRPr>
          </a:p>
          <a:p>
            <a:r>
              <a:rPr lang="en-US" dirty="0">
                <a:solidFill>
                  <a:schemeClr val="tx1"/>
                </a:solidFill>
              </a:rPr>
              <a:t>OBJECTIVES</a:t>
            </a:r>
            <a:endParaRPr lang="en-US" sz="2000" b="0" u="none"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u="none" dirty="0">
                <a:solidFill>
                  <a:schemeClr val="tx1"/>
                </a:solidFill>
                <a:latin typeface="Times New Roman" panose="02020603050405020304" pitchFamily="18" charset="0"/>
                <a:cs typeface="Times New Roman" panose="02020603050405020304" pitchFamily="18" charset="0"/>
              </a:rPr>
              <a:t>Analyze the correlation between global events (GDELT) and U.S. financial indices using sentiment analysis.</a:t>
            </a:r>
          </a:p>
          <a:p>
            <a:pPr marL="342900" indent="-342900" algn="l">
              <a:buFont typeface="Arial" panose="020B0604020202020204" pitchFamily="34" charset="0"/>
              <a:buChar char="•"/>
            </a:pPr>
            <a:r>
              <a:rPr lang="en-US" sz="2000" b="0" u="none" dirty="0">
                <a:solidFill>
                  <a:schemeClr val="tx1"/>
                </a:solidFill>
                <a:latin typeface="Times New Roman" panose="02020603050405020304" pitchFamily="18" charset="0"/>
                <a:cs typeface="Times New Roman" panose="02020603050405020304" pitchFamily="18" charset="0"/>
              </a:rPr>
              <a:t>Investigate how FOMC announcements influence investor sentiment and stock market volatility.</a:t>
            </a:r>
          </a:p>
          <a:p>
            <a:pPr marL="342900" indent="-342900" algn="l">
              <a:buFont typeface="Arial" panose="020B0604020202020204" pitchFamily="34" charset="0"/>
              <a:buChar char="•"/>
            </a:pPr>
            <a:r>
              <a:rPr lang="en-US" sz="2000" b="0" u="none" dirty="0">
                <a:solidFill>
                  <a:schemeClr val="tx1"/>
                </a:solidFill>
                <a:latin typeface="Times New Roman" panose="02020603050405020304" pitchFamily="18" charset="0"/>
                <a:cs typeface="Times New Roman" panose="02020603050405020304" pitchFamily="18" charset="0"/>
              </a:rPr>
              <a:t>Provide an interactive visualization to help retail investors understand market behavior in response to economic events.</a:t>
            </a:r>
          </a:p>
        </p:txBody>
      </p:sp>
      <p:sp>
        <p:nvSpPr>
          <p:cNvPr id="32" name="Text Placeholder 31">
            <a:extLst>
              <a:ext uri="{FF2B5EF4-FFF2-40B4-BE49-F238E27FC236}">
                <a16:creationId xmlns:a16="http://schemas.microsoft.com/office/drawing/2014/main" id="{F1CD45E0-BFBD-6449-A27A-446292982C7D}"/>
              </a:ext>
            </a:extLst>
          </p:cNvPr>
          <p:cNvSpPr>
            <a:spLocks noGrp="1"/>
          </p:cNvSpPr>
          <p:nvPr>
            <p:ph type="body" sz="quarter" idx="26"/>
          </p:nvPr>
        </p:nvSpPr>
        <p:spPr>
          <a:xfrm>
            <a:off x="444771" y="26307172"/>
            <a:ext cx="10093752" cy="3582057"/>
          </a:xfrm>
          <a:solidFill>
            <a:schemeClr val="bg1">
              <a:alpha val="50000"/>
            </a:schemeClr>
          </a:solidFill>
          <a:ln>
            <a:solidFill>
              <a:schemeClr val="tx1">
                <a:lumMod val="50000"/>
                <a:lumOff val="50000"/>
              </a:schemeClr>
            </a:solidFill>
          </a:ln>
        </p:spPr>
        <p:txBody>
          <a:bodyPr/>
          <a:lstStyle/>
          <a:p>
            <a:pPr algn="ctr"/>
            <a:r>
              <a:rPr lang="en-US" sz="2800" b="1" u="sng" dirty="0">
                <a:solidFill>
                  <a:schemeClr val="tx1"/>
                </a:solidFill>
                <a:latin typeface="+mn-lt"/>
              </a:rPr>
              <a:t>CONCLUSION</a:t>
            </a:r>
            <a:endParaRPr lang="en-US" dirty="0">
              <a:solidFill>
                <a:schemeClr val="tx1"/>
              </a:solidFill>
            </a:endParaRPr>
          </a:p>
          <a:p>
            <a:pPr algn="just"/>
            <a:r>
              <a:rPr lang="en-US" dirty="0">
                <a:solidFill>
                  <a:schemeClr val="tx1"/>
                </a:solidFill>
              </a:rPr>
              <a:t>Analyzing the interactions between U.S. market performance, macroeconomic indicators, and global events reveals crucial patterns for investors. The interactive dashboard highlights how global events, sourced from GDELT, significantly influence market movements, while FOMC sentiment plays a pivotal role in shaping short-term market reactions. Positive FOMC language tends to coincide with market rallies, while more hawkish tones are often linked to increased volatility. Moreover, geopolitical and economic disruptions clearly affect market dynamics, emphasizing the need for real-time monitoring by investors. By visualizing these relationships, the dashboard offers a powerful tool for navigating the complexities of the financial landscape and making data-driven investment decisions.</a:t>
            </a:r>
          </a:p>
        </p:txBody>
      </p:sp>
      <p:sp>
        <p:nvSpPr>
          <p:cNvPr id="40" name="Text Placeholder 39">
            <a:extLst>
              <a:ext uri="{FF2B5EF4-FFF2-40B4-BE49-F238E27FC236}">
                <a16:creationId xmlns:a16="http://schemas.microsoft.com/office/drawing/2014/main" id="{4E095D28-F987-E544-B047-DF5F82B6C3C9}"/>
              </a:ext>
            </a:extLst>
          </p:cNvPr>
          <p:cNvSpPr>
            <a:spLocks noGrp="1"/>
          </p:cNvSpPr>
          <p:nvPr>
            <p:ph type="body" sz="quarter" idx="153"/>
          </p:nvPr>
        </p:nvSpPr>
        <p:spPr>
          <a:xfrm>
            <a:off x="2890078" y="348659"/>
            <a:ext cx="15608232" cy="1597732"/>
          </a:xfrm>
        </p:spPr>
        <p:txBody>
          <a:bodyPr>
            <a:normAutofit fontScale="62500" lnSpcReduction="20000"/>
          </a:bodyPr>
          <a:lstStyle/>
          <a:p>
            <a:r>
              <a:rPr lang="en-GB" dirty="0">
                <a:solidFill>
                  <a:schemeClr val="tx1"/>
                </a:solidFill>
              </a:rPr>
              <a:t>Investigating the Influence of Global Events and FOMC Sentiment on U.S. Markets</a:t>
            </a:r>
            <a:endParaRPr lang="en-US" dirty="0">
              <a:solidFill>
                <a:schemeClr val="tx1"/>
              </a:solidFill>
            </a:endParaRPr>
          </a:p>
        </p:txBody>
      </p:sp>
      <p:pic>
        <p:nvPicPr>
          <p:cNvPr id="16" name="Picture 15">
            <a:extLst>
              <a:ext uri="{FF2B5EF4-FFF2-40B4-BE49-F238E27FC236}">
                <a16:creationId xmlns:a16="http://schemas.microsoft.com/office/drawing/2014/main" id="{CE98D9C8-47BB-96FE-438E-3F9EC176984B}"/>
              </a:ext>
            </a:extLst>
          </p:cNvPr>
          <p:cNvPicPr>
            <a:picLocks noChangeAspect="1"/>
          </p:cNvPicPr>
          <p:nvPr/>
        </p:nvPicPr>
        <p:blipFill>
          <a:blip r:embed="rId6"/>
          <a:stretch>
            <a:fillRect/>
          </a:stretch>
        </p:blipFill>
        <p:spPr>
          <a:xfrm>
            <a:off x="10961705" y="10039822"/>
            <a:ext cx="10001019" cy="10001019"/>
          </a:xfrm>
          <a:prstGeom prst="rect">
            <a:avLst/>
          </a:prstGeom>
          <a:ln>
            <a:solidFill>
              <a:schemeClr val="tx1">
                <a:lumMod val="50000"/>
                <a:lumOff val="50000"/>
              </a:schemeClr>
            </a:solidFill>
          </a:ln>
        </p:spPr>
      </p:pic>
      <p:pic>
        <p:nvPicPr>
          <p:cNvPr id="25" name="Picture 24">
            <a:extLst>
              <a:ext uri="{FF2B5EF4-FFF2-40B4-BE49-F238E27FC236}">
                <a16:creationId xmlns:a16="http://schemas.microsoft.com/office/drawing/2014/main" id="{43935477-CC94-DB05-79D5-82CE9E5CA436}"/>
              </a:ext>
            </a:extLst>
          </p:cNvPr>
          <p:cNvPicPr>
            <a:picLocks noChangeAspect="1"/>
          </p:cNvPicPr>
          <p:nvPr/>
        </p:nvPicPr>
        <p:blipFill>
          <a:blip r:embed="rId7"/>
          <a:stretch>
            <a:fillRect/>
          </a:stretch>
        </p:blipFill>
        <p:spPr>
          <a:xfrm>
            <a:off x="10961705" y="1922743"/>
            <a:ext cx="9999312" cy="7999450"/>
          </a:xfrm>
          <a:prstGeom prst="rect">
            <a:avLst/>
          </a:prstGeom>
          <a:ln>
            <a:solidFill>
              <a:schemeClr val="tx1">
                <a:lumMod val="50000"/>
                <a:lumOff val="50000"/>
              </a:schemeClr>
            </a:solidFill>
          </a:ln>
        </p:spPr>
      </p:pic>
      <p:pic>
        <p:nvPicPr>
          <p:cNvPr id="34" name="Picture 33">
            <a:extLst>
              <a:ext uri="{FF2B5EF4-FFF2-40B4-BE49-F238E27FC236}">
                <a16:creationId xmlns:a16="http://schemas.microsoft.com/office/drawing/2014/main" id="{90251C24-A488-CD82-3525-033B3D0CF6B8}"/>
              </a:ext>
            </a:extLst>
          </p:cNvPr>
          <p:cNvPicPr>
            <a:picLocks noChangeAspect="1"/>
          </p:cNvPicPr>
          <p:nvPr/>
        </p:nvPicPr>
        <p:blipFill>
          <a:blip r:embed="rId8"/>
          <a:stretch>
            <a:fillRect/>
          </a:stretch>
        </p:blipFill>
        <p:spPr>
          <a:xfrm>
            <a:off x="435794" y="7892004"/>
            <a:ext cx="10093752" cy="10093752"/>
          </a:xfrm>
          <a:prstGeom prst="rect">
            <a:avLst/>
          </a:prstGeom>
          <a:noFill/>
          <a:ln>
            <a:solidFill>
              <a:schemeClr val="tx1">
                <a:lumMod val="50000"/>
                <a:lumOff val="50000"/>
              </a:schemeClr>
            </a:solidFill>
          </a:ln>
        </p:spPr>
      </p:pic>
      <p:pic>
        <p:nvPicPr>
          <p:cNvPr id="36" name="Picture 35">
            <a:extLst>
              <a:ext uri="{FF2B5EF4-FFF2-40B4-BE49-F238E27FC236}">
                <a16:creationId xmlns:a16="http://schemas.microsoft.com/office/drawing/2014/main" id="{27081782-4535-A264-BFCF-D179AA7E5345}"/>
              </a:ext>
            </a:extLst>
          </p:cNvPr>
          <p:cNvPicPr>
            <a:picLocks noChangeAspect="1"/>
          </p:cNvPicPr>
          <p:nvPr/>
        </p:nvPicPr>
        <p:blipFill>
          <a:blip r:embed="rId9"/>
          <a:stretch>
            <a:fillRect/>
          </a:stretch>
        </p:blipFill>
        <p:spPr>
          <a:xfrm>
            <a:off x="451791" y="18112755"/>
            <a:ext cx="10065055" cy="8052045"/>
          </a:xfrm>
          <a:prstGeom prst="rect">
            <a:avLst/>
          </a:prstGeom>
          <a:ln>
            <a:solidFill>
              <a:schemeClr val="tx1">
                <a:lumMod val="50000"/>
                <a:lumOff val="50000"/>
              </a:schemeClr>
            </a:solidFill>
          </a:ln>
        </p:spPr>
      </p:pic>
      <p:pic>
        <p:nvPicPr>
          <p:cNvPr id="3" name="Picture 2">
            <a:extLst>
              <a:ext uri="{FF2B5EF4-FFF2-40B4-BE49-F238E27FC236}">
                <a16:creationId xmlns:a16="http://schemas.microsoft.com/office/drawing/2014/main" id="{2DCC5508-6220-C57F-E5A2-628054C8056F}"/>
              </a:ext>
            </a:extLst>
          </p:cNvPr>
          <p:cNvPicPr>
            <a:picLocks noChangeAspect="1"/>
          </p:cNvPicPr>
          <p:nvPr/>
        </p:nvPicPr>
        <p:blipFill>
          <a:blip r:embed="rId10"/>
          <a:stretch>
            <a:fillRect/>
          </a:stretch>
        </p:blipFill>
        <p:spPr>
          <a:xfrm>
            <a:off x="10969898" y="20158470"/>
            <a:ext cx="10002646" cy="10002646"/>
          </a:xfrm>
          <a:prstGeom prst="rect">
            <a:avLst/>
          </a:prstGeom>
          <a:ln>
            <a:solidFill>
              <a:schemeClr val="tx1">
                <a:lumMod val="50000"/>
                <a:lumOff val="50000"/>
              </a:schemeClr>
            </a:solidFill>
          </a:ln>
        </p:spPr>
      </p:pic>
    </p:spTree>
    <p:extLst>
      <p:ext uri="{BB962C8B-B14F-4D97-AF65-F5344CB8AC3E}">
        <p14:creationId xmlns:p14="http://schemas.microsoft.com/office/powerpoint/2010/main" val="3742088974"/>
      </p:ext>
    </p:extLst>
  </p:cSld>
  <p:clrMapOvr>
    <a:masterClrMapping/>
  </p:clrMapOvr>
</p:sld>
</file>

<file path=ppt/theme/theme1.xml><?xml version="1.0" encoding="utf-8"?>
<a:theme xmlns:a="http://schemas.openxmlformats.org/drawingml/2006/main" name="A1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1860</TotalTime>
  <Words>285</Words>
  <Application>Microsoft Office PowerPoint</Application>
  <PresentationFormat>Custom</PresentationFormat>
  <Paragraphs>11</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A1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PowerPoint Presentation</dc:title>
  <dc:subject>Research poster presentation template</dc:subject>
  <dc:creator>PosterPresentations.com</dc:creator>
  <cp:keywords>A1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Daniel Lit Ngai Bun</cp:lastModifiedBy>
  <cp:revision>56</cp:revision>
  <dcterms:created xsi:type="dcterms:W3CDTF">2012-02-10T00:21:22Z</dcterms:created>
  <dcterms:modified xsi:type="dcterms:W3CDTF">2025-04-20T14:45:53Z</dcterms:modified>
  <cp:category>Research poster templates</cp:category>
</cp:coreProperties>
</file>