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9" autoAdjust="0"/>
    <p:restoredTop sz="94777" autoAdjust="0"/>
  </p:normalViewPr>
  <p:slideViewPr>
    <p:cSldViewPr snapToGrid="0" snapToObjects="1" showGuides="1">
      <p:cViewPr>
        <p:scale>
          <a:sx n="33" d="100"/>
          <a:sy n="33" d="100"/>
        </p:scale>
        <p:origin x="-774" y="60"/>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4/15/2025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F0F9E90-FAA0-694D-A385-A29160674B09}"/>
              </a:ext>
            </a:extLst>
          </p:cNvPr>
          <p:cNvSpPr>
            <a:spLocks noGrp="1"/>
          </p:cNvSpPr>
          <p:nvPr>
            <p:ph type="body" sz="quarter" idx="10"/>
          </p:nvPr>
        </p:nvSpPr>
        <p:spPr>
          <a:xfrm>
            <a:off x="440616" y="5365571"/>
            <a:ext cx="10101856" cy="2474061"/>
          </a:xfrm>
        </p:spPr>
        <p:txBody>
          <a:bodyPr/>
          <a:lstStyle/>
          <a:p>
            <a:r>
              <a:rPr lang="en-US" dirty="0"/>
              <a:t>This project presents an interactive dashboard that visualizes how major U.S. market indices (S&amp;P 500, Nasdaq-100, Dow Jones) respond to macroeconomic indicators and global events. By combining financial market data with FOMC sentiment analysis and the GDELT global events dataset—an external, event-driven source capturing worldwide media coverage and geopolitical developments—the dashboard provides a multidimensional perspective on market behavior. This integration allows retail investors to explore how news sentiment and real-world events may influence market movements, supporting more informed investment decisions.</a:t>
            </a:r>
          </a:p>
        </p:txBody>
      </p:sp>
      <p:sp>
        <p:nvSpPr>
          <p:cNvPr id="29" name="Text Placeholder 28">
            <a:extLst>
              <a:ext uri="{FF2B5EF4-FFF2-40B4-BE49-F238E27FC236}">
                <a16:creationId xmlns:a16="http://schemas.microsoft.com/office/drawing/2014/main" id="{FCB797DF-A438-244B-B34C-CCF348A4370E}"/>
              </a:ext>
            </a:extLst>
          </p:cNvPr>
          <p:cNvSpPr>
            <a:spLocks noGrp="1"/>
          </p:cNvSpPr>
          <p:nvPr>
            <p:ph type="body" sz="quarter" idx="11"/>
          </p:nvPr>
        </p:nvSpPr>
        <p:spPr/>
        <p:txBody>
          <a:bodyPr/>
          <a:lstStyle/>
          <a:p>
            <a:r>
              <a:rPr lang="en-US" dirty="0"/>
              <a:t>ABSTRACT</a:t>
            </a:r>
          </a:p>
        </p:txBody>
      </p:sp>
      <p:sp>
        <p:nvSpPr>
          <p:cNvPr id="30" name="Text Placeholder 29">
            <a:extLst>
              <a:ext uri="{FF2B5EF4-FFF2-40B4-BE49-F238E27FC236}">
                <a16:creationId xmlns:a16="http://schemas.microsoft.com/office/drawing/2014/main" id="{F756C91F-A769-8746-9736-6A1E2B721D6B}"/>
              </a:ext>
            </a:extLst>
          </p:cNvPr>
          <p:cNvSpPr>
            <a:spLocks noGrp="1"/>
          </p:cNvSpPr>
          <p:nvPr>
            <p:ph type="body" sz="quarter" idx="20"/>
          </p:nvPr>
        </p:nvSpPr>
        <p:spPr/>
        <p:txBody>
          <a:bodyPr/>
          <a:lstStyle/>
          <a:p>
            <a:r>
              <a:rPr lang="en-US" dirty="0"/>
              <a:t>OBJECTIVES</a:t>
            </a:r>
          </a:p>
        </p:txBody>
      </p:sp>
      <p:sp>
        <p:nvSpPr>
          <p:cNvPr id="31" name="Text Placeholder 30">
            <a:extLst>
              <a:ext uri="{FF2B5EF4-FFF2-40B4-BE49-F238E27FC236}">
                <a16:creationId xmlns:a16="http://schemas.microsoft.com/office/drawing/2014/main" id="{4D8E9A6E-E5FF-AB49-84AA-3A4E1523DDE0}"/>
              </a:ext>
            </a:extLst>
          </p:cNvPr>
          <p:cNvSpPr>
            <a:spLocks noGrp="1"/>
          </p:cNvSpPr>
          <p:nvPr>
            <p:ph type="body" sz="quarter" idx="25"/>
          </p:nvPr>
        </p:nvSpPr>
        <p:spPr/>
        <p:txBody>
          <a:bodyPr/>
          <a:lstStyle/>
          <a:p>
            <a:r>
              <a:rPr lang="en-US" dirty="0"/>
              <a:t>CONCLUSIONS</a:t>
            </a:r>
          </a:p>
        </p:txBody>
      </p:sp>
      <p:sp>
        <p:nvSpPr>
          <p:cNvPr id="32" name="Text Placeholder 31">
            <a:extLst>
              <a:ext uri="{FF2B5EF4-FFF2-40B4-BE49-F238E27FC236}">
                <a16:creationId xmlns:a16="http://schemas.microsoft.com/office/drawing/2014/main" id="{F1CD45E0-BFBD-6449-A27A-446292982C7D}"/>
              </a:ext>
            </a:extLst>
          </p:cNvPr>
          <p:cNvSpPr>
            <a:spLocks noGrp="1"/>
          </p:cNvSpPr>
          <p:nvPr>
            <p:ph type="body" sz="quarter" idx="26"/>
          </p:nvPr>
        </p:nvSpPr>
        <p:spPr>
          <a:xfrm>
            <a:off x="10846594" y="5365571"/>
            <a:ext cx="10093752" cy="3089614"/>
          </a:xfrm>
        </p:spPr>
        <p:txBody>
          <a:bodyPr/>
          <a:lstStyle/>
          <a:p>
            <a:r>
              <a:rPr lang="en-US" dirty="0"/>
              <a:t>Analyzing the interactions between U.S. market performance, macroeconomic indicators, and global events reveals crucial patterns for investors. The interactive dashboard highlights how global events, sourced from GDELT, significantly influence market movements, while FOMC sentiment plays a pivotal role in shaping short-term market reactions. Positive FOMC language tends to coincide with market rallies, while more hawkish tones are often linked to increased volatility. Moreover, geopolitical and economic disruptions clearly affect market dynamics, emphasizing the need for real-time monitoring by investors. By visualizing these relationships, the dashboard offers a powerful tool for navigating the complexities of the financial landscape and making data-driven investment decisions.</a:t>
            </a:r>
          </a:p>
        </p:txBody>
      </p:sp>
      <p:sp>
        <p:nvSpPr>
          <p:cNvPr id="33" name="Text Placeholder 32">
            <a:extLst>
              <a:ext uri="{FF2B5EF4-FFF2-40B4-BE49-F238E27FC236}">
                <a16:creationId xmlns:a16="http://schemas.microsoft.com/office/drawing/2014/main" id="{B987F76A-25E5-8F4D-A08D-EFFBEAFC4DDD}"/>
              </a:ext>
            </a:extLst>
          </p:cNvPr>
          <p:cNvSpPr>
            <a:spLocks noGrp="1"/>
          </p:cNvSpPr>
          <p:nvPr>
            <p:ph type="body" sz="quarter" idx="27"/>
          </p:nvPr>
        </p:nvSpPr>
        <p:spPr/>
        <p:txBody>
          <a:bodyPr/>
          <a:lstStyle/>
          <a:p>
            <a:r>
              <a:rPr lang="en-US" dirty="0"/>
              <a:t>REFERENCES</a:t>
            </a:r>
          </a:p>
        </p:txBody>
      </p:sp>
      <p:sp>
        <p:nvSpPr>
          <p:cNvPr id="34" name="Text Placeholder 33">
            <a:extLst>
              <a:ext uri="{FF2B5EF4-FFF2-40B4-BE49-F238E27FC236}">
                <a16:creationId xmlns:a16="http://schemas.microsoft.com/office/drawing/2014/main" id="{7D41EBDE-1609-3448-80A4-1C45137E7020}"/>
              </a:ext>
            </a:extLst>
          </p:cNvPr>
          <p:cNvSpPr>
            <a:spLocks noGrp="1"/>
          </p:cNvSpPr>
          <p:nvPr>
            <p:ph type="body" sz="quarter" idx="28"/>
          </p:nvPr>
        </p:nvSpPr>
        <p:spPr/>
        <p:txBody>
          <a:bodyPr/>
          <a:lstStyle/>
          <a:p>
            <a:endParaRPr lang="en-US" dirty="0"/>
          </a:p>
        </p:txBody>
      </p:sp>
      <p:sp>
        <p:nvSpPr>
          <p:cNvPr id="35" name="Text Placeholder 34">
            <a:extLst>
              <a:ext uri="{FF2B5EF4-FFF2-40B4-BE49-F238E27FC236}">
                <a16:creationId xmlns:a16="http://schemas.microsoft.com/office/drawing/2014/main" id="{8DB05AB3-1F2A-F04C-AC72-20A73D4DAA6A}"/>
              </a:ext>
            </a:extLst>
          </p:cNvPr>
          <p:cNvSpPr>
            <a:spLocks noGrp="1"/>
          </p:cNvSpPr>
          <p:nvPr>
            <p:ph type="body" sz="quarter" idx="29"/>
          </p:nvPr>
        </p:nvSpPr>
        <p:spPr/>
        <p:txBody>
          <a:bodyPr/>
          <a:lstStyle/>
          <a:p>
            <a:r>
              <a:rPr lang="en-US" dirty="0"/>
              <a:t>ACKNOWLEDGEMENTS</a:t>
            </a:r>
          </a:p>
        </p:txBody>
      </p:sp>
      <p:sp>
        <p:nvSpPr>
          <p:cNvPr id="36" name="Text Placeholder 35">
            <a:extLst>
              <a:ext uri="{FF2B5EF4-FFF2-40B4-BE49-F238E27FC236}">
                <a16:creationId xmlns:a16="http://schemas.microsoft.com/office/drawing/2014/main" id="{948B5F22-2ED2-E847-9BF3-82D22809A2DC}"/>
              </a:ext>
            </a:extLst>
          </p:cNvPr>
          <p:cNvSpPr>
            <a:spLocks noGrp="1"/>
          </p:cNvSpPr>
          <p:nvPr>
            <p:ph type="body" sz="quarter" idx="30"/>
          </p:nvPr>
        </p:nvSpPr>
        <p:spPr/>
        <p:txBody>
          <a:bodyPr/>
          <a:lstStyle/>
          <a:p>
            <a:endParaRPr lang="en-US"/>
          </a:p>
        </p:txBody>
      </p:sp>
      <p:sp>
        <p:nvSpPr>
          <p:cNvPr id="37" name="Text Placeholder 36">
            <a:extLst>
              <a:ext uri="{FF2B5EF4-FFF2-40B4-BE49-F238E27FC236}">
                <a16:creationId xmlns:a16="http://schemas.microsoft.com/office/drawing/2014/main" id="{3B540C16-8ABD-8B40-A51F-D32095A92519}"/>
              </a:ext>
            </a:extLst>
          </p:cNvPr>
          <p:cNvSpPr>
            <a:spLocks noGrp="1"/>
          </p:cNvSpPr>
          <p:nvPr>
            <p:ph type="body" sz="quarter" idx="96"/>
          </p:nvPr>
        </p:nvSpPr>
        <p:spPr>
          <a:xfrm>
            <a:off x="440616" y="13633726"/>
            <a:ext cx="10102728" cy="2289395"/>
          </a:xfrm>
        </p:spPr>
        <p:txBody>
          <a:bodyPr/>
          <a:lstStyle/>
          <a:p>
            <a:r>
              <a:rPr lang="en-US" b="1" dirty="0"/>
              <a:t>Objective 1</a:t>
            </a:r>
            <a:r>
              <a:rPr lang="en-US" dirty="0"/>
              <a:t>: Analyze the correlation between global events (GDELT) and U.S. financial indices using sentiment analysis.</a:t>
            </a:r>
          </a:p>
          <a:p>
            <a:r>
              <a:rPr lang="en-US" b="1" dirty="0"/>
              <a:t>Objective 2</a:t>
            </a:r>
            <a:r>
              <a:rPr lang="en-US" dirty="0"/>
              <a:t>: Investigate how FOMC announcements influence investor sentiment and stock market volatility.</a:t>
            </a:r>
          </a:p>
          <a:p>
            <a:r>
              <a:rPr lang="en-US" b="1" dirty="0"/>
              <a:t>Objective 3</a:t>
            </a:r>
            <a:r>
              <a:rPr lang="en-US" dirty="0"/>
              <a:t>: Provide an interactive visualization to help retail investors understand market behavior in response to economic events.</a:t>
            </a:r>
          </a:p>
        </p:txBody>
      </p:sp>
      <p:sp>
        <p:nvSpPr>
          <p:cNvPr id="38" name="Text Placeholder 37">
            <a:extLst>
              <a:ext uri="{FF2B5EF4-FFF2-40B4-BE49-F238E27FC236}">
                <a16:creationId xmlns:a16="http://schemas.microsoft.com/office/drawing/2014/main" id="{0F56D88A-4B12-0F47-8D8A-2F1828CAE02A}"/>
              </a:ext>
            </a:extLst>
          </p:cNvPr>
          <p:cNvSpPr>
            <a:spLocks noGrp="1"/>
          </p:cNvSpPr>
          <p:nvPr>
            <p:ph type="body" sz="quarter" idx="150"/>
          </p:nvPr>
        </p:nvSpPr>
        <p:spPr/>
        <p:txBody>
          <a:bodyPr>
            <a:normAutofit fontScale="85000" lnSpcReduction="10000"/>
          </a:bodyPr>
          <a:lstStyle/>
          <a:p>
            <a:r>
              <a:rPr lang="en-US" dirty="0"/>
              <a:t>NUS School of Computing, AY 2024/2025 | CS5346 Information Visualization</a:t>
            </a:r>
          </a:p>
        </p:txBody>
      </p:sp>
      <p:sp>
        <p:nvSpPr>
          <p:cNvPr id="39" name="Text Placeholder 38">
            <a:extLst>
              <a:ext uri="{FF2B5EF4-FFF2-40B4-BE49-F238E27FC236}">
                <a16:creationId xmlns:a16="http://schemas.microsoft.com/office/drawing/2014/main" id="{6F9BAE11-25C3-0846-BD60-EDC70290B378}"/>
              </a:ext>
            </a:extLst>
          </p:cNvPr>
          <p:cNvSpPr>
            <a:spLocks noGrp="1"/>
          </p:cNvSpPr>
          <p:nvPr>
            <p:ph type="body" sz="quarter" idx="151"/>
          </p:nvPr>
        </p:nvSpPr>
        <p:spPr/>
        <p:txBody>
          <a:bodyPr>
            <a:normAutofit fontScale="70000" lnSpcReduction="20000"/>
          </a:bodyPr>
          <a:lstStyle/>
          <a:p>
            <a:r>
              <a:rPr lang="en-US" dirty="0"/>
              <a:t>Daniel Lit Ngai Bun, Edmund Tham Ren </a:t>
            </a:r>
            <a:r>
              <a:rPr lang="en-US" dirty="0" err="1"/>
              <a:t>Jiat</a:t>
            </a:r>
            <a:r>
              <a:rPr lang="en-US" dirty="0"/>
              <a:t>, Tan Zhu Dong</a:t>
            </a:r>
          </a:p>
        </p:txBody>
      </p:sp>
      <p:sp>
        <p:nvSpPr>
          <p:cNvPr id="40" name="Text Placeholder 39">
            <a:extLst>
              <a:ext uri="{FF2B5EF4-FFF2-40B4-BE49-F238E27FC236}">
                <a16:creationId xmlns:a16="http://schemas.microsoft.com/office/drawing/2014/main" id="{4E095D28-F987-E544-B047-DF5F82B6C3C9}"/>
              </a:ext>
            </a:extLst>
          </p:cNvPr>
          <p:cNvSpPr>
            <a:spLocks noGrp="1"/>
          </p:cNvSpPr>
          <p:nvPr>
            <p:ph type="body" sz="quarter" idx="153"/>
          </p:nvPr>
        </p:nvSpPr>
        <p:spPr/>
        <p:txBody>
          <a:bodyPr>
            <a:normAutofit fontScale="55000" lnSpcReduction="20000"/>
          </a:bodyPr>
          <a:lstStyle/>
          <a:p>
            <a:r>
              <a:rPr lang="en-US" dirty="0"/>
              <a:t>Exploring Market Movements: The Impact of Global Events and Macroeconomic Indicators on U.S. Indices</a:t>
            </a:r>
          </a:p>
        </p:txBody>
      </p:sp>
      <p:sp>
        <p:nvSpPr>
          <p:cNvPr id="2" name="TextBox 1">
            <a:extLst>
              <a:ext uri="{FF2B5EF4-FFF2-40B4-BE49-F238E27FC236}">
                <a16:creationId xmlns:a16="http://schemas.microsoft.com/office/drawing/2014/main" id="{27CE03FB-86BC-5D03-473E-FF7F726A6503}"/>
              </a:ext>
            </a:extLst>
          </p:cNvPr>
          <p:cNvSpPr txBox="1"/>
          <p:nvPr/>
        </p:nvSpPr>
        <p:spPr>
          <a:xfrm>
            <a:off x="11673000" y="19466640"/>
            <a:ext cx="42402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Snp500 candlestick + </a:t>
            </a:r>
            <a:r>
              <a:rPr lang="en-US" sz="2000" dirty="0" err="1">
                <a:latin typeface="Times New Roman" panose="02020603050405020304" pitchFamily="18" charset="0"/>
                <a:cs typeface="Times New Roman" panose="02020603050405020304" pitchFamily="18" charset="0"/>
              </a:rPr>
              <a:t>fomc</a:t>
            </a:r>
            <a:r>
              <a:rPr lang="en-US" sz="2000" dirty="0">
                <a:latin typeface="Times New Roman" panose="02020603050405020304" pitchFamily="18" charset="0"/>
                <a:cs typeface="Times New Roman" panose="02020603050405020304" pitchFamily="18" charset="0"/>
              </a:rPr>
              <a:t> placeholder</a:t>
            </a:r>
            <a:endParaRPr lang="en-SG"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E10CD57-0B94-2403-952F-6EFB5838489D}"/>
              </a:ext>
            </a:extLst>
          </p:cNvPr>
          <p:cNvSpPr txBox="1"/>
          <p:nvPr/>
        </p:nvSpPr>
        <p:spPr>
          <a:xfrm>
            <a:off x="8437867" y="18516480"/>
            <a:ext cx="36888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Event impact analysis placeholder</a:t>
            </a:r>
            <a:endParaRPr lang="en-SG"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936605-CBE2-7D1D-25B4-A8506DD9A01C}"/>
              </a:ext>
            </a:extLst>
          </p:cNvPr>
          <p:cNvSpPr txBox="1"/>
          <p:nvPr/>
        </p:nvSpPr>
        <p:spPr>
          <a:xfrm>
            <a:off x="12483841" y="17954088"/>
            <a:ext cx="353975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Correlation heatmap placeholder</a:t>
            </a:r>
            <a:endParaRPr lang="en-S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1413</TotalTime>
  <Words>335</Words>
  <Application>Microsoft Office PowerPoint</Application>
  <PresentationFormat>Custom</PresentationFormat>
  <Paragraphs>17</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Zhu Dong Tan</cp:lastModifiedBy>
  <cp:revision>35</cp:revision>
  <dcterms:created xsi:type="dcterms:W3CDTF">2012-02-10T00:21:22Z</dcterms:created>
  <dcterms:modified xsi:type="dcterms:W3CDTF">2025-04-15T01:08:57Z</dcterms:modified>
  <cp:category>Research poster templates</cp:category>
</cp:coreProperties>
</file>