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18" autoAdjust="0"/>
    <p:restoredTop sz="94777" autoAdjust="0"/>
  </p:normalViewPr>
  <p:slideViewPr>
    <p:cSldViewPr snapToGrid="0" snapToObjects="1" showGuides="1">
      <p:cViewPr>
        <p:scale>
          <a:sx n="33" d="100"/>
          <a:sy n="33" d="100"/>
        </p:scale>
        <p:origin x="3282" y="-1524"/>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2000" b="-2000"/>
          </a:stretch>
        </a:blipFill>
        <a:effectLst/>
      </p:bgPr>
    </p:bg>
    <p:spTree>
      <p:nvGrpSpPr>
        <p:cNvPr id="1" name=""/>
        <p:cNvGrpSpPr/>
        <p:nvPr/>
      </p:nvGrpSpPr>
      <p:grpSpPr>
        <a:xfrm>
          <a:off x="0" y="0"/>
          <a:ext cx="0" cy="0"/>
          <a:chOff x="0" y="0"/>
          <a:chExt cx="0" cy="0"/>
        </a:xfrm>
      </p:grpSpPr>
      <p:pic>
        <p:nvPicPr>
          <p:cNvPr id="43" name="Picture 42" descr="A map of the world">
            <a:extLst>
              <a:ext uri="{FF2B5EF4-FFF2-40B4-BE49-F238E27FC236}">
                <a16:creationId xmlns:a16="http://schemas.microsoft.com/office/drawing/2014/main" id="{BA15B20E-6EDD-8673-6932-F276CD2AD7CD}"/>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50006" y="7877226"/>
            <a:ext cx="21488400" cy="22397988"/>
          </a:xfrm>
          <a:prstGeom prst="rect">
            <a:avLst/>
          </a:prstGeom>
        </p:spPr>
      </p:pic>
      <p:pic>
        <p:nvPicPr>
          <p:cNvPr id="41" name="Picture 40" descr="A map of the earth with white text with Hollywood Sign in the background&#10;&#10;AI-generated content may be incorrect.">
            <a:extLst>
              <a:ext uri="{FF2B5EF4-FFF2-40B4-BE49-F238E27FC236}">
                <a16:creationId xmlns:a16="http://schemas.microsoft.com/office/drawing/2014/main" id="{A5FE8CD4-4ADB-C751-5560-C3E1F1F750CC}"/>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25003" y="-3822240"/>
            <a:ext cx="21438394" cy="11699466"/>
          </a:xfrm>
          <a:prstGeom prst="rect">
            <a:avLst/>
          </a:prstGeom>
        </p:spPr>
      </p:pic>
      <p:sp>
        <p:nvSpPr>
          <p:cNvPr id="29" name="Text Placeholder 28">
            <a:extLst>
              <a:ext uri="{FF2B5EF4-FFF2-40B4-BE49-F238E27FC236}">
                <a16:creationId xmlns:a16="http://schemas.microsoft.com/office/drawing/2014/main" id="{FCB797DF-A438-244B-B34C-CCF348A4370E}"/>
              </a:ext>
            </a:extLst>
          </p:cNvPr>
          <p:cNvSpPr>
            <a:spLocks noGrp="1"/>
          </p:cNvSpPr>
          <p:nvPr>
            <p:ph type="body" sz="quarter" idx="11"/>
          </p:nvPr>
        </p:nvSpPr>
        <p:spPr>
          <a:xfrm>
            <a:off x="426936" y="1922743"/>
            <a:ext cx="10093882" cy="5840183"/>
          </a:xfrm>
          <a:solidFill>
            <a:srgbClr val="FFFFFF">
              <a:alpha val="50196"/>
            </a:srgbClr>
          </a:solidFill>
        </p:spPr>
        <p:txBody>
          <a:bodyPr/>
          <a:lstStyle/>
          <a:p>
            <a:r>
              <a:rPr lang="en-US" dirty="0">
                <a:solidFill>
                  <a:schemeClr val="tx1"/>
                </a:solidFill>
              </a:rPr>
              <a:t>OVERVIEW</a:t>
            </a:r>
          </a:p>
          <a:p>
            <a:pPr algn="just"/>
            <a:r>
              <a:rPr lang="en-US" sz="2000" b="0" u="none" dirty="0">
                <a:solidFill>
                  <a:schemeClr val="tx1"/>
                </a:solidFill>
                <a:latin typeface="Times New Roman" panose="02020603050405020304" pitchFamily="18" charset="0"/>
                <a:cs typeface="Times New Roman" panose="02020603050405020304" pitchFamily="18" charset="0"/>
              </a:rPr>
              <a:t>This project presents an interactive dashboard that visualizes how major U.S. market indices (S&amp;P 500, Nasdaq-100, Dow Jones) respond to macroeconomic indicators and global events. By combining financial market data with FOMC sentiment analysis and the GDELT global events dataset—an external, event-driven source capturing worldwide media coverage and geopolitical developments—the dashboard provides a multidimensional perspective on market behavior. This integration allows retail investors to explore how news sentiment and real-world events may influence market movements, supporting more informed investment decisions.</a:t>
            </a:r>
          </a:p>
          <a:p>
            <a:endParaRPr lang="en-US" dirty="0">
              <a:solidFill>
                <a:schemeClr val="tx1"/>
              </a:solidFill>
            </a:endParaRPr>
          </a:p>
          <a:p>
            <a:r>
              <a:rPr lang="en-US" dirty="0">
                <a:solidFill>
                  <a:schemeClr val="tx1"/>
                </a:solidFill>
              </a:rPr>
              <a:t>OBJECTIVES</a:t>
            </a:r>
            <a:endParaRPr lang="en-US" sz="2000" b="0" u="none"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u="none" dirty="0">
                <a:solidFill>
                  <a:schemeClr val="tx1"/>
                </a:solidFill>
                <a:latin typeface="Times New Roman" panose="02020603050405020304" pitchFamily="18" charset="0"/>
                <a:cs typeface="Times New Roman" panose="02020603050405020304" pitchFamily="18" charset="0"/>
              </a:rPr>
              <a:t>Analyze the correlation between global events (GDELT) and U.S. financial indices using sentiment analysis.</a:t>
            </a:r>
          </a:p>
          <a:p>
            <a:pPr marL="342900" indent="-342900" algn="l">
              <a:buFont typeface="Arial" panose="020B0604020202020204" pitchFamily="34" charset="0"/>
              <a:buChar char="•"/>
            </a:pPr>
            <a:r>
              <a:rPr lang="en-US" sz="2000" b="0" u="none" dirty="0">
                <a:solidFill>
                  <a:schemeClr val="tx1"/>
                </a:solidFill>
                <a:latin typeface="Times New Roman" panose="02020603050405020304" pitchFamily="18" charset="0"/>
                <a:cs typeface="Times New Roman" panose="02020603050405020304" pitchFamily="18" charset="0"/>
              </a:rPr>
              <a:t>Investigate how FOMC announcements influence investor sentiment and stock market volatility.</a:t>
            </a:r>
          </a:p>
          <a:p>
            <a:pPr marL="342900" indent="-342900" algn="l">
              <a:buFont typeface="Arial" panose="020B0604020202020204" pitchFamily="34" charset="0"/>
              <a:buChar char="•"/>
            </a:pPr>
            <a:r>
              <a:rPr lang="en-US" sz="2000" b="0" u="none" dirty="0">
                <a:solidFill>
                  <a:schemeClr val="tx1"/>
                </a:solidFill>
                <a:latin typeface="Times New Roman" panose="02020603050405020304" pitchFamily="18" charset="0"/>
                <a:cs typeface="Times New Roman" panose="02020603050405020304" pitchFamily="18" charset="0"/>
              </a:rPr>
              <a:t>Provide an interactive visualization to help retail investors understand market behavior in response to economic events.</a:t>
            </a:r>
          </a:p>
        </p:txBody>
      </p:sp>
      <p:sp>
        <p:nvSpPr>
          <p:cNvPr id="32" name="Text Placeholder 31">
            <a:extLst>
              <a:ext uri="{FF2B5EF4-FFF2-40B4-BE49-F238E27FC236}">
                <a16:creationId xmlns:a16="http://schemas.microsoft.com/office/drawing/2014/main" id="{F1CD45E0-BFBD-6449-A27A-446292982C7D}"/>
              </a:ext>
            </a:extLst>
          </p:cNvPr>
          <p:cNvSpPr>
            <a:spLocks noGrp="1"/>
          </p:cNvSpPr>
          <p:nvPr>
            <p:ph type="body" sz="quarter" idx="26"/>
          </p:nvPr>
        </p:nvSpPr>
        <p:spPr>
          <a:xfrm>
            <a:off x="444771" y="26307172"/>
            <a:ext cx="10093752" cy="3582057"/>
          </a:xfrm>
          <a:solidFill>
            <a:schemeClr val="bg1">
              <a:alpha val="50000"/>
            </a:schemeClr>
          </a:solidFill>
        </p:spPr>
        <p:txBody>
          <a:bodyPr/>
          <a:lstStyle/>
          <a:p>
            <a:pPr algn="ctr"/>
            <a:r>
              <a:rPr lang="en-US" sz="2800" b="1" u="sng" dirty="0">
                <a:solidFill>
                  <a:schemeClr val="tx1"/>
                </a:solidFill>
                <a:latin typeface="+mn-lt"/>
              </a:rPr>
              <a:t>CONCLUSION</a:t>
            </a:r>
            <a:endParaRPr lang="en-US" dirty="0">
              <a:solidFill>
                <a:schemeClr val="tx1"/>
              </a:solidFill>
            </a:endParaRPr>
          </a:p>
          <a:p>
            <a:pPr algn="just"/>
            <a:r>
              <a:rPr lang="en-US" dirty="0">
                <a:solidFill>
                  <a:schemeClr val="tx1"/>
                </a:solidFill>
              </a:rPr>
              <a:t>Analyzing the interactions between U.S. market performance, macroeconomic indicators, and global events reveals crucial patterns for investors. The interactive dashboard highlights how global events, sourced from GDELT, significantly influence market movements, while FOMC sentiment plays a pivotal role in shaping short-term market reactions. Positive FOMC language tends to coincide with market rallies, while more hawkish tones are often linked to increased volatility. Moreover, geopolitical and economic disruptions clearly affect market dynamics, emphasizing the need for real-time monitoring by investors. By visualizing these relationships, the dashboard offers a powerful tool for navigating the complexities of the financial landscape and making data-driven investment decisions.</a:t>
            </a:r>
          </a:p>
        </p:txBody>
      </p:sp>
      <p:sp>
        <p:nvSpPr>
          <p:cNvPr id="40" name="Text Placeholder 39">
            <a:extLst>
              <a:ext uri="{FF2B5EF4-FFF2-40B4-BE49-F238E27FC236}">
                <a16:creationId xmlns:a16="http://schemas.microsoft.com/office/drawing/2014/main" id="{4E095D28-F987-E544-B047-DF5F82B6C3C9}"/>
              </a:ext>
            </a:extLst>
          </p:cNvPr>
          <p:cNvSpPr>
            <a:spLocks noGrp="1"/>
          </p:cNvSpPr>
          <p:nvPr>
            <p:ph type="body" sz="quarter" idx="153"/>
          </p:nvPr>
        </p:nvSpPr>
        <p:spPr>
          <a:xfrm>
            <a:off x="2890078" y="348659"/>
            <a:ext cx="15608232" cy="1597732"/>
          </a:xfrm>
        </p:spPr>
        <p:txBody>
          <a:bodyPr>
            <a:normAutofit fontScale="62500" lnSpcReduction="20000"/>
          </a:bodyPr>
          <a:lstStyle/>
          <a:p>
            <a:r>
              <a:rPr lang="en-GB" dirty="0">
                <a:solidFill>
                  <a:schemeClr val="tx1"/>
                </a:solidFill>
              </a:rPr>
              <a:t>Investigating the Influence of Global Events and FOMC Sentiment on U.S. Markets</a:t>
            </a:r>
            <a:endParaRPr lang="en-US" dirty="0">
              <a:solidFill>
                <a:schemeClr val="tx1"/>
              </a:solidFill>
            </a:endParaRPr>
          </a:p>
        </p:txBody>
      </p:sp>
      <p:pic>
        <p:nvPicPr>
          <p:cNvPr id="16" name="Picture 15">
            <a:extLst>
              <a:ext uri="{FF2B5EF4-FFF2-40B4-BE49-F238E27FC236}">
                <a16:creationId xmlns:a16="http://schemas.microsoft.com/office/drawing/2014/main" id="{CE98D9C8-47BB-96FE-438E-3F9EC176984B}"/>
              </a:ext>
            </a:extLst>
          </p:cNvPr>
          <p:cNvPicPr>
            <a:picLocks noChangeAspect="1"/>
          </p:cNvPicPr>
          <p:nvPr/>
        </p:nvPicPr>
        <p:blipFill>
          <a:blip r:embed="rId6"/>
          <a:stretch>
            <a:fillRect/>
          </a:stretch>
        </p:blipFill>
        <p:spPr>
          <a:xfrm>
            <a:off x="10961705" y="10039822"/>
            <a:ext cx="10001019" cy="10001019"/>
          </a:xfrm>
          <a:prstGeom prst="rect">
            <a:avLst/>
          </a:prstGeom>
          <a:ln>
            <a:solidFill>
              <a:schemeClr val="tx1">
                <a:lumMod val="50000"/>
                <a:lumOff val="50000"/>
              </a:schemeClr>
            </a:solidFill>
          </a:ln>
        </p:spPr>
      </p:pic>
      <p:pic>
        <p:nvPicPr>
          <p:cNvPr id="25" name="Picture 24">
            <a:extLst>
              <a:ext uri="{FF2B5EF4-FFF2-40B4-BE49-F238E27FC236}">
                <a16:creationId xmlns:a16="http://schemas.microsoft.com/office/drawing/2014/main" id="{43935477-CC94-DB05-79D5-82CE9E5CA436}"/>
              </a:ext>
            </a:extLst>
          </p:cNvPr>
          <p:cNvPicPr>
            <a:picLocks noChangeAspect="1"/>
          </p:cNvPicPr>
          <p:nvPr/>
        </p:nvPicPr>
        <p:blipFill>
          <a:blip r:embed="rId7"/>
          <a:stretch>
            <a:fillRect/>
          </a:stretch>
        </p:blipFill>
        <p:spPr>
          <a:xfrm>
            <a:off x="10961705" y="1922743"/>
            <a:ext cx="9999312" cy="7999450"/>
          </a:xfrm>
          <a:prstGeom prst="rect">
            <a:avLst/>
          </a:prstGeom>
          <a:ln>
            <a:solidFill>
              <a:schemeClr val="tx1">
                <a:lumMod val="50000"/>
                <a:lumOff val="50000"/>
              </a:schemeClr>
            </a:solidFill>
          </a:ln>
        </p:spPr>
      </p:pic>
      <p:pic>
        <p:nvPicPr>
          <p:cNvPr id="34" name="Picture 33">
            <a:extLst>
              <a:ext uri="{FF2B5EF4-FFF2-40B4-BE49-F238E27FC236}">
                <a16:creationId xmlns:a16="http://schemas.microsoft.com/office/drawing/2014/main" id="{90251C24-A488-CD82-3525-033B3D0CF6B8}"/>
              </a:ext>
            </a:extLst>
          </p:cNvPr>
          <p:cNvPicPr>
            <a:picLocks noChangeAspect="1"/>
          </p:cNvPicPr>
          <p:nvPr/>
        </p:nvPicPr>
        <p:blipFill>
          <a:blip r:embed="rId8"/>
          <a:stretch>
            <a:fillRect/>
          </a:stretch>
        </p:blipFill>
        <p:spPr>
          <a:xfrm>
            <a:off x="435794" y="7892004"/>
            <a:ext cx="10093752" cy="10093752"/>
          </a:xfrm>
          <a:prstGeom prst="rect">
            <a:avLst/>
          </a:prstGeom>
          <a:noFill/>
          <a:ln>
            <a:solidFill>
              <a:schemeClr val="tx1">
                <a:lumMod val="50000"/>
                <a:lumOff val="50000"/>
              </a:schemeClr>
            </a:solidFill>
          </a:ln>
        </p:spPr>
      </p:pic>
      <p:pic>
        <p:nvPicPr>
          <p:cNvPr id="36" name="Picture 35">
            <a:extLst>
              <a:ext uri="{FF2B5EF4-FFF2-40B4-BE49-F238E27FC236}">
                <a16:creationId xmlns:a16="http://schemas.microsoft.com/office/drawing/2014/main" id="{27081782-4535-A264-BFCF-D179AA7E5345}"/>
              </a:ext>
            </a:extLst>
          </p:cNvPr>
          <p:cNvPicPr>
            <a:picLocks noChangeAspect="1"/>
          </p:cNvPicPr>
          <p:nvPr/>
        </p:nvPicPr>
        <p:blipFill>
          <a:blip r:embed="rId9"/>
          <a:stretch>
            <a:fillRect/>
          </a:stretch>
        </p:blipFill>
        <p:spPr>
          <a:xfrm>
            <a:off x="451791" y="18112755"/>
            <a:ext cx="10065055" cy="8052045"/>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2DCC5508-6220-C57F-E5A2-628054C8056F}"/>
              </a:ext>
            </a:extLst>
          </p:cNvPr>
          <p:cNvPicPr>
            <a:picLocks noChangeAspect="1"/>
          </p:cNvPicPr>
          <p:nvPr/>
        </p:nvPicPr>
        <p:blipFill>
          <a:blip r:embed="rId10"/>
          <a:stretch>
            <a:fillRect/>
          </a:stretch>
        </p:blipFill>
        <p:spPr>
          <a:xfrm>
            <a:off x="10969898" y="20158470"/>
            <a:ext cx="10002646" cy="10002646"/>
          </a:xfrm>
          <a:prstGeom prst="rect">
            <a:avLst/>
          </a:prstGeom>
          <a:ln>
            <a:solidFill>
              <a:schemeClr val="tx1">
                <a:lumMod val="50000"/>
                <a:lumOff val="50000"/>
              </a:schemeClr>
            </a:solidFill>
          </a:ln>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1854</TotalTime>
  <Words>285</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Daniel Lit Ngai Bun</cp:lastModifiedBy>
  <cp:revision>55</cp:revision>
  <dcterms:created xsi:type="dcterms:W3CDTF">2012-02-10T00:21:22Z</dcterms:created>
  <dcterms:modified xsi:type="dcterms:W3CDTF">2025-04-20T01:55:00Z</dcterms:modified>
  <cp:category>Research poster templates</cp:category>
</cp:coreProperties>
</file>