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7"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65">
          <p15:clr>
            <a:srgbClr val="A4A3A4"/>
          </p15:clr>
        </p15:guide>
        <p15:guide id="3" orient="horz" pos="18541">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18" autoAdjust="0"/>
    <p:restoredTop sz="94777" autoAdjust="0"/>
  </p:normalViewPr>
  <p:slideViewPr>
    <p:cSldViewPr snapToGrid="0" snapToObjects="1" showGuides="1">
      <p:cViewPr>
        <p:scale>
          <a:sx n="25" d="100"/>
          <a:sy n="25" d="100"/>
        </p:scale>
        <p:origin x="2898" y="-30"/>
      </p:cViewPr>
      <p:guideLst>
        <p:guide orient="horz" pos="265"/>
        <p:guide orient="horz" pos="18541"/>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4/19/2025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4/19/2025</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1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extLst>
      <p:ext uri="{BB962C8B-B14F-4D97-AF65-F5344CB8AC3E}">
        <p14:creationId xmlns:p14="http://schemas.microsoft.com/office/powerpoint/2010/main" val="301464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74784A8-6F25-7449-9CCF-614BC1946BC7}"/>
              </a:ext>
            </a:extLst>
          </p:cNvPr>
          <p:cNvGraphicFramePr>
            <a:graphicFrameLocks noGrp="1"/>
          </p:cNvGraphicFramePr>
          <p:nvPr userDrawn="1">
            <p:extLst>
              <p:ext uri="{D42A27DB-BD31-4B8C-83A1-F6EECF244321}">
                <p14:modId xmlns:p14="http://schemas.microsoft.com/office/powerpoint/2010/main" val="1988771644"/>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70EF0DC5-0CE8-8B48-8495-AC770E4326B0}"/>
              </a:ext>
            </a:extLst>
          </p:cNvPr>
          <p:cNvGraphicFramePr>
            <a:graphicFrameLocks noGrp="1"/>
          </p:cNvGraphicFramePr>
          <p:nvPr userDrawn="1">
            <p:extLst>
              <p:ext uri="{D42A27DB-BD31-4B8C-83A1-F6EECF244321}">
                <p14:modId xmlns:p14="http://schemas.microsoft.com/office/powerpoint/2010/main" val="2914211395"/>
              </p:ext>
            </p:extLst>
          </p:nvPr>
        </p:nvGraphicFramePr>
        <p:xfrm>
          <a:off x="21937684" y="-142032"/>
          <a:ext cx="8060660" cy="30430194"/>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19213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27945">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259477">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7854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44646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26677">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08827">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4713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130052">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753" y="29699043"/>
            <a:ext cx="1578661" cy="23063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344882076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jp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2000" b="-2000"/>
          </a:stretch>
        </a:blipFill>
        <a:effectLst/>
      </p:bgPr>
    </p:bg>
    <p:spTree>
      <p:nvGrpSpPr>
        <p:cNvPr id="1" name=""/>
        <p:cNvGrpSpPr/>
        <p:nvPr/>
      </p:nvGrpSpPr>
      <p:grpSpPr>
        <a:xfrm>
          <a:off x="0" y="0"/>
          <a:ext cx="0" cy="0"/>
          <a:chOff x="0" y="0"/>
          <a:chExt cx="0" cy="0"/>
        </a:xfrm>
      </p:grpSpPr>
      <p:pic>
        <p:nvPicPr>
          <p:cNvPr id="43" name="Picture 42" descr="A map of the world">
            <a:extLst>
              <a:ext uri="{FF2B5EF4-FFF2-40B4-BE49-F238E27FC236}">
                <a16:creationId xmlns:a16="http://schemas.microsoft.com/office/drawing/2014/main" id="{BA15B20E-6EDD-8673-6932-F276CD2AD7CD}"/>
              </a:ext>
            </a:extLst>
          </p:cNvPr>
          <p:cNvPicPr>
            <a:picLocks noChangeAspect="1"/>
          </p:cNvPicPr>
          <p:nvPr/>
        </p:nvPicPr>
        <p:blipFill>
          <a:blip r:embed="rId4">
            <a:alphaModFix amt="25000"/>
            <a:extLst>
              <a:ext uri="{28A0092B-C50C-407E-A947-70E740481C1C}">
                <a14:useLocalDpi xmlns:a14="http://schemas.microsoft.com/office/drawing/2010/main" val="0"/>
              </a:ext>
            </a:extLst>
          </a:blip>
          <a:stretch>
            <a:fillRect/>
          </a:stretch>
        </p:blipFill>
        <p:spPr>
          <a:xfrm>
            <a:off x="-50006" y="20462906"/>
            <a:ext cx="21488400" cy="9812307"/>
          </a:xfrm>
          <a:prstGeom prst="rect">
            <a:avLst/>
          </a:prstGeom>
        </p:spPr>
      </p:pic>
      <p:pic>
        <p:nvPicPr>
          <p:cNvPr id="41" name="Picture 40" descr="A map of the earth with white text with Hollywood Sign in the background&#10;&#10;AI-generated content may be incorrect.">
            <a:extLst>
              <a:ext uri="{FF2B5EF4-FFF2-40B4-BE49-F238E27FC236}">
                <a16:creationId xmlns:a16="http://schemas.microsoft.com/office/drawing/2014/main" id="{A5FE8CD4-4ADB-C751-5560-C3E1F1F750CC}"/>
              </a:ext>
            </a:extLst>
          </p:cNvPr>
          <p:cNvPicPr>
            <a:picLocks noChangeAspect="1"/>
          </p:cNvPicPr>
          <p:nvPr/>
        </p:nvPicPr>
        <p:blipFill>
          <a:blip r:embed="rId5">
            <a:alphaModFix amt="20000"/>
            <a:extLst>
              <a:ext uri="{28A0092B-C50C-407E-A947-70E740481C1C}">
                <a14:useLocalDpi xmlns:a14="http://schemas.microsoft.com/office/drawing/2010/main" val="0"/>
              </a:ext>
            </a:extLst>
          </a:blip>
          <a:stretch>
            <a:fillRect/>
          </a:stretch>
        </p:blipFill>
        <p:spPr>
          <a:xfrm>
            <a:off x="-25003" y="-3822240"/>
            <a:ext cx="21438394" cy="10646839"/>
          </a:xfrm>
          <a:prstGeom prst="rect">
            <a:avLst/>
          </a:prstGeom>
        </p:spPr>
      </p:pic>
      <p:pic>
        <p:nvPicPr>
          <p:cNvPr id="20" name="Picture 19">
            <a:extLst>
              <a:ext uri="{FF2B5EF4-FFF2-40B4-BE49-F238E27FC236}">
                <a16:creationId xmlns:a16="http://schemas.microsoft.com/office/drawing/2014/main" id="{D12E8948-7323-C79B-0641-DB093E2A9D33}"/>
              </a:ext>
            </a:extLst>
          </p:cNvPr>
          <p:cNvPicPr>
            <a:picLocks noChangeAspect="1"/>
          </p:cNvPicPr>
          <p:nvPr/>
        </p:nvPicPr>
        <p:blipFill>
          <a:blip r:embed="rId6"/>
          <a:srcRect r="13302" b="13786"/>
          <a:stretch/>
        </p:blipFill>
        <p:spPr>
          <a:xfrm>
            <a:off x="10963412" y="20189093"/>
            <a:ext cx="9999312" cy="9943513"/>
          </a:xfrm>
          <a:prstGeom prst="rect">
            <a:avLst/>
          </a:prstGeom>
          <a:ln>
            <a:solidFill>
              <a:schemeClr val="bg2">
                <a:lumMod val="90000"/>
              </a:schemeClr>
            </a:solidFill>
          </a:ln>
        </p:spPr>
      </p:pic>
      <p:sp>
        <p:nvSpPr>
          <p:cNvPr id="28" name="Text Placeholder 27">
            <a:extLst>
              <a:ext uri="{FF2B5EF4-FFF2-40B4-BE49-F238E27FC236}">
                <a16:creationId xmlns:a16="http://schemas.microsoft.com/office/drawing/2014/main" id="{3F0F9E90-FAA0-694D-A385-A29160674B09}"/>
              </a:ext>
            </a:extLst>
          </p:cNvPr>
          <p:cNvSpPr>
            <a:spLocks noGrp="1"/>
          </p:cNvSpPr>
          <p:nvPr>
            <p:ph type="body" sz="quarter" idx="10"/>
          </p:nvPr>
        </p:nvSpPr>
        <p:spPr>
          <a:xfrm>
            <a:off x="453609" y="2649890"/>
            <a:ext cx="10101856" cy="2474061"/>
          </a:xfrm>
        </p:spPr>
        <p:txBody>
          <a:bodyPr/>
          <a:lstStyle/>
          <a:p>
            <a:pPr algn="just"/>
            <a:r>
              <a:rPr lang="en-US" dirty="0"/>
              <a:t>This project presents an interactive dashboard that visualizes how major U.S. market indices (S&amp;P 500, Nasdaq-100, Dow Jones) respond to macroeconomic indicators and global events. By combining financial market data with FOMC sentiment analysis and the GDELT global events dataset—an external, event-driven source capturing worldwide media coverage and geopolitical developments—the dashboard provides a multidimensional perspective on market behavior. This integration allows retail investors to explore how news sentiment and real-world events may influence market movements, supporting more informed investment decisions.</a:t>
            </a:r>
          </a:p>
        </p:txBody>
      </p:sp>
      <p:sp>
        <p:nvSpPr>
          <p:cNvPr id="29" name="Text Placeholder 28">
            <a:extLst>
              <a:ext uri="{FF2B5EF4-FFF2-40B4-BE49-F238E27FC236}">
                <a16:creationId xmlns:a16="http://schemas.microsoft.com/office/drawing/2014/main" id="{FCB797DF-A438-244B-B34C-CCF348A4370E}"/>
              </a:ext>
            </a:extLst>
          </p:cNvPr>
          <p:cNvSpPr>
            <a:spLocks noGrp="1"/>
          </p:cNvSpPr>
          <p:nvPr>
            <p:ph type="body" sz="quarter" idx="11"/>
          </p:nvPr>
        </p:nvSpPr>
        <p:spPr>
          <a:xfrm>
            <a:off x="449463" y="2040731"/>
            <a:ext cx="10093882" cy="566030"/>
          </a:xfrm>
        </p:spPr>
        <p:txBody>
          <a:bodyPr/>
          <a:lstStyle/>
          <a:p>
            <a:r>
              <a:rPr lang="en-US" dirty="0"/>
              <a:t>OVERVIEW</a:t>
            </a:r>
          </a:p>
        </p:txBody>
      </p:sp>
      <p:sp>
        <p:nvSpPr>
          <p:cNvPr id="30" name="Text Placeholder 29">
            <a:extLst>
              <a:ext uri="{FF2B5EF4-FFF2-40B4-BE49-F238E27FC236}">
                <a16:creationId xmlns:a16="http://schemas.microsoft.com/office/drawing/2014/main" id="{F756C91F-A769-8746-9736-6A1E2B721D6B}"/>
              </a:ext>
            </a:extLst>
          </p:cNvPr>
          <p:cNvSpPr>
            <a:spLocks noGrp="1"/>
          </p:cNvSpPr>
          <p:nvPr>
            <p:ph type="body" sz="quarter" idx="20"/>
          </p:nvPr>
        </p:nvSpPr>
        <p:spPr>
          <a:xfrm>
            <a:off x="425664" y="14965284"/>
            <a:ext cx="10096349" cy="566030"/>
          </a:xfrm>
          <a:solidFill>
            <a:schemeClr val="bg1">
              <a:alpha val="50000"/>
            </a:schemeClr>
          </a:solidFill>
        </p:spPr>
        <p:txBody>
          <a:bodyPr/>
          <a:lstStyle/>
          <a:p>
            <a:r>
              <a:rPr lang="en-US" dirty="0"/>
              <a:t>OBJECTIVES</a:t>
            </a:r>
          </a:p>
        </p:txBody>
      </p:sp>
      <p:sp>
        <p:nvSpPr>
          <p:cNvPr id="31" name="Text Placeholder 30">
            <a:extLst>
              <a:ext uri="{FF2B5EF4-FFF2-40B4-BE49-F238E27FC236}">
                <a16:creationId xmlns:a16="http://schemas.microsoft.com/office/drawing/2014/main" id="{4D8E9A6E-E5FF-AB49-84AA-3A4E1523DDE0}"/>
              </a:ext>
            </a:extLst>
          </p:cNvPr>
          <p:cNvSpPr>
            <a:spLocks noGrp="1"/>
          </p:cNvSpPr>
          <p:nvPr>
            <p:ph type="body" sz="quarter" idx="25"/>
          </p:nvPr>
        </p:nvSpPr>
        <p:spPr>
          <a:xfrm>
            <a:off x="366857" y="25774418"/>
            <a:ext cx="10093752" cy="566030"/>
          </a:xfrm>
          <a:solidFill>
            <a:schemeClr val="bg1">
              <a:alpha val="50000"/>
            </a:schemeClr>
          </a:solidFill>
        </p:spPr>
        <p:txBody>
          <a:bodyPr/>
          <a:lstStyle/>
          <a:p>
            <a:r>
              <a:rPr lang="en-US" dirty="0"/>
              <a:t>CONCLUSION</a:t>
            </a:r>
          </a:p>
        </p:txBody>
      </p:sp>
      <p:sp>
        <p:nvSpPr>
          <p:cNvPr id="32" name="Text Placeholder 31">
            <a:extLst>
              <a:ext uri="{FF2B5EF4-FFF2-40B4-BE49-F238E27FC236}">
                <a16:creationId xmlns:a16="http://schemas.microsoft.com/office/drawing/2014/main" id="{F1CD45E0-BFBD-6449-A27A-446292982C7D}"/>
              </a:ext>
            </a:extLst>
          </p:cNvPr>
          <p:cNvSpPr>
            <a:spLocks noGrp="1"/>
          </p:cNvSpPr>
          <p:nvPr>
            <p:ph type="body" sz="quarter" idx="26"/>
          </p:nvPr>
        </p:nvSpPr>
        <p:spPr>
          <a:xfrm>
            <a:off x="357266" y="26346181"/>
            <a:ext cx="10093752" cy="3089614"/>
          </a:xfrm>
          <a:solidFill>
            <a:schemeClr val="bg1">
              <a:alpha val="50000"/>
            </a:schemeClr>
          </a:solidFill>
        </p:spPr>
        <p:txBody>
          <a:bodyPr/>
          <a:lstStyle/>
          <a:p>
            <a:pPr algn="just"/>
            <a:r>
              <a:rPr lang="en-US" dirty="0"/>
              <a:t>Analyzing the interactions between U.S. market performance, macroeconomic indicators, and global events reveals crucial patterns for investors. The interactive dashboard highlights how global events, sourced from GDELT, significantly influence market movements, while FOMC sentiment plays a pivotal role in shaping short-term market reactions. Positive FOMC language tends to coincide with market rallies, while more hawkish tones are often linked to increased volatility. Moreover, geopolitical and economic disruptions clearly affect market dynamics, emphasizing the need for real-time monitoring by investors. By visualizing these relationships, the dashboard offers a powerful tool for navigating the complexities of the financial landscape and making data-driven investment decisions.</a:t>
            </a:r>
          </a:p>
        </p:txBody>
      </p:sp>
      <p:sp>
        <p:nvSpPr>
          <p:cNvPr id="37" name="Text Placeholder 36">
            <a:extLst>
              <a:ext uri="{FF2B5EF4-FFF2-40B4-BE49-F238E27FC236}">
                <a16:creationId xmlns:a16="http://schemas.microsoft.com/office/drawing/2014/main" id="{3B540C16-8ABD-8B40-A51F-D32095A92519}"/>
              </a:ext>
            </a:extLst>
          </p:cNvPr>
          <p:cNvSpPr>
            <a:spLocks noGrp="1"/>
          </p:cNvSpPr>
          <p:nvPr>
            <p:ph type="body" sz="quarter" idx="96"/>
          </p:nvPr>
        </p:nvSpPr>
        <p:spPr>
          <a:xfrm>
            <a:off x="408261" y="15522971"/>
            <a:ext cx="10102728" cy="2289395"/>
          </a:xfrm>
          <a:solidFill>
            <a:schemeClr val="bg1">
              <a:alpha val="50000"/>
            </a:schemeClr>
          </a:solidFill>
        </p:spPr>
        <p:txBody>
          <a:bodyPr/>
          <a:lstStyle/>
          <a:p>
            <a:pPr marL="342900" indent="-342900">
              <a:buFont typeface="Arial" panose="020B0604020202020204" pitchFamily="34" charset="0"/>
              <a:buChar char="•"/>
            </a:pPr>
            <a:r>
              <a:rPr lang="en-US" dirty="0"/>
              <a:t>Analyze the correlation between global events (GDELT) and U.S. financial indices using sentiment analysis.</a:t>
            </a:r>
          </a:p>
          <a:p>
            <a:pPr marL="342900" indent="-342900">
              <a:buFont typeface="Arial" panose="020B0604020202020204" pitchFamily="34" charset="0"/>
              <a:buChar char="•"/>
            </a:pPr>
            <a:r>
              <a:rPr lang="en-US" dirty="0"/>
              <a:t>Investigate how FOMC announcements influence investor sentiment and stock market volatility.</a:t>
            </a:r>
          </a:p>
          <a:p>
            <a:pPr marL="342900" indent="-342900">
              <a:buFont typeface="Arial" panose="020B0604020202020204" pitchFamily="34" charset="0"/>
              <a:buChar char="•"/>
            </a:pPr>
            <a:r>
              <a:rPr lang="en-US" dirty="0"/>
              <a:t>Provide an interactive visualization to help retail investors understand market behavior in response to economic events.</a:t>
            </a:r>
          </a:p>
        </p:txBody>
      </p:sp>
      <p:sp>
        <p:nvSpPr>
          <p:cNvPr id="40" name="Text Placeholder 39">
            <a:extLst>
              <a:ext uri="{FF2B5EF4-FFF2-40B4-BE49-F238E27FC236}">
                <a16:creationId xmlns:a16="http://schemas.microsoft.com/office/drawing/2014/main" id="{4E095D28-F987-E544-B047-DF5F82B6C3C9}"/>
              </a:ext>
            </a:extLst>
          </p:cNvPr>
          <p:cNvSpPr>
            <a:spLocks noGrp="1"/>
          </p:cNvSpPr>
          <p:nvPr>
            <p:ph type="body" sz="quarter" idx="153"/>
          </p:nvPr>
        </p:nvSpPr>
        <p:spPr>
          <a:xfrm>
            <a:off x="2890078" y="348659"/>
            <a:ext cx="15608232" cy="1597732"/>
          </a:xfrm>
        </p:spPr>
        <p:txBody>
          <a:bodyPr>
            <a:normAutofit fontScale="62500" lnSpcReduction="20000"/>
          </a:bodyPr>
          <a:lstStyle/>
          <a:p>
            <a:r>
              <a:rPr lang="en-GB" dirty="0"/>
              <a:t>Investigating the Influence of Global Events and FOMC Sentiment on U.S. Markets</a:t>
            </a:r>
            <a:endParaRPr lang="en-US" dirty="0"/>
          </a:p>
        </p:txBody>
      </p:sp>
      <p:pic>
        <p:nvPicPr>
          <p:cNvPr id="16" name="Picture 15">
            <a:extLst>
              <a:ext uri="{FF2B5EF4-FFF2-40B4-BE49-F238E27FC236}">
                <a16:creationId xmlns:a16="http://schemas.microsoft.com/office/drawing/2014/main" id="{CE98D9C8-47BB-96FE-438E-3F9EC176984B}"/>
              </a:ext>
            </a:extLst>
          </p:cNvPr>
          <p:cNvPicPr>
            <a:picLocks noChangeAspect="1"/>
          </p:cNvPicPr>
          <p:nvPr/>
        </p:nvPicPr>
        <p:blipFill>
          <a:blip r:embed="rId7"/>
          <a:stretch>
            <a:fillRect/>
          </a:stretch>
        </p:blipFill>
        <p:spPr>
          <a:xfrm>
            <a:off x="10961705" y="10039822"/>
            <a:ext cx="10001019" cy="10001019"/>
          </a:xfrm>
          <a:prstGeom prst="rect">
            <a:avLst/>
          </a:prstGeom>
          <a:ln>
            <a:solidFill>
              <a:schemeClr val="bg2">
                <a:lumMod val="90000"/>
              </a:schemeClr>
            </a:solidFill>
          </a:ln>
        </p:spPr>
      </p:pic>
      <p:pic>
        <p:nvPicPr>
          <p:cNvPr id="25" name="Picture 24">
            <a:extLst>
              <a:ext uri="{FF2B5EF4-FFF2-40B4-BE49-F238E27FC236}">
                <a16:creationId xmlns:a16="http://schemas.microsoft.com/office/drawing/2014/main" id="{43935477-CC94-DB05-79D5-82CE9E5CA436}"/>
              </a:ext>
            </a:extLst>
          </p:cNvPr>
          <p:cNvPicPr>
            <a:picLocks noChangeAspect="1"/>
          </p:cNvPicPr>
          <p:nvPr/>
        </p:nvPicPr>
        <p:blipFill>
          <a:blip r:embed="rId8"/>
          <a:stretch>
            <a:fillRect/>
          </a:stretch>
        </p:blipFill>
        <p:spPr>
          <a:xfrm>
            <a:off x="10961705" y="1922743"/>
            <a:ext cx="9999312" cy="7999450"/>
          </a:xfrm>
          <a:prstGeom prst="rect">
            <a:avLst/>
          </a:prstGeom>
          <a:ln>
            <a:solidFill>
              <a:schemeClr val="bg2">
                <a:lumMod val="90000"/>
              </a:schemeClr>
            </a:solidFill>
          </a:ln>
        </p:spPr>
      </p:pic>
      <p:pic>
        <p:nvPicPr>
          <p:cNvPr id="34" name="Picture 33">
            <a:extLst>
              <a:ext uri="{FF2B5EF4-FFF2-40B4-BE49-F238E27FC236}">
                <a16:creationId xmlns:a16="http://schemas.microsoft.com/office/drawing/2014/main" id="{90251C24-A488-CD82-3525-033B3D0CF6B8}"/>
              </a:ext>
            </a:extLst>
          </p:cNvPr>
          <p:cNvPicPr>
            <a:picLocks noChangeAspect="1"/>
          </p:cNvPicPr>
          <p:nvPr/>
        </p:nvPicPr>
        <p:blipFill>
          <a:blip r:embed="rId9"/>
          <a:stretch>
            <a:fillRect/>
          </a:stretch>
        </p:blipFill>
        <p:spPr>
          <a:xfrm>
            <a:off x="594822" y="5033730"/>
            <a:ext cx="9803164" cy="9803164"/>
          </a:xfrm>
          <a:prstGeom prst="rect">
            <a:avLst/>
          </a:prstGeom>
          <a:noFill/>
          <a:ln>
            <a:solidFill>
              <a:schemeClr val="bg2">
                <a:lumMod val="90000"/>
              </a:schemeClr>
            </a:solidFill>
          </a:ln>
        </p:spPr>
      </p:pic>
      <p:pic>
        <p:nvPicPr>
          <p:cNvPr id="36" name="Picture 35">
            <a:extLst>
              <a:ext uri="{FF2B5EF4-FFF2-40B4-BE49-F238E27FC236}">
                <a16:creationId xmlns:a16="http://schemas.microsoft.com/office/drawing/2014/main" id="{27081782-4535-A264-BFCF-D179AA7E5345}"/>
              </a:ext>
            </a:extLst>
          </p:cNvPr>
          <p:cNvPicPr>
            <a:picLocks noChangeAspect="1"/>
          </p:cNvPicPr>
          <p:nvPr/>
        </p:nvPicPr>
        <p:blipFill>
          <a:blip r:embed="rId10"/>
          <a:stretch>
            <a:fillRect/>
          </a:stretch>
        </p:blipFill>
        <p:spPr>
          <a:xfrm>
            <a:off x="594823" y="17825948"/>
            <a:ext cx="9803164" cy="7842532"/>
          </a:xfrm>
          <a:prstGeom prst="rect">
            <a:avLst/>
          </a:prstGeom>
          <a:ln>
            <a:solidFill>
              <a:schemeClr val="bg2">
                <a:lumMod val="90000"/>
              </a:schemeClr>
            </a:solidFill>
          </a:ln>
        </p:spPr>
      </p:pic>
    </p:spTree>
    <p:extLst>
      <p:ext uri="{BB962C8B-B14F-4D97-AF65-F5344CB8AC3E}">
        <p14:creationId xmlns:p14="http://schemas.microsoft.com/office/powerpoint/2010/main" val="3742088974"/>
      </p:ext>
    </p:extLst>
  </p:cSld>
  <p:clrMapOvr>
    <a:masterClrMapping/>
  </p:clrMapOvr>
</p:sld>
</file>

<file path=ppt/theme/theme1.xml><?xml version="1.0" encoding="utf-8"?>
<a:theme xmlns:a="http://schemas.openxmlformats.org/drawingml/2006/main" name="A1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1830</TotalTime>
  <Words>285</Words>
  <Application>Microsoft Office PowerPoint</Application>
  <PresentationFormat>Custom</PresentationFormat>
  <Paragraphs>10</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A1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PowerPoint Presentation</dc:title>
  <dc:subject>Research poster presentation template</dc:subject>
  <dc:creator>PosterPresentations.com</dc:creator>
  <cp:keywords>A1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Tan Zhu Dong</cp:lastModifiedBy>
  <cp:revision>53</cp:revision>
  <dcterms:created xsi:type="dcterms:W3CDTF">2012-02-10T00:21:22Z</dcterms:created>
  <dcterms:modified xsi:type="dcterms:W3CDTF">2025-04-19T10:10:04Z</dcterms:modified>
  <cp:category>Research poster templates</cp:category>
</cp:coreProperties>
</file>