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6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269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209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040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1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214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457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278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057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336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130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ADA21A-D7E6-423A-A796-9FF71BEFE561}" type="datetimeFigureOut">
              <a:rPr lang="ru-MD" smtClean="0"/>
              <a:t>03.12.2023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2E6FA5-4985-4FF3-BEF5-DAC9151ABC0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367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5EEC6-15A0-41EC-8EEC-65546908A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Kruskal</a:t>
            </a:r>
            <a:endParaRPr lang="ru-MD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CEE2FA-F25D-4D3B-88B7-632233CFB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Elaborat</a:t>
            </a:r>
            <a:r>
              <a:rPr lang="en-US" dirty="0"/>
              <a:t> </a:t>
            </a:r>
            <a:r>
              <a:rPr lang="ro-MD" dirty="0"/>
              <a:t>Țurcanu Daniel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9743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9 – 7 (cost total= 105+43=148)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6 – 4 (cost total= 148+43=191)</a:t>
            </a:r>
            <a:endParaRPr lang="ru-MD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9A5CAE-36DC-4860-88CB-0BE97E0E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1" y="2793984"/>
            <a:ext cx="10490200" cy="35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2 – 1 (cost total= 191+65=256)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5 – 4 (cost total= 256+65=321)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5CD450-B73B-4A1A-AA26-901BA817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2877716"/>
            <a:ext cx="10930128" cy="39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9 – 8 (cost total= 321+88=409)</a:t>
            </a:r>
            <a:endParaRPr lang="ru-MD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D7E8D4-9983-4C80-87C7-BD41A184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2" y="2955092"/>
            <a:ext cx="9909048" cy="36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E3549-505A-459F-921C-D35790B1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Arborele</a:t>
            </a:r>
            <a:r>
              <a:rPr lang="en-US" dirty="0"/>
              <a:t> minim final </a:t>
            </a:r>
            <a:r>
              <a:rPr lang="en-US" dirty="0" err="1"/>
              <a:t>arat</a:t>
            </a:r>
            <a:r>
              <a:rPr lang="ro-MD" dirty="0"/>
              <a:t>ă în așa fel</a:t>
            </a:r>
            <a:r>
              <a:rPr lang="en-US" dirty="0"/>
              <a:t>:</a:t>
            </a:r>
            <a:endParaRPr lang="ru-MD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D03BCA-6399-4F06-9ECE-1FE7D772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46" y="2539700"/>
            <a:ext cx="9365023" cy="3238800"/>
          </a:xfrm>
        </p:spPr>
      </p:pic>
    </p:spTree>
    <p:extLst>
      <p:ext uri="{BB962C8B-B14F-4D97-AF65-F5344CB8AC3E}">
        <p14:creationId xmlns:p14="http://schemas.microsoft.com/office/powerpoint/2010/main" val="178303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B99A7-E7A5-4429-8D04-16F14108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1166"/>
            <a:ext cx="9692640" cy="1325562"/>
          </a:xfrm>
        </p:spPr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MD" dirty="0"/>
              <a:t>în C++</a:t>
            </a:r>
            <a:endParaRPr lang="ru-M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0E0DD-E6FA-401E-9903-119E1B029E6D}"/>
              </a:ext>
            </a:extLst>
          </p:cNvPr>
          <p:cNvSpPr txBox="1"/>
          <p:nvPr/>
        </p:nvSpPr>
        <p:spPr>
          <a:xfrm>
            <a:off x="121595" y="968221"/>
            <a:ext cx="5040955" cy="668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fstream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muchie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x, y, 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v[50];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a1, a2, m, n, i, j,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k, l,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t[50];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[20][21] = {"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Balti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Chisinau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Riscani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Glodeni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Nisporeni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Telenesti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Cahul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Ungheni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Comrat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Taraclia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muchie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("graphin.txt");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&gt;&gt; n &gt;&gt; m;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Graful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 &lt;&lt; n &lt;&lt; "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virfuri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 &lt;&lt; "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 &lt;&lt; m &lt;&lt; "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muchii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.\n";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 = 1; i &lt;= m; i++)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&gt;&gt; v[i].x &gt;&gt; v[i].y &gt;&gt; v[i].c;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"(" &lt;&lt; v[i].x &lt;&lt; "; " &lt;&lt; v[i].y &lt;&lt; ") = " &lt;&lt; v[i].c &lt;&lt; </a:t>
            </a:r>
            <a:r>
              <a:rPr lang="ru-M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M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o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Arborele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cost minim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m - 1;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(j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+ 1; j &lt;= m;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].c &gt; v[j].c)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aux =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v[j];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v[j] = aux;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o-M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M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2D911-6F87-4CA4-B55C-D47CEE7E8F5E}"/>
              </a:ext>
            </a:extLst>
          </p:cNvPr>
          <p:cNvSpPr txBox="1"/>
          <p:nvPr/>
        </p:nvSpPr>
        <p:spPr>
          <a:xfrm>
            <a:off x="7116417" y="278296"/>
            <a:ext cx="3220279" cy="564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n;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cost = 0;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nr = 0;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(nr &lt; n - 1)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].x] != 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].y])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nr++;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cost +=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].c;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//3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 &lt;&lt; " "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"("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].x] &lt;&lt; "; "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 &lt;&lt; ") = " &lt;&lt; 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].c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k = 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].x];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 = t[v[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].y];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(j = 1; j &lt;= n;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(t[j] == k) {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t[j] = l;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"Cost: " &lt;&lt; cost &lt;&lt;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MD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MD" sz="7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7AABF9-DE7B-4350-9CA7-442B9E11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81" y="4829263"/>
            <a:ext cx="266737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5214C-0B51-4328-BA2F-599238D3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Concluzii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E22E1-E26C-4095-B4AD-CE364494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concluzie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este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un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eficient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arbore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acoperire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minim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într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-un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graf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neorientat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funcționează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prin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sortarea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muchiilor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grafului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ordine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crescătoare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lungimii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lor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și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apoi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adăugarea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muchiilor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arbore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câte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începând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scurtă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Dacă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adăugarea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unei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buclă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arbore,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atunci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muchia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nu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este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adăugată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  <a:endParaRPr lang="ro-MD" b="0" i="0" dirty="0"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Cu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acestea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este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un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simplu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și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ușor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implementat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face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alegere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bună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aplicații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 Este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adesea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probleme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planificare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rețelelor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, cum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fi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conectarea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orașelor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rețea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transport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telecomunicații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Iată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câteva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exemple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specifice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cum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fi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folosit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situații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companie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telecomunicații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eficientă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două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rețea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fibre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optice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agenție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guvernamentală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bună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două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autostradă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companie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electrică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poate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folosi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algoritmul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lui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Kruskal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pentru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găsi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cea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bună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cale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a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conecta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două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sau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cu 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linie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înaltă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tensiune</a:t>
            </a:r>
            <a:r>
              <a:rPr lang="en-US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3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401FF-1E0B-4C57-9160-E394ABF5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MD" dirty="0"/>
              <a:t>Cuprins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C339F-7564-4E14-8676-A44E9A56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1. </a:t>
            </a:r>
            <a:r>
              <a:rPr lang="ro-MD" sz="3600" dirty="0"/>
              <a:t>Algoritmul lui Kruskal. Teorie</a:t>
            </a:r>
            <a:br>
              <a:rPr lang="ro-MD" sz="3600" dirty="0"/>
            </a:br>
            <a:r>
              <a:rPr lang="ro-MD" sz="3600" dirty="0"/>
              <a:t>2</a:t>
            </a:r>
            <a:r>
              <a:rPr lang="en-US" sz="3600" dirty="0"/>
              <a:t>. </a:t>
            </a:r>
            <a:r>
              <a:rPr lang="en-US" sz="3600" dirty="0" err="1"/>
              <a:t>Sarcina</a:t>
            </a:r>
            <a:r>
              <a:rPr lang="en-US" sz="3600" dirty="0"/>
              <a:t> </a:t>
            </a:r>
            <a:r>
              <a:rPr lang="en-US" sz="3600" dirty="0" err="1"/>
              <a:t>proprie</a:t>
            </a:r>
            <a:br>
              <a:rPr lang="en-US" sz="3600" dirty="0"/>
            </a:br>
            <a:r>
              <a:rPr lang="en-US" sz="3600" dirty="0"/>
              <a:t>3. </a:t>
            </a:r>
            <a:r>
              <a:rPr lang="en-US" sz="3600" dirty="0" err="1"/>
              <a:t>Algoritmul</a:t>
            </a:r>
            <a:r>
              <a:rPr lang="en-US" sz="3600" dirty="0"/>
              <a:t> de </a:t>
            </a:r>
            <a:r>
              <a:rPr lang="en-US" sz="3600" dirty="0" err="1"/>
              <a:t>rezolvare</a:t>
            </a:r>
            <a:r>
              <a:rPr lang="en-US" sz="3600" dirty="0"/>
              <a:t> a </a:t>
            </a:r>
            <a:r>
              <a:rPr lang="en-US" sz="3600" dirty="0" err="1"/>
              <a:t>sarcinii</a:t>
            </a:r>
            <a:br>
              <a:rPr lang="en-US" sz="3600" dirty="0"/>
            </a:br>
            <a:r>
              <a:rPr lang="en-US" sz="3600" dirty="0"/>
              <a:t>4. </a:t>
            </a:r>
            <a:r>
              <a:rPr lang="en-US" sz="3600" dirty="0" err="1"/>
              <a:t>Concluzii</a:t>
            </a:r>
            <a:br>
              <a:rPr lang="ro-MD" sz="3600" dirty="0"/>
            </a:br>
            <a:br>
              <a:rPr lang="ro-MD" sz="3600" dirty="0"/>
            </a:br>
            <a:endParaRPr lang="ru-MD" sz="3600" dirty="0"/>
          </a:p>
        </p:txBody>
      </p:sp>
    </p:spTree>
    <p:extLst>
      <p:ext uri="{BB962C8B-B14F-4D97-AF65-F5344CB8AC3E}">
        <p14:creationId xmlns:p14="http://schemas.microsoft.com/office/powerpoint/2010/main" val="34918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424E8-7771-40A5-B543-94A671D3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Kruscal</a:t>
            </a:r>
            <a:br>
              <a:rPr lang="ro-MD" dirty="0"/>
            </a:b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3AD9-E160-4EEC-BAE9-BBD4ADA8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60" y="1470991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lui</a:t>
            </a:r>
            <a:r>
              <a:rPr lang="en-US" dirty="0">
                <a:latin typeface="Arial Black" panose="020B0A04020102020204" pitchFamily="34" charset="0"/>
              </a:rPr>
              <a:t> Kruskal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unalgoritm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înteoria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grafurilor</a:t>
            </a:r>
            <a:r>
              <a:rPr lang="en-US" dirty="0">
                <a:latin typeface="Arial Black" panose="020B0A04020102020204" pitchFamily="34" charset="0"/>
              </a:rPr>
              <a:t> care </a:t>
            </a:r>
            <a:r>
              <a:rPr lang="en-US" dirty="0" err="1">
                <a:latin typeface="Arial Black" panose="020B0A04020102020204" pitchFamily="34" charset="0"/>
              </a:rPr>
              <a:t>găseşte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arboreleparţialde</a:t>
            </a:r>
            <a:r>
              <a:rPr lang="en-US" dirty="0">
                <a:latin typeface="Arial Black" panose="020B0A04020102020204" pitchFamily="34" charset="0"/>
              </a:rPr>
              <a:t> cost minim </a:t>
            </a:r>
            <a:r>
              <a:rPr lang="en-US" dirty="0" err="1">
                <a:latin typeface="Arial Black" panose="020B0A04020102020204" pitchFamily="34" charset="0"/>
              </a:rPr>
              <a:t>pentru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ungraf</a:t>
            </a:r>
            <a:r>
              <a:rPr lang="en-US" dirty="0">
                <a:latin typeface="Arial Black" panose="020B0A04020102020204" pitchFamily="34" charset="0"/>
              </a:rPr>
              <a:t>  </a:t>
            </a:r>
            <a:r>
              <a:rPr lang="en-US" dirty="0" err="1">
                <a:latin typeface="Arial Black" panose="020B0A04020102020204" pitchFamily="34" charset="0"/>
              </a:rPr>
              <a:t>conexponderat</a:t>
            </a:r>
            <a:r>
              <a:rPr lang="en-US" dirty="0">
                <a:latin typeface="Arial Black" panose="020B0A04020102020204" pitchFamily="34" charset="0"/>
              </a:rPr>
              <a:t>. Cu </a:t>
            </a:r>
            <a:r>
              <a:rPr lang="en-US" dirty="0" err="1">
                <a:latin typeface="Arial Black" panose="020B0A04020102020204" pitchFamily="34" charset="0"/>
              </a:rPr>
              <a:t>alte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cuvinte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găseşte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submulţimeamuchiilor</a:t>
            </a:r>
            <a:r>
              <a:rPr lang="en-US" dirty="0">
                <a:latin typeface="Arial Black" panose="020B0A04020102020204" pitchFamily="34" charset="0"/>
              </a:rPr>
              <a:t> care </a:t>
            </a:r>
            <a:r>
              <a:rPr lang="en-US" dirty="0" err="1">
                <a:latin typeface="Arial Black" panose="020B0A04020102020204" pitchFamily="34" charset="0"/>
              </a:rPr>
              <a:t>formează</a:t>
            </a:r>
            <a:r>
              <a:rPr lang="en-US" dirty="0">
                <a:latin typeface="Arial Black" panose="020B0A04020102020204" pitchFamily="34" charset="0"/>
              </a:rPr>
              <a:t> un arbore care include </a:t>
            </a:r>
            <a:r>
              <a:rPr lang="en-US" dirty="0" err="1">
                <a:latin typeface="Arial Black" panose="020B0A04020102020204" pitchFamily="34" charset="0"/>
              </a:rPr>
              <a:t>toate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vârfurile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şi</a:t>
            </a:r>
            <a:r>
              <a:rPr lang="en-US" dirty="0">
                <a:latin typeface="Arial Black" panose="020B0A04020102020204" pitchFamily="34" charset="0"/>
              </a:rPr>
              <a:t> care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minimizat</a:t>
            </a:r>
            <a:r>
              <a:rPr lang="en-US" dirty="0">
                <a:latin typeface="Arial Black" panose="020B0A04020102020204" pitchFamily="34" charset="0"/>
              </a:rPr>
              <a:t> din </a:t>
            </a:r>
            <a:r>
              <a:rPr lang="en-US" dirty="0" err="1">
                <a:latin typeface="Arial Black" panose="020B0A04020102020204" pitchFamily="34" charset="0"/>
              </a:rPr>
              <a:t>punct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vedere</a:t>
            </a:r>
            <a:r>
              <a:rPr lang="en-US" dirty="0">
                <a:latin typeface="Arial Black" panose="020B0A04020102020204" pitchFamily="34" charset="0"/>
              </a:rPr>
              <a:t> al </a:t>
            </a:r>
            <a:r>
              <a:rPr lang="en-US" dirty="0" err="1">
                <a:latin typeface="Arial Black" panose="020B0A04020102020204" pitchFamily="34" charset="0"/>
              </a:rPr>
              <a:t>costului</a:t>
            </a:r>
            <a:r>
              <a:rPr lang="en-US" dirty="0">
                <a:latin typeface="Arial Black" panose="020B0A04020102020204" pitchFamily="34" charset="0"/>
              </a:rPr>
              <a:t>. </a:t>
            </a:r>
            <a:r>
              <a:rPr lang="en-US" dirty="0" err="1">
                <a:latin typeface="Arial Black" panose="020B0A04020102020204" pitchFamily="34" charset="0"/>
              </a:rPr>
              <a:t>Dacă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graful</a:t>
            </a:r>
            <a:r>
              <a:rPr lang="en-US" dirty="0">
                <a:latin typeface="Arial Black" panose="020B0A04020102020204" pitchFamily="34" charset="0"/>
              </a:rPr>
              <a:t> nu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conex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atunci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găseşte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pădure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parţială</a:t>
            </a:r>
            <a:r>
              <a:rPr lang="en-US" dirty="0">
                <a:latin typeface="Arial Black" panose="020B0A04020102020204" pitchFamily="34" charset="0"/>
              </a:rPr>
              <a:t> de cost minim (un arbore </a:t>
            </a:r>
            <a:r>
              <a:rPr lang="en-US" dirty="0" err="1">
                <a:latin typeface="Arial Black" panose="020B0A04020102020204" pitchFamily="34" charset="0"/>
              </a:rPr>
              <a:t>parţial</a:t>
            </a:r>
            <a:r>
              <a:rPr lang="en-US" dirty="0">
                <a:latin typeface="Arial Black" panose="020B0A04020102020204" pitchFamily="34" charset="0"/>
              </a:rPr>
              <a:t> de cost minim </a:t>
            </a:r>
            <a:r>
              <a:rPr lang="en-US" dirty="0" err="1">
                <a:latin typeface="Arial Black" panose="020B0A04020102020204" pitchFamily="34" charset="0"/>
              </a:rPr>
              <a:t>pentru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fiecarecomponentă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conexă</a:t>
            </a:r>
            <a:r>
              <a:rPr lang="en-US" dirty="0">
                <a:latin typeface="Arial Black" panose="020B0A04020102020204" pitchFamily="34" charset="0"/>
              </a:rPr>
              <a:t>). </a:t>
            </a:r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lui</a:t>
            </a:r>
            <a:r>
              <a:rPr lang="en-US" dirty="0">
                <a:latin typeface="Arial Black" panose="020B0A04020102020204" pitchFamily="34" charset="0"/>
              </a:rPr>
              <a:t> Kruskal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un </a:t>
            </a:r>
            <a:r>
              <a:rPr lang="en-US" dirty="0" err="1">
                <a:latin typeface="Arial Black" panose="020B0A04020102020204" pitchFamily="34" charset="0"/>
              </a:rPr>
              <a:t>exemplu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dealgoritm</a:t>
            </a:r>
            <a:r>
              <a:rPr lang="en-US" dirty="0">
                <a:latin typeface="Arial Black" panose="020B0A04020102020204" pitchFamily="34" charset="0"/>
              </a:rPr>
              <a:t> greedy.</a:t>
            </a:r>
            <a:endParaRPr lang="ru-MD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04890-208F-4281-A4B2-DAE0887D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80" y="4620674"/>
            <a:ext cx="6113785" cy="1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9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9BCC7-CB70-4D67-9A63-E3D3F479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1" y="272995"/>
            <a:ext cx="9692640" cy="1325562"/>
          </a:xfrm>
        </p:spPr>
        <p:txBody>
          <a:bodyPr>
            <a:normAutofit/>
          </a:bodyPr>
          <a:lstStyle/>
          <a:p>
            <a:r>
              <a:rPr lang="ro-MD" sz="5400" b="1" dirty="0">
                <a:solidFill>
                  <a:srgbClr val="0070C0"/>
                </a:solidFill>
              </a:rPr>
              <a:t>Funcționarea</a:t>
            </a:r>
            <a:endParaRPr lang="ru-MD" sz="5400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AF365-B329-44DB-A107-0DFF7265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0" y="1855304"/>
            <a:ext cx="8595360" cy="4351337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Algoritmul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funcţionează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felul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următor</a:t>
            </a:r>
            <a:r>
              <a:rPr lang="en-US" dirty="0">
                <a:latin typeface="Arial Black" panose="020B0A04020102020204" pitchFamily="34" charset="0"/>
              </a:rPr>
              <a:t>: </a:t>
            </a:r>
            <a:endParaRPr lang="ro-MD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• </a:t>
            </a:r>
            <a:r>
              <a:rPr lang="en-US" dirty="0" err="1">
                <a:latin typeface="Arial Black" panose="020B0A04020102020204" pitchFamily="34" charset="0"/>
              </a:rPr>
              <a:t>creează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pădure</a:t>
            </a:r>
            <a:r>
              <a:rPr lang="en-US" dirty="0">
                <a:latin typeface="Arial Black" panose="020B0A04020102020204" pitchFamily="34" charset="0"/>
              </a:rPr>
              <a:t> F (o </a:t>
            </a:r>
            <a:r>
              <a:rPr lang="en-US" dirty="0" err="1">
                <a:latin typeface="Arial Black" panose="020B0A04020102020204" pitchFamily="34" charset="0"/>
              </a:rPr>
              <a:t>mulţime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arbori</a:t>
            </a:r>
            <a:r>
              <a:rPr lang="en-US" dirty="0">
                <a:latin typeface="Arial Black" panose="020B0A04020102020204" pitchFamily="34" charset="0"/>
              </a:rPr>
              <a:t>), </a:t>
            </a:r>
            <a:r>
              <a:rPr lang="en-US" dirty="0" err="1">
                <a:latin typeface="Arial Black" panose="020B0A04020102020204" pitchFamily="34" charset="0"/>
              </a:rPr>
              <a:t>unde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fiecare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vârf</a:t>
            </a:r>
            <a:r>
              <a:rPr lang="en-US" dirty="0">
                <a:latin typeface="Arial Black" panose="020B0A04020102020204" pitchFamily="34" charset="0"/>
              </a:rPr>
              <a:t> din </a:t>
            </a:r>
            <a:r>
              <a:rPr lang="en-US" dirty="0" err="1">
                <a:latin typeface="Arial Black" panose="020B0A04020102020204" pitchFamily="34" charset="0"/>
              </a:rPr>
              <a:t>graf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un </a:t>
            </a:r>
            <a:r>
              <a:rPr lang="en-US" dirty="0" err="1">
                <a:latin typeface="Arial Black" panose="020B0A04020102020204" pitchFamily="34" charset="0"/>
              </a:rPr>
              <a:t>arboreseparat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• </a:t>
            </a:r>
            <a:r>
              <a:rPr lang="en-US" dirty="0" err="1">
                <a:latin typeface="Arial Black" panose="020B0A04020102020204" pitchFamily="34" charset="0"/>
              </a:rPr>
              <a:t>creează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mulţime</a:t>
            </a:r>
            <a:r>
              <a:rPr lang="en-US" dirty="0">
                <a:latin typeface="Arial Black" panose="020B0A04020102020204" pitchFamily="34" charset="0"/>
              </a:rPr>
              <a:t> S care </a:t>
            </a:r>
            <a:r>
              <a:rPr lang="en-US" dirty="0" err="1">
                <a:latin typeface="Arial Black" panose="020B0A04020102020204" pitchFamily="34" charset="0"/>
              </a:rPr>
              <a:t>conţine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toate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muchiile</a:t>
            </a:r>
            <a:r>
              <a:rPr lang="en-US" dirty="0">
                <a:latin typeface="Arial Black" panose="020B0A04020102020204" pitchFamily="34" charset="0"/>
              </a:rPr>
              <a:t> din </a:t>
            </a:r>
            <a:r>
              <a:rPr lang="en-US" dirty="0" err="1">
                <a:latin typeface="Arial Black" panose="020B0A04020102020204" pitchFamily="34" charset="0"/>
              </a:rPr>
              <a:t>graf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• </a:t>
            </a:r>
            <a:r>
              <a:rPr lang="en-US" dirty="0" err="1">
                <a:latin typeface="Arial Black" panose="020B0A04020102020204" pitchFamily="34" charset="0"/>
              </a:rPr>
              <a:t>atât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timp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cât</a:t>
            </a:r>
            <a:r>
              <a:rPr lang="en-US" dirty="0">
                <a:latin typeface="Arial Black" panose="020B0A04020102020204" pitchFamily="34" charset="0"/>
              </a:rPr>
              <a:t> S </a:t>
            </a:r>
            <a:r>
              <a:rPr lang="en-US" dirty="0" err="1">
                <a:latin typeface="Arial Black" panose="020B0A04020102020204" pitchFamily="34" charset="0"/>
              </a:rPr>
              <a:t>este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nevidă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pPr lvl="1"/>
            <a:r>
              <a:rPr lang="en-US" dirty="0" err="1">
                <a:latin typeface="Arial Black" panose="020B0A04020102020204" pitchFamily="34" charset="0"/>
              </a:rPr>
              <a:t>elimină</a:t>
            </a:r>
            <a:r>
              <a:rPr lang="en-US" dirty="0">
                <a:latin typeface="Arial Black" panose="020B0A04020102020204" pitchFamily="34" charset="0"/>
              </a:rPr>
              <a:t> o </a:t>
            </a:r>
            <a:r>
              <a:rPr lang="en-US" dirty="0" err="1">
                <a:latin typeface="Arial Black" panose="020B0A04020102020204" pitchFamily="34" charset="0"/>
              </a:rPr>
              <a:t>muchie</a:t>
            </a:r>
            <a:r>
              <a:rPr lang="en-US" dirty="0">
                <a:latin typeface="Arial Black" panose="020B0A04020102020204" pitchFamily="34" charset="0"/>
              </a:rPr>
              <a:t> de cost minim din S </a:t>
            </a:r>
            <a:endParaRPr lang="ro-MD" dirty="0">
              <a:latin typeface="Arial Black" panose="020B0A04020102020204" pitchFamily="34" charset="0"/>
            </a:endParaRPr>
          </a:p>
          <a:p>
            <a:pPr lvl="1"/>
            <a:r>
              <a:rPr lang="en-US" dirty="0" err="1">
                <a:latin typeface="Arial Black" panose="020B0A04020102020204" pitchFamily="34" charset="0"/>
              </a:rPr>
              <a:t>dacă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acea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muchie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conectează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doi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arbori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distincţi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atunci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adaugă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pădure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combinând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cei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doi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arbori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într-unul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singur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o-MD" dirty="0">
              <a:latin typeface="Arial Black" panose="020B0A04020102020204" pitchFamily="34" charset="0"/>
            </a:endParaRPr>
          </a:p>
          <a:p>
            <a:pPr lvl="1"/>
            <a:r>
              <a:rPr lang="en-US" dirty="0" err="1">
                <a:latin typeface="Arial Black" panose="020B0A04020102020204" pitchFamily="34" charset="0"/>
              </a:rPr>
              <a:t>altfel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ignoră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muchi</a:t>
            </a:r>
            <a:r>
              <a:rPr lang="ro-MD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08D34-4FE8-48A6-9D81-DEC128481ADF}"/>
              </a:ext>
            </a:extLst>
          </p:cNvPr>
          <p:cNvSpPr txBox="1"/>
          <p:nvPr/>
        </p:nvSpPr>
        <p:spPr>
          <a:xfrm>
            <a:off x="453490" y="5263059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ro-MD" dirty="0"/>
              <a:t>La sfârşitul algoritmului, pădurea are doar o componentă care reprezintă un arbore parţialde cost minim al grafului.Acest algoritm a fost scris de Joseph Kruskal,în 1956.</a:t>
            </a:r>
            <a:endParaRPr lang="ru-MD" dirty="0"/>
          </a:p>
        </p:txBody>
      </p:sp>
      <p:pic>
        <p:nvPicPr>
          <p:cNvPr id="1026" name="Picture 2" descr="Poster of Joseph Kruskal">
            <a:extLst>
              <a:ext uri="{FF2B5EF4-FFF2-40B4-BE49-F238E27FC236}">
                <a16:creationId xmlns:a16="http://schemas.microsoft.com/office/drawing/2014/main" id="{C416FCB2-CBA2-44C7-9E37-DB7B8DBA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18" y="3183315"/>
            <a:ext cx="24669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85CB-38E2-47A5-AB05-560934DB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23028"/>
            <a:ext cx="9481939" cy="944377"/>
          </a:xfrm>
        </p:spPr>
        <p:txBody>
          <a:bodyPr/>
          <a:lstStyle/>
          <a:p>
            <a:r>
              <a:rPr lang="ro-MD" dirty="0"/>
              <a:t>Conditiile de oprire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20FED-53DE-4055-A4DB-424280B2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558"/>
            <a:ext cx="6446847" cy="5419790"/>
          </a:xfrm>
        </p:spPr>
        <p:txBody>
          <a:bodyPr>
            <a:normAutofit fontScale="92500" lnSpcReduction="20000"/>
          </a:bodyPr>
          <a:lstStyle/>
          <a:p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Conditia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oprire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a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algoritmului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este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imposibilitatea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gasirii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unui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arc care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conecteaza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noduri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diferite</a:t>
            </a: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Aceasta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conditie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este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indeplinita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implicit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atunci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cand s-a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ajuns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la o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singura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multime</a:t>
            </a: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Daca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graful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nu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este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conex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atunci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nu se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va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ajunge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niciodata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la o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singura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multime</a:t>
            </a: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Totusi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, cand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numarul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ajunge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egal cu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numarul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componente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conexe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graf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(&gt;1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pentru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un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graf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neconex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),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atunci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nu se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mai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poate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gasi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un arc care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conecteaza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noduri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multimi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diferite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deci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algoritmul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se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incheie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in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conformitate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cu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conditia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oprire</a:t>
            </a:r>
            <a:r>
              <a:rPr lang="en-US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ru-MD" sz="2400" dirty="0" err="1">
                <a:solidFill>
                  <a:srgbClr val="0070C0"/>
                </a:solidFill>
                <a:latin typeface="Arial Black" panose="020B0A04020102020204" pitchFamily="34" charset="0"/>
              </a:rPr>
              <a:t>enuntata</a:t>
            </a:r>
            <a:br>
              <a:rPr lang="ro-MD" altLang="ru-MD" sz="2400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endParaRPr lang="en-US" altLang="ru-MD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C619282B-60FA-41FE-9325-F4277627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951" y="23290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65F4016F-9837-4DBC-B881-05195070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51" y="41578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36141811-3FA6-4C9F-80D4-F732C85C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151" y="20242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D4ABF2DB-C726-4F3A-A059-D55FDBFA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151" y="32434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A92E9345-86C1-4291-A469-20C3123D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351" y="30148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CB455980-8D3F-46E5-A9C5-96493148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551" y="43864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0CD1C374-23FF-4B53-BF53-7AF4D60B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151" y="39292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15AA2958-6813-4F4E-B853-F666705F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151" y="3624469"/>
            <a:ext cx="457200" cy="4572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MD"/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id="{0FB858B6-B567-480B-AA53-77181A388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951" y="2710069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5" name="Line 14">
            <a:extLst>
              <a:ext uri="{FF2B5EF4-FFF2-40B4-BE49-F238E27FC236}">
                <a16:creationId xmlns:a16="http://schemas.microsoft.com/office/drawing/2014/main" id="{55A83E61-0E84-4C66-9C89-B5F2104515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9351" y="2786269"/>
            <a:ext cx="381000" cy="1371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9878045B-3CFB-41BC-A1D2-79F77B540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2351" y="3700669"/>
            <a:ext cx="762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F31EBA5B-0613-4DB5-AD61-748A306C2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751" y="4386469"/>
            <a:ext cx="685800" cy="152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B97F8BA0-C194-4168-8317-90B788151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951" y="347206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40CD4BBB-9234-45B6-9072-856CD8872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7351" y="3929269"/>
            <a:ext cx="1066800" cy="152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47B93E20-83EA-43F9-9433-E8BA55A80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8351" y="3395869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A8EAE7E6-C0C6-4780-98F5-3744CB3B9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2151" y="2405269"/>
            <a:ext cx="914400" cy="1219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80E56930-0433-4EB1-999F-5556079E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951" y="31672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2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2C615A6D-10C7-46B0-893C-75D6A7553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951" y="28624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9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3A52CBAC-E40A-4881-8C33-DCCE2596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151" y="43864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4</a:t>
            </a:r>
          </a:p>
        </p:txBody>
      </p:sp>
      <p:sp>
        <p:nvSpPr>
          <p:cNvPr id="55" name="Text Box 29">
            <a:extLst>
              <a:ext uri="{FF2B5EF4-FFF2-40B4-BE49-F238E27FC236}">
                <a16:creationId xmlns:a16="http://schemas.microsoft.com/office/drawing/2014/main" id="{0AA4E4B6-DB62-426D-A579-F6D7CE1FB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951" y="25576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1</a:t>
            </a:r>
          </a:p>
        </p:txBody>
      </p:sp>
      <p:sp>
        <p:nvSpPr>
          <p:cNvPr id="56" name="Text Box 30">
            <a:extLst>
              <a:ext uri="{FF2B5EF4-FFF2-40B4-BE49-F238E27FC236}">
                <a16:creationId xmlns:a16="http://schemas.microsoft.com/office/drawing/2014/main" id="{8752E72F-F834-441E-AEEA-115BF401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351" y="37768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5</a:t>
            </a:r>
          </a:p>
        </p:txBody>
      </p:sp>
      <p:sp>
        <p:nvSpPr>
          <p:cNvPr id="57" name="Text Box 33">
            <a:extLst>
              <a:ext uri="{FF2B5EF4-FFF2-40B4-BE49-F238E27FC236}">
                <a16:creationId xmlns:a16="http://schemas.microsoft.com/office/drawing/2014/main" id="{08D11F81-9E43-47B8-B69B-302E3DFA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8351" y="39292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4</a:t>
            </a: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ABDCAEBE-0D5D-4AD3-BDE2-D508C55BF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551" y="33958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8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7B0645DB-366E-4EE1-8F6D-1808BC17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751" y="34720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4AFA353-43E8-4112-8FB4-C8D3C84F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151" y="2329069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A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74126666-6DD6-499B-9366-DF3A7E366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751" y="4157869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B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C0EF4C88-18B5-4566-9795-A2DD574D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351" y="3243469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C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F9BDB6DD-04E7-4DD6-AA5E-6B7239F2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351" y="2024269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D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D05EE841-0815-492A-A6FE-D20EFC20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51" y="4386469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E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110230D-B3D7-47D7-803D-F26754E02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351" y="3929269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F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015FD0E0-0C01-486B-BD05-92224DBA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551" y="301486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G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F446D4BF-4807-403F-850C-E8CC4368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0351" y="3624469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H</a:t>
            </a:r>
          </a:p>
        </p:txBody>
      </p:sp>
      <p:sp>
        <p:nvSpPr>
          <p:cNvPr id="68" name="Line 44">
            <a:extLst>
              <a:ext uri="{FF2B5EF4-FFF2-40B4-BE49-F238E27FC236}">
                <a16:creationId xmlns:a16="http://schemas.microsoft.com/office/drawing/2014/main" id="{3A7F8FFF-B326-4A7A-AACC-69942A6B4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751" y="2481469"/>
            <a:ext cx="76200" cy="533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MD"/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9018C0F6-176E-404D-A64B-5E9537B2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951" y="2557669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MD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75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81865-5CDA-493B-8969-C07649B8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proprie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47CBF-6364-4E1D-A41C-2BC8134D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Un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furnizor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servicii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telecomunicații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Interlink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avand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oficiu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doar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in Balti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dorește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să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conecteze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mai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multe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orașe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printr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-o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rețea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fibră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optică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minimizând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costurile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cablare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Are la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dispozitie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din motive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tehnice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si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legislative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urmatoarele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trasee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: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Balti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Riscani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Balti – Chisinau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Chisinau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Riscani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Chisinau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Glodeni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Chisinau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Telenesti</a:t>
            </a:r>
            <a:b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Riscani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–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Nisporeni</a:t>
            </a:r>
            <a:r>
              <a:rPr lang="en-U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Gloden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-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Nisporeni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Glodeni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Telenesti</a:t>
            </a: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Telenesti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Cahul,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Nisporeni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Cahul,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Nisporeni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– Ungheni, Cahul – Ungheni</a:t>
            </a: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Cahul – Comrat, Comrat – Ungheni, Comrat –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Taraclia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, Ungheni –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Taraclia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.</a:t>
            </a: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Sa se determine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cel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mai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ieftin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traseu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conectare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a </a:t>
            </a:r>
            <a:r>
              <a:rPr lang="en-US" dirty="0" err="1">
                <a:solidFill>
                  <a:srgbClr val="0070C0"/>
                </a:solidFill>
                <a:latin typeface="Arial Black" panose="020B0A04020102020204" pitchFamily="34" charset="0"/>
              </a:rPr>
              <a:t>oraselor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71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0484-979A-4A91-80F6-591AF76E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10 </a:t>
            </a:r>
            <a:r>
              <a:rPr lang="en-US" dirty="0" err="1"/>
              <a:t>varfuri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16 </a:t>
            </a:r>
            <a:r>
              <a:rPr lang="en-US" dirty="0" err="1"/>
              <a:t>muchii</a:t>
            </a:r>
            <a:r>
              <a:rPr lang="en-US" dirty="0"/>
              <a:t>.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ro-MD" dirty="0"/>
              <a:t>ăta în așa mod</a:t>
            </a:r>
            <a:r>
              <a:rPr lang="en-US" dirty="0"/>
              <a:t>: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8B9E01-D21F-44DF-B5F6-EC9B4481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6" y="2067393"/>
            <a:ext cx="10452860" cy="329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9DC3E-2C6A-4FA6-9728-2198785340A0}"/>
              </a:ext>
            </a:extLst>
          </p:cNvPr>
          <p:cNvSpPr txBox="1"/>
          <p:nvPr/>
        </p:nvSpPr>
        <p:spPr>
          <a:xfrm>
            <a:off x="1092200" y="5664200"/>
            <a:ext cx="939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Acum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muchie</a:t>
            </a:r>
            <a:r>
              <a:rPr lang="en-US" dirty="0"/>
              <a:t> pe rand, cu </a:t>
            </a:r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minime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0479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1 – 3 (cost total= 0+20=20)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10 – 9 (cost total= 20+20=40)</a:t>
            </a:r>
            <a:endParaRPr lang="ru-MD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F14E78-10B8-4AD5-A3AE-679F3B0E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963496"/>
            <a:ext cx="10363200" cy="38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80D9-D1FF-4F86-B88A-9A37182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6900"/>
            <a:ext cx="8595360" cy="4351337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8 – 5 (cost total= 40+25=65)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6 – 2 (cost total= 65+40=105)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D8F760-7388-464A-957D-DBE0C746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1" y="3030541"/>
            <a:ext cx="10555161" cy="3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960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59</TotalTime>
  <Words>1353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Century Schoolbook</vt:lpstr>
      <vt:lpstr>Times New Roman</vt:lpstr>
      <vt:lpstr>Wingdings 2</vt:lpstr>
      <vt:lpstr>Вид</vt:lpstr>
      <vt:lpstr>Algoritmul lui Kruskal</vt:lpstr>
      <vt:lpstr>Cuprins</vt:lpstr>
      <vt:lpstr>Kruscal </vt:lpstr>
      <vt:lpstr>Funcționarea</vt:lpstr>
      <vt:lpstr>Conditiile de oprire</vt:lpstr>
      <vt:lpstr>Sarcina proprie</vt:lpstr>
      <vt:lpstr>Respectiv vom avea 10 varfuri si 16 muchii. Graful va arăta în așa mod: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Arborele minim final arată în așa fel:</vt:lpstr>
      <vt:lpstr>Codul în C++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lui Kruskal</dc:title>
  <dc:creator>danielturcanu15@gmail.com</dc:creator>
  <cp:lastModifiedBy>danielturcanu15@gmail.com</cp:lastModifiedBy>
  <cp:revision>6</cp:revision>
  <dcterms:created xsi:type="dcterms:W3CDTF">2023-12-03T16:32:05Z</dcterms:created>
  <dcterms:modified xsi:type="dcterms:W3CDTF">2023-12-03T17:31:06Z</dcterms:modified>
</cp:coreProperties>
</file>