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301" r:id="rId4"/>
    <p:sldId id="258" r:id="rId5"/>
    <p:sldId id="259" r:id="rId6"/>
    <p:sldId id="459" r:id="rId7"/>
    <p:sldId id="465" r:id="rId8"/>
    <p:sldId id="471" r:id="rId9"/>
    <p:sldId id="469" r:id="rId10"/>
    <p:sldId id="468" r:id="rId11"/>
    <p:sldId id="467" r:id="rId12"/>
    <p:sldId id="466" r:id="rId13"/>
    <p:sldId id="464" r:id="rId14"/>
    <p:sldId id="463" r:id="rId15"/>
    <p:sldId id="462" r:id="rId16"/>
    <p:sldId id="458" r:id="rId17"/>
    <p:sldId id="461" r:id="rId18"/>
    <p:sldId id="460" r:id="rId19"/>
    <p:sldId id="475" r:id="rId20"/>
    <p:sldId id="474" r:id="rId21"/>
    <p:sldId id="473" r:id="rId22"/>
    <p:sldId id="289" r:id="rId23"/>
    <p:sldId id="296" r:id="rId24"/>
    <p:sldId id="297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6283" autoAdjust="0"/>
  </p:normalViewPr>
  <p:slideViewPr>
    <p:cSldViewPr>
      <p:cViewPr varScale="1">
        <p:scale>
          <a:sx n="108" d="100"/>
          <a:sy n="108" d="100"/>
        </p:scale>
        <p:origin x="225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6F9EB-A7F5-4F56-B9BB-EEEBA7A00429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D2B64-5C83-4321-B1ED-8EDEB196C9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6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s-ES">
                <a:ea typeface="ＭＳ Ｐゴシック" panose="020B0600070205080204" pitchFamily="34" charset="-128"/>
              </a:rPr>
              <a:t>Un arreglo es un conjunto de variables del mismo tipo, que son agrupadas bajo un único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identificador. Cada una de las variables o elementos del arreglo se referencia mediante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un índice que representa la posición del mismo dentro del arreglo.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Un arreglo se utiliza para procesar variables dentro de una observación del paso de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datos. Se usan para realizar cálculos o comparaciones repetitivos sobre variables que se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procesaran o manipularan de forma similar</a:t>
            </a:r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9F98940-578B-4DDB-BDC5-AA51AF85AEE2}" type="slidenum">
              <a:rPr lang="es-ES" altLang="es-ES"/>
              <a:pPr>
                <a:spcBef>
                  <a:spcPct val="0"/>
                </a:spcBef>
              </a:pPr>
              <a:t>23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7772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k object 16"/>
          <p:cNvSpPr/>
          <p:nvPr userDrawn="1"/>
        </p:nvSpPr>
        <p:spPr>
          <a:xfrm>
            <a:off x="8778240" y="5486402"/>
            <a:ext cx="3276601" cy="1371598"/>
          </a:xfrm>
          <a:prstGeom prst="rect">
            <a:avLst/>
          </a:prstGeom>
          <a:blipFill>
            <a:blip r:embed="rId2" cstate="print"/>
            <a:srcRect/>
            <a:stretch>
              <a:fillRect l="-260465" t="-400001" r="-267" b="-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bk object 16"/>
          <p:cNvSpPr/>
          <p:nvPr/>
        </p:nvSpPr>
        <p:spPr>
          <a:xfrm>
            <a:off x="1" y="0"/>
            <a:ext cx="3581400" cy="5867400"/>
          </a:xfrm>
          <a:prstGeom prst="rect">
            <a:avLst/>
          </a:prstGeom>
          <a:blipFill>
            <a:blip r:embed="rId2" cstate="print"/>
            <a:srcRect/>
            <a:stretch>
              <a:fillRect l="2" t="1" r="-230035" b="-1688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72564" y="516077"/>
            <a:ext cx="8246871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1F386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33341" y="2728671"/>
            <a:ext cx="2925317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62070" y="1600587"/>
            <a:ext cx="4739259" cy="1386129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3429000" cy="6857998"/>
          </a:xfrm>
          <a:prstGeom prst="rect">
            <a:avLst/>
          </a:prstGeom>
          <a:blipFill>
            <a:blip r:embed="rId2" cstate="print"/>
            <a:srcRect/>
            <a:stretch>
              <a:fillRect r="-149956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0" y="2743200"/>
            <a:ext cx="4967859" cy="1005129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bg>
      <p:bgPr>
        <a:solidFill>
          <a:srgbClr val="EFA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11918951" y="500063"/>
            <a:ext cx="289983" cy="474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 sz="18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734" y="306389"/>
            <a:ext cx="59690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7820" y="1848218"/>
            <a:ext cx="10363200" cy="345317"/>
          </a:xfrm>
        </p:spPr>
        <p:txBody>
          <a:bodyPr/>
          <a:lstStyle>
            <a:lvl1pPr>
              <a:defRPr sz="2800" cap="all">
                <a:solidFill>
                  <a:srgbClr val="272727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7820" y="2193536"/>
            <a:ext cx="8534400" cy="359763"/>
          </a:xfrm>
        </p:spPr>
        <p:txBody>
          <a:bodyPr anchor="ctr">
            <a:noAutofit/>
          </a:bodyPr>
          <a:lstStyle>
            <a:lvl1pPr marL="0" indent="0" algn="l">
              <a:buNone/>
              <a:defRPr>
                <a:solidFill>
                  <a:srgbClr val="2727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283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237"/>
            <a:ext cx="3581400" cy="3719764"/>
          </a:xfrm>
          <a:prstGeom prst="rect">
            <a:avLst/>
          </a:prstGeom>
          <a:blipFill>
            <a:blip r:embed="rId8" cstate="print"/>
            <a:srcRect/>
            <a:stretch>
              <a:fillRect r="-224995" b="-4070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23544" y="6509004"/>
            <a:ext cx="1945894" cy="2072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3600" y="1184910"/>
            <a:ext cx="1046480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sp>
        <p:nvSpPr>
          <p:cNvPr id="9" name="bk object 16"/>
          <p:cNvSpPr/>
          <p:nvPr userDrawn="1"/>
        </p:nvSpPr>
        <p:spPr>
          <a:xfrm>
            <a:off x="8503920" y="87654"/>
            <a:ext cx="3352800" cy="1066800"/>
          </a:xfrm>
          <a:prstGeom prst="rect">
            <a:avLst/>
          </a:prstGeom>
          <a:blipFill>
            <a:blip r:embed="rId8" cstate="print"/>
            <a:srcRect/>
            <a:stretch>
              <a:fillRect l="-254545" t="-21430" r="7393" b="-369169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 sz="2400"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276600" cy="6857998"/>
          </a:xfrm>
          <a:prstGeom prst="rect">
            <a:avLst/>
          </a:prstGeom>
          <a:blipFill>
            <a:blip r:embed="rId2" cstate="print"/>
            <a:srcRect/>
            <a:stretch>
              <a:fillRect r="-16160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8600" y="2133600"/>
            <a:ext cx="4366265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sz="9600" dirty="0">
                <a:solidFill>
                  <a:srgbClr val="001F5F"/>
                </a:solidFill>
              </a:rPr>
              <a:t>INICIO</a:t>
            </a:r>
          </a:p>
        </p:txBody>
      </p:sp>
      <p:sp>
        <p:nvSpPr>
          <p:cNvPr id="5" name="object 2"/>
          <p:cNvSpPr/>
          <p:nvPr/>
        </p:nvSpPr>
        <p:spPr>
          <a:xfrm>
            <a:off x="0" y="5181600"/>
            <a:ext cx="8571618" cy="1676398"/>
          </a:xfrm>
          <a:prstGeom prst="rect">
            <a:avLst/>
          </a:prstGeom>
          <a:blipFill>
            <a:blip r:embed="rId2" cstate="print"/>
            <a:srcRect/>
            <a:stretch>
              <a:fillRect t="-309091" b="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75B22C0-081A-FFF7-993C-BF98AD938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57" y="990600"/>
            <a:ext cx="10957743" cy="571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65F0F8CF-4D39-2937-98E2-5781FB19A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919318" y="508613"/>
            <a:ext cx="517783" cy="45720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0D15BD2-D8AC-9287-BEE5-3FE811D5E6B1}"/>
              </a:ext>
            </a:extLst>
          </p:cNvPr>
          <p:cNvSpPr txBox="1"/>
          <p:nvPr/>
        </p:nvSpPr>
        <p:spPr>
          <a:xfrm>
            <a:off x="2133600" y="152400"/>
            <a:ext cx="23622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PE" sz="1600" dirty="0"/>
              <a:t>En la clase: Proceso.java</a:t>
            </a:r>
          </a:p>
        </p:txBody>
      </p:sp>
      <p:pic>
        <p:nvPicPr>
          <p:cNvPr id="6" name="Gráfico 5" descr="Mano con dedo índice apuntando a la derecha con relleno sólido">
            <a:extLst>
              <a:ext uri="{FF2B5EF4-FFF2-40B4-BE49-F238E27FC236}">
                <a16:creationId xmlns:a16="http://schemas.microsoft.com/office/drawing/2014/main" id="{9C39214F-A000-7B27-F7EE-D40E998EB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170110" y="5989507"/>
            <a:ext cx="517783" cy="45720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A9C9A80-AA08-5081-C9DF-00EE21FCA063}"/>
              </a:ext>
            </a:extLst>
          </p:cNvPr>
          <p:cNvSpPr txBox="1"/>
          <p:nvPr/>
        </p:nvSpPr>
        <p:spPr>
          <a:xfrm>
            <a:off x="3581400" y="6096000"/>
            <a:ext cx="4724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600" dirty="0"/>
              <a:t>Se define un método: Existe_Alumno, de tipo boolean </a:t>
            </a:r>
            <a:endParaRPr lang="es-PE" sz="1600" dirty="0"/>
          </a:p>
        </p:txBody>
      </p:sp>
      <p:pic>
        <p:nvPicPr>
          <p:cNvPr id="8" name="Gráfico 7" descr="Mano con dedo índice apuntando a la derecha con relleno sólido">
            <a:extLst>
              <a:ext uri="{FF2B5EF4-FFF2-40B4-BE49-F238E27FC236}">
                <a16:creationId xmlns:a16="http://schemas.microsoft.com/office/drawing/2014/main" id="{EC642501-9FCE-7B95-AFAC-51CE58ABB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281518" y="5337868"/>
            <a:ext cx="517783" cy="45720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D54825F-EF42-DFD9-59C9-4FAA3F06B2D9}"/>
              </a:ext>
            </a:extLst>
          </p:cNvPr>
          <p:cNvSpPr txBox="1"/>
          <p:nvPr/>
        </p:nvSpPr>
        <p:spPr>
          <a:xfrm>
            <a:off x="5715000" y="5130225"/>
            <a:ext cx="51054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600" dirty="0"/>
              <a:t>Se crea un parámetro: vcodigo, de tipo String y el método: Existe_Alumno, retorna un valor booleano (true o false)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2939487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0D5FE13-7FB9-758C-DE7E-1A5837EC9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600"/>
            <a:ext cx="10972800" cy="56755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025B32A1-3C72-43DB-7012-5D2FEE23F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114801" y="5867397"/>
            <a:ext cx="517783" cy="45720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3EFF968-4347-1CEE-58CE-0276C13CDAC6}"/>
              </a:ext>
            </a:extLst>
          </p:cNvPr>
          <p:cNvSpPr txBox="1"/>
          <p:nvPr/>
        </p:nvSpPr>
        <p:spPr>
          <a:xfrm>
            <a:off x="4607512" y="5986046"/>
            <a:ext cx="750828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just"/>
            <a:r>
              <a:rPr lang="es-ES" sz="1600" dirty="0"/>
              <a:t>Se declara una variable booleana: existe y se inicializa en false.</a:t>
            </a:r>
          </a:p>
          <a:p>
            <a:pPr algn="just"/>
            <a:r>
              <a:rPr lang="es-ES" sz="1600" dirty="0"/>
              <a:t>Dicha variable se utilizará para indicar si el alumno existe o no en la base de datos.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255907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C6D560C-ACCE-5CC6-727A-880FF8162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24743"/>
            <a:ext cx="11887200" cy="54284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03097881-F2E6-0DB8-BADD-F1EF1A0EF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905001" y="5029198"/>
            <a:ext cx="517783" cy="45720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CC24469-5622-8F06-8CE8-9BB48F16F50D}"/>
              </a:ext>
            </a:extLst>
          </p:cNvPr>
          <p:cNvSpPr txBox="1"/>
          <p:nvPr/>
        </p:nvSpPr>
        <p:spPr>
          <a:xfrm>
            <a:off x="2397712" y="5071649"/>
            <a:ext cx="743208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600" dirty="0"/>
              <a:t>Se utiliza un bloque "try-catch" para manejar posibles excepciones de tipo Exception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1151343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A678FA0-AAB6-36EC-945F-73E4ECEEB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41352"/>
            <a:ext cx="11734800" cy="54356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8C01A574-DD67-ECC2-5DC8-854E3B5F7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7415118" y="4869634"/>
            <a:ext cx="517783" cy="45720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D93F49D-5F0C-9B58-2B0E-2419F6A79F26}"/>
              </a:ext>
            </a:extLst>
          </p:cNvPr>
          <p:cNvSpPr txBox="1"/>
          <p:nvPr/>
        </p:nvSpPr>
        <p:spPr>
          <a:xfrm>
            <a:off x="6705600" y="4045803"/>
            <a:ext cx="35052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 algn="just">
              <a:buNone/>
            </a:pPr>
            <a:r>
              <a:rPr lang="es-ES" sz="1600" dirty="0"/>
              <a:t>Dentro del bloque: try, se prepara una sentencia SQL utilizando el método: prepareStatement(), de la conexión: cn </a:t>
            </a:r>
            <a:endParaRPr lang="es-PE" sz="1600" dirty="0"/>
          </a:p>
        </p:txBody>
      </p:sp>
      <p:pic>
        <p:nvPicPr>
          <p:cNvPr id="6" name="Gráfico 5" descr="Mano con dedo índice apuntando a la derecha con relleno sólido">
            <a:extLst>
              <a:ext uri="{FF2B5EF4-FFF2-40B4-BE49-F238E27FC236}">
                <a16:creationId xmlns:a16="http://schemas.microsoft.com/office/drawing/2014/main" id="{BB5884F7-C8EA-B07C-4044-09F667673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7665908" y="5570349"/>
            <a:ext cx="517783" cy="45720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CA57731-F54F-5B50-16F7-DABF4007A77D}"/>
              </a:ext>
            </a:extLst>
          </p:cNvPr>
          <p:cNvSpPr txBox="1"/>
          <p:nvPr/>
        </p:nvSpPr>
        <p:spPr>
          <a:xfrm>
            <a:off x="5943600" y="6019800"/>
            <a:ext cx="58674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 algn="just">
              <a:buNone/>
            </a:pPr>
            <a:r>
              <a:rPr lang="es-ES" sz="1600" dirty="0"/>
              <a:t>La sentencia SQL, selecciona el recuento de registros que coinciden con el código de alumno, proporcionado en la tabla: alumno</a:t>
            </a:r>
          </a:p>
        </p:txBody>
      </p:sp>
    </p:spTree>
    <p:extLst>
      <p:ext uri="{BB962C8B-B14F-4D97-AF65-F5344CB8AC3E}">
        <p14:creationId xmlns:p14="http://schemas.microsoft.com/office/powerpoint/2010/main" val="4213835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CFCAAD5-A3E7-4823-790A-94C85C6E1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6800"/>
            <a:ext cx="11658600" cy="5042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10C5C07-33DE-2D53-EC5F-BC4D8CDC9811}"/>
              </a:ext>
            </a:extLst>
          </p:cNvPr>
          <p:cNvSpPr txBox="1"/>
          <p:nvPr/>
        </p:nvSpPr>
        <p:spPr>
          <a:xfrm>
            <a:off x="4191000" y="5750605"/>
            <a:ext cx="617220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just"/>
            <a:r>
              <a:rPr lang="es-ES" sz="1600" dirty="0"/>
              <a:t>Se establece el valor del parámetro en la sentencia preparada, utilizando el método setString() del objeto : pst_encontrado.</a:t>
            </a:r>
          </a:p>
          <a:p>
            <a:pPr algn="just"/>
            <a:endParaRPr lang="es-ES" sz="1200" dirty="0"/>
          </a:p>
          <a:p>
            <a:pPr algn="just"/>
            <a:r>
              <a:rPr lang="es-ES" sz="1600" dirty="0"/>
              <a:t>El valor del parámetro se obtiene de la variable vcodigo.</a:t>
            </a:r>
            <a:endParaRPr lang="es-PE" sz="1600" dirty="0"/>
          </a:p>
        </p:txBody>
      </p:sp>
      <p:pic>
        <p:nvPicPr>
          <p:cNvPr id="9" name="Gráfico 8" descr="Mano con dedo índice apuntando a la derecha con relleno sólido">
            <a:extLst>
              <a:ext uri="{FF2B5EF4-FFF2-40B4-BE49-F238E27FC236}">
                <a16:creationId xmlns:a16="http://schemas.microsoft.com/office/drawing/2014/main" id="{B014141C-E568-9560-8125-3146E5434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008310" y="5285960"/>
            <a:ext cx="517783" cy="45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17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53A8E5D-E99B-7D5A-8C11-F57A0CF0F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11887200" cy="55783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FB923F6-BBAC-6D90-EBC5-F24FB340F3AA}"/>
              </a:ext>
            </a:extLst>
          </p:cNvPr>
          <p:cNvSpPr txBox="1"/>
          <p:nvPr/>
        </p:nvSpPr>
        <p:spPr>
          <a:xfrm>
            <a:off x="4419600" y="5791200"/>
            <a:ext cx="6172200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just"/>
            <a:r>
              <a:rPr lang="es-ES" sz="1600" dirty="0"/>
              <a:t>Se ejecuta la consulta utilizando el método: executeQuery(), del objeto pst_encontrado.</a:t>
            </a:r>
          </a:p>
          <a:p>
            <a:pPr algn="just"/>
            <a:endParaRPr lang="es-ES" sz="800" dirty="0"/>
          </a:p>
          <a:p>
            <a:pPr algn="just"/>
            <a:r>
              <a:rPr lang="es-ES" sz="1600" dirty="0"/>
              <a:t>El resultado de la consulta se almacena en el objeto rs (ResultSet).</a:t>
            </a:r>
            <a:endParaRPr lang="es-PE" sz="1600" dirty="0"/>
          </a:p>
        </p:txBody>
      </p:sp>
      <p:pic>
        <p:nvPicPr>
          <p:cNvPr id="5" name="Gráfico 4" descr="Mano con dedo índice apuntando a la derecha con relleno sólido">
            <a:extLst>
              <a:ext uri="{FF2B5EF4-FFF2-40B4-BE49-F238E27FC236}">
                <a16:creationId xmlns:a16="http://schemas.microsoft.com/office/drawing/2014/main" id="{79A32995-FE51-CA89-1BE3-DD8181946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008310" y="5745290"/>
            <a:ext cx="517783" cy="45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34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38E9B152-4E5A-F0B3-8020-E58963E6D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78" y="990600"/>
            <a:ext cx="11156522" cy="571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Gráfico 13" descr="Mano con dedo índice apuntando a la derecha con relleno sólido">
            <a:extLst>
              <a:ext uri="{FF2B5EF4-FFF2-40B4-BE49-F238E27FC236}">
                <a16:creationId xmlns:a16="http://schemas.microsoft.com/office/drawing/2014/main" id="{E7DD3FD0-C1AC-04B5-3322-B56767051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2484307" y="5440491"/>
            <a:ext cx="517783" cy="45720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17B2237C-7BF4-B747-C177-5AEC01561BB3}"/>
              </a:ext>
            </a:extLst>
          </p:cNvPr>
          <p:cNvSpPr txBox="1"/>
          <p:nvPr/>
        </p:nvSpPr>
        <p:spPr>
          <a:xfrm>
            <a:off x="2895600" y="5562600"/>
            <a:ext cx="6248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600" dirty="0"/>
              <a:t>Se verifica si el objeto rs, tiene un resultado utilizando el método next()</a:t>
            </a:r>
          </a:p>
        </p:txBody>
      </p:sp>
    </p:spTree>
    <p:extLst>
      <p:ext uri="{BB962C8B-B14F-4D97-AF65-F5344CB8AC3E}">
        <p14:creationId xmlns:p14="http://schemas.microsoft.com/office/powerpoint/2010/main" val="2523645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6C863D4-4003-AF1D-6226-EB57F1DCE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981968"/>
            <a:ext cx="11788068" cy="51140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Gráfico 5" descr="Mano con dedo índice apuntando a la derecha con relleno sólido">
            <a:extLst>
              <a:ext uri="{FF2B5EF4-FFF2-40B4-BE49-F238E27FC236}">
                <a16:creationId xmlns:a16="http://schemas.microsoft.com/office/drawing/2014/main" id="{28A3050D-C7A4-1C27-3577-07910CCBD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008310" y="4974659"/>
            <a:ext cx="517783" cy="45720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3264667-30CB-849B-08ED-1EC8114F2982}"/>
              </a:ext>
            </a:extLst>
          </p:cNvPr>
          <p:cNvSpPr txBox="1"/>
          <p:nvPr/>
        </p:nvSpPr>
        <p:spPr>
          <a:xfrm>
            <a:off x="4495802" y="4953000"/>
            <a:ext cx="601979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 algn="just">
              <a:buNone/>
            </a:pPr>
            <a:r>
              <a:rPr lang="es-ES" sz="1600" dirty="0"/>
              <a:t>Se obtiene el valor del primer campo: índice 1, del resultado, utilizando el método getInt(), del objeto rs y se almacena en la variable contador.</a:t>
            </a:r>
            <a:endParaRPr lang="es-PE" sz="1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B6A7B3F-230E-E642-99D1-05E4B907F7EF}"/>
              </a:ext>
            </a:extLst>
          </p:cNvPr>
          <p:cNvSpPr txBox="1"/>
          <p:nvPr/>
        </p:nvSpPr>
        <p:spPr>
          <a:xfrm>
            <a:off x="1295400" y="5846120"/>
            <a:ext cx="106680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 algn="just">
              <a:buNone/>
            </a:pPr>
            <a:r>
              <a:rPr lang="es-ES" sz="1600" dirty="0"/>
              <a:t>El método getInt() obtiene el valor de la columna especificada como un entero y lo asigna a la variable contador. Esto se basa en la suposición de que la columna en la posición 1 del resultado de la consulta contiene un valor numérico entero, ya que se utiliza la función COUNT(*) en la consulta SQL para obtener el recuento de registros.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850583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84C866E-2739-4DC4-2CEF-9511B56FF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11734800" cy="5105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Gráfico 5" descr="Mano con dedo índice apuntando a la derecha con relleno sólido">
            <a:extLst>
              <a:ext uri="{FF2B5EF4-FFF2-40B4-BE49-F238E27FC236}">
                <a16:creationId xmlns:a16="http://schemas.microsoft.com/office/drawing/2014/main" id="{8F05129A-6C7C-E8A7-5390-E5B27789D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044817" y="4800597"/>
            <a:ext cx="517783" cy="45720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C32DBCC-0C5D-A869-33F1-6547BB447AB6}"/>
              </a:ext>
            </a:extLst>
          </p:cNvPr>
          <p:cNvSpPr txBox="1"/>
          <p:nvPr/>
        </p:nvSpPr>
        <p:spPr>
          <a:xfrm>
            <a:off x="5521912" y="4926449"/>
            <a:ext cx="4765088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just"/>
            <a:r>
              <a:rPr lang="es-ES" sz="1600" dirty="0"/>
              <a:t>Se verifica si: contador, es mayor que 0. </a:t>
            </a:r>
          </a:p>
          <a:p>
            <a:pPr algn="just"/>
            <a:endParaRPr lang="es-ES" sz="600" dirty="0"/>
          </a:p>
          <a:p>
            <a:pPr algn="just"/>
            <a:r>
              <a:rPr lang="es-ES" sz="1600" dirty="0"/>
              <a:t>Si es así, significa que hay al menos un registro con el código de alumno proporcionado, por lo que se establece la variable: existe en true.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1409472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CC94734-3649-8533-24DA-F58758B51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11811000" cy="54480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Gráfico 6" descr="Mano con dedo índice apuntando a la derecha con relleno sólido">
            <a:extLst>
              <a:ext uri="{FF2B5EF4-FFF2-40B4-BE49-F238E27FC236}">
                <a16:creationId xmlns:a16="http://schemas.microsoft.com/office/drawing/2014/main" id="{9FAFDAD1-EC01-2F15-BA20-0799282A3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98310" y="6126291"/>
            <a:ext cx="517783" cy="45720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F2DF89C-998C-3562-82A6-2D8EB8E5464C}"/>
              </a:ext>
            </a:extLst>
          </p:cNvPr>
          <p:cNvSpPr txBox="1"/>
          <p:nvPr/>
        </p:nvSpPr>
        <p:spPr>
          <a:xfrm>
            <a:off x="609600" y="6443246"/>
            <a:ext cx="15240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600" dirty="0"/>
              <a:t>Clic en el icono</a:t>
            </a:r>
            <a:endParaRPr lang="es-PE" sz="1600" dirty="0"/>
          </a:p>
        </p:txBody>
      </p:sp>
      <p:pic>
        <p:nvPicPr>
          <p:cNvPr id="9" name="Gráfico 8" descr="Mano con dedo índice apuntando a la derecha con relleno sólido">
            <a:extLst>
              <a:ext uri="{FF2B5EF4-FFF2-40B4-BE49-F238E27FC236}">
                <a16:creationId xmlns:a16="http://schemas.microsoft.com/office/drawing/2014/main" id="{7CA52B9D-B18D-DAEE-8881-D583DB279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2255708" y="6126291"/>
            <a:ext cx="517783" cy="45720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5348C50-721F-E015-7198-337C2093BC0F}"/>
              </a:ext>
            </a:extLst>
          </p:cNvPr>
          <p:cNvSpPr txBox="1"/>
          <p:nvPr/>
        </p:nvSpPr>
        <p:spPr>
          <a:xfrm>
            <a:off x="2667000" y="6248400"/>
            <a:ext cx="156468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600" dirty="0"/>
              <a:t>Clic en la opción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188684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3581400" cy="6857998"/>
          </a:xfrm>
          <a:prstGeom prst="rect">
            <a:avLst/>
          </a:prstGeom>
          <a:blipFill>
            <a:blip r:embed="rId2" cstate="print"/>
            <a:srcRect/>
            <a:stretch>
              <a:fillRect l="2" r="-230035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/>
          <p:nvPr/>
        </p:nvSpPr>
        <p:spPr>
          <a:xfrm>
            <a:off x="8628888" y="5593079"/>
            <a:ext cx="3124200" cy="990600"/>
          </a:xfrm>
          <a:prstGeom prst="rect">
            <a:avLst/>
          </a:prstGeom>
          <a:blipFill>
            <a:blip r:embed="rId2" cstate="print"/>
            <a:srcRect/>
            <a:stretch>
              <a:fillRect l="-280486" t="-569230" r="2158" b="-23078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7D835B4-E061-4660-A102-8D4DA17AD61E}"/>
              </a:ext>
            </a:extLst>
          </p:cNvPr>
          <p:cNvSpPr txBox="1">
            <a:spLocks/>
          </p:cNvSpPr>
          <p:nvPr/>
        </p:nvSpPr>
        <p:spPr>
          <a:xfrm>
            <a:off x="252166" y="233472"/>
            <a:ext cx="10034833" cy="548640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s-PE" b="1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EXPOSITOR:</a:t>
            </a: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CONSULTOR : DANIEL FERNANDO LOZA SANTA CRUZ</a:t>
            </a:r>
          </a:p>
          <a:p>
            <a:endParaRPr lang="es-PE" b="1" dirty="0">
              <a:solidFill>
                <a:schemeClr val="tx1"/>
              </a:solidFill>
              <a:latin typeface="Roboto" pitchFamily="2" charset="0"/>
            </a:endParaRPr>
          </a:p>
          <a:p>
            <a:r>
              <a:rPr lang="es-PE" b="1" u="sng" dirty="0">
                <a:solidFill>
                  <a:schemeClr val="tx1"/>
                </a:solidFill>
                <a:latin typeface="Roboto" pitchFamily="2" charset="0"/>
              </a:rPr>
              <a:t>Correos</a:t>
            </a:r>
            <a:r>
              <a:rPr lang="es-PE" b="1" dirty="0">
                <a:solidFill>
                  <a:schemeClr val="tx1"/>
                </a:solidFill>
                <a:latin typeface="Roboto" pitchFamily="2" charset="0"/>
              </a:rPr>
              <a:t>: 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PE" b="1" dirty="0">
              <a:solidFill>
                <a:schemeClr val="tx1"/>
              </a:solidFill>
              <a:latin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dlozas2016@gmail.com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dlozas2011@hotmail.com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lozadaniel2020@gmail.com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Canal de YouTube: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sz="4200" b="1" cap="none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https://www.youtube.com/@daniellozasantacruz</a:t>
            </a: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DBD94C0-0474-4554-BC32-F0EDE3BDA0B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923" y="301816"/>
            <a:ext cx="1527911" cy="2197006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E76FD7B-7359-B75D-3512-1448511AD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11811000" cy="51480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Gráfico 5" descr="Mano con dedo índice apuntando a la derecha con relleno sólido">
            <a:extLst>
              <a:ext uri="{FF2B5EF4-FFF2-40B4-BE49-F238E27FC236}">
                <a16:creationId xmlns:a16="http://schemas.microsoft.com/office/drawing/2014/main" id="{A38A3DED-D412-4D35-DD87-8358B7E64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2103310" y="5745290"/>
            <a:ext cx="517783" cy="45720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09C5109-9031-589E-F10B-C5C4F13480FA}"/>
              </a:ext>
            </a:extLst>
          </p:cNvPr>
          <p:cNvSpPr txBox="1"/>
          <p:nvPr/>
        </p:nvSpPr>
        <p:spPr>
          <a:xfrm>
            <a:off x="2514600" y="5841244"/>
            <a:ext cx="28956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600" dirty="0"/>
              <a:t>Cambio de clase: SQLException</a:t>
            </a:r>
            <a:endParaRPr lang="es-PE" sz="1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B08CFB-14A2-FF9F-C5AE-98441F80DE33}"/>
              </a:ext>
            </a:extLst>
          </p:cNvPr>
          <p:cNvSpPr txBox="1"/>
          <p:nvPr/>
        </p:nvSpPr>
        <p:spPr>
          <a:xfrm>
            <a:off x="838200" y="6324600"/>
            <a:ext cx="109728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600" dirty="0"/>
              <a:t>Se capturan posibles excepciones de tipo SQLException dentro del bloque "catch", pero no se realiza ninguna acción específica.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3933950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3A29E16-A80B-2C38-01E0-05FC7759D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11" y="990600"/>
            <a:ext cx="11876795" cy="5257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Gráfico 5" descr="Mano con dedo índice apuntando a la derecha con relleno sólido">
            <a:extLst>
              <a:ext uri="{FF2B5EF4-FFF2-40B4-BE49-F238E27FC236}">
                <a16:creationId xmlns:a16="http://schemas.microsoft.com/office/drawing/2014/main" id="{D3DCE7F8-080F-4A82-FDCF-736DC1B11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2408109" y="5745291"/>
            <a:ext cx="517783" cy="45720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51832C0-4378-8623-2B73-6C0F1B333121}"/>
              </a:ext>
            </a:extLst>
          </p:cNvPr>
          <p:cNvSpPr txBox="1"/>
          <p:nvPr/>
        </p:nvSpPr>
        <p:spPr>
          <a:xfrm>
            <a:off x="1143000" y="6197025"/>
            <a:ext cx="7086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600" dirty="0"/>
              <a:t>Se retorna el valor de la variable: existe, que indica si existe o no, un alumno con el código que se encuentra en la base de datos.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3879495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2667000"/>
            <a:ext cx="4967859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sz="8000" dirty="0">
                <a:solidFill>
                  <a:srgbClr val="001F5F"/>
                </a:solidFill>
              </a:rPr>
              <a:t>CIERRE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Marcador de contenido 2"/>
          <p:cNvSpPr>
            <a:spLocks noGrp="1"/>
          </p:cNvSpPr>
          <p:nvPr>
            <p:ph idx="4294967295"/>
          </p:nvPr>
        </p:nvSpPr>
        <p:spPr>
          <a:xfrm>
            <a:off x="381000" y="1524000"/>
            <a:ext cx="11506200" cy="3939540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¿Qué  aprendí en esta sesión de aprendizaje?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¿C</a:t>
            </a:r>
            <a:r>
              <a:rPr 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ómo definir y utilizar clases en Java, para realizar una búsqueda</a:t>
            </a: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¿Cuáles son los pasos para ejecutar instrucciones Transact SQL, para la búsqueda de datos existentes?</a:t>
            </a:r>
          </a:p>
          <a:p>
            <a:pPr algn="just"/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</p:txBody>
      </p:sp>
      <p:pic>
        <p:nvPicPr>
          <p:cNvPr id="35844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91200" y="5105400"/>
            <a:ext cx="1389026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bject 2"/>
          <p:cNvSpPr txBox="1">
            <a:spLocks/>
          </p:cNvSpPr>
          <p:nvPr/>
        </p:nvSpPr>
        <p:spPr>
          <a:xfrm>
            <a:off x="3429000" y="56888"/>
            <a:ext cx="4967859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>
            <a:lvl1pPr>
              <a:defRPr sz="2400" b="1" i="0">
                <a:solidFill>
                  <a:srgbClr val="1F3861"/>
                </a:solidFill>
                <a:latin typeface="Segoe UI"/>
                <a:ea typeface="+mj-ea"/>
                <a:cs typeface="Segoe UI"/>
              </a:defRPr>
            </a:lvl1pPr>
          </a:lstStyle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lang="en-US" sz="4800" kern="0" dirty="0">
                <a:solidFill>
                  <a:srgbClr val="001F5F"/>
                </a:solidFill>
              </a:rPr>
              <a:t>CIERRE</a:t>
            </a:r>
          </a:p>
        </p:txBody>
      </p:sp>
    </p:spTree>
    <p:extLst>
      <p:ext uri="{BB962C8B-B14F-4D97-AF65-F5344CB8AC3E}">
        <p14:creationId xmlns:p14="http://schemas.microsoft.com/office/powerpoint/2010/main" val="3296888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ADE9ECC-63B7-430C-B698-06BF175C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371600"/>
            <a:ext cx="9503645" cy="464820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44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0996" y="1627632"/>
            <a:ext cx="3827145" cy="2226945"/>
          </a:xfrm>
          <a:custGeom>
            <a:avLst/>
            <a:gdLst/>
            <a:ahLst/>
            <a:cxnLst/>
            <a:rect l="l" t="t" r="r" b="b"/>
            <a:pathLst>
              <a:path w="3827145" h="2226945">
                <a:moveTo>
                  <a:pt x="0" y="2226564"/>
                </a:moveTo>
                <a:lnTo>
                  <a:pt x="3826764" y="2226564"/>
                </a:lnTo>
                <a:lnTo>
                  <a:pt x="3826764" y="0"/>
                </a:lnTo>
                <a:lnTo>
                  <a:pt x="0" y="0"/>
                </a:lnTo>
                <a:lnTo>
                  <a:pt x="0" y="22265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65926" y="916686"/>
            <a:ext cx="4142740" cy="645160"/>
          </a:xfrm>
          <a:custGeom>
            <a:avLst/>
            <a:gdLst/>
            <a:ahLst/>
            <a:cxnLst/>
            <a:rect l="l" t="t" r="r" b="b"/>
            <a:pathLst>
              <a:path w="4142740" h="645160">
                <a:moveTo>
                  <a:pt x="0" y="67690"/>
                </a:moveTo>
                <a:lnTo>
                  <a:pt x="5308" y="41308"/>
                </a:lnTo>
                <a:lnTo>
                  <a:pt x="19796" y="19796"/>
                </a:lnTo>
                <a:lnTo>
                  <a:pt x="41308" y="5308"/>
                </a:lnTo>
                <a:lnTo>
                  <a:pt x="67690" y="0"/>
                </a:lnTo>
                <a:lnTo>
                  <a:pt x="4074541" y="0"/>
                </a:lnTo>
                <a:lnTo>
                  <a:pt x="4100923" y="5308"/>
                </a:lnTo>
                <a:lnTo>
                  <a:pt x="4122435" y="19796"/>
                </a:lnTo>
                <a:lnTo>
                  <a:pt x="4136923" y="41308"/>
                </a:lnTo>
                <a:lnTo>
                  <a:pt x="4142231" y="67690"/>
                </a:lnTo>
                <a:lnTo>
                  <a:pt x="4142231" y="576961"/>
                </a:lnTo>
                <a:lnTo>
                  <a:pt x="4136923" y="603343"/>
                </a:lnTo>
                <a:lnTo>
                  <a:pt x="4122435" y="624855"/>
                </a:lnTo>
                <a:lnTo>
                  <a:pt x="4100923" y="639343"/>
                </a:lnTo>
                <a:lnTo>
                  <a:pt x="4074541" y="644651"/>
                </a:lnTo>
                <a:lnTo>
                  <a:pt x="67690" y="644651"/>
                </a:lnTo>
                <a:lnTo>
                  <a:pt x="41308" y="639343"/>
                </a:lnTo>
                <a:lnTo>
                  <a:pt x="19796" y="624855"/>
                </a:lnTo>
                <a:lnTo>
                  <a:pt x="5308" y="603343"/>
                </a:lnTo>
                <a:lnTo>
                  <a:pt x="0" y="576961"/>
                </a:lnTo>
                <a:lnTo>
                  <a:pt x="0" y="67690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56652" y="1098041"/>
            <a:ext cx="116522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I</a:t>
            </a:r>
            <a:r>
              <a:rPr sz="1550" b="1" spc="60" dirty="0">
                <a:solidFill>
                  <a:srgbClr val="C55A11"/>
                </a:solidFill>
                <a:latin typeface="Arial"/>
                <a:cs typeface="Arial"/>
              </a:rPr>
              <a:t>m</a:t>
            </a: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p</a:t>
            </a:r>
            <a:r>
              <a:rPr sz="1550" b="1" spc="25" dirty="0">
                <a:solidFill>
                  <a:srgbClr val="C55A11"/>
                </a:solidFill>
                <a:latin typeface="Arial"/>
                <a:cs typeface="Arial"/>
              </a:rPr>
              <a:t>o</a:t>
            </a:r>
            <a:r>
              <a:rPr sz="1550" b="1" spc="10" dirty="0">
                <a:solidFill>
                  <a:srgbClr val="C55A11"/>
                </a:solidFill>
                <a:latin typeface="Arial"/>
                <a:cs typeface="Arial"/>
              </a:rPr>
              <a:t>r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t</a:t>
            </a: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a</a:t>
            </a: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n</a:t>
            </a:r>
            <a:r>
              <a:rPr sz="1550" b="1" dirty="0">
                <a:solidFill>
                  <a:srgbClr val="C55A11"/>
                </a:solidFill>
                <a:latin typeface="Arial"/>
                <a:cs typeface="Arial"/>
              </a:rPr>
              <a:t>c</a:t>
            </a: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i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a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65926" y="1611630"/>
            <a:ext cx="4142740" cy="2089785"/>
          </a:xfrm>
          <a:custGeom>
            <a:avLst/>
            <a:gdLst/>
            <a:ahLst/>
            <a:cxnLst/>
            <a:rect l="l" t="t" r="r" b="b"/>
            <a:pathLst>
              <a:path w="4142740" h="2089785">
                <a:moveTo>
                  <a:pt x="0" y="2089404"/>
                </a:moveTo>
                <a:lnTo>
                  <a:pt x="4142231" y="2089404"/>
                </a:lnTo>
                <a:lnTo>
                  <a:pt x="4142231" y="0"/>
                </a:lnTo>
                <a:lnTo>
                  <a:pt x="0" y="0"/>
                </a:lnTo>
                <a:lnTo>
                  <a:pt x="0" y="208940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01234" y="875538"/>
            <a:ext cx="0" cy="5303520"/>
          </a:xfrm>
          <a:custGeom>
            <a:avLst/>
            <a:gdLst/>
            <a:ahLst/>
            <a:cxnLst/>
            <a:rect l="l" t="t" r="r" b="b"/>
            <a:pathLst>
              <a:path h="5303520">
                <a:moveTo>
                  <a:pt x="0" y="0"/>
                </a:moveTo>
                <a:lnTo>
                  <a:pt x="0" y="5303520"/>
                </a:lnTo>
              </a:path>
            </a:pathLst>
          </a:custGeom>
          <a:ln w="4572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78373" y="875538"/>
            <a:ext cx="45720" cy="5303520"/>
          </a:xfrm>
          <a:custGeom>
            <a:avLst/>
            <a:gdLst/>
            <a:ahLst/>
            <a:cxnLst/>
            <a:rect l="l" t="t" r="r" b="b"/>
            <a:pathLst>
              <a:path w="45720" h="5303520">
                <a:moveTo>
                  <a:pt x="0" y="5303520"/>
                </a:moveTo>
                <a:lnTo>
                  <a:pt x="45720" y="5303520"/>
                </a:lnTo>
                <a:lnTo>
                  <a:pt x="45720" y="0"/>
                </a:lnTo>
                <a:lnTo>
                  <a:pt x="0" y="0"/>
                </a:lnTo>
                <a:lnTo>
                  <a:pt x="0" y="5303520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3282" y="866394"/>
            <a:ext cx="3827145" cy="649605"/>
          </a:xfrm>
          <a:custGeom>
            <a:avLst/>
            <a:gdLst/>
            <a:ahLst/>
            <a:cxnLst/>
            <a:rect l="l" t="t" r="r" b="b"/>
            <a:pathLst>
              <a:path w="3827145" h="649605">
                <a:moveTo>
                  <a:pt x="0" y="68071"/>
                </a:moveTo>
                <a:lnTo>
                  <a:pt x="5354" y="41576"/>
                </a:lnTo>
                <a:lnTo>
                  <a:pt x="19954" y="19938"/>
                </a:lnTo>
                <a:lnTo>
                  <a:pt x="41608" y="5349"/>
                </a:lnTo>
                <a:lnTo>
                  <a:pt x="68122" y="0"/>
                </a:lnTo>
                <a:lnTo>
                  <a:pt x="3758692" y="0"/>
                </a:lnTo>
                <a:lnTo>
                  <a:pt x="3785187" y="5349"/>
                </a:lnTo>
                <a:lnTo>
                  <a:pt x="3806825" y="19938"/>
                </a:lnTo>
                <a:lnTo>
                  <a:pt x="3821414" y="41576"/>
                </a:lnTo>
                <a:lnTo>
                  <a:pt x="3826764" y="68071"/>
                </a:lnTo>
                <a:lnTo>
                  <a:pt x="3826764" y="581151"/>
                </a:lnTo>
                <a:lnTo>
                  <a:pt x="3821414" y="607647"/>
                </a:lnTo>
                <a:lnTo>
                  <a:pt x="3806825" y="629285"/>
                </a:lnTo>
                <a:lnTo>
                  <a:pt x="3785187" y="643874"/>
                </a:lnTo>
                <a:lnTo>
                  <a:pt x="3758692" y="649223"/>
                </a:lnTo>
                <a:lnTo>
                  <a:pt x="68122" y="649223"/>
                </a:lnTo>
                <a:lnTo>
                  <a:pt x="41608" y="643874"/>
                </a:lnTo>
                <a:lnTo>
                  <a:pt x="19954" y="629284"/>
                </a:lnTo>
                <a:lnTo>
                  <a:pt x="5354" y="607647"/>
                </a:lnTo>
                <a:lnTo>
                  <a:pt x="0" y="581151"/>
                </a:lnTo>
                <a:lnTo>
                  <a:pt x="0" y="68071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95880" y="1049273"/>
            <a:ext cx="185737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Logro 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de </a:t>
            </a:r>
            <a:r>
              <a:rPr sz="1550" b="1" spc="5" dirty="0">
                <a:solidFill>
                  <a:srgbClr val="C55A11"/>
                </a:solidFill>
                <a:latin typeface="Arial"/>
                <a:cs typeface="Arial"/>
              </a:rPr>
              <a:t>la 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Unidad</a:t>
            </a:r>
            <a:endParaRPr sz="15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0" y="6858000"/>
                </a:moveTo>
                <a:lnTo>
                  <a:pt x="12193524" y="6858000"/>
                </a:lnTo>
                <a:lnTo>
                  <a:pt x="121935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VENTAJAS DE LA SOCIEDAD DE LA INFORMACIÓN: -Elimina las barreras  geográficas, ya que cualquier persona puede acceder a la … | 3d human, Tax  refund, Positive symbols">
            <a:extLst>
              <a:ext uri="{FF2B5EF4-FFF2-40B4-BE49-F238E27FC236}">
                <a16:creationId xmlns:a16="http://schemas.microsoft.com/office/drawing/2014/main" id="{F2C82DE4-095C-4BA8-9FCA-C27B96B23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132" y="2754577"/>
            <a:ext cx="24765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iro al Blanco en RL - Home | Facebook">
            <a:extLst>
              <a:ext uri="{FF2B5EF4-FFF2-40B4-BE49-F238E27FC236}">
                <a16:creationId xmlns:a16="http://schemas.microsoft.com/office/drawing/2014/main" id="{957844FC-0F99-452D-BD24-44A8738D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064" y="2514600"/>
            <a:ext cx="2968136" cy="325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bject 4">
            <a:extLst>
              <a:ext uri="{FF2B5EF4-FFF2-40B4-BE49-F238E27FC236}">
                <a16:creationId xmlns:a16="http://schemas.microsoft.com/office/drawing/2014/main" id="{15A6A818-0F8C-4A89-924D-B8C746E9C016}"/>
              </a:ext>
            </a:extLst>
          </p:cNvPr>
          <p:cNvSpPr txBox="1"/>
          <p:nvPr/>
        </p:nvSpPr>
        <p:spPr>
          <a:xfrm>
            <a:off x="1110996" y="1802302"/>
            <a:ext cx="3827145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0170" marR="74930" algn="just">
              <a:lnSpc>
                <a:spcPct val="99700"/>
              </a:lnSpc>
              <a:spcBef>
                <a:spcPts val="110"/>
              </a:spcBef>
            </a:pPr>
            <a:r>
              <a:rPr lang="es-MX" sz="1400" spc="-5" dirty="0">
                <a:latin typeface="Arial"/>
                <a:cs typeface="Arial"/>
              </a:rPr>
              <a:t>Al finalizar la unidad, el estudiante es capaz de realizar una validación de datos.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318569AF-1326-4DD9-BC87-8DC745FAE42C}"/>
              </a:ext>
            </a:extLst>
          </p:cNvPr>
          <p:cNvSpPr txBox="1"/>
          <p:nvPr/>
        </p:nvSpPr>
        <p:spPr>
          <a:xfrm>
            <a:off x="6122266" y="1788281"/>
            <a:ext cx="499152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99"/>
              </a:lnSpc>
              <a:spcBef>
                <a:spcPts val="105"/>
              </a:spcBef>
            </a:pPr>
            <a:r>
              <a:rPr lang="es-MX" sz="1400" dirty="0">
                <a:latin typeface="Arial"/>
                <a:cs typeface="Arial"/>
              </a:rPr>
              <a:t>El estudiante utiliza las clases, métodos y validaciones para encontrar los datos que están en una base de datos.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84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64908" y="388620"/>
            <a:ext cx="4348916" cy="683895"/>
          </a:xfrm>
          <a:custGeom>
            <a:avLst/>
            <a:gdLst/>
            <a:ahLst/>
            <a:cxnLst/>
            <a:rect l="l" t="t" r="r" b="b"/>
            <a:pathLst>
              <a:path w="4368165" h="683894">
                <a:moveTo>
                  <a:pt x="4253611" y="0"/>
                </a:moveTo>
                <a:lnTo>
                  <a:pt x="114046" y="0"/>
                </a:lnTo>
                <a:lnTo>
                  <a:pt x="69596" y="9016"/>
                </a:lnTo>
                <a:lnTo>
                  <a:pt x="33400" y="33400"/>
                </a:lnTo>
                <a:lnTo>
                  <a:pt x="9017" y="69595"/>
                </a:lnTo>
                <a:lnTo>
                  <a:pt x="0" y="114045"/>
                </a:lnTo>
                <a:lnTo>
                  <a:pt x="0" y="569721"/>
                </a:lnTo>
                <a:lnTo>
                  <a:pt x="9017" y="614171"/>
                </a:lnTo>
                <a:lnTo>
                  <a:pt x="33400" y="650366"/>
                </a:lnTo>
                <a:lnTo>
                  <a:pt x="69596" y="674751"/>
                </a:lnTo>
                <a:lnTo>
                  <a:pt x="114046" y="683767"/>
                </a:lnTo>
                <a:lnTo>
                  <a:pt x="4253611" y="683767"/>
                </a:lnTo>
                <a:lnTo>
                  <a:pt x="4298061" y="674751"/>
                </a:lnTo>
                <a:lnTo>
                  <a:pt x="4334256" y="650366"/>
                </a:lnTo>
                <a:lnTo>
                  <a:pt x="4358640" y="614171"/>
                </a:lnTo>
                <a:lnTo>
                  <a:pt x="4367657" y="569721"/>
                </a:lnTo>
                <a:lnTo>
                  <a:pt x="4367657" y="114045"/>
                </a:lnTo>
                <a:lnTo>
                  <a:pt x="4358640" y="69595"/>
                </a:lnTo>
                <a:lnTo>
                  <a:pt x="4334256" y="33400"/>
                </a:lnTo>
                <a:lnTo>
                  <a:pt x="4298061" y="9016"/>
                </a:lnTo>
                <a:lnTo>
                  <a:pt x="4253611" y="0"/>
                </a:lnTo>
                <a:close/>
              </a:path>
            </a:pathLst>
          </a:custGeom>
          <a:solidFill>
            <a:srgbClr val="FAD12C"/>
          </a:solid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39200" y="534669"/>
            <a:ext cx="1295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2400" b="1" spc="-5" dirty="0">
                <a:solidFill>
                  <a:srgbClr val="1F3861"/>
                </a:solidFill>
                <a:latin typeface="Segoe UI"/>
                <a:cs typeface="Segoe UI"/>
              </a:rPr>
              <a:t>Sesió</a:t>
            </a:r>
            <a:r>
              <a:rPr sz="2400" b="1" spc="-5" dirty="0">
                <a:solidFill>
                  <a:srgbClr val="1F3861"/>
                </a:solidFill>
                <a:latin typeface="Segoe UI"/>
                <a:cs typeface="Segoe UI"/>
              </a:rPr>
              <a:t>n</a:t>
            </a:r>
            <a:r>
              <a:rPr sz="2400" b="1" spc="-180" dirty="0">
                <a:solidFill>
                  <a:srgbClr val="1F3861"/>
                </a:solidFill>
                <a:latin typeface="Segoe UI"/>
                <a:cs typeface="Segoe UI"/>
              </a:rPr>
              <a:t> </a:t>
            </a:r>
            <a:r>
              <a:rPr lang="es-ES" sz="2400" b="1" spc="-180" dirty="0">
                <a:solidFill>
                  <a:srgbClr val="1F3861"/>
                </a:solidFill>
                <a:latin typeface="Segoe UI"/>
                <a:cs typeface="Segoe UI"/>
              </a:rPr>
              <a:t>6</a:t>
            </a:r>
            <a:endParaRPr sz="2400" dirty="0">
              <a:latin typeface="Segoe UI"/>
              <a:cs typeface="Segoe UI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078172E-C2B3-2F2E-287A-FD80FE8FC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-5499"/>
            <a:ext cx="2667000" cy="6858000"/>
          </a:xfrm>
          <a:prstGeom prst="rect">
            <a:avLst/>
          </a:prstGeom>
        </p:spPr>
      </p:pic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97EA819F-8132-8149-2935-D3CFD73CA746}"/>
              </a:ext>
            </a:extLst>
          </p:cNvPr>
          <p:cNvSpPr/>
          <p:nvPr/>
        </p:nvSpPr>
        <p:spPr>
          <a:xfrm>
            <a:off x="3119392" y="3276600"/>
            <a:ext cx="7751773" cy="643591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Verificación de Existencia del Alumno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274216D-0E06-46A3-3583-15F8C1C8BC92}"/>
              </a:ext>
            </a:extLst>
          </p:cNvPr>
          <p:cNvSpPr/>
          <p:nvPr/>
        </p:nvSpPr>
        <p:spPr>
          <a:xfrm>
            <a:off x="3119392" y="2547955"/>
            <a:ext cx="7751773" cy="643591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Clase PreparedStatement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64907" y="341375"/>
            <a:ext cx="4368165" cy="685800"/>
          </a:xfrm>
          <a:custGeom>
            <a:avLst/>
            <a:gdLst/>
            <a:ahLst/>
            <a:cxnLst/>
            <a:rect l="l" t="t" r="r" b="b"/>
            <a:pathLst>
              <a:path w="4368165" h="685800">
                <a:moveTo>
                  <a:pt x="4253611" y="0"/>
                </a:moveTo>
                <a:lnTo>
                  <a:pt x="114046" y="0"/>
                </a:lnTo>
                <a:lnTo>
                  <a:pt x="69596" y="9017"/>
                </a:lnTo>
                <a:lnTo>
                  <a:pt x="33400" y="33400"/>
                </a:lnTo>
                <a:lnTo>
                  <a:pt x="9017" y="69723"/>
                </a:lnTo>
                <a:lnTo>
                  <a:pt x="0" y="114300"/>
                </a:lnTo>
                <a:lnTo>
                  <a:pt x="0" y="570991"/>
                </a:lnTo>
                <a:lnTo>
                  <a:pt x="9017" y="615569"/>
                </a:lnTo>
                <a:lnTo>
                  <a:pt x="33400" y="651763"/>
                </a:lnTo>
                <a:lnTo>
                  <a:pt x="69596" y="676275"/>
                </a:lnTo>
                <a:lnTo>
                  <a:pt x="114046" y="685291"/>
                </a:lnTo>
                <a:lnTo>
                  <a:pt x="4253611" y="685291"/>
                </a:lnTo>
                <a:lnTo>
                  <a:pt x="4298061" y="676275"/>
                </a:lnTo>
                <a:lnTo>
                  <a:pt x="4334256" y="651763"/>
                </a:lnTo>
                <a:lnTo>
                  <a:pt x="4358640" y="615569"/>
                </a:lnTo>
                <a:lnTo>
                  <a:pt x="4367657" y="570991"/>
                </a:lnTo>
                <a:lnTo>
                  <a:pt x="4367657" y="114300"/>
                </a:lnTo>
                <a:lnTo>
                  <a:pt x="4358640" y="69723"/>
                </a:lnTo>
                <a:lnTo>
                  <a:pt x="4334256" y="33400"/>
                </a:lnTo>
                <a:lnTo>
                  <a:pt x="4298061" y="9017"/>
                </a:lnTo>
                <a:lnTo>
                  <a:pt x="4253611" y="0"/>
                </a:lnTo>
                <a:close/>
              </a:path>
            </a:pathLst>
          </a:custGeom>
          <a:solidFill>
            <a:srgbClr val="FAD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2438400" y="488378"/>
            <a:ext cx="8305800" cy="391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0430" algn="ctr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Logro </a:t>
            </a:r>
            <a:r>
              <a:rPr dirty="0"/>
              <a:t>de</a:t>
            </a:r>
            <a:r>
              <a:rPr spc="-265" dirty="0"/>
              <a:t> </a:t>
            </a:r>
            <a:r>
              <a:rPr spc="-5" dirty="0"/>
              <a:t>Sesión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FE99AC55-DC6C-4AB1-A78D-36A42D8D3701}"/>
              </a:ext>
            </a:extLst>
          </p:cNvPr>
          <p:cNvSpPr txBox="1">
            <a:spLocks/>
          </p:cNvSpPr>
          <p:nvPr/>
        </p:nvSpPr>
        <p:spPr>
          <a:xfrm>
            <a:off x="3733800" y="1250378"/>
            <a:ext cx="8305800" cy="438842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es-ES" sz="2800" b="1" kern="0" dirty="0">
                <a:solidFill>
                  <a:schemeClr val="tx1"/>
                </a:solidFill>
                <a:latin typeface="Century Gothic" pitchFamily="34" charset="0"/>
              </a:rPr>
              <a:t>Al terminar la sesión, el alumno:</a:t>
            </a:r>
          </a:p>
          <a:p>
            <a:pPr lvl="2" algn="just">
              <a:lnSpc>
                <a:spcPct val="200000"/>
              </a:lnSpc>
              <a:buFont typeface="Wingdings" pitchFamily="2" charset="2"/>
              <a:buChar char="q"/>
              <a:defRPr/>
            </a:pPr>
            <a:r>
              <a:rPr lang="es-ES" sz="2800" b="1" kern="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s-ES" sz="2800" b="1" kern="0" dirty="0">
                <a:latin typeface="Century Gothic" pitchFamily="34" charset="0"/>
              </a:rPr>
              <a:t>Aprende a implementar validaciones de búsqueda con clases, para verificar la existencia de un registro, utilizando las sentencias Transact SQL.</a:t>
            </a:r>
            <a:endParaRPr lang="es-ES" sz="2800" b="1" kern="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1026" name="Picture 2" descr="NetBeans - Wikipedia, la enciclopedia libre">
            <a:extLst>
              <a:ext uri="{FF2B5EF4-FFF2-40B4-BE49-F238E27FC236}">
                <a16:creationId xmlns:a16="http://schemas.microsoft.com/office/drawing/2014/main" id="{A61478D3-BFC3-C76F-B637-55CCF6CD7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47837"/>
            <a:ext cx="3176075" cy="366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AEEE1FE-EAD2-5338-A9F2-243522271AE0}"/>
              </a:ext>
            </a:extLst>
          </p:cNvPr>
          <p:cNvSpPr/>
          <p:nvPr/>
        </p:nvSpPr>
        <p:spPr>
          <a:xfrm>
            <a:off x="2220113" y="2667000"/>
            <a:ext cx="7751773" cy="643591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Clase PreparedStatement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90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6BBE9F0-AD1C-32DC-9F41-212DCC999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90600"/>
            <a:ext cx="8077200" cy="57476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7B52E47D-4D93-29FD-C1FB-F28D3F478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8077200" y="5257800"/>
            <a:ext cx="517783" cy="45720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06DEAAC-6F35-D276-4D5E-39783E014E7F}"/>
              </a:ext>
            </a:extLst>
          </p:cNvPr>
          <p:cNvSpPr txBox="1"/>
          <p:nvPr/>
        </p:nvSpPr>
        <p:spPr>
          <a:xfrm>
            <a:off x="8534401" y="4947792"/>
            <a:ext cx="320040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 algn="just">
              <a:buNone/>
            </a:pPr>
            <a:r>
              <a:rPr lang="es-ES" sz="1600" dirty="0"/>
              <a:t>Se declara una variable de tipo PreparedStatement, con el nombre: pst_encontrado y se inicializa con un valor: null.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237535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80D05E68-A06D-7D41-4E30-B2BA04380343}"/>
              </a:ext>
            </a:extLst>
          </p:cNvPr>
          <p:cNvSpPr/>
          <p:nvPr/>
        </p:nvSpPr>
        <p:spPr>
          <a:xfrm>
            <a:off x="2133600" y="2438400"/>
            <a:ext cx="7751773" cy="643591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Verificación de Existencia del Alumno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199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213D050-2B05-1ED4-DF69-1E3A820E8012}"/>
              </a:ext>
            </a:extLst>
          </p:cNvPr>
          <p:cNvSpPr txBox="1"/>
          <p:nvPr/>
        </p:nvSpPr>
        <p:spPr>
          <a:xfrm>
            <a:off x="381000" y="990600"/>
            <a:ext cx="11201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2000" b="1" dirty="0"/>
              <a:t>Se va a generar un método,  que permita verificar, si existe un alumno en la base de datos con el código ingresado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ES" sz="2000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2000" b="1" dirty="0"/>
              <a:t>Se va Utilizar una consulta SQL para contar los registros que coinciden con el código de alumno y retornara: true si el recuento es mayor que 0, lo que indica que existe al menos un registro con ese código.</a:t>
            </a:r>
            <a:endParaRPr lang="es-PE" sz="2000" b="1" dirty="0"/>
          </a:p>
        </p:txBody>
      </p:sp>
      <p:pic>
        <p:nvPicPr>
          <p:cNvPr id="1026" name="Picture 2" descr="Qué fue de los gemelos Weasley de Harry Potter?">
            <a:extLst>
              <a:ext uri="{FF2B5EF4-FFF2-40B4-BE49-F238E27FC236}">
                <a16:creationId xmlns:a16="http://schemas.microsoft.com/office/drawing/2014/main" id="{0CCBC2D0-9D09-034E-84C6-491B77D91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00"/>
            <a:ext cx="3505200" cy="35425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54E67FE-32BA-CDA1-AB58-CAC4B4D5D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0" y="3048000"/>
            <a:ext cx="6236966" cy="35425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8510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1652</TotalTime>
  <Words>765</Words>
  <Application>Microsoft Office PowerPoint</Application>
  <PresentationFormat>Panorámica</PresentationFormat>
  <Paragraphs>70</Paragraphs>
  <Slides>24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Roboto</vt:lpstr>
      <vt:lpstr>Segoe UI</vt:lpstr>
      <vt:lpstr>Wingdings</vt:lpstr>
      <vt:lpstr>Office Theme</vt:lpstr>
      <vt:lpstr>INICIO</vt:lpstr>
      <vt:lpstr>Presentación de PowerPoint</vt:lpstr>
      <vt:lpstr>Presentación de PowerPoint</vt:lpstr>
      <vt:lpstr>Presentación de PowerPoint</vt:lpstr>
      <vt:lpstr>Logro de Sesión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CIERRE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creator>Orians, A.J.</dc:creator>
  <cp:lastModifiedBy>christian loza</cp:lastModifiedBy>
  <cp:revision>305</cp:revision>
  <dcterms:created xsi:type="dcterms:W3CDTF">2020-08-20T00:31:08Z</dcterms:created>
  <dcterms:modified xsi:type="dcterms:W3CDTF">2023-06-15T04:05:47Z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2020-08-20T00:00:00Z</vt:filetime>
  </property>
</Properties>
</file>