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01" r:id="rId4"/>
    <p:sldId id="258" r:id="rId5"/>
    <p:sldId id="259" r:id="rId6"/>
    <p:sldId id="459" r:id="rId7"/>
    <p:sldId id="475" r:id="rId8"/>
    <p:sldId id="496" r:id="rId9"/>
    <p:sldId id="473" r:id="rId10"/>
    <p:sldId id="479" r:id="rId11"/>
    <p:sldId id="478" r:id="rId12"/>
    <p:sldId id="477" r:id="rId13"/>
    <p:sldId id="476" r:id="rId14"/>
    <p:sldId id="497" r:id="rId15"/>
    <p:sldId id="494" r:id="rId16"/>
    <p:sldId id="493" r:id="rId17"/>
    <p:sldId id="492" r:id="rId18"/>
    <p:sldId id="498" r:id="rId19"/>
    <p:sldId id="491" r:id="rId20"/>
    <p:sldId id="490" r:id="rId21"/>
    <p:sldId id="489" r:id="rId22"/>
    <p:sldId id="488" r:id="rId23"/>
    <p:sldId id="487" r:id="rId24"/>
    <p:sldId id="486" r:id="rId25"/>
    <p:sldId id="485" r:id="rId26"/>
    <p:sldId id="484" r:id="rId27"/>
    <p:sldId id="483" r:id="rId28"/>
    <p:sldId id="482" r:id="rId29"/>
    <p:sldId id="481" r:id="rId30"/>
    <p:sldId id="480" r:id="rId31"/>
    <p:sldId id="500" r:id="rId32"/>
    <p:sldId id="499" r:id="rId33"/>
    <p:sldId id="503" r:id="rId34"/>
    <p:sldId id="502" r:id="rId35"/>
    <p:sldId id="501" r:id="rId36"/>
    <p:sldId id="505" r:id="rId37"/>
    <p:sldId id="289" r:id="rId38"/>
    <p:sldId id="296" r:id="rId39"/>
    <p:sldId id="297" r:id="rId4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6283" autoAdjust="0"/>
  </p:normalViewPr>
  <p:slideViewPr>
    <p:cSldViewPr>
      <p:cViewPr varScale="1">
        <p:scale>
          <a:sx n="108" d="100"/>
          <a:sy n="108" d="100"/>
        </p:scale>
        <p:origin x="225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F9EB-A7F5-4F56-B9BB-EEEBA7A0042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D2B64-5C83-4321-B1ED-8EDEB196C9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Un arreglo es un conjunto de variables del mismo tipo, que son agrupadas bajo un único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identificador. Cada una de las variables o elementos del arreglo se referencia mediante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índice que representa la posición del mismo dentro del arreglo.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arreglo se utiliza para procesar variables dentro de una observación del paso de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datos. Se usan para realizar cálculos o comparaciones repetitivos sobre variables que se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procesaran o manipularan de forma similar</a:t>
            </a:r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F98940-578B-4DDB-BDC5-AA51AF85AEE2}" type="slidenum">
              <a:rPr lang="es-ES" altLang="es-ES"/>
              <a:pPr>
                <a:spcBef>
                  <a:spcPct val="0"/>
                </a:spcBef>
              </a:pPr>
              <a:t>38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7772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k object 16"/>
          <p:cNvSpPr/>
          <p:nvPr userDrawn="1"/>
        </p:nvSpPr>
        <p:spPr>
          <a:xfrm>
            <a:off x="8778240" y="5486402"/>
            <a:ext cx="3276601" cy="1371598"/>
          </a:xfrm>
          <a:prstGeom prst="rect">
            <a:avLst/>
          </a:prstGeom>
          <a:blipFill>
            <a:blip r:embed="rId2" cstate="print"/>
            <a:srcRect/>
            <a:stretch>
              <a:fillRect l="-260465" t="-400001" r="-267" b="-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bk object 16"/>
          <p:cNvSpPr/>
          <p:nvPr/>
        </p:nvSpPr>
        <p:spPr>
          <a:xfrm>
            <a:off x="1" y="0"/>
            <a:ext cx="3581400" cy="5867400"/>
          </a:xfrm>
          <a:prstGeom prst="rect">
            <a:avLst/>
          </a:prstGeom>
          <a:blipFill>
            <a:blip r:embed="rId2" cstate="print"/>
            <a:srcRect/>
            <a:stretch>
              <a:fillRect l="2" t="1" r="-230035" b="-1688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72564" y="516077"/>
            <a:ext cx="8246871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33341" y="2728671"/>
            <a:ext cx="2925317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2070" y="1600587"/>
            <a:ext cx="4739259" cy="1386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3429000" cy="6857998"/>
          </a:xfrm>
          <a:prstGeom prst="rect">
            <a:avLst/>
          </a:prstGeom>
          <a:blipFill>
            <a:blip r:embed="rId2" cstate="print"/>
            <a:srcRect/>
            <a:stretch>
              <a:fillRect r="-14995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0" y="2743200"/>
            <a:ext cx="4967859" cy="1005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bg>
      <p:bgPr>
        <a:solidFill>
          <a:srgbClr val="EFA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11918951" y="500063"/>
            <a:ext cx="289983" cy="474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 sz="18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734" y="306389"/>
            <a:ext cx="5969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7820" y="1848218"/>
            <a:ext cx="10363200" cy="345317"/>
          </a:xfrm>
        </p:spPr>
        <p:txBody>
          <a:bodyPr/>
          <a:lstStyle>
            <a:lvl1pPr>
              <a:defRPr sz="2800" cap="all">
                <a:solidFill>
                  <a:srgbClr val="272727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7820" y="2193536"/>
            <a:ext cx="8534400" cy="359763"/>
          </a:xfrm>
        </p:spPr>
        <p:txBody>
          <a:bodyPr anchor="ctr">
            <a:noAutofit/>
          </a:bodyPr>
          <a:lstStyle>
            <a:lvl1pPr marL="0" indent="0" algn="l">
              <a:buNone/>
              <a:defRPr>
                <a:solidFill>
                  <a:srgbClr val="2727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283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237"/>
            <a:ext cx="3581400" cy="3719764"/>
          </a:xfrm>
          <a:prstGeom prst="rect">
            <a:avLst/>
          </a:prstGeom>
          <a:blipFill>
            <a:blip r:embed="rId8" cstate="print"/>
            <a:srcRect/>
            <a:stretch>
              <a:fillRect r="-224995" b="-4070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23544" y="6509004"/>
            <a:ext cx="1945894" cy="2072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1184910"/>
            <a:ext cx="104648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sp>
        <p:nvSpPr>
          <p:cNvPr id="9" name="bk object 16"/>
          <p:cNvSpPr/>
          <p:nvPr userDrawn="1"/>
        </p:nvSpPr>
        <p:spPr>
          <a:xfrm>
            <a:off x="8503920" y="87654"/>
            <a:ext cx="3352800" cy="1066800"/>
          </a:xfrm>
          <a:prstGeom prst="rect">
            <a:avLst/>
          </a:prstGeom>
          <a:blipFill>
            <a:blip r:embed="rId8" cstate="print"/>
            <a:srcRect/>
            <a:stretch>
              <a:fillRect l="-254545" t="-21430" r="7393" b="-36916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 sz="2400"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17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76600" cy="6857998"/>
          </a:xfrm>
          <a:prstGeom prst="rect">
            <a:avLst/>
          </a:prstGeom>
          <a:blipFill>
            <a:blip r:embed="rId2" cstate="print"/>
            <a:srcRect/>
            <a:stretch>
              <a:fillRect r="-16160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8600" y="2133600"/>
            <a:ext cx="4366265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9600" dirty="0">
                <a:solidFill>
                  <a:srgbClr val="001F5F"/>
                </a:solidFill>
              </a:rPr>
              <a:t>INICIO</a:t>
            </a:r>
          </a:p>
        </p:txBody>
      </p:sp>
      <p:sp>
        <p:nvSpPr>
          <p:cNvPr id="5" name="object 2"/>
          <p:cNvSpPr/>
          <p:nvPr/>
        </p:nvSpPr>
        <p:spPr>
          <a:xfrm>
            <a:off x="0" y="5181600"/>
            <a:ext cx="8571618" cy="1676398"/>
          </a:xfrm>
          <a:prstGeom prst="rect">
            <a:avLst/>
          </a:prstGeom>
          <a:blipFill>
            <a:blip r:embed="rId2" cstate="print"/>
            <a:srcRect/>
            <a:stretch>
              <a:fillRect t="-309091" b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DF86425-F2A3-5DCF-AAA3-CB57EABB1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11811000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7DC8676C-9241-C381-23C2-70FA585C8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34911" y="4899087"/>
            <a:ext cx="381001" cy="3364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860517A-3126-D9D9-5A24-D66992ACF6D2}"/>
              </a:ext>
            </a:extLst>
          </p:cNvPr>
          <p:cNvSpPr txBox="1"/>
          <p:nvPr/>
        </p:nvSpPr>
        <p:spPr>
          <a:xfrm>
            <a:off x="76200" y="5206425"/>
            <a:ext cx="990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Clic en el icono</a:t>
            </a:r>
            <a:endParaRPr lang="es-PE" sz="1600" dirty="0"/>
          </a:p>
        </p:txBody>
      </p:sp>
      <p:pic>
        <p:nvPicPr>
          <p:cNvPr id="6" name="Gráfico 5" descr="Mano con dedo índice apuntando a la derecha con relleno sólido">
            <a:extLst>
              <a:ext uri="{FF2B5EF4-FFF2-40B4-BE49-F238E27FC236}">
                <a16:creationId xmlns:a16="http://schemas.microsoft.com/office/drawing/2014/main" id="{A52654A5-E993-D68C-014C-C988614B1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111311" y="5158019"/>
            <a:ext cx="381001" cy="33642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0D7DE10-C2EB-DB07-2A13-6DEADE58591D}"/>
              </a:ext>
            </a:extLst>
          </p:cNvPr>
          <p:cNvSpPr txBox="1"/>
          <p:nvPr/>
        </p:nvSpPr>
        <p:spPr>
          <a:xfrm>
            <a:off x="2438400" y="5224046"/>
            <a:ext cx="49530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Clic en la opción: Add import for javax.swing.UIManager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346949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6279CC5-5AAD-56C1-6E2D-D0A3B88DF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1676400"/>
            <a:ext cx="11776788" cy="3064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32832288-024F-DE89-B2D6-4C73260EB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966057">
            <a:off x="6484900" y="4352402"/>
            <a:ext cx="381001" cy="3364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5406055-60BF-6EA3-FF0B-3E2185339940}"/>
              </a:ext>
            </a:extLst>
          </p:cNvPr>
          <p:cNvSpPr txBox="1"/>
          <p:nvPr/>
        </p:nvSpPr>
        <p:spPr>
          <a:xfrm>
            <a:off x="6844209" y="4343400"/>
            <a:ext cx="27432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Clase UIManager, importado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3386551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8AFC6CF-EFF4-F071-CE9B-C8C9C37D6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00276"/>
            <a:ext cx="11887200" cy="49481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0F322EB4-1CD7-DD20-AF80-E6933E39B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34911" y="5584889"/>
            <a:ext cx="381001" cy="3364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76B3E5F-A57D-6FB6-7A2B-828061DD8290}"/>
              </a:ext>
            </a:extLst>
          </p:cNvPr>
          <p:cNvSpPr txBox="1"/>
          <p:nvPr/>
        </p:nvSpPr>
        <p:spPr>
          <a:xfrm>
            <a:off x="76200" y="5892227"/>
            <a:ext cx="990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Clic en el icono</a:t>
            </a:r>
            <a:endParaRPr lang="es-PE" sz="1600" dirty="0"/>
          </a:p>
        </p:txBody>
      </p:sp>
      <p:pic>
        <p:nvPicPr>
          <p:cNvPr id="6" name="Gráfico 5" descr="Mano con dedo índice apuntando a la derecha con relleno sólido">
            <a:extLst>
              <a:ext uri="{FF2B5EF4-FFF2-40B4-BE49-F238E27FC236}">
                <a16:creationId xmlns:a16="http://schemas.microsoft.com/office/drawing/2014/main" id="{1E13739B-43B6-74A8-6FB8-268A54C04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806511" y="5889689"/>
            <a:ext cx="381001" cy="33642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05478F2-73AD-2C35-3174-71BEF69B7451}"/>
              </a:ext>
            </a:extLst>
          </p:cNvPr>
          <p:cNvSpPr txBox="1"/>
          <p:nvPr/>
        </p:nvSpPr>
        <p:spPr>
          <a:xfrm>
            <a:off x="2133600" y="5909846"/>
            <a:ext cx="60960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Clic en la opción: Replace with multicach catching specific exceptions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356995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75D6887-91BD-E31F-022D-84070A10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11887200" cy="464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640A0277-3BCF-0D1A-91EA-9C8380041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730312" y="5162693"/>
            <a:ext cx="381001" cy="3364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DEC130C-D886-597A-4687-D3B92AD077FC}"/>
              </a:ext>
            </a:extLst>
          </p:cNvPr>
          <p:cNvSpPr txBox="1"/>
          <p:nvPr/>
        </p:nvSpPr>
        <p:spPr>
          <a:xfrm>
            <a:off x="2057401" y="5182850"/>
            <a:ext cx="9220200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just"/>
            <a:r>
              <a:rPr lang="es-ES" sz="1600" dirty="0"/>
              <a:t>Si ocurre alguna excepción del tipo ClassNotFoundException, IllegalAccessException, InstantiationException o UnsupportedLookAndFeelException, se captura la excepción en el bloque catch.</a:t>
            </a:r>
          </a:p>
          <a:p>
            <a:pPr algn="just"/>
            <a:endParaRPr lang="es-ES" sz="800" dirty="0"/>
          </a:p>
          <a:p>
            <a:pPr algn="just"/>
            <a:r>
              <a:rPr lang="es-ES" sz="1600" dirty="0"/>
              <a:t>En este caso, el bloque catch está vacío, lo que significa que no se realiza ninguna acción específica cuando se captura una excepción. El código continúa su ejecución normalmente.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353496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B5390B5-6445-7334-7932-248D114B1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11811000" cy="434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ráfico 5" descr="Mano con dedo índice apuntando a la derecha con relleno sólido">
            <a:extLst>
              <a:ext uri="{FF2B5EF4-FFF2-40B4-BE49-F238E27FC236}">
                <a16:creationId xmlns:a16="http://schemas.microsoft.com/office/drawing/2014/main" id="{9F2403FD-F6A1-9151-6C34-2B488697A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559112" y="4932843"/>
            <a:ext cx="381001" cy="33642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1E2ECE5-979A-2299-6D09-32888E8E5FCF}"/>
              </a:ext>
            </a:extLst>
          </p:cNvPr>
          <p:cNvSpPr txBox="1"/>
          <p:nvPr/>
        </p:nvSpPr>
        <p:spPr>
          <a:xfrm>
            <a:off x="3886201" y="4953000"/>
            <a:ext cx="487679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Se crea un arreglo de cadenas de texto, con el nombre: opciones y contiene dos elementos: "SI" y "NO". 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402046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A58150-59D6-EB70-9C0B-A35AD05AA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80238"/>
            <a:ext cx="11811000" cy="4571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E72ECB25-9961-8848-6CC6-35DB999F3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635312" y="4762582"/>
            <a:ext cx="381001" cy="3364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3A9233-1573-2B03-7EAC-6D31C641F59C}"/>
              </a:ext>
            </a:extLst>
          </p:cNvPr>
          <p:cNvSpPr txBox="1"/>
          <p:nvPr/>
        </p:nvSpPr>
        <p:spPr>
          <a:xfrm>
            <a:off x="1752600" y="5121295"/>
            <a:ext cx="6096000" cy="1508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just"/>
            <a:r>
              <a:rPr lang="es-ES" sz="1600" dirty="0"/>
              <a:t>Se utiliza un cuadro de diálogo: JOptionPane.showOptionDialog, para mostrar una pregunta al usuario.</a:t>
            </a:r>
          </a:p>
          <a:p>
            <a:pPr algn="just"/>
            <a:endParaRPr lang="es-ES" sz="600" dirty="0"/>
          </a:p>
          <a:p>
            <a:pPr algn="just"/>
            <a:r>
              <a:rPr lang="es-ES" sz="1600" dirty="0"/>
              <a:t>El usuario puede seleccionar entre las opciones "SI" y "NO".</a:t>
            </a:r>
          </a:p>
          <a:p>
            <a:pPr algn="just"/>
            <a:endParaRPr lang="es-ES" sz="600" dirty="0"/>
          </a:p>
          <a:p>
            <a:pPr algn="just"/>
            <a:r>
              <a:rPr lang="es-ES" sz="1600" dirty="0"/>
              <a:t>El resultado de la selección se almacena en la variable opcionregistrar.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894519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50D0FE-C9EA-6E6D-F4B4-12016F804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11887200" cy="495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BA007B1B-C658-166C-CD28-12EC14C4E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187512" y="4957668"/>
            <a:ext cx="381001" cy="3364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340EE42-F529-D47B-0995-11E181E81081}"/>
              </a:ext>
            </a:extLst>
          </p:cNvPr>
          <p:cNvSpPr txBox="1"/>
          <p:nvPr/>
        </p:nvSpPr>
        <p:spPr>
          <a:xfrm>
            <a:off x="2514601" y="4977825"/>
            <a:ext cx="4724399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just"/>
            <a:r>
              <a:rPr lang="es-ES" sz="1600" dirty="0"/>
              <a:t>Se inicia la estructura condicional if, para verificar si la opción seleccionada por el usuario es: SI.</a:t>
            </a:r>
          </a:p>
          <a:p>
            <a:pPr algn="just"/>
            <a:endParaRPr lang="es-ES" sz="1600" dirty="0"/>
          </a:p>
          <a:p>
            <a:pPr algn="just"/>
            <a:r>
              <a:rPr lang="es-ES" sz="1600" dirty="0"/>
              <a:t>Si es así, se ejecuta el bloque de código dentro de la sentencia : if.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416085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255DCA9-B115-C857-2FD5-51A63B428589}"/>
              </a:ext>
            </a:extLst>
          </p:cNvPr>
          <p:cNvSpPr/>
          <p:nvPr/>
        </p:nvSpPr>
        <p:spPr>
          <a:xfrm>
            <a:off x="1752600" y="2895600"/>
            <a:ext cx="7751773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Código</a:t>
            </a:r>
            <a:r>
              <a:rPr lang="es-ES" sz="3200" b="1" dirty="0">
                <a:solidFill>
                  <a:prstClr val="white"/>
                </a:solidFill>
                <a:latin typeface="Calibri"/>
              </a:rPr>
              <a:t> Para Registrar Los Datos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228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C3EC88-ADA5-38B5-9C3D-874669538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11734800" cy="4571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C6C491A1-9606-C9A8-FE47-1D727F527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559111" y="4704243"/>
            <a:ext cx="381001" cy="3364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6364989-F757-C4BA-2A5B-45AA2A6450A7}"/>
              </a:ext>
            </a:extLst>
          </p:cNvPr>
          <p:cNvSpPr txBox="1"/>
          <p:nvPr/>
        </p:nvSpPr>
        <p:spPr>
          <a:xfrm>
            <a:off x="2057400" y="5029200"/>
            <a:ext cx="41148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Se crea una instancia de la clase Entidad_Alumno, con el nombre:  entalumno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876281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ADE16C2-E7C4-8631-124A-83037ADBD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295400"/>
            <a:ext cx="11765535" cy="510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0614A2FC-1E15-B0D7-793B-F548DA49F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79487" y="5127689"/>
            <a:ext cx="381001" cy="3364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8F9D416-C0AB-1032-2E37-2C1446D23BA4}"/>
              </a:ext>
            </a:extLst>
          </p:cNvPr>
          <p:cNvSpPr txBox="1"/>
          <p:nvPr/>
        </p:nvSpPr>
        <p:spPr>
          <a:xfrm>
            <a:off x="174687" y="5435025"/>
            <a:ext cx="990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Clic en el icono</a:t>
            </a:r>
            <a:endParaRPr lang="es-PE" sz="1600" dirty="0"/>
          </a:p>
        </p:txBody>
      </p:sp>
      <p:pic>
        <p:nvPicPr>
          <p:cNvPr id="6" name="Gráfico 5" descr="Mano con dedo índice apuntando a la derecha con relleno sólido">
            <a:extLst>
              <a:ext uri="{FF2B5EF4-FFF2-40B4-BE49-F238E27FC236}">
                <a16:creationId xmlns:a16="http://schemas.microsoft.com/office/drawing/2014/main" id="{A2A35638-D7F4-F0D3-DF76-AE7EC74BA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438400" y="5420076"/>
            <a:ext cx="381001" cy="33642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02A2AE2-2D25-0CE0-1589-4824D939C48C}"/>
              </a:ext>
            </a:extLst>
          </p:cNvPr>
          <p:cNvSpPr txBox="1"/>
          <p:nvPr/>
        </p:nvSpPr>
        <p:spPr>
          <a:xfrm>
            <a:off x="1524000" y="5727412"/>
            <a:ext cx="243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Clic en la primera opción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228357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3581400" cy="6857998"/>
          </a:xfrm>
          <a:prstGeom prst="rect">
            <a:avLst/>
          </a:prstGeom>
          <a:blipFill>
            <a:blip r:embed="rId2" cstate="print"/>
            <a:srcRect/>
            <a:stretch>
              <a:fillRect l="2" r="-23003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/>
          <p:nvPr/>
        </p:nvSpPr>
        <p:spPr>
          <a:xfrm>
            <a:off x="8628888" y="5593079"/>
            <a:ext cx="3124200" cy="990600"/>
          </a:xfrm>
          <a:prstGeom prst="rect">
            <a:avLst/>
          </a:prstGeom>
          <a:blipFill>
            <a:blip r:embed="rId2" cstate="print"/>
            <a:srcRect/>
            <a:stretch>
              <a:fillRect l="-280486" t="-569230" r="2158" b="-2307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7D835B4-E061-4660-A102-8D4DA17AD61E}"/>
              </a:ext>
            </a:extLst>
          </p:cNvPr>
          <p:cNvSpPr txBox="1">
            <a:spLocks/>
          </p:cNvSpPr>
          <p:nvPr/>
        </p:nvSpPr>
        <p:spPr>
          <a:xfrm>
            <a:off x="252166" y="233472"/>
            <a:ext cx="10034833" cy="54864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s-PE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EXPOSITOR:</a:t>
            </a: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CONSULTOR : DANIEL FERNANDO LOZA SANTA CRUZ</a:t>
            </a:r>
          </a:p>
          <a:p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r>
              <a:rPr lang="es-PE" b="1" u="sng" dirty="0">
                <a:solidFill>
                  <a:schemeClr val="tx1"/>
                </a:solidFill>
                <a:latin typeface="Roboto" pitchFamily="2" charset="0"/>
              </a:rPr>
              <a:t>Correos</a:t>
            </a:r>
            <a:r>
              <a:rPr lang="es-PE" b="1" dirty="0">
                <a:solidFill>
                  <a:schemeClr val="tx1"/>
                </a:solidFill>
                <a:latin typeface="Roboto" pitchFamily="2" charset="0"/>
              </a:rPr>
              <a:t>: 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dlozas2016@gmail.com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dlozas2011@hotmail.com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lozadaniel2020@gmail.com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Canal de YouTube: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sz="4200" b="1" cap="none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https://www.youtube.com/@daniellozasantacruz</a:t>
            </a: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BD94C0-0474-4554-BC32-F0EDE3BDA0B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923" y="301816"/>
            <a:ext cx="1527911" cy="219700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F46BE90-F319-A3F6-C31D-E483AE364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1"/>
            <a:ext cx="11658600" cy="4800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9427B383-E40E-33C5-4B3D-52E39E749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0188512" y="2232089"/>
            <a:ext cx="381001" cy="3364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8080991-A428-43AB-61B4-9AE14000B253}"/>
              </a:ext>
            </a:extLst>
          </p:cNvPr>
          <p:cNvSpPr txBox="1"/>
          <p:nvPr/>
        </p:nvSpPr>
        <p:spPr>
          <a:xfrm>
            <a:off x="9372600" y="1643520"/>
            <a:ext cx="2133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Clase Entidad_Alumno, importado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4093166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E09578E-03EB-13C3-7A40-4902EA95C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11811000" cy="525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0898C118-57F4-F17B-F70A-D2E1A64AE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505200" y="5636264"/>
            <a:ext cx="381001" cy="3364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32BAAC2-12E1-23A9-2380-43580D8E62FA}"/>
              </a:ext>
            </a:extLst>
          </p:cNvPr>
          <p:cNvSpPr txBox="1"/>
          <p:nvPr/>
        </p:nvSpPr>
        <p:spPr>
          <a:xfrm>
            <a:off x="2590800" y="5943600"/>
            <a:ext cx="9144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 algn="just">
              <a:buNone/>
            </a:pPr>
            <a:r>
              <a:rPr lang="es-ES" sz="1600" dirty="0"/>
              <a:t>Luego se asignan valores a sus propiedades (código, apellidos, nombres, edad, sexo, dirección, distrito, correo), utilizando los valores ingresados por el usuario en diferentes componentes de la interfaz gráfica, como campos de texto (JTextField) y un combo (JComboBox).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058653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507C093-0673-8C1B-30CA-AAB53C60D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11811000" cy="53077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637B3156-4DF7-DE4F-E4E2-6B4DD462B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559112" y="5101412"/>
            <a:ext cx="381001" cy="3364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94378D3-4CCD-4CBC-C560-83EE1E9363E1}"/>
              </a:ext>
            </a:extLst>
          </p:cNvPr>
          <p:cNvSpPr txBox="1"/>
          <p:nvPr/>
        </p:nvSpPr>
        <p:spPr>
          <a:xfrm>
            <a:off x="2492312" y="5408748"/>
            <a:ext cx="7794688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just"/>
            <a:r>
              <a:rPr lang="es-ES" sz="1600" dirty="0"/>
              <a:t>Se verifica si el código del alumno ya está registrado, utilizando el método: Existe_Alumno de la clase  objproceso.</a:t>
            </a:r>
          </a:p>
          <a:p>
            <a:pPr algn="just"/>
            <a:endParaRPr lang="es-ES" sz="600" dirty="0"/>
          </a:p>
          <a:p>
            <a:pPr algn="just"/>
            <a:r>
              <a:rPr lang="es-ES" sz="1600" dirty="0"/>
              <a:t>Si el código ya existe, se ejecuta el bloque de código dentro de la sentencia condicional: if.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2720924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AB78FA-F7FC-9B9B-71CE-57F678937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11247"/>
            <a:ext cx="11887200" cy="5441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10C8C826-0CEE-6B73-30D8-B7238D701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873312" y="5270140"/>
            <a:ext cx="381001" cy="3364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1D0BF50-C8E5-FAC7-450D-F079358483F6}"/>
              </a:ext>
            </a:extLst>
          </p:cNvPr>
          <p:cNvSpPr txBox="1"/>
          <p:nvPr/>
        </p:nvSpPr>
        <p:spPr>
          <a:xfrm>
            <a:off x="2286000" y="5577476"/>
            <a:ext cx="5562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Si el código ya existe, se muestra un cuadro de diálogo de error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4268093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E6B8A5-76BE-E61E-DCCB-05C7B0677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94" y="990600"/>
            <a:ext cx="11884906" cy="563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5D5912D1-B5F3-17A0-C1DA-72A3D1026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953000" y="4876800"/>
            <a:ext cx="381001" cy="3364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90757AF-78EB-919E-24A8-88F8E0A59492}"/>
              </a:ext>
            </a:extLst>
          </p:cNvPr>
          <p:cNvSpPr txBox="1"/>
          <p:nvPr/>
        </p:nvSpPr>
        <p:spPr>
          <a:xfrm>
            <a:off x="5334000" y="4843046"/>
            <a:ext cx="60198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Se utilizan a los métodos: Llenar_Datos_Alumno, Limpiar_Objetos, Desactivar_Objetos y se toma el enfoque hacia el objeto: Jbnuevo</a:t>
            </a:r>
            <a:endParaRPr lang="es-PE" sz="1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69CF8C-D597-5741-A185-A358117053D0}"/>
              </a:ext>
            </a:extLst>
          </p:cNvPr>
          <p:cNvSpPr txBox="1"/>
          <p:nvPr/>
        </p:nvSpPr>
        <p:spPr>
          <a:xfrm>
            <a:off x="3657600" y="5722203"/>
            <a:ext cx="8229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 algn="l">
              <a:buNone/>
            </a:pPr>
            <a:r>
              <a:rPr lang="es-PE" sz="1600" dirty="0"/>
              <a:t>Llenar_Datos_Alumno </a:t>
            </a:r>
            <a:r>
              <a:rPr lang="es-PE" sz="1600" dirty="0">
                <a:sym typeface="Wingdings" panose="05000000000000000000" pitchFamily="2" charset="2"/>
              </a:rPr>
              <a:t> Lista los datos, hacia el Jtable.</a:t>
            </a:r>
          </a:p>
          <a:p>
            <a:pPr marL="0" indent="0" algn="l">
              <a:buNone/>
            </a:pPr>
            <a:r>
              <a:rPr lang="es-PE" sz="1600" dirty="0">
                <a:sym typeface="Wingdings" panose="05000000000000000000" pitchFamily="2" charset="2"/>
              </a:rPr>
              <a:t>Limpiar_Objetos  Limpia los objetos (TextFields) y en el JComboBox, el índice es igual a cero.</a:t>
            </a:r>
          </a:p>
          <a:p>
            <a:pPr marL="0" indent="0" algn="l">
              <a:buNone/>
            </a:pPr>
            <a:r>
              <a:rPr lang="es-PE" sz="1600" dirty="0">
                <a:sym typeface="Wingdings" panose="05000000000000000000" pitchFamily="2" charset="2"/>
              </a:rPr>
              <a:t>Desactivar_Objetos  Se desactivan los objetos: TextFields y JComboBox.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314302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E572375-AB91-E7BB-C1CA-70677D1C4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11887200" cy="556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ED3E64E7-8BA0-B76C-EAA6-B83D3D63D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949512" y="5102864"/>
            <a:ext cx="381001" cy="3364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330C662-C5E8-BF41-5DA1-597B8F165B50}"/>
              </a:ext>
            </a:extLst>
          </p:cNvPr>
          <p:cNvSpPr txBox="1"/>
          <p:nvPr/>
        </p:nvSpPr>
        <p:spPr>
          <a:xfrm>
            <a:off x="2362200" y="5435025"/>
            <a:ext cx="48768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En caso contrario, se registra el alumno, por medio del método: Registrar_Alumno de la clase: objproceso.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2362856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BD041CE-7DE6-225A-C75B-0E0317E76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08225"/>
            <a:ext cx="11811000" cy="5621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1B719EC-4803-6FAE-3421-0CB76B943704}"/>
              </a:ext>
            </a:extLst>
          </p:cNvPr>
          <p:cNvSpPr txBox="1"/>
          <p:nvPr/>
        </p:nvSpPr>
        <p:spPr>
          <a:xfrm>
            <a:off x="4953000" y="4648200"/>
            <a:ext cx="60198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Se utilizan a los métodos: Llenar_Datos_Alumno, Limpiar_Objetos, Desactivar_Objetos y se toma el enfoque hacia el objeto: Jbnuevo</a:t>
            </a:r>
            <a:endParaRPr lang="es-PE" sz="1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7576BB3-AF64-0FB4-90D4-55D584FDEF8D}"/>
              </a:ext>
            </a:extLst>
          </p:cNvPr>
          <p:cNvSpPr txBox="1"/>
          <p:nvPr/>
        </p:nvSpPr>
        <p:spPr>
          <a:xfrm>
            <a:off x="3657600" y="5722203"/>
            <a:ext cx="8229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 algn="l">
              <a:buNone/>
            </a:pPr>
            <a:r>
              <a:rPr lang="es-PE" sz="1600" dirty="0"/>
              <a:t>Llenar_Datos_Alumno </a:t>
            </a:r>
            <a:r>
              <a:rPr lang="es-PE" sz="1600" dirty="0">
                <a:sym typeface="Wingdings" panose="05000000000000000000" pitchFamily="2" charset="2"/>
              </a:rPr>
              <a:t> Lista los datos, hacia el Jtable.</a:t>
            </a:r>
          </a:p>
          <a:p>
            <a:pPr marL="0" indent="0" algn="l">
              <a:buNone/>
            </a:pPr>
            <a:r>
              <a:rPr lang="es-PE" sz="1600" dirty="0">
                <a:sym typeface="Wingdings" panose="05000000000000000000" pitchFamily="2" charset="2"/>
              </a:rPr>
              <a:t>Limpiar_Objetos  Limpia los objetos (TextFields) y en el JComboBox, el índice es igual a cero.</a:t>
            </a:r>
          </a:p>
          <a:p>
            <a:pPr marL="0" indent="0" algn="l">
              <a:buNone/>
            </a:pPr>
            <a:r>
              <a:rPr lang="es-PE" sz="1600" dirty="0">
                <a:sym typeface="Wingdings" panose="05000000000000000000" pitchFamily="2" charset="2"/>
              </a:rPr>
              <a:t>Desactivar_Objetos  Se desactivan los objetos: TextFields y JComboBox.</a:t>
            </a:r>
            <a:endParaRPr lang="es-PE" sz="1600" dirty="0"/>
          </a:p>
        </p:txBody>
      </p:sp>
      <p:pic>
        <p:nvPicPr>
          <p:cNvPr id="6" name="Gráfico 5" descr="Mano con dedo índice apuntando a la derecha con relleno sólido">
            <a:extLst>
              <a:ext uri="{FF2B5EF4-FFF2-40B4-BE49-F238E27FC236}">
                <a16:creationId xmlns:a16="http://schemas.microsoft.com/office/drawing/2014/main" id="{0B763B90-D52D-5666-2EA8-0A097B6BD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571999" y="4800600"/>
            <a:ext cx="381001" cy="33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36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6225DA-53E4-7CE5-A51A-92F85DE40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11811000" cy="5441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5144077-7671-4D37-E5C1-E65ABF477866}"/>
              </a:ext>
            </a:extLst>
          </p:cNvPr>
          <p:cNvSpPr txBox="1"/>
          <p:nvPr/>
        </p:nvSpPr>
        <p:spPr>
          <a:xfrm>
            <a:off x="4876800" y="4444425"/>
            <a:ext cx="46482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Si el usuario selecciona la opción: NO, en el cuadro de diálogo, se ejecuta el siguiente bloque de código</a:t>
            </a:r>
            <a:endParaRPr lang="es-PE" sz="1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153913-C8A3-63C8-1BB3-799E07EF99D5}"/>
              </a:ext>
            </a:extLst>
          </p:cNvPr>
          <p:cNvSpPr txBox="1"/>
          <p:nvPr/>
        </p:nvSpPr>
        <p:spPr>
          <a:xfrm>
            <a:off x="5029200" y="5181600"/>
            <a:ext cx="60198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Se utilizan a los métodos: Llenar_Datos_Alumno, Limpiar_Objetos, Desactivar_Objetos y se toma el enfoque hacia el objeto: Jbnuevo</a:t>
            </a:r>
            <a:endParaRPr lang="es-PE" sz="1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77F440-0928-676D-E117-8A71E9C14BCD}"/>
              </a:ext>
            </a:extLst>
          </p:cNvPr>
          <p:cNvSpPr txBox="1"/>
          <p:nvPr/>
        </p:nvSpPr>
        <p:spPr>
          <a:xfrm>
            <a:off x="3657600" y="5943600"/>
            <a:ext cx="8229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 algn="l">
              <a:buNone/>
            </a:pPr>
            <a:r>
              <a:rPr lang="es-PE" sz="1600" dirty="0"/>
              <a:t>Llenar_Datos_Alumno </a:t>
            </a:r>
            <a:r>
              <a:rPr lang="es-PE" sz="1600" dirty="0">
                <a:sym typeface="Wingdings" panose="05000000000000000000" pitchFamily="2" charset="2"/>
              </a:rPr>
              <a:t> Lista los datos, hacia el Jtable.</a:t>
            </a:r>
          </a:p>
          <a:p>
            <a:pPr marL="0" indent="0" algn="l">
              <a:buNone/>
            </a:pPr>
            <a:r>
              <a:rPr lang="es-PE" sz="1600" dirty="0">
                <a:sym typeface="Wingdings" panose="05000000000000000000" pitchFamily="2" charset="2"/>
              </a:rPr>
              <a:t>Limpiar_Objetos  Limpia los objetos (TextFields) y en el JComboBox, el índice es igual a cero.</a:t>
            </a:r>
          </a:p>
          <a:p>
            <a:pPr marL="0" indent="0" algn="l">
              <a:buNone/>
            </a:pPr>
            <a:r>
              <a:rPr lang="es-PE" sz="1600" dirty="0">
                <a:sym typeface="Wingdings" panose="05000000000000000000" pitchFamily="2" charset="2"/>
              </a:rPr>
              <a:t>Desactivar_Objetos  Se desactivan los objetos: TextFields y JComboBox.</a:t>
            </a:r>
            <a:endParaRPr lang="es-PE" sz="1600" dirty="0"/>
          </a:p>
        </p:txBody>
      </p:sp>
      <p:pic>
        <p:nvPicPr>
          <p:cNvPr id="8" name="Gráfico 7" descr="Mano con dedo índice apuntando a la derecha con relleno sólido">
            <a:extLst>
              <a:ext uri="{FF2B5EF4-FFF2-40B4-BE49-F238E27FC236}">
                <a16:creationId xmlns:a16="http://schemas.microsoft.com/office/drawing/2014/main" id="{4ACF256C-4DF2-66E7-099C-A595217F0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648199" y="5201350"/>
            <a:ext cx="381001" cy="336424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6CB03981-E9D9-9327-CD5B-5B54D74378CA}"/>
              </a:ext>
            </a:extLst>
          </p:cNvPr>
          <p:cNvGrpSpPr/>
          <p:nvPr/>
        </p:nvGrpSpPr>
        <p:grpSpPr>
          <a:xfrm>
            <a:off x="2476499" y="4573606"/>
            <a:ext cx="2400302" cy="336425"/>
            <a:chOff x="2476499" y="4573606"/>
            <a:chExt cx="2400302" cy="336425"/>
          </a:xfrm>
        </p:grpSpPr>
        <p:pic>
          <p:nvPicPr>
            <p:cNvPr id="5" name="Gráfico 4" descr="Mano con dedo índice apuntando a la derecha con relleno sólido">
              <a:extLst>
                <a:ext uri="{FF2B5EF4-FFF2-40B4-BE49-F238E27FC236}">
                  <a16:creationId xmlns:a16="http://schemas.microsoft.com/office/drawing/2014/main" id="{1514D21B-02E4-486D-460B-5455411C8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4495800" y="4573606"/>
              <a:ext cx="381001" cy="336424"/>
            </a:xfrm>
            <a:prstGeom prst="rect">
              <a:avLst/>
            </a:prstGeom>
          </p:spPr>
        </p:pic>
        <p:pic>
          <p:nvPicPr>
            <p:cNvPr id="9" name="Gráfico 8" descr="Mano con dedo índice apuntando a la derecha con relleno sólido">
              <a:extLst>
                <a:ext uri="{FF2B5EF4-FFF2-40B4-BE49-F238E27FC236}">
                  <a16:creationId xmlns:a16="http://schemas.microsoft.com/office/drawing/2014/main" id="{4CC080A5-4D4C-F8D5-13B8-26A8BF75F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2476499" y="4573607"/>
              <a:ext cx="381001" cy="336424"/>
            </a:xfrm>
            <a:prstGeom prst="rect">
              <a:avLst/>
            </a:prstGeom>
          </p:spPr>
        </p:pic>
        <p:pic>
          <p:nvPicPr>
            <p:cNvPr id="10" name="Gráfico 9" descr="Mano con dedo índice apuntando a la derecha con relleno sólido">
              <a:extLst>
                <a:ext uri="{FF2B5EF4-FFF2-40B4-BE49-F238E27FC236}">
                  <a16:creationId xmlns:a16="http://schemas.microsoft.com/office/drawing/2014/main" id="{745FF91F-2AAD-1CAD-B90C-D5E735280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2823469" y="4573607"/>
              <a:ext cx="381001" cy="336424"/>
            </a:xfrm>
            <a:prstGeom prst="rect">
              <a:avLst/>
            </a:prstGeom>
          </p:spPr>
        </p:pic>
        <p:pic>
          <p:nvPicPr>
            <p:cNvPr id="11" name="Gráfico 10" descr="Mano con dedo índice apuntando a la derecha con relleno sólido">
              <a:extLst>
                <a:ext uri="{FF2B5EF4-FFF2-40B4-BE49-F238E27FC236}">
                  <a16:creationId xmlns:a16="http://schemas.microsoft.com/office/drawing/2014/main" id="{DDD20DB6-2598-E5BE-9673-0B11A549B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3170439" y="4573607"/>
              <a:ext cx="381001" cy="336424"/>
            </a:xfrm>
            <a:prstGeom prst="rect">
              <a:avLst/>
            </a:prstGeom>
          </p:spPr>
        </p:pic>
        <p:pic>
          <p:nvPicPr>
            <p:cNvPr id="12" name="Gráfico 11" descr="Mano con dedo índice apuntando a la derecha con relleno sólido">
              <a:extLst>
                <a:ext uri="{FF2B5EF4-FFF2-40B4-BE49-F238E27FC236}">
                  <a16:creationId xmlns:a16="http://schemas.microsoft.com/office/drawing/2014/main" id="{DBEDA252-5DCC-C37C-84C5-919C51C57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3505201" y="4573606"/>
              <a:ext cx="381001" cy="336424"/>
            </a:xfrm>
            <a:prstGeom prst="rect">
              <a:avLst/>
            </a:prstGeom>
          </p:spPr>
        </p:pic>
        <p:pic>
          <p:nvPicPr>
            <p:cNvPr id="13" name="Gráfico 12" descr="Mano con dedo índice apuntando a la derecha con relleno sólido">
              <a:extLst>
                <a:ext uri="{FF2B5EF4-FFF2-40B4-BE49-F238E27FC236}">
                  <a16:creationId xmlns:a16="http://schemas.microsoft.com/office/drawing/2014/main" id="{2CE699A7-8437-0089-5680-DC63F9959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3810001" y="4573606"/>
              <a:ext cx="381001" cy="336424"/>
            </a:xfrm>
            <a:prstGeom prst="rect">
              <a:avLst/>
            </a:prstGeom>
          </p:spPr>
        </p:pic>
        <p:pic>
          <p:nvPicPr>
            <p:cNvPr id="14" name="Gráfico 13" descr="Mano con dedo índice apuntando a la derecha con relleno sólido">
              <a:extLst>
                <a:ext uri="{FF2B5EF4-FFF2-40B4-BE49-F238E27FC236}">
                  <a16:creationId xmlns:a16="http://schemas.microsoft.com/office/drawing/2014/main" id="{AD085E78-605D-2517-7BDC-DF2424DAE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4144762" y="4573606"/>
              <a:ext cx="381001" cy="336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0967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A57B7B6-CDC0-274B-2530-F8533D370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38017"/>
            <a:ext cx="6421056" cy="12193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7F380D8-ACF3-A27B-5D5F-59CAD285D3E2}"/>
              </a:ext>
            </a:extLst>
          </p:cNvPr>
          <p:cNvSpPr txBox="1"/>
          <p:nvPr/>
        </p:nvSpPr>
        <p:spPr>
          <a:xfrm>
            <a:off x="304800" y="271046"/>
            <a:ext cx="26670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Clic en el icono: Run Project</a:t>
            </a:r>
            <a:endParaRPr lang="es-PE" sz="1600" dirty="0"/>
          </a:p>
        </p:txBody>
      </p:sp>
      <p:pic>
        <p:nvPicPr>
          <p:cNvPr id="6" name="Gráfico 5" descr="Mano con dedo índice apuntando a la derecha con relleno sólido">
            <a:extLst>
              <a:ext uri="{FF2B5EF4-FFF2-40B4-BE49-F238E27FC236}">
                <a16:creationId xmlns:a16="http://schemas.microsoft.com/office/drawing/2014/main" id="{EBC9EE5B-99DB-7F26-F36D-FA1A53011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279587" y="631887"/>
            <a:ext cx="381001" cy="33642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37EBC8F-583A-FA4E-A200-60F3D9598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2133600"/>
            <a:ext cx="6096002" cy="451808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DA97485-8FD1-4766-77CB-3EB4E1A5BA8F}"/>
              </a:ext>
            </a:extLst>
          </p:cNvPr>
          <p:cNvSpPr txBox="1"/>
          <p:nvPr/>
        </p:nvSpPr>
        <p:spPr>
          <a:xfrm>
            <a:off x="2590800" y="4157246"/>
            <a:ext cx="221627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Clic en el botón: NUEVO</a:t>
            </a:r>
            <a:endParaRPr lang="es-PE" sz="1600" dirty="0"/>
          </a:p>
        </p:txBody>
      </p:sp>
      <p:pic>
        <p:nvPicPr>
          <p:cNvPr id="10" name="Gráfico 9" descr="Mano con dedo índice apuntando a la derecha con relleno sólido">
            <a:extLst>
              <a:ext uri="{FF2B5EF4-FFF2-40B4-BE49-F238E27FC236}">
                <a16:creationId xmlns:a16="http://schemas.microsoft.com/office/drawing/2014/main" id="{EC971594-8BCC-D5DE-04C2-AF2C563E5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0599" y="4159376"/>
            <a:ext cx="381001" cy="33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72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9AE6643-9938-3FB6-6C2B-9A6107CDE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90600"/>
            <a:ext cx="7772400" cy="57605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D35CECA-207D-C046-7DBF-40E61ED40EF4}"/>
              </a:ext>
            </a:extLst>
          </p:cNvPr>
          <p:cNvSpPr txBox="1"/>
          <p:nvPr/>
        </p:nvSpPr>
        <p:spPr>
          <a:xfrm>
            <a:off x="6781800" y="1261646"/>
            <a:ext cx="2971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Se ingresan los datos del alumno</a:t>
            </a:r>
            <a:endParaRPr lang="es-PE" sz="1600" dirty="0"/>
          </a:p>
        </p:txBody>
      </p:sp>
      <p:pic>
        <p:nvPicPr>
          <p:cNvPr id="5" name="Gráfico 4" descr="Mano con dedo índice apuntando a la derecha con relleno sólido">
            <a:extLst>
              <a:ext uri="{FF2B5EF4-FFF2-40B4-BE49-F238E27FC236}">
                <a16:creationId xmlns:a16="http://schemas.microsoft.com/office/drawing/2014/main" id="{F0FAD431-654A-3562-6C67-A66C3F7C4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7597711" y="1622487"/>
            <a:ext cx="381001" cy="336424"/>
          </a:xfrm>
          <a:prstGeom prst="rect">
            <a:avLst/>
          </a:prstGeom>
        </p:spPr>
      </p:pic>
      <p:pic>
        <p:nvPicPr>
          <p:cNvPr id="9" name="Gráfico 8" descr="Mano con dedo índice apuntando a la derecha con relleno sólido">
            <a:extLst>
              <a:ext uri="{FF2B5EF4-FFF2-40B4-BE49-F238E27FC236}">
                <a16:creationId xmlns:a16="http://schemas.microsoft.com/office/drawing/2014/main" id="{148262DE-E186-5766-723C-51DCE141B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781801" y="3581395"/>
            <a:ext cx="457197" cy="33642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38A98E3-3283-DF2D-5DAC-2FE7DBCEE8D6}"/>
              </a:ext>
            </a:extLst>
          </p:cNvPr>
          <p:cNvSpPr txBox="1"/>
          <p:nvPr/>
        </p:nvSpPr>
        <p:spPr>
          <a:xfrm>
            <a:off x="7162801" y="3528707"/>
            <a:ext cx="23622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Clic en el botón: GRABAR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49101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0996" y="1627632"/>
            <a:ext cx="3827145" cy="2226945"/>
          </a:xfrm>
          <a:custGeom>
            <a:avLst/>
            <a:gdLst/>
            <a:ahLst/>
            <a:cxnLst/>
            <a:rect l="l" t="t" r="r" b="b"/>
            <a:pathLst>
              <a:path w="3827145" h="2226945">
                <a:moveTo>
                  <a:pt x="0" y="2226564"/>
                </a:moveTo>
                <a:lnTo>
                  <a:pt x="3826764" y="2226564"/>
                </a:lnTo>
                <a:lnTo>
                  <a:pt x="3826764" y="0"/>
                </a:lnTo>
                <a:lnTo>
                  <a:pt x="0" y="0"/>
                </a:lnTo>
                <a:lnTo>
                  <a:pt x="0" y="2226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5926" y="916686"/>
            <a:ext cx="4142740" cy="645160"/>
          </a:xfrm>
          <a:custGeom>
            <a:avLst/>
            <a:gdLst/>
            <a:ahLst/>
            <a:cxnLst/>
            <a:rect l="l" t="t" r="r" b="b"/>
            <a:pathLst>
              <a:path w="4142740" h="645160">
                <a:moveTo>
                  <a:pt x="0" y="67690"/>
                </a:moveTo>
                <a:lnTo>
                  <a:pt x="5308" y="41308"/>
                </a:lnTo>
                <a:lnTo>
                  <a:pt x="19796" y="19796"/>
                </a:lnTo>
                <a:lnTo>
                  <a:pt x="41308" y="5308"/>
                </a:lnTo>
                <a:lnTo>
                  <a:pt x="67690" y="0"/>
                </a:lnTo>
                <a:lnTo>
                  <a:pt x="4074541" y="0"/>
                </a:lnTo>
                <a:lnTo>
                  <a:pt x="4100923" y="5308"/>
                </a:lnTo>
                <a:lnTo>
                  <a:pt x="4122435" y="19796"/>
                </a:lnTo>
                <a:lnTo>
                  <a:pt x="4136923" y="41308"/>
                </a:lnTo>
                <a:lnTo>
                  <a:pt x="4142231" y="67690"/>
                </a:lnTo>
                <a:lnTo>
                  <a:pt x="4142231" y="576961"/>
                </a:lnTo>
                <a:lnTo>
                  <a:pt x="4136923" y="603343"/>
                </a:lnTo>
                <a:lnTo>
                  <a:pt x="4122435" y="624855"/>
                </a:lnTo>
                <a:lnTo>
                  <a:pt x="4100923" y="639343"/>
                </a:lnTo>
                <a:lnTo>
                  <a:pt x="4074541" y="644651"/>
                </a:lnTo>
                <a:lnTo>
                  <a:pt x="67690" y="644651"/>
                </a:lnTo>
                <a:lnTo>
                  <a:pt x="41308" y="639343"/>
                </a:lnTo>
                <a:lnTo>
                  <a:pt x="19796" y="624855"/>
                </a:lnTo>
                <a:lnTo>
                  <a:pt x="5308" y="603343"/>
                </a:lnTo>
                <a:lnTo>
                  <a:pt x="0" y="576961"/>
                </a:lnTo>
                <a:lnTo>
                  <a:pt x="0" y="6769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56652" y="1098041"/>
            <a:ext cx="116522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60" dirty="0">
                <a:solidFill>
                  <a:srgbClr val="C55A11"/>
                </a:solidFill>
                <a:latin typeface="Arial"/>
                <a:cs typeface="Arial"/>
              </a:rPr>
              <a:t>m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p</a:t>
            </a:r>
            <a:r>
              <a:rPr sz="1550" b="1" spc="25" dirty="0">
                <a:solidFill>
                  <a:srgbClr val="C55A11"/>
                </a:solidFill>
                <a:latin typeface="Arial"/>
                <a:cs typeface="Arial"/>
              </a:rPr>
              <a:t>o</a:t>
            </a:r>
            <a:r>
              <a:rPr sz="1550" b="1" spc="10" dirty="0">
                <a:solidFill>
                  <a:srgbClr val="C55A11"/>
                </a:solidFill>
                <a:latin typeface="Arial"/>
                <a:cs typeface="Arial"/>
              </a:rPr>
              <a:t>r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n</a:t>
            </a:r>
            <a:r>
              <a:rPr sz="1550" b="1" dirty="0">
                <a:solidFill>
                  <a:srgbClr val="C55A11"/>
                </a:solidFill>
                <a:latin typeface="Arial"/>
                <a:cs typeface="Arial"/>
              </a:rPr>
              <a:t>c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65926" y="1611630"/>
            <a:ext cx="4142740" cy="2089785"/>
          </a:xfrm>
          <a:custGeom>
            <a:avLst/>
            <a:gdLst/>
            <a:ahLst/>
            <a:cxnLst/>
            <a:rect l="l" t="t" r="r" b="b"/>
            <a:pathLst>
              <a:path w="4142740" h="2089785">
                <a:moveTo>
                  <a:pt x="0" y="2089404"/>
                </a:moveTo>
                <a:lnTo>
                  <a:pt x="4142231" y="2089404"/>
                </a:lnTo>
                <a:lnTo>
                  <a:pt x="4142231" y="0"/>
                </a:lnTo>
                <a:lnTo>
                  <a:pt x="0" y="0"/>
                </a:lnTo>
                <a:lnTo>
                  <a:pt x="0" y="208940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1234" y="875538"/>
            <a:ext cx="0" cy="5303520"/>
          </a:xfrm>
          <a:custGeom>
            <a:avLst/>
            <a:gdLst/>
            <a:ahLst/>
            <a:cxnLst/>
            <a:rect l="l" t="t" r="r" b="b"/>
            <a:pathLst>
              <a:path h="5303520">
                <a:moveTo>
                  <a:pt x="0" y="0"/>
                </a:moveTo>
                <a:lnTo>
                  <a:pt x="0" y="5303520"/>
                </a:lnTo>
              </a:path>
            </a:pathLst>
          </a:custGeom>
          <a:ln w="4572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8373" y="875538"/>
            <a:ext cx="45720" cy="5303520"/>
          </a:xfrm>
          <a:custGeom>
            <a:avLst/>
            <a:gdLst/>
            <a:ahLst/>
            <a:cxnLst/>
            <a:rect l="l" t="t" r="r" b="b"/>
            <a:pathLst>
              <a:path w="45720" h="5303520">
                <a:moveTo>
                  <a:pt x="0" y="5303520"/>
                </a:moveTo>
                <a:lnTo>
                  <a:pt x="45720" y="5303520"/>
                </a:lnTo>
                <a:lnTo>
                  <a:pt x="45720" y="0"/>
                </a:lnTo>
                <a:lnTo>
                  <a:pt x="0" y="0"/>
                </a:lnTo>
                <a:lnTo>
                  <a:pt x="0" y="530352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3282" y="866394"/>
            <a:ext cx="3827145" cy="649605"/>
          </a:xfrm>
          <a:custGeom>
            <a:avLst/>
            <a:gdLst/>
            <a:ahLst/>
            <a:cxnLst/>
            <a:rect l="l" t="t" r="r" b="b"/>
            <a:pathLst>
              <a:path w="3827145" h="649605">
                <a:moveTo>
                  <a:pt x="0" y="68071"/>
                </a:moveTo>
                <a:lnTo>
                  <a:pt x="5354" y="41576"/>
                </a:lnTo>
                <a:lnTo>
                  <a:pt x="19954" y="19938"/>
                </a:lnTo>
                <a:lnTo>
                  <a:pt x="41608" y="5349"/>
                </a:lnTo>
                <a:lnTo>
                  <a:pt x="68122" y="0"/>
                </a:lnTo>
                <a:lnTo>
                  <a:pt x="3758692" y="0"/>
                </a:lnTo>
                <a:lnTo>
                  <a:pt x="3785187" y="5349"/>
                </a:lnTo>
                <a:lnTo>
                  <a:pt x="3806825" y="19938"/>
                </a:lnTo>
                <a:lnTo>
                  <a:pt x="3821414" y="41576"/>
                </a:lnTo>
                <a:lnTo>
                  <a:pt x="3826764" y="68071"/>
                </a:lnTo>
                <a:lnTo>
                  <a:pt x="3826764" y="581151"/>
                </a:lnTo>
                <a:lnTo>
                  <a:pt x="3821414" y="607647"/>
                </a:lnTo>
                <a:lnTo>
                  <a:pt x="3806825" y="629285"/>
                </a:lnTo>
                <a:lnTo>
                  <a:pt x="3785187" y="643874"/>
                </a:lnTo>
                <a:lnTo>
                  <a:pt x="3758692" y="649223"/>
                </a:lnTo>
                <a:lnTo>
                  <a:pt x="68122" y="649223"/>
                </a:lnTo>
                <a:lnTo>
                  <a:pt x="41608" y="643874"/>
                </a:lnTo>
                <a:lnTo>
                  <a:pt x="19954" y="629284"/>
                </a:lnTo>
                <a:lnTo>
                  <a:pt x="5354" y="607647"/>
                </a:lnTo>
                <a:lnTo>
                  <a:pt x="0" y="581151"/>
                </a:lnTo>
                <a:lnTo>
                  <a:pt x="0" y="68071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95880" y="1049273"/>
            <a:ext cx="185737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Logro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de </a:t>
            </a:r>
            <a:r>
              <a:rPr sz="1550" b="1" spc="5" dirty="0">
                <a:solidFill>
                  <a:srgbClr val="C55A11"/>
                </a:solidFill>
                <a:latin typeface="Arial"/>
                <a:cs typeface="Arial"/>
              </a:rPr>
              <a:t>la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Unidad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0" y="6858000"/>
                </a:moveTo>
                <a:lnTo>
                  <a:pt x="12193524" y="6858000"/>
                </a:lnTo>
                <a:lnTo>
                  <a:pt x="121935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VENTAJAS DE LA SOCIEDAD DE LA INFORMACIÓN: -Elimina las barreras  geográficas, ya que cualquier persona puede acceder a la … | 3d human, Tax  refund, Positive symbols">
            <a:extLst>
              <a:ext uri="{FF2B5EF4-FFF2-40B4-BE49-F238E27FC236}">
                <a16:creationId xmlns:a16="http://schemas.microsoft.com/office/drawing/2014/main" id="{F2C82DE4-095C-4BA8-9FCA-C27B96B2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32" y="2754577"/>
            <a:ext cx="2476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ro al Blanco en RL - Home | Facebook">
            <a:extLst>
              <a:ext uri="{FF2B5EF4-FFF2-40B4-BE49-F238E27FC236}">
                <a16:creationId xmlns:a16="http://schemas.microsoft.com/office/drawing/2014/main" id="{957844FC-0F99-452D-BD24-44A8738D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64" y="2514600"/>
            <a:ext cx="2968136" cy="325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bject 4">
            <a:extLst>
              <a:ext uri="{FF2B5EF4-FFF2-40B4-BE49-F238E27FC236}">
                <a16:creationId xmlns:a16="http://schemas.microsoft.com/office/drawing/2014/main" id="{15A6A818-0F8C-4A89-924D-B8C746E9C016}"/>
              </a:ext>
            </a:extLst>
          </p:cNvPr>
          <p:cNvSpPr txBox="1"/>
          <p:nvPr/>
        </p:nvSpPr>
        <p:spPr>
          <a:xfrm>
            <a:off x="1110996" y="1802302"/>
            <a:ext cx="3827145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0170" marR="74930" algn="just">
              <a:lnSpc>
                <a:spcPct val="99700"/>
              </a:lnSpc>
              <a:spcBef>
                <a:spcPts val="110"/>
              </a:spcBef>
            </a:pPr>
            <a:r>
              <a:rPr lang="es-MX" sz="1400" spc="-5" dirty="0">
                <a:latin typeface="Arial"/>
                <a:cs typeface="Arial"/>
              </a:rPr>
              <a:t>Al finalizar la unidad, el estudiante es capaz de realizar el ingreso de datos a una o varias tabla con las sentencias Transact SQL.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318569AF-1326-4DD9-BC87-8DC745FAE42C}"/>
              </a:ext>
            </a:extLst>
          </p:cNvPr>
          <p:cNvSpPr txBox="1"/>
          <p:nvPr/>
        </p:nvSpPr>
        <p:spPr>
          <a:xfrm>
            <a:off x="6122266" y="1788281"/>
            <a:ext cx="499152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105"/>
              </a:spcBef>
            </a:pPr>
            <a:r>
              <a:rPr lang="es-MX" sz="1400" dirty="0">
                <a:latin typeface="Arial"/>
                <a:cs typeface="Arial"/>
              </a:rPr>
              <a:t>El estudiante utiliza las clases, métodos y validaciones para registrar los datos a una o varias tablas.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45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7242588-4C4D-5D3C-29E2-A349D6689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52400"/>
            <a:ext cx="8736607" cy="647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7E18B1A-6856-8951-857C-796CE99D2C34}"/>
              </a:ext>
            </a:extLst>
          </p:cNvPr>
          <p:cNvSpPr txBox="1"/>
          <p:nvPr/>
        </p:nvSpPr>
        <p:spPr>
          <a:xfrm>
            <a:off x="3810000" y="4329344"/>
            <a:ext cx="182879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Clic en el botón: SI</a:t>
            </a:r>
            <a:endParaRPr lang="es-PE" sz="1600" dirty="0"/>
          </a:p>
        </p:txBody>
      </p:sp>
      <p:pic>
        <p:nvPicPr>
          <p:cNvPr id="5" name="Gráfico 4" descr="Mano con dedo índice apuntando a la derecha con relleno sólido">
            <a:extLst>
              <a:ext uri="{FF2B5EF4-FFF2-40B4-BE49-F238E27FC236}">
                <a16:creationId xmlns:a16="http://schemas.microsoft.com/office/drawing/2014/main" id="{495900F5-1516-1AE5-5DE9-E8AA61C3D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397312" y="3984687"/>
            <a:ext cx="381001" cy="33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6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150730B-AD97-8EA1-8207-46966086D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86"/>
            <a:ext cx="8839200" cy="6551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C5BC944-13D4-CB3C-649A-1F635E34044B}"/>
              </a:ext>
            </a:extLst>
          </p:cNvPr>
          <p:cNvSpPr txBox="1"/>
          <p:nvPr/>
        </p:nvSpPr>
        <p:spPr>
          <a:xfrm>
            <a:off x="457200" y="4938946"/>
            <a:ext cx="5867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Se muestra los datos grabados hacia la tabla: Alumno, en el Jtable</a:t>
            </a:r>
            <a:endParaRPr lang="es-PE" sz="1600" dirty="0"/>
          </a:p>
        </p:txBody>
      </p:sp>
      <p:pic>
        <p:nvPicPr>
          <p:cNvPr id="5" name="Gráfico 4" descr="Mano con dedo índice apuntando a la derecha con relleno sólido">
            <a:extLst>
              <a:ext uri="{FF2B5EF4-FFF2-40B4-BE49-F238E27FC236}">
                <a16:creationId xmlns:a16="http://schemas.microsoft.com/office/drawing/2014/main" id="{17CCFD7E-178E-7FFE-11A8-551D2CB06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797112" y="4594289"/>
            <a:ext cx="381001" cy="33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67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2E18CC2-A1FB-63DE-EBA2-9A316D9D9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86"/>
            <a:ext cx="8839200" cy="6551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85F7E8F-2F16-AC98-8234-BA42F22935EA}"/>
              </a:ext>
            </a:extLst>
          </p:cNvPr>
          <p:cNvSpPr txBox="1"/>
          <p:nvPr/>
        </p:nvSpPr>
        <p:spPr>
          <a:xfrm>
            <a:off x="2209801" y="3733800"/>
            <a:ext cx="220979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Clic en el botón: NUEVO</a:t>
            </a:r>
            <a:endParaRPr lang="es-PE" sz="1600" dirty="0"/>
          </a:p>
        </p:txBody>
      </p:sp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A5AE0669-3471-7369-BD25-5D2787B07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025713" y="3426135"/>
            <a:ext cx="381001" cy="33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17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160C76E-8EA8-7777-7318-EEC74F96F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5" y="152400"/>
            <a:ext cx="8816225" cy="65341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CE2284A-9431-6094-A009-7D239D54B43A}"/>
              </a:ext>
            </a:extLst>
          </p:cNvPr>
          <p:cNvSpPr txBox="1"/>
          <p:nvPr/>
        </p:nvSpPr>
        <p:spPr>
          <a:xfrm>
            <a:off x="5410200" y="271046"/>
            <a:ext cx="3276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Se ingresan los datos del alumno, con un código registrado o existente</a:t>
            </a:r>
            <a:endParaRPr lang="es-PE" sz="1600" dirty="0"/>
          </a:p>
        </p:txBody>
      </p:sp>
      <p:pic>
        <p:nvPicPr>
          <p:cNvPr id="5" name="Gráfico 4" descr="Mano con dedo índice apuntando a la derecha con relleno sólido">
            <a:extLst>
              <a:ext uri="{FF2B5EF4-FFF2-40B4-BE49-F238E27FC236}">
                <a16:creationId xmlns:a16="http://schemas.microsoft.com/office/drawing/2014/main" id="{58ADDF2A-10EE-6FDB-8EA7-33E80CD4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804087" y="860487"/>
            <a:ext cx="381001" cy="336424"/>
          </a:xfrm>
          <a:prstGeom prst="rect">
            <a:avLst/>
          </a:prstGeom>
        </p:spPr>
      </p:pic>
      <p:pic>
        <p:nvPicPr>
          <p:cNvPr id="6" name="Gráfico 5" descr="Mano con dedo índice apuntando a la derecha con relleno sólido">
            <a:extLst>
              <a:ext uri="{FF2B5EF4-FFF2-40B4-BE49-F238E27FC236}">
                <a16:creationId xmlns:a16="http://schemas.microsoft.com/office/drawing/2014/main" id="{422AED35-2ACE-B078-7504-FE1508AF4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410200" y="3048178"/>
            <a:ext cx="457197" cy="33642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293046C-5DDD-0671-5F9A-3003B69741F5}"/>
              </a:ext>
            </a:extLst>
          </p:cNvPr>
          <p:cNvSpPr txBox="1"/>
          <p:nvPr/>
        </p:nvSpPr>
        <p:spPr>
          <a:xfrm>
            <a:off x="5791200" y="2995490"/>
            <a:ext cx="23622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Clic en el botón: GRABAR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4140969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E36293-3F57-0C40-A880-380262A48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8839200" cy="670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áfico 4" descr="Mano con dedo índice apuntando a la derecha con relleno sólido">
            <a:extLst>
              <a:ext uri="{FF2B5EF4-FFF2-40B4-BE49-F238E27FC236}">
                <a16:creationId xmlns:a16="http://schemas.microsoft.com/office/drawing/2014/main" id="{25C3F8A5-ADD1-F2DC-3FD4-45089C7AB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365687" y="3984689"/>
            <a:ext cx="381001" cy="33642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918AB07-2D5F-8658-6131-DFD6AFE3F92E}"/>
              </a:ext>
            </a:extLst>
          </p:cNvPr>
          <p:cNvSpPr txBox="1"/>
          <p:nvPr/>
        </p:nvSpPr>
        <p:spPr>
          <a:xfrm>
            <a:off x="3657600" y="4309646"/>
            <a:ext cx="1752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Clic en el botón: SI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882959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6907EC9-3B0D-C56A-9BCF-31A2A90BD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"/>
            <a:ext cx="8814341" cy="655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12A7DCF0-1F08-540C-C28D-F3AF6FA11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518088" y="3984689"/>
            <a:ext cx="381001" cy="3364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93AC123-60C9-DC9A-D8C6-D37279445AA9}"/>
              </a:ext>
            </a:extLst>
          </p:cNvPr>
          <p:cNvSpPr txBox="1"/>
          <p:nvPr/>
        </p:nvSpPr>
        <p:spPr>
          <a:xfrm>
            <a:off x="3810000" y="4309646"/>
            <a:ext cx="187337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Clic en el botón: OK</a:t>
            </a:r>
            <a:endParaRPr lang="es-PE" sz="1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3F65DC4-7A57-8998-DFE0-FD01F2A711EA}"/>
              </a:ext>
            </a:extLst>
          </p:cNvPr>
          <p:cNvSpPr txBox="1"/>
          <p:nvPr/>
        </p:nvSpPr>
        <p:spPr>
          <a:xfrm>
            <a:off x="2590800" y="4690648"/>
            <a:ext cx="47244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El código que se ha ingresado, ya se encuentra registrado, por lo cual se muestra el mensaje de error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391541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DAAFD7F-3342-0A2A-470F-FDDEFE8A8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"/>
            <a:ext cx="8739070" cy="670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0B2BECC-3A79-5F9E-5BE4-2D2EF7D0BBF0}"/>
              </a:ext>
            </a:extLst>
          </p:cNvPr>
          <p:cNvSpPr txBox="1"/>
          <p:nvPr/>
        </p:nvSpPr>
        <p:spPr>
          <a:xfrm>
            <a:off x="1981200" y="4843045"/>
            <a:ext cx="492137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No registra los datos hacia la tabla, porque el código ingresado ya esta registrado</a:t>
            </a:r>
            <a:endParaRPr lang="es-PE" sz="1600" dirty="0"/>
          </a:p>
        </p:txBody>
      </p:sp>
      <p:pic>
        <p:nvPicPr>
          <p:cNvPr id="5" name="Gráfico 4" descr="Mano con dedo índice apuntando a la derecha con relleno sólido">
            <a:extLst>
              <a:ext uri="{FF2B5EF4-FFF2-40B4-BE49-F238E27FC236}">
                <a16:creationId xmlns:a16="http://schemas.microsoft.com/office/drawing/2014/main" id="{B2C4AC24-06B7-969F-7791-1A574434F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092512" y="4518088"/>
            <a:ext cx="381001" cy="33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12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2667000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8000" dirty="0">
                <a:solidFill>
                  <a:srgbClr val="001F5F"/>
                </a:solidFill>
              </a:rPr>
              <a:t>CIERRE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Marcador de contenido 2"/>
          <p:cNvSpPr>
            <a:spLocks noGrp="1"/>
          </p:cNvSpPr>
          <p:nvPr>
            <p:ph idx="4294967295"/>
          </p:nvPr>
        </p:nvSpPr>
        <p:spPr>
          <a:xfrm>
            <a:off x="381000" y="1524000"/>
            <a:ext cx="11506200" cy="393954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¿Qué  aprendí en esta sesión de aprendizaje?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¿C</a:t>
            </a:r>
            <a:r>
              <a:rPr 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ómo definir y utilizar clases en Java, para registrar los datos hacia una tabla</a:t>
            </a: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¿Cuáles son los pasos para ejecutar instrucciones Transact SQL, para el ingreso de los datos?</a:t>
            </a:r>
          </a:p>
          <a:p>
            <a:pPr algn="just"/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</p:txBody>
      </p:sp>
      <p:pic>
        <p:nvPicPr>
          <p:cNvPr id="35844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1200" y="5105400"/>
            <a:ext cx="1389026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429000" y="56888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ea typeface="+mj-ea"/>
                <a:cs typeface="Segoe UI"/>
              </a:defRPr>
            </a:lvl1pPr>
          </a:lstStyle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lang="en-US" sz="4800" kern="0" dirty="0">
                <a:solidFill>
                  <a:srgbClr val="001F5F"/>
                </a:solidFill>
              </a:rPr>
              <a:t>CIERRE</a:t>
            </a:r>
          </a:p>
        </p:txBody>
      </p:sp>
    </p:spTree>
    <p:extLst>
      <p:ext uri="{BB962C8B-B14F-4D97-AF65-F5344CB8AC3E}">
        <p14:creationId xmlns:p14="http://schemas.microsoft.com/office/powerpoint/2010/main" val="3296888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DE9ECC-63B7-430C-B698-06BF175C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1600"/>
            <a:ext cx="9503645" cy="464820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44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4908" y="388620"/>
            <a:ext cx="4348916" cy="683895"/>
          </a:xfrm>
          <a:custGeom>
            <a:avLst/>
            <a:gdLst/>
            <a:ahLst/>
            <a:cxnLst/>
            <a:rect l="l" t="t" r="r" b="b"/>
            <a:pathLst>
              <a:path w="4368165" h="683894">
                <a:moveTo>
                  <a:pt x="4253611" y="0"/>
                </a:moveTo>
                <a:lnTo>
                  <a:pt x="114046" y="0"/>
                </a:lnTo>
                <a:lnTo>
                  <a:pt x="69596" y="9016"/>
                </a:lnTo>
                <a:lnTo>
                  <a:pt x="33400" y="33400"/>
                </a:lnTo>
                <a:lnTo>
                  <a:pt x="9017" y="69595"/>
                </a:lnTo>
                <a:lnTo>
                  <a:pt x="0" y="114045"/>
                </a:lnTo>
                <a:lnTo>
                  <a:pt x="0" y="569721"/>
                </a:lnTo>
                <a:lnTo>
                  <a:pt x="9017" y="614171"/>
                </a:lnTo>
                <a:lnTo>
                  <a:pt x="33400" y="650366"/>
                </a:lnTo>
                <a:lnTo>
                  <a:pt x="69596" y="674751"/>
                </a:lnTo>
                <a:lnTo>
                  <a:pt x="114046" y="683767"/>
                </a:lnTo>
                <a:lnTo>
                  <a:pt x="4253611" y="683767"/>
                </a:lnTo>
                <a:lnTo>
                  <a:pt x="4298061" y="674751"/>
                </a:lnTo>
                <a:lnTo>
                  <a:pt x="4334256" y="650366"/>
                </a:lnTo>
                <a:lnTo>
                  <a:pt x="4358640" y="614171"/>
                </a:lnTo>
                <a:lnTo>
                  <a:pt x="4367657" y="569721"/>
                </a:lnTo>
                <a:lnTo>
                  <a:pt x="4367657" y="114045"/>
                </a:lnTo>
                <a:lnTo>
                  <a:pt x="4358640" y="69595"/>
                </a:lnTo>
                <a:lnTo>
                  <a:pt x="4334256" y="33400"/>
                </a:lnTo>
                <a:lnTo>
                  <a:pt x="4298061" y="9016"/>
                </a:lnTo>
                <a:lnTo>
                  <a:pt x="4253611" y="0"/>
                </a:lnTo>
                <a:close/>
              </a:path>
            </a:pathLst>
          </a:custGeom>
          <a:solidFill>
            <a:srgbClr val="FAD12C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39200" y="534669"/>
            <a:ext cx="1295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2400" b="1" spc="-5" dirty="0">
                <a:solidFill>
                  <a:srgbClr val="1F3861"/>
                </a:solidFill>
                <a:latin typeface="Segoe UI"/>
                <a:cs typeface="Segoe UI"/>
              </a:rPr>
              <a:t>Sesió</a:t>
            </a:r>
            <a:r>
              <a:rPr sz="2400" b="1" spc="-5" dirty="0">
                <a:solidFill>
                  <a:srgbClr val="1F3861"/>
                </a:solidFill>
                <a:latin typeface="Segoe UI"/>
                <a:cs typeface="Segoe UI"/>
              </a:rPr>
              <a:t>n</a:t>
            </a:r>
            <a:r>
              <a:rPr sz="2400" b="1" spc="-180" dirty="0">
                <a:solidFill>
                  <a:srgbClr val="1F3861"/>
                </a:solidFill>
                <a:latin typeface="Segoe UI"/>
                <a:cs typeface="Segoe UI"/>
              </a:rPr>
              <a:t> </a:t>
            </a:r>
            <a:r>
              <a:rPr lang="es-ES" sz="2400" b="1" spc="-180" dirty="0">
                <a:solidFill>
                  <a:srgbClr val="1F3861"/>
                </a:solidFill>
                <a:latin typeface="Segoe UI"/>
                <a:cs typeface="Segoe UI"/>
              </a:rPr>
              <a:t>7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078172E-C2B3-2F2E-287A-FD80FE8F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-5499"/>
            <a:ext cx="2667000" cy="6858000"/>
          </a:xfrm>
          <a:prstGeom prst="rect">
            <a:avLst/>
          </a:prstGeom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7EA819F-8132-8149-2935-D3CFD73CA746}"/>
              </a:ext>
            </a:extLst>
          </p:cNvPr>
          <p:cNvSpPr/>
          <p:nvPr/>
        </p:nvSpPr>
        <p:spPr>
          <a:xfrm>
            <a:off x="3338656" y="3276600"/>
            <a:ext cx="7751773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Código</a:t>
            </a:r>
            <a:r>
              <a:rPr lang="es-ES" sz="3200" b="1" dirty="0">
                <a:solidFill>
                  <a:prstClr val="white"/>
                </a:solidFill>
                <a:latin typeface="Calibri"/>
              </a:rPr>
              <a:t> Para Registrar Los Datos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274216D-0E06-46A3-3583-15F8C1C8BC92}"/>
              </a:ext>
            </a:extLst>
          </p:cNvPr>
          <p:cNvSpPr/>
          <p:nvPr/>
        </p:nvSpPr>
        <p:spPr>
          <a:xfrm>
            <a:off x="3338656" y="2566986"/>
            <a:ext cx="7751773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Clase UIManager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4907" y="341375"/>
            <a:ext cx="4368165" cy="685800"/>
          </a:xfrm>
          <a:custGeom>
            <a:avLst/>
            <a:gdLst/>
            <a:ahLst/>
            <a:cxnLst/>
            <a:rect l="l" t="t" r="r" b="b"/>
            <a:pathLst>
              <a:path w="4368165" h="685800">
                <a:moveTo>
                  <a:pt x="4253611" y="0"/>
                </a:moveTo>
                <a:lnTo>
                  <a:pt x="114046" y="0"/>
                </a:lnTo>
                <a:lnTo>
                  <a:pt x="69596" y="9017"/>
                </a:lnTo>
                <a:lnTo>
                  <a:pt x="33400" y="33400"/>
                </a:lnTo>
                <a:lnTo>
                  <a:pt x="9017" y="69723"/>
                </a:lnTo>
                <a:lnTo>
                  <a:pt x="0" y="114300"/>
                </a:lnTo>
                <a:lnTo>
                  <a:pt x="0" y="570991"/>
                </a:lnTo>
                <a:lnTo>
                  <a:pt x="9017" y="615569"/>
                </a:lnTo>
                <a:lnTo>
                  <a:pt x="33400" y="651763"/>
                </a:lnTo>
                <a:lnTo>
                  <a:pt x="69596" y="676275"/>
                </a:lnTo>
                <a:lnTo>
                  <a:pt x="114046" y="685291"/>
                </a:lnTo>
                <a:lnTo>
                  <a:pt x="4253611" y="685291"/>
                </a:lnTo>
                <a:lnTo>
                  <a:pt x="4298061" y="676275"/>
                </a:lnTo>
                <a:lnTo>
                  <a:pt x="4334256" y="651763"/>
                </a:lnTo>
                <a:lnTo>
                  <a:pt x="4358640" y="615569"/>
                </a:lnTo>
                <a:lnTo>
                  <a:pt x="4367657" y="570991"/>
                </a:lnTo>
                <a:lnTo>
                  <a:pt x="4367657" y="114300"/>
                </a:lnTo>
                <a:lnTo>
                  <a:pt x="4358640" y="69723"/>
                </a:lnTo>
                <a:lnTo>
                  <a:pt x="4334256" y="33400"/>
                </a:lnTo>
                <a:lnTo>
                  <a:pt x="4298061" y="9017"/>
                </a:lnTo>
                <a:lnTo>
                  <a:pt x="4253611" y="0"/>
                </a:lnTo>
                <a:close/>
              </a:path>
            </a:pathLst>
          </a:custGeom>
          <a:solidFill>
            <a:srgbClr val="FAD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438400" y="488378"/>
            <a:ext cx="8305800" cy="391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0430" algn="ctr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Logro </a:t>
            </a:r>
            <a:r>
              <a:rPr dirty="0"/>
              <a:t>de</a:t>
            </a:r>
            <a:r>
              <a:rPr spc="-265" dirty="0"/>
              <a:t> </a:t>
            </a:r>
            <a:r>
              <a:rPr spc="-5" dirty="0"/>
              <a:t>Sesión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E99AC55-DC6C-4AB1-A78D-36A42D8D3701}"/>
              </a:ext>
            </a:extLst>
          </p:cNvPr>
          <p:cNvSpPr txBox="1">
            <a:spLocks/>
          </p:cNvSpPr>
          <p:nvPr/>
        </p:nvSpPr>
        <p:spPr>
          <a:xfrm>
            <a:off x="4038600" y="1295400"/>
            <a:ext cx="7924800" cy="438842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s-ES" sz="2800" b="1" kern="0" dirty="0">
                <a:solidFill>
                  <a:schemeClr val="tx1"/>
                </a:solidFill>
                <a:latin typeface="Century Gothic" pitchFamily="34" charset="0"/>
              </a:rPr>
              <a:t>Al terminar la sesión, el alumno:</a:t>
            </a:r>
          </a:p>
          <a:p>
            <a:pPr lvl="2" algn="just">
              <a:lnSpc>
                <a:spcPct val="200000"/>
              </a:lnSpc>
              <a:buFont typeface="Wingdings" pitchFamily="2" charset="2"/>
              <a:buChar char="q"/>
              <a:defRPr/>
            </a:pPr>
            <a:r>
              <a:rPr lang="es-ES" sz="2800" b="1" kern="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s-ES" sz="2800" b="1" kern="0" dirty="0">
                <a:latin typeface="Century Gothic" pitchFamily="34" charset="0"/>
              </a:rPr>
              <a:t>Aprende a codificar el ingreso de datos a una o varias tablas con clases, utilizando las sentencias Transact SQL.</a:t>
            </a:r>
            <a:endParaRPr lang="es-ES" sz="2800" b="1" kern="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026" name="Picture 2" descr="NetBeans - Wikipedia, la enciclopedia libre">
            <a:extLst>
              <a:ext uri="{FF2B5EF4-FFF2-40B4-BE49-F238E27FC236}">
                <a16:creationId xmlns:a16="http://schemas.microsoft.com/office/drawing/2014/main" id="{A61478D3-BFC3-C76F-B637-55CCF6CD7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3581400" cy="412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97969A5-11D5-0876-F922-9C41A3EBDF64}"/>
              </a:ext>
            </a:extLst>
          </p:cNvPr>
          <p:cNvSpPr/>
          <p:nvPr/>
        </p:nvSpPr>
        <p:spPr>
          <a:xfrm>
            <a:off x="2057400" y="1066800"/>
            <a:ext cx="7751773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Clase UIManager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63D277-EDA2-9ACC-CB19-DAE129DFC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88" y="1905000"/>
            <a:ext cx="6763512" cy="480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9B44910-25EF-567D-598D-7B93895E8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3013704"/>
            <a:ext cx="4648200" cy="25831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790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01F0035-D0E4-B051-7437-B40BC438DD33}"/>
              </a:ext>
            </a:extLst>
          </p:cNvPr>
          <p:cNvSpPr txBox="1"/>
          <p:nvPr/>
        </p:nvSpPr>
        <p:spPr>
          <a:xfrm>
            <a:off x="152400" y="76200"/>
            <a:ext cx="8686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b="1" dirty="0"/>
              <a:t>La clase UIManager es una clase proporcionada por la plataforma Java Swing.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b="1" dirty="0"/>
              <a:t>Pertenece al paquete javax.swing y se utiliza para administrar el aspecto visual de la interfaz de usuario de una aplicación Swing.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b="1" dirty="0"/>
              <a:t>Proporciona métodos y propiedades para configurar el aspecto y la apariencia de los componentes de la interfaz gráfica, como ventanas, botones, paneles, etc.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b="1" dirty="0"/>
              <a:t>Permite cambiar la apariencia de los componentes utilizando diferentes "look and feels" (L&amp;F), que son conjuntos de reglas y estilos que definen la apariencia de los componentes en una aplicación.</a:t>
            </a:r>
            <a:endParaRPr lang="es-PE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EFF2FF-BE24-4A7C-CCB4-9865ED818D63}"/>
              </a:ext>
            </a:extLst>
          </p:cNvPr>
          <p:cNvSpPr txBox="1"/>
          <p:nvPr/>
        </p:nvSpPr>
        <p:spPr>
          <a:xfrm>
            <a:off x="228600" y="2362200"/>
            <a:ext cx="11734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b="1" dirty="0"/>
              <a:t>Algunas de las funciones más comunes de la clase UIManager incluyen:</a:t>
            </a:r>
          </a:p>
          <a:p>
            <a:pPr algn="just"/>
            <a:endParaRPr lang="es-PE" sz="1200" b="1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PE" b="1" dirty="0"/>
              <a:t>setLookAndFeel(String className): Establece el "look and feel" de la aplicación utilizando la clase L&amp;F especificada.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PE" b="1" dirty="0"/>
              <a:t>getSystemLookAndFeelClassName(): Obtiene el nombre de la clase del "look and feel" del sistema operativo actual.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PE" b="1" dirty="0"/>
              <a:t>put(String key, Object value): Asigna un valor a una propiedad específica del "look and feel".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PE" b="1" dirty="0"/>
              <a:t>get(String key): Obtiene el valor de una propiedad específica del "look and feel".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PE" b="1" dirty="0"/>
              <a:t>getLookAndFeelDefaults(): Obtiene el conjunto de valores predeterminados del "look and feel" actual.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1EC635-00C4-B1FE-6D8B-C8BEB4FCA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318079"/>
            <a:ext cx="3429000" cy="2433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431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14CBD87-28F7-E413-205F-0F35ECA7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11734800" cy="45563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áfico 4" descr="Mano con dedo índice apuntando a la derecha con relleno sólido">
            <a:extLst>
              <a:ext uri="{FF2B5EF4-FFF2-40B4-BE49-F238E27FC236}">
                <a16:creationId xmlns:a16="http://schemas.microsoft.com/office/drawing/2014/main" id="{21035EE1-9965-61CC-BE1A-DC8285976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124200" y="4267200"/>
            <a:ext cx="517783" cy="45720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62F0BF2-ABAE-23F0-495E-458466D2FDF2}"/>
              </a:ext>
            </a:extLst>
          </p:cNvPr>
          <p:cNvSpPr txBox="1"/>
          <p:nvPr/>
        </p:nvSpPr>
        <p:spPr>
          <a:xfrm>
            <a:off x="3581400" y="4343400"/>
            <a:ext cx="62484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El bloque try, indica que se va a intentar ejecutar un bloque de código que puede lanzar excepciones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42655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EF3E03C-8A25-54D4-C801-576CF3431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90600"/>
            <a:ext cx="11887200" cy="4582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áfico 4" descr="Mano con dedo índice apuntando a la derecha con relleno sólido">
            <a:extLst>
              <a:ext uri="{FF2B5EF4-FFF2-40B4-BE49-F238E27FC236}">
                <a16:creationId xmlns:a16="http://schemas.microsoft.com/office/drawing/2014/main" id="{10028A49-C7CE-ACE7-DC8E-1AC4096B9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101911" y="3984689"/>
            <a:ext cx="381001" cy="33642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4DD84E6-D59A-C9E3-53B1-3FB6B14D958F}"/>
              </a:ext>
            </a:extLst>
          </p:cNvPr>
          <p:cNvSpPr txBox="1"/>
          <p:nvPr/>
        </p:nvSpPr>
        <p:spPr>
          <a:xfrm>
            <a:off x="3490956" y="3962400"/>
            <a:ext cx="2895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s-ES" sz="1600" dirty="0"/>
              <a:t>Se utiliza la clase: UIManager</a:t>
            </a:r>
            <a:endParaRPr lang="es-PE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9A73746-236A-C2DA-943B-5808625A5053}"/>
              </a:ext>
            </a:extLst>
          </p:cNvPr>
          <p:cNvSpPr txBox="1"/>
          <p:nvPr/>
        </p:nvSpPr>
        <p:spPr>
          <a:xfrm>
            <a:off x="76200" y="5704582"/>
            <a:ext cx="1188720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just"/>
            <a:r>
              <a:rPr lang="es-ES" sz="1600" dirty="0"/>
              <a:t>UIManager.setLookAndFeel(UIManager.getSystemLookAndFeelClassName()), se utiliza para establecer el "look and feel" de la aplicación al del sistema operativo en el que se está ejecutando. </a:t>
            </a:r>
          </a:p>
          <a:p>
            <a:pPr algn="just"/>
            <a:endParaRPr lang="es-ES" sz="800" dirty="0"/>
          </a:p>
          <a:p>
            <a:pPr algn="just"/>
            <a:r>
              <a:rPr lang="es-ES" sz="1600" dirty="0"/>
              <a:t>Esto asegura que la interfaz gráfica se vea coherente con la apariencia de otras aplicaciones del sistema operativo.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387949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2037</TotalTime>
  <Words>1290</Words>
  <Application>Microsoft Office PowerPoint</Application>
  <PresentationFormat>Panorámica</PresentationFormat>
  <Paragraphs>110</Paragraphs>
  <Slides>39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6" baseType="lpstr">
      <vt:lpstr>Arial</vt:lpstr>
      <vt:lpstr>Calibri</vt:lpstr>
      <vt:lpstr>Century Gothic</vt:lpstr>
      <vt:lpstr>Roboto</vt:lpstr>
      <vt:lpstr>Segoe UI</vt:lpstr>
      <vt:lpstr>Wingdings</vt:lpstr>
      <vt:lpstr>Office Theme</vt:lpstr>
      <vt:lpstr>INICIO</vt:lpstr>
      <vt:lpstr>Presentación de PowerPoint</vt:lpstr>
      <vt:lpstr>Presentación de PowerPoint</vt:lpstr>
      <vt:lpstr>Presentación de PowerPoint</vt:lpstr>
      <vt:lpstr>Logro de Sesión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CIERRE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creator>Orians, A.J.</dc:creator>
  <cp:lastModifiedBy>christian loza</cp:lastModifiedBy>
  <cp:revision>348</cp:revision>
  <dcterms:created xsi:type="dcterms:W3CDTF">2020-08-20T00:31:08Z</dcterms:created>
  <dcterms:modified xsi:type="dcterms:W3CDTF">2023-06-16T22:18:04Z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2020-08-20T00:00:00Z</vt:filetime>
  </property>
</Properties>
</file>