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1" r:id="rId4"/>
    <p:sldId id="258" r:id="rId5"/>
    <p:sldId id="259" r:id="rId6"/>
    <p:sldId id="506" r:id="rId7"/>
    <p:sldId id="505" r:id="rId8"/>
    <p:sldId id="508" r:id="rId9"/>
    <p:sldId id="530" r:id="rId10"/>
    <p:sldId id="529" r:id="rId11"/>
    <p:sldId id="528" r:id="rId12"/>
    <p:sldId id="527" r:id="rId13"/>
    <p:sldId id="526" r:id="rId14"/>
    <p:sldId id="525" r:id="rId15"/>
    <p:sldId id="524" r:id="rId16"/>
    <p:sldId id="523" r:id="rId17"/>
    <p:sldId id="522" r:id="rId18"/>
    <p:sldId id="521" r:id="rId19"/>
    <p:sldId id="520" r:id="rId20"/>
    <p:sldId id="519" r:id="rId21"/>
    <p:sldId id="518" r:id="rId22"/>
    <p:sldId id="517" r:id="rId23"/>
    <p:sldId id="516" r:id="rId24"/>
    <p:sldId id="515" r:id="rId25"/>
    <p:sldId id="514" r:id="rId26"/>
    <p:sldId id="513" r:id="rId27"/>
    <p:sldId id="512" r:id="rId28"/>
    <p:sldId id="289" r:id="rId29"/>
    <p:sldId id="296" r:id="rId30"/>
    <p:sldId id="297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57B6C9-ACD7-2BFD-2C38-CBA38F21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8639175" cy="569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BF5231-74D2-AE1E-22C9-6E2686D5EF5A}"/>
              </a:ext>
            </a:extLst>
          </p:cNvPr>
          <p:cNvSpPr txBox="1"/>
          <p:nvPr/>
        </p:nvSpPr>
        <p:spPr>
          <a:xfrm>
            <a:off x="8534400" y="5036403"/>
            <a:ext cx="3505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declara una variable: pst_busqueda de tipo clase: PreparedStatement, cuyo valor inicial es nulo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81D8891E-BCE4-0F00-4667-3C8D1431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180032" y="5181600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4DDD89-F81F-14B5-6A22-DBD5ABEF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7956"/>
            <a:ext cx="11277600" cy="5280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2F55A3-7631-E22F-9E49-6EC88DEB9553}"/>
              </a:ext>
            </a:extLst>
          </p:cNvPr>
          <p:cNvSpPr txBox="1"/>
          <p:nvPr/>
        </p:nvSpPr>
        <p:spPr>
          <a:xfrm>
            <a:off x="4267200" y="5602815"/>
            <a:ext cx="716280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/>
            <a:r>
              <a:rPr lang="es-ES" sz="1600" dirty="0"/>
              <a:t>Se prepara una sentencia SQL utilizando el método: prepareStatement del objeto cn, para realizar una consulta a la tabla: alumno.</a:t>
            </a:r>
          </a:p>
          <a:p>
            <a:pPr algn="l"/>
            <a:endParaRPr lang="es-ES" sz="400" dirty="0"/>
          </a:p>
          <a:p>
            <a:pPr algn="l"/>
            <a:r>
              <a:rPr lang="es-ES" sz="1600" dirty="0"/>
              <a:t>La consulta utiliza la cláusula WHERE con la condición cod_alu = ?, donde ? es un marcador de posición para un valor o parámetro que obtiene un valor.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F7FFB780-46D1-AA54-8DC5-F34564493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265664" y="5249937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B9587A-0DAF-98E7-DC81-C6FC2420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9" y="1072766"/>
            <a:ext cx="11939211" cy="5251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F17522-1351-6049-4B23-234F82EF6C18}"/>
              </a:ext>
            </a:extLst>
          </p:cNvPr>
          <p:cNvSpPr txBox="1"/>
          <p:nvPr/>
        </p:nvSpPr>
        <p:spPr>
          <a:xfrm>
            <a:off x="4572000" y="5739825"/>
            <a:ext cx="6858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asigna el valor del parámetro: pst_busqueda.setString(1, vcodigo), donde 1 indica la posición del parámetro y vcodigo es el valor a asignar.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258F50D0-362A-2C0C-614D-CD8C68E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323064" y="5386947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BEA65F-06C2-7D9A-5351-6520679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66800"/>
            <a:ext cx="1181100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E3A43F-0F36-974D-3E6A-2AAA0753917A}"/>
              </a:ext>
            </a:extLst>
          </p:cNvPr>
          <p:cNvSpPr txBox="1"/>
          <p:nvPr/>
        </p:nvSpPr>
        <p:spPr>
          <a:xfrm>
            <a:off x="4435329" y="6096000"/>
            <a:ext cx="60040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ejecuta la consulta utilizando: pst_busqueda.executeQuery().</a:t>
            </a:r>
          </a:p>
          <a:p>
            <a:pPr algn="just"/>
            <a:r>
              <a:rPr lang="es-ES" sz="1600" dirty="0"/>
              <a:t>El resultado se almacena en un objeto ResultSet llamado rs.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67504692-532A-F753-4152-707C8575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656064" y="5745235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8B27ED-4DAC-1979-B5E0-8BE911A9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430000" cy="5467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970010-2B68-DD3F-67B6-4369008022CB}"/>
              </a:ext>
            </a:extLst>
          </p:cNvPr>
          <p:cNvSpPr txBox="1"/>
          <p:nvPr/>
        </p:nvSpPr>
        <p:spPr>
          <a:xfrm>
            <a:off x="4648200" y="5635217"/>
            <a:ext cx="5851671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obtiene el objeto ResultSetMetaData con el nombre: data a través de: rs.getMetaData().</a:t>
            </a:r>
          </a:p>
          <a:p>
            <a:pPr algn="just"/>
            <a:endParaRPr lang="es-ES" sz="500" dirty="0"/>
          </a:p>
          <a:p>
            <a:pPr algn="just"/>
            <a:r>
              <a:rPr lang="es-ES" sz="1600" dirty="0"/>
              <a:t>Proporciona información sobre los metadatos de la consulta, como la cantidad de columnas devueltas en el resultado.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087357AD-23C8-0EF0-C7D7-2DA129C9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978292">
            <a:off x="4252753" y="5535654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86D48F-7528-63F8-C12E-E2E9553F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11353800" cy="5673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1C4768-A46B-4EC9-5A69-5853884ACC2C}"/>
              </a:ext>
            </a:extLst>
          </p:cNvPr>
          <p:cNvSpPr txBox="1"/>
          <p:nvPr/>
        </p:nvSpPr>
        <p:spPr>
          <a:xfrm>
            <a:off x="4191000" y="6172200"/>
            <a:ext cx="6858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El método: data.getColumnCount(), devuelve el número de columnas en el resultado de la consulta y se asigna a la variable: nc que es de tipo entero.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D8A5E932-F857-DDC5-91C6-ECE5B311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503664" y="5783335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8ACAEC-8022-B0FE-D23B-4F65F795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36196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E4A0BF-3E25-7C3B-591D-49B1F970816E}"/>
              </a:ext>
            </a:extLst>
          </p:cNvPr>
          <p:cNvSpPr txBox="1"/>
          <p:nvPr/>
        </p:nvSpPr>
        <p:spPr>
          <a:xfrm>
            <a:off x="3182762" y="5257800"/>
            <a:ext cx="69518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verifica si hay un resultado en el ResultSet, utilizando: if(rs.next()).</a:t>
            </a:r>
          </a:p>
          <a:p>
            <a:pPr algn="just"/>
            <a:r>
              <a:rPr lang="es-ES" sz="1600" dirty="0"/>
              <a:t>Si hay al menos un resultado, significa que se encontró el código en la tabla.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C730A760-6AFF-821E-7FE3-28A60C2F4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788342" y="5231808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C023A1-A193-A501-1B20-7E0D3DC2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11804661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1558FA8-18C0-340F-7215-9DB47614FED2}"/>
              </a:ext>
            </a:extLst>
          </p:cNvPr>
          <p:cNvSpPr txBox="1"/>
          <p:nvPr/>
        </p:nvSpPr>
        <p:spPr>
          <a:xfrm>
            <a:off x="4191000" y="5486400"/>
            <a:ext cx="3657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asigna a la variable: encontrado=true.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6166A126-0177-0013-F35B-F4CDAAA6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92491" y="5480110"/>
            <a:ext cx="304799" cy="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0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62284B-F347-B317-EB4D-AFE54F71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066800"/>
            <a:ext cx="118872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ECF213-D26D-80FD-7D9C-DDF5A7DB4B1C}"/>
              </a:ext>
            </a:extLst>
          </p:cNvPr>
          <p:cNvSpPr txBox="1"/>
          <p:nvPr/>
        </p:nvSpPr>
        <p:spPr>
          <a:xfrm>
            <a:off x="4419600" y="5029200"/>
            <a:ext cx="5638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crea un arreglo de objetos llamado filas, con un tamaño nc, que es el número de columnas en el resultado de la consulta.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58E2DEBD-3C12-587F-B845-7EFDF334A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63891" y="5022910"/>
            <a:ext cx="304799" cy="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4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E575C0F-AB86-B085-EECD-BCA57FCC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730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A4CC972-CF0C-CD0B-CEDA-F3BE6871619A}"/>
              </a:ext>
            </a:extLst>
          </p:cNvPr>
          <p:cNvSpPr txBox="1"/>
          <p:nvPr/>
        </p:nvSpPr>
        <p:spPr>
          <a:xfrm>
            <a:off x="3102010" y="5054025"/>
            <a:ext cx="47465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utiliza un bucle for, para iterar desde 0 hasta nc-1, que representa cada columna en el resultado.</a:t>
            </a:r>
            <a:endParaRPr lang="es-PE" sz="1600" dirty="0"/>
          </a:p>
        </p:txBody>
      </p:sp>
      <p:pic>
        <p:nvPicPr>
          <p:cNvPr id="9" name="Gráfico 8" descr="Mano con dedo índice apuntando a la derecha con relleno sólido">
            <a:extLst>
              <a:ext uri="{FF2B5EF4-FFF2-40B4-BE49-F238E27FC236}">
                <a16:creationId xmlns:a16="http://schemas.microsoft.com/office/drawing/2014/main" id="{E6117025-2ABA-AB0D-479C-2AE2EC42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825691" y="4971535"/>
            <a:ext cx="304799" cy="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0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489CD6-C047-773B-5645-CFEAE423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1100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DF3B521-BDFD-C5CB-F098-BCFE2F797D39}"/>
              </a:ext>
            </a:extLst>
          </p:cNvPr>
          <p:cNvSpPr txBox="1"/>
          <p:nvPr/>
        </p:nvSpPr>
        <p:spPr>
          <a:xfrm>
            <a:off x="6019800" y="4724400"/>
            <a:ext cx="5867400" cy="1646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En cada iteración, se utiliza rs.getObject(f + 1), para obtener el valor del registro actual en la columna f+1.</a:t>
            </a:r>
          </a:p>
          <a:p>
            <a:pPr algn="just"/>
            <a:endParaRPr lang="es-ES" sz="900" dirty="0"/>
          </a:p>
          <a:p>
            <a:pPr algn="just"/>
            <a:r>
              <a:rPr lang="es-ES" sz="1600" dirty="0"/>
              <a:t>f+1 se utiliza porque los índices de las columnas en ResultSet comienzan desde 1 en lugar de 0.</a:t>
            </a:r>
          </a:p>
          <a:p>
            <a:pPr algn="just"/>
            <a:endParaRPr lang="es-ES" sz="900" dirty="0"/>
          </a:p>
          <a:p>
            <a:pPr algn="just"/>
            <a:r>
              <a:rPr lang="es-ES" sz="1600" dirty="0"/>
              <a:t>El valor obtenido se asigna al arreglo: filas en la posición f.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43E22D84-848C-C7D8-C166-CB0D6666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3491" y="5200135"/>
            <a:ext cx="304799" cy="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D465B8-26F6-69F8-D4F8-F10CC9C1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599"/>
            <a:ext cx="10668000" cy="5744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86A7DB-7EE2-3A3E-9FD6-3CB0728A0515}"/>
              </a:ext>
            </a:extLst>
          </p:cNvPr>
          <p:cNvSpPr txBox="1"/>
          <p:nvPr/>
        </p:nvSpPr>
        <p:spPr>
          <a:xfrm>
            <a:off x="8534401" y="2450574"/>
            <a:ext cx="3581399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actualizan las propiedades del objeto: entbusqueda, con los valores obtenidos del arreglo filas.</a:t>
            </a:r>
          </a:p>
          <a:p>
            <a:pPr algn="just"/>
            <a:endParaRPr lang="es-ES" sz="500" dirty="0"/>
          </a:p>
          <a:p>
            <a:pPr algn="just"/>
            <a:r>
              <a:rPr lang="es-ES" sz="1400" dirty="0"/>
              <a:t>Se utilizan los métodos: setCodigo, setPaterno, setMaterno, setNombres, setEdad, setSexo, setDireccion, setDistrito, setCorreo, para establecer los valores correspondientes.</a:t>
            </a:r>
            <a:endParaRPr lang="es-PE" sz="14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24D8EF2A-3FCF-1644-0AB9-BCA639D03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153400" y="3664388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F5CDC1-02AB-6C7F-8CD0-7F045200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734800" cy="577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531294AB-6DA2-A8C1-CFD6-F27B5A258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276600" y="4876800"/>
            <a:ext cx="381001" cy="3967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C1AEA2-6DC0-DFED-3914-6B158BE4167E}"/>
              </a:ext>
            </a:extLst>
          </p:cNvPr>
          <p:cNvSpPr txBox="1"/>
          <p:nvPr/>
        </p:nvSpPr>
        <p:spPr>
          <a:xfrm>
            <a:off x="3657600" y="4876800"/>
            <a:ext cx="5638800" cy="81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Si el bloque if anterior (if (rs.next())) no se cumple, significa que no se encontró ningún registro en la búsqueda del código del alumno.</a:t>
            </a:r>
          </a:p>
          <a:p>
            <a:pPr algn="just"/>
            <a:endParaRPr lang="es-ES" sz="500" dirty="0"/>
          </a:p>
          <a:p>
            <a:pPr algn="just"/>
            <a:r>
              <a:rPr lang="es-ES" sz="1400" dirty="0"/>
              <a:t>En ese caso, se ejecuta el bloque else.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98510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E4EE44-647C-1571-A003-30FE98D2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0515600" cy="4988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7EFD7F4-53A8-0A23-DB59-8FA3B4E47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741664" y="4945135"/>
            <a:ext cx="381001" cy="3967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7B30FC-032F-20D4-554A-DD1F3162A366}"/>
              </a:ext>
            </a:extLst>
          </p:cNvPr>
          <p:cNvSpPr txBox="1"/>
          <p:nvPr/>
        </p:nvSpPr>
        <p:spPr>
          <a:xfrm>
            <a:off x="4215317" y="4992180"/>
            <a:ext cx="782428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utiliza un JOptionPane.showMessageDialog(), para mostrar un mensaje de diálogo en una ventana emergente.</a:t>
            </a:r>
          </a:p>
          <a:p>
            <a:pPr algn="just"/>
            <a:r>
              <a:rPr lang="es-ES" sz="1400" dirty="0"/>
              <a:t>El primer argumento (null), indica que no hay un componente padre asociado al diálogo.</a:t>
            </a:r>
          </a:p>
          <a:p>
            <a:pPr algn="just"/>
            <a:r>
              <a:rPr lang="es-ES" sz="1400" dirty="0"/>
              <a:t>El segundo argumento ("CODIGO NO ENCONTRADO") es el mensaje que se muestra en la ventana emergente.</a:t>
            </a:r>
          </a:p>
          <a:p>
            <a:pPr algn="just"/>
            <a:r>
              <a:rPr lang="es-ES" sz="1400" dirty="0"/>
              <a:t>El tercer argumento ("ERROR EN BUSQUEDA") es el título de la ventana emergente.</a:t>
            </a:r>
          </a:p>
          <a:p>
            <a:pPr algn="just"/>
            <a:r>
              <a:rPr lang="es-ES" sz="1400" dirty="0"/>
              <a:t>JOptionPane.ERROR_MESSAGE se utiliza para indicar que se muestra un ícono de error en la ventana emergente.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0597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91D2A1-D3CF-7F3B-E4F6-EAE5C364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1"/>
            <a:ext cx="1181100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D3DD17F6-8BF5-6EBC-132F-B52A7D20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343401" y="5181600"/>
            <a:ext cx="381001" cy="3967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26C044-E150-D216-3993-0EF7A6A1D8FF}"/>
              </a:ext>
            </a:extLst>
          </p:cNvPr>
          <p:cNvSpPr txBox="1"/>
          <p:nvPr/>
        </p:nvSpPr>
        <p:spPr>
          <a:xfrm>
            <a:off x="4724402" y="5306001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establece encontrado=false, para indicar que no se encontró el código del alumno en la búsqueda.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134737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1B4B91-9683-8893-7D59-52AD6C56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066800"/>
            <a:ext cx="118872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D37FD2A5-406C-DF3D-BC8D-BE06C5D1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71501" y="6013571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1C0A9C1-FAB7-AC95-76E6-8A0624A1538B}"/>
              </a:ext>
            </a:extLst>
          </p:cNvPr>
          <p:cNvSpPr txBox="1"/>
          <p:nvPr/>
        </p:nvSpPr>
        <p:spPr>
          <a:xfrm>
            <a:off x="76200" y="6324600"/>
            <a:ext cx="1371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icono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1E8924F3-9F70-415F-73BF-96A0F153E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032171" y="6239194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2BCD28-B862-5F61-86D9-409D62903BE5}"/>
              </a:ext>
            </a:extLst>
          </p:cNvPr>
          <p:cNvSpPr txBox="1"/>
          <p:nvPr/>
        </p:nvSpPr>
        <p:spPr>
          <a:xfrm>
            <a:off x="2315011" y="6324600"/>
            <a:ext cx="149499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969405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A19670-1751-56A5-E2CC-AFFF9B58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5" y="990600"/>
            <a:ext cx="10983785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F09F892-0143-F178-7EA3-87A6DC3262F8}"/>
              </a:ext>
            </a:extLst>
          </p:cNvPr>
          <p:cNvSpPr txBox="1"/>
          <p:nvPr/>
        </p:nvSpPr>
        <p:spPr>
          <a:xfrm>
            <a:off x="2192049" y="6019800"/>
            <a:ext cx="718055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capturan posibles excepciones que pueden ocurrir durante la ejecución del bloque try.</a:t>
            </a:r>
          </a:p>
          <a:p>
            <a:pPr algn="just"/>
            <a:r>
              <a:rPr lang="es-ES" sz="1400" dirty="0"/>
              <a:t>Estas excepciones incluyen: HeadlessException, NumberFormatException y SQLException.</a:t>
            </a:r>
          </a:p>
          <a:p>
            <a:pPr algn="just"/>
            <a:r>
              <a:rPr lang="es-ES" sz="1400" dirty="0"/>
              <a:t>No se realiza ninguna acción específica en caso de que se produzcan excepciones.</a:t>
            </a:r>
            <a:endParaRPr lang="es-PE" sz="14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53D34973-685F-F0E1-5281-C3E2AAC5F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880959" y="5937309"/>
            <a:ext cx="304799" cy="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7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7E42C3-B1D8-187C-A0DD-E4EA7631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599"/>
            <a:ext cx="11277600" cy="5683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B4FC62EA-67AB-5942-DDAC-550E472E9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809901" y="6089771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7691AC-50B7-483D-0500-80F59A945903}"/>
              </a:ext>
            </a:extLst>
          </p:cNvPr>
          <p:cNvSpPr txBox="1"/>
          <p:nvPr/>
        </p:nvSpPr>
        <p:spPr>
          <a:xfrm>
            <a:off x="1676400" y="6400800"/>
            <a:ext cx="7848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retorna el valor de la variable encontrado, que indica: si se encontró o no el código en la búsqueda.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35230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115062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</a:t>
            </a:r>
            <a:r>
              <a:rPr 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ómo definir y utilizar clases en Java, para buscar los datos por medio de los métodos de búsqueda</a:t>
            </a: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pasos para ejecutar instrucciones Transact SQL, para la búsqueda de los datos?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10996" y="1703888"/>
            <a:ext cx="382714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un método de búsqueda de datos, de una o varias tabla con las sentencias Transact SQL.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122266" y="1788281"/>
            <a:ext cx="49915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 utiliza las clases y métodos de búsqueda de los datos de una o varias tablas.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ES" sz="2400" b="1" spc="-180" dirty="0">
                <a:solidFill>
                  <a:srgbClr val="1F3861"/>
                </a:solidFill>
                <a:latin typeface="Segoe UI"/>
                <a:cs typeface="Segoe UI"/>
              </a:rPr>
              <a:t>8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74216D-0E06-46A3-3583-15F8C1C8BC92}"/>
              </a:ext>
            </a:extLst>
          </p:cNvPr>
          <p:cNvSpPr/>
          <p:nvPr/>
        </p:nvSpPr>
        <p:spPr>
          <a:xfrm>
            <a:off x="3505200" y="30480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Método De Búsqueda Por Código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4038600" y="1295400"/>
            <a:ext cx="7924800" cy="43884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 a codificar métodos de búsqueda de datos de una o varias tablas con clases y métodos, utilizando las sentencias Transact SQL.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81400" cy="41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01B00F-5561-4740-CA20-85F0E4BB1E0B}"/>
              </a:ext>
            </a:extLst>
          </p:cNvPr>
          <p:cNvSpPr/>
          <p:nvPr/>
        </p:nvSpPr>
        <p:spPr>
          <a:xfrm>
            <a:off x="2220113" y="2778011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Método De Búsqueda Por Código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6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478E398-3047-03B0-D7F5-624DA566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110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99009DE-1FDC-6F2C-6726-6A64F5A755DD}"/>
              </a:ext>
            </a:extLst>
          </p:cNvPr>
          <p:cNvSpPr txBox="1"/>
          <p:nvPr/>
        </p:nvSpPr>
        <p:spPr>
          <a:xfrm>
            <a:off x="1828800" y="5892225"/>
            <a:ext cx="84582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/>
            <a:r>
              <a:rPr lang="es-ES" sz="1600" dirty="0"/>
              <a:t>Se crea un método con el nombre: Busqueda_Codigo_Alumno, de tipo: boolean</a:t>
            </a:r>
          </a:p>
          <a:p>
            <a:pPr algn="l"/>
            <a:r>
              <a:rPr lang="es-ES" sz="1600" dirty="0"/>
              <a:t>Recibe dos parámetros: entbusqueda de tipo clase: Entidad_Alumno y vcodigo de tipo: String</a:t>
            </a:r>
            <a:endParaRPr lang="es-PE" sz="1600" dirty="0"/>
          </a:p>
        </p:txBody>
      </p:sp>
      <p:pic>
        <p:nvPicPr>
          <p:cNvPr id="16" name="Gráfico 15" descr="Mano con dedo índice apuntando a la derecha con relleno sólido">
            <a:extLst>
              <a:ext uri="{FF2B5EF4-FFF2-40B4-BE49-F238E27FC236}">
                <a16:creationId xmlns:a16="http://schemas.microsoft.com/office/drawing/2014/main" id="{1E974DF9-77FE-BF7E-24AE-8E18C08BC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970264" y="5537116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BF3A3E-7474-E52A-C898-779B620E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11000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2250D3-91C8-377E-A164-31F2ECA38B90}"/>
              </a:ext>
            </a:extLst>
          </p:cNvPr>
          <p:cNvSpPr txBox="1"/>
          <p:nvPr/>
        </p:nvSpPr>
        <p:spPr>
          <a:xfrm>
            <a:off x="1447800" y="6096000"/>
            <a:ext cx="7467600" cy="6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/>
            <a:r>
              <a:rPr lang="es-ES" sz="1600" dirty="0"/>
              <a:t>Se declara e inicializa una variable booleana: encontrado con el valor true.</a:t>
            </a:r>
          </a:p>
          <a:p>
            <a:pPr algn="l"/>
            <a:endParaRPr lang="es-ES" sz="500" dirty="0"/>
          </a:p>
          <a:p>
            <a:pPr algn="l"/>
            <a:r>
              <a:rPr lang="es-ES" sz="1600" dirty="0"/>
              <a:t>Esta variable se utilizará para indicar si se encontró o no el código en la búsqueda.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44E8306E-0F0E-FFBE-E090-0F9A188C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617159" y="5731215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0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1BD9EE-9EE7-5A32-3DCB-4DFF4247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45A27D-1C0D-2253-8BF3-57E0A37BC2A1}"/>
              </a:ext>
            </a:extLst>
          </p:cNvPr>
          <p:cNvSpPr txBox="1"/>
          <p:nvPr/>
        </p:nvSpPr>
        <p:spPr>
          <a:xfrm>
            <a:off x="2335568" y="5178299"/>
            <a:ext cx="21602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l">
              <a:buNone/>
            </a:pPr>
            <a:r>
              <a:rPr lang="es-ES" sz="1600" dirty="0"/>
              <a:t>Se inicia un bloque try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14CEE652-B1AB-CC62-13A2-163BCE0A1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81200" y="5125304"/>
            <a:ext cx="381001" cy="3967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E0D533-CBF4-9F7A-E561-E4D6DCBFCB92}"/>
              </a:ext>
            </a:extLst>
          </p:cNvPr>
          <p:cNvSpPr txBox="1"/>
          <p:nvPr/>
        </p:nvSpPr>
        <p:spPr>
          <a:xfrm>
            <a:off x="1295400" y="6367046"/>
            <a:ext cx="4038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l">
              <a:buNone/>
            </a:pPr>
            <a:r>
              <a:rPr lang="es-ES" sz="1600" dirty="0"/>
              <a:t>Y el bloque catch, para capturar la Excepción</a:t>
            </a:r>
            <a:endParaRPr lang="es-PE" sz="1600" dirty="0"/>
          </a:p>
        </p:txBody>
      </p:sp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4153D8B6-2FE1-1869-0289-2D78F65A5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684264" y="6005511"/>
            <a:ext cx="381001" cy="3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974</Words>
  <Application>Microsoft Office PowerPoint</Application>
  <PresentationFormat>Panorámica</PresentationFormat>
  <Paragraphs>85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384</cp:revision>
  <dcterms:created xsi:type="dcterms:W3CDTF">2020-08-20T00:31:08Z</dcterms:created>
  <dcterms:modified xsi:type="dcterms:W3CDTF">2023-06-17T02:21:09Z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