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1" r:id="rId4"/>
    <p:sldId id="258" r:id="rId5"/>
    <p:sldId id="259" r:id="rId6"/>
    <p:sldId id="512" r:id="rId7"/>
    <p:sldId id="513" r:id="rId8"/>
    <p:sldId id="519" r:id="rId9"/>
    <p:sldId id="518" r:id="rId10"/>
    <p:sldId id="517" r:id="rId11"/>
    <p:sldId id="516" r:id="rId12"/>
    <p:sldId id="515" r:id="rId13"/>
    <p:sldId id="514" r:id="rId14"/>
    <p:sldId id="528" r:id="rId15"/>
    <p:sldId id="527" r:id="rId16"/>
    <p:sldId id="526" r:id="rId17"/>
    <p:sldId id="525" r:id="rId18"/>
    <p:sldId id="524" r:id="rId19"/>
    <p:sldId id="523" r:id="rId20"/>
    <p:sldId id="522" r:id="rId21"/>
    <p:sldId id="521" r:id="rId22"/>
    <p:sldId id="520" r:id="rId23"/>
    <p:sldId id="541" r:id="rId24"/>
    <p:sldId id="540" r:id="rId25"/>
    <p:sldId id="539" r:id="rId26"/>
    <p:sldId id="538" r:id="rId27"/>
    <p:sldId id="537" r:id="rId28"/>
    <p:sldId id="536" r:id="rId29"/>
    <p:sldId id="535" r:id="rId30"/>
    <p:sldId id="534" r:id="rId31"/>
    <p:sldId id="533" r:id="rId32"/>
    <p:sldId id="532" r:id="rId33"/>
    <p:sldId id="531" r:id="rId34"/>
    <p:sldId id="530" r:id="rId35"/>
    <p:sldId id="289" r:id="rId36"/>
    <p:sldId id="296" r:id="rId37"/>
    <p:sldId id="297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435715-CB6E-ABC6-AE0B-A34C154B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1136797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D0B053A5-5375-AC73-23CD-8CCDBE89D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69030" y="540694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1F897E-6F9B-4E60-8D51-2B87ECA15094}"/>
              </a:ext>
            </a:extLst>
          </p:cNvPr>
          <p:cNvSpPr txBox="1"/>
          <p:nvPr/>
        </p:nvSpPr>
        <p:spPr>
          <a:xfrm>
            <a:off x="4876800" y="5715000"/>
            <a:ext cx="274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derecho, en el botón: GRABAR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37E874C5-C2F2-CCED-1EC6-7683C8B15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610600" y="5359018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3E763D-E923-F827-67BB-542C945C7192}"/>
              </a:ext>
            </a:extLst>
          </p:cNvPr>
          <p:cNvSpPr txBox="1"/>
          <p:nvPr/>
        </p:nvSpPr>
        <p:spPr>
          <a:xfrm>
            <a:off x="8876446" y="5334000"/>
            <a:ext cx="217255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Edit Text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6883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213815-52B0-6E40-9894-1B3BFCEA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1" y="1066800"/>
            <a:ext cx="11488359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83E66516-0F8B-C49F-C4BC-1B86268F3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321430" y="479437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E05AF9-E20A-9685-5174-8D3B43998F57}"/>
              </a:ext>
            </a:extLst>
          </p:cNvPr>
          <p:cNvSpPr txBox="1"/>
          <p:nvPr/>
        </p:nvSpPr>
        <p:spPr>
          <a:xfrm>
            <a:off x="6324600" y="5102423"/>
            <a:ext cx="1447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Digitar: BUSCAR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9734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FC6450-0D78-44E7-51B3-473F206F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90600"/>
            <a:ext cx="11814571" cy="572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4EBB2050-95BA-8A05-3EA9-13FC0E80F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092830" y="449254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9A7678-0893-FF20-213E-59D3209DFB10}"/>
              </a:ext>
            </a:extLst>
          </p:cNvPr>
          <p:cNvSpPr txBox="1"/>
          <p:nvPr/>
        </p:nvSpPr>
        <p:spPr>
          <a:xfrm>
            <a:off x="4800600" y="4800600"/>
            <a:ext cx="274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derecho, en el botón: BUSCAR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2400F7D4-07F7-F2A9-7390-BAADF92E3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528570" y="4597018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CA384A-BE0B-EA32-8A03-4538D0FF3FDB}"/>
              </a:ext>
            </a:extLst>
          </p:cNvPr>
          <p:cNvSpPr txBox="1"/>
          <p:nvPr/>
        </p:nvSpPr>
        <p:spPr>
          <a:xfrm>
            <a:off x="9807606" y="4495800"/>
            <a:ext cx="20207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</a:t>
            </a:r>
          </a:p>
          <a:p>
            <a:pPr marL="0" indent="0">
              <a:buNone/>
            </a:pPr>
            <a:r>
              <a:rPr lang="es-ES" sz="1400" dirty="0"/>
              <a:t>Change Variable Name…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9384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801CD-F27B-8AA8-3B60-3D02BD30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752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290DEE57-08A4-2D76-1F46-E7FBC53C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982200" y="449580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80957E-CAC9-DF8C-625A-0F104968549A}"/>
              </a:ext>
            </a:extLst>
          </p:cNvPr>
          <p:cNvSpPr txBox="1"/>
          <p:nvPr/>
        </p:nvSpPr>
        <p:spPr>
          <a:xfrm>
            <a:off x="10272925" y="4343400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Nombre del objeto: Jbbuscar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48924A64-F7CF-ABEC-1645-3A234BF5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131348" y="5254548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2CC0820-29AD-A2E7-2290-CD14AA2BC327}"/>
              </a:ext>
            </a:extLst>
          </p:cNvPr>
          <p:cNvSpPr txBox="1"/>
          <p:nvPr/>
        </p:nvSpPr>
        <p:spPr>
          <a:xfrm>
            <a:off x="9444059" y="5559623"/>
            <a:ext cx="167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OK</a:t>
            </a:r>
            <a:endParaRPr lang="es-PE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0BDD99-01E1-0C66-EC45-E639F8A4B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514600"/>
            <a:ext cx="1524000" cy="4224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9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023F2E-EC3E-E322-BC60-16113D3AACCF}"/>
              </a:ext>
            </a:extLst>
          </p:cNvPr>
          <p:cNvSpPr/>
          <p:nvPr/>
        </p:nvSpPr>
        <p:spPr>
          <a:xfrm>
            <a:off x="2220113" y="29718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Del Botón Buscar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26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E3F7D4-FEE0-5A0E-F59D-E355A9D0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8110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BA434E11-C222-EC09-FB03-A0C3CD72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64148" y="410857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E35052-C695-DE1C-BF61-0F7D1FB01CE5}"/>
              </a:ext>
            </a:extLst>
          </p:cNvPr>
          <p:cNvSpPr txBox="1"/>
          <p:nvPr/>
        </p:nvSpPr>
        <p:spPr>
          <a:xfrm>
            <a:off x="4576741" y="4398128"/>
            <a:ext cx="15192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derecho en el botón: BUSCAR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ADE7C6A5-2873-5108-C54C-9FA992C9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727720" y="4641971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0342F4-7D9A-DF54-E3FC-CCD94BBC111C}"/>
              </a:ext>
            </a:extLst>
          </p:cNvPr>
          <p:cNvSpPr txBox="1"/>
          <p:nvPr/>
        </p:nvSpPr>
        <p:spPr>
          <a:xfrm>
            <a:off x="6172200" y="4936706"/>
            <a:ext cx="15192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Events</a:t>
            </a:r>
            <a:endParaRPr lang="es-PE" sz="1400" dirty="0"/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1BB761C1-853A-612E-1405-989842FD9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98462" y="4668445"/>
            <a:ext cx="301822" cy="3142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D6D101-3333-B6BE-8D83-4B61523195FD}"/>
              </a:ext>
            </a:extLst>
          </p:cNvPr>
          <p:cNvSpPr txBox="1"/>
          <p:nvPr/>
        </p:nvSpPr>
        <p:spPr>
          <a:xfrm>
            <a:off x="7842942" y="4963180"/>
            <a:ext cx="15192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Action</a:t>
            </a:r>
            <a:endParaRPr lang="es-PE" sz="1400" dirty="0"/>
          </a:p>
        </p:txBody>
      </p:sp>
      <p:pic>
        <p:nvPicPr>
          <p:cNvPr id="10" name="Gráfico 9" descr="Mano con dedo índice apuntando a la derecha con relleno sólido">
            <a:extLst>
              <a:ext uri="{FF2B5EF4-FFF2-40B4-BE49-F238E27FC236}">
                <a16:creationId xmlns:a16="http://schemas.microsoft.com/office/drawing/2014/main" id="{58640B6D-CE98-2FA4-C592-277AAB514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683630" y="4187748"/>
            <a:ext cx="301822" cy="31428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6687F47-0540-7572-62B6-E9BBC345BDEC}"/>
              </a:ext>
            </a:extLst>
          </p:cNvPr>
          <p:cNvSpPr txBox="1"/>
          <p:nvPr/>
        </p:nvSpPr>
        <p:spPr>
          <a:xfrm>
            <a:off x="8996341" y="3670757"/>
            <a:ext cx="15192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actionPerformed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19272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BC1497-8D11-35E0-D289-6571E05F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96281"/>
            <a:ext cx="11887200" cy="3990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397EFE90-204F-557F-42D0-669D9A6D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11429" y="5125645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3F893F-BF42-7D34-AD9C-46C947E73548}"/>
              </a:ext>
            </a:extLst>
          </p:cNvPr>
          <p:cNvSpPr txBox="1"/>
          <p:nvPr/>
        </p:nvSpPr>
        <p:spPr>
          <a:xfrm>
            <a:off x="1981200" y="5433697"/>
            <a:ext cx="435929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declara una variable booleana: datoencontrado, para almacenar si se encontró o no el código del alumno.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78147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A1E3DF-0B8D-F0AB-A906-307ACC8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" y="1066800"/>
            <a:ext cx="11880068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2BC0884B-7E49-87DD-D381-1273372C6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11429" y="5721928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D01323-7968-F5C0-B41D-287FC23B090B}"/>
              </a:ext>
            </a:extLst>
          </p:cNvPr>
          <p:cNvSpPr txBox="1"/>
          <p:nvPr/>
        </p:nvSpPr>
        <p:spPr>
          <a:xfrm>
            <a:off x="762000" y="6029980"/>
            <a:ext cx="708660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declara una variable: codbusqueda, de tipo String.</a:t>
            </a:r>
          </a:p>
          <a:p>
            <a:pPr algn="just"/>
            <a:endParaRPr lang="es-ES" sz="600" dirty="0"/>
          </a:p>
          <a:p>
            <a:pPr algn="just"/>
            <a:r>
              <a:rPr lang="es-ES" sz="1400" dirty="0"/>
              <a:t>Dicha variable se utiliza para almacenar el código de búsqueda ingresado por el usuario.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19579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F78665-2647-B8F1-02FD-4A4BB115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9912673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D4521878-0D13-13C1-4E98-3F8DD800F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618534" y="487057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282F1D-028D-F896-33F4-305E91C36466}"/>
              </a:ext>
            </a:extLst>
          </p:cNvPr>
          <p:cNvSpPr txBox="1"/>
          <p:nvPr/>
        </p:nvSpPr>
        <p:spPr>
          <a:xfrm>
            <a:off x="5948779" y="4939926"/>
            <a:ext cx="609082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crea una instancia del objeto Entidad_Alumno y se asigna a la variable: obtenerdatos.</a:t>
            </a:r>
          </a:p>
          <a:p>
            <a:pPr algn="just"/>
            <a:r>
              <a:rPr lang="es-ES" sz="1400" dirty="0"/>
              <a:t>Dicha clase Entidad_Alumno, representa los datos de un alumno específico, ya que se utiliza para almacenar los datos obtenidos de una búsqueda.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0991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7B02DA-28D1-D9A0-C61F-ADDE8A9C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8872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ACCFF9-7ED6-6286-CCA6-323A442C449D}"/>
              </a:ext>
            </a:extLst>
          </p:cNvPr>
          <p:cNvSpPr txBox="1"/>
          <p:nvPr/>
        </p:nvSpPr>
        <p:spPr>
          <a:xfrm>
            <a:off x="1524000" y="5907829"/>
            <a:ext cx="6629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utiliza un: JOptionPane.showInputDialog(), para mostrar un cuadro de diálogo de entrada, donde el usuario puede ingresar el código del alumno a buscar. </a:t>
            </a:r>
          </a:p>
          <a:p>
            <a:pPr algn="just"/>
            <a:endParaRPr lang="es-ES" sz="600" dirty="0"/>
          </a:p>
          <a:p>
            <a:pPr algn="just"/>
            <a:r>
              <a:rPr lang="es-ES" sz="1400" dirty="0"/>
              <a:t>El valor ingresado se asigna a la variable codbusqueda.</a:t>
            </a:r>
            <a:endParaRPr lang="es-PE" sz="1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9B4033C-A106-2A7C-E3D5-44A03D5C9876}"/>
              </a:ext>
            </a:extLst>
          </p:cNvPr>
          <p:cNvGrpSpPr/>
          <p:nvPr/>
        </p:nvGrpSpPr>
        <p:grpSpPr>
          <a:xfrm>
            <a:off x="1938359" y="5360438"/>
            <a:ext cx="314281" cy="547391"/>
            <a:chOff x="1938359" y="5360438"/>
            <a:chExt cx="314281" cy="547391"/>
          </a:xfrm>
        </p:grpSpPr>
        <p:pic>
          <p:nvPicPr>
            <p:cNvPr id="4" name="Gráfico 3" descr="Mano con dedo índice apuntando a la derecha con relleno sólido">
              <a:extLst>
                <a:ext uri="{FF2B5EF4-FFF2-40B4-BE49-F238E27FC236}">
                  <a16:creationId xmlns:a16="http://schemas.microsoft.com/office/drawing/2014/main" id="{8AE336EA-CF65-2F0E-F075-70B5E702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944589" y="5354208"/>
              <a:ext cx="301822" cy="314281"/>
            </a:xfrm>
            <a:prstGeom prst="rect">
              <a:avLst/>
            </a:prstGeom>
          </p:spPr>
        </p:pic>
        <p:pic>
          <p:nvPicPr>
            <p:cNvPr id="6" name="Gráfico 5" descr="Mano con dedo índice apuntando a la derecha con relleno sólido">
              <a:extLst>
                <a:ext uri="{FF2B5EF4-FFF2-40B4-BE49-F238E27FC236}">
                  <a16:creationId xmlns:a16="http://schemas.microsoft.com/office/drawing/2014/main" id="{8246E2A3-E6EE-DCD5-D98B-5C527243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944589" y="5599777"/>
              <a:ext cx="301822" cy="3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7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DEEB97-0F91-CFD9-039C-01B9C104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0137"/>
            <a:ext cx="11811000" cy="525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421BA4F6-55C9-6159-32D5-75A156AFA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11728" y="5963684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3D51D6-7F25-D72B-9735-A602B1C55091}"/>
              </a:ext>
            </a:extLst>
          </p:cNvPr>
          <p:cNvSpPr txBox="1"/>
          <p:nvPr/>
        </p:nvSpPr>
        <p:spPr>
          <a:xfrm>
            <a:off x="2514600" y="5966936"/>
            <a:ext cx="745502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400" dirty="0"/>
              <a:t>Se llama al método objproceso.Busqueda_Codigo_Alumno(obtenerdatos, codbusqueda) ,para realizar la búsqueda del código del alumno y se asigna el resultado a la variable datoencontrado.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5945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D7A080-8104-F21E-1FF8-F613F93A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EFFDB623-70F8-0FD1-AB57-863B5D01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065616" y="5635548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3A9DB1-4824-6177-B867-90FB5F2A6860}"/>
              </a:ext>
            </a:extLst>
          </p:cNvPr>
          <p:cNvSpPr txBox="1"/>
          <p:nvPr/>
        </p:nvSpPr>
        <p:spPr>
          <a:xfrm>
            <a:off x="2368489" y="5638800"/>
            <a:ext cx="41085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Si datoencontrado es true, significa que se encontró el código del alumno y se ejecuta el bloque if.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24414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CB66EF-773A-59EB-5D3F-1DAB2CA9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658600" cy="533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B091D665-04DA-0EE5-3C86-E8E26500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4108375" y="541920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29D2ED-969C-2F0B-F066-71E5F1F9DA47}"/>
              </a:ext>
            </a:extLst>
          </p:cNvPr>
          <p:cNvSpPr txBox="1"/>
          <p:nvPr/>
        </p:nvSpPr>
        <p:spPr>
          <a:xfrm>
            <a:off x="4419600" y="5267980"/>
            <a:ext cx="441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Dentro del bloque if, se activan los objetos en la interfaz de usuario, llamando al método: Activar_Objetos()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06763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44805D-1B33-41B4-2D24-BECEF957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1000" cy="5771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2C2BBA86-A615-7619-CBE2-49B599C3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8756575" y="457082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B2C919-19C3-5FFD-6BC2-91B5D23CAAF2}"/>
              </a:ext>
            </a:extLst>
          </p:cNvPr>
          <p:cNvSpPr txBox="1"/>
          <p:nvPr/>
        </p:nvSpPr>
        <p:spPr>
          <a:xfrm>
            <a:off x="9067800" y="4419600"/>
            <a:ext cx="3048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400" dirty="0"/>
              <a:t>Luego se establecen los valores de los campos de texto y otros componentes de la interfaz, con los datos obtenidos del objeto: obtenerdatos, que se lleno en el método:</a:t>
            </a:r>
          </a:p>
          <a:p>
            <a:pPr marL="0" indent="0">
              <a:buNone/>
            </a:pPr>
            <a:r>
              <a:rPr lang="es-ES" sz="1400" dirty="0"/>
              <a:t> Busqueda_Codigo_Alumno().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51939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52167A-32B2-3AE7-FABE-9C82A3C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63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963D1E13-E1A7-AA7C-91D9-03CE1E057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5435431" y="579002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34F6B5-6871-092C-D157-C037616CA47F}"/>
              </a:ext>
            </a:extLst>
          </p:cNvPr>
          <p:cNvSpPr txBox="1"/>
          <p:nvPr/>
        </p:nvSpPr>
        <p:spPr>
          <a:xfrm>
            <a:off x="5730828" y="5648980"/>
            <a:ext cx="26511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habilitan y deshabilitan los botones, según sea necesario.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3539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93B1AF-67A7-693E-8CF9-578C96B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118110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E2171996-54F4-B4CF-669E-31E9A6E29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5380683" y="5866227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13BACB-68B0-8B75-E28B-B66D61D17549}"/>
              </a:ext>
            </a:extLst>
          </p:cNvPr>
          <p:cNvSpPr txBox="1"/>
          <p:nvPr/>
        </p:nvSpPr>
        <p:spPr>
          <a:xfrm>
            <a:off x="5654628" y="5761757"/>
            <a:ext cx="36417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establece: Jtcodigo.setEditable(false), para hacer que el campo de código sea no editable.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68649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BD7747-F99B-A690-7B79-BE5E133D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799"/>
            <a:ext cx="11125200" cy="558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6167782-22F7-0B6F-5274-EB5BDC82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444630" y="616597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E19FFF-EBA7-9133-98C1-352AB06C9DE8}"/>
              </a:ext>
            </a:extLst>
          </p:cNvPr>
          <p:cNvSpPr txBox="1"/>
          <p:nvPr/>
        </p:nvSpPr>
        <p:spPr>
          <a:xfrm>
            <a:off x="2743200" y="6258580"/>
            <a:ext cx="5105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utiliza al método requestFocus: Jtpaterno.requestFocus(), para establecer el enfoque en el campo de texto: Jtpaterno.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2725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27A73D-D572-6530-6A7D-A4D56FEB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0" y="990600"/>
            <a:ext cx="10841590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A3B02372-282D-5173-6176-1C283D62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2316855" y="612427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2E481D-9B72-EADD-583A-F141027EE16A}"/>
              </a:ext>
            </a:extLst>
          </p:cNvPr>
          <p:cNvSpPr txBox="1"/>
          <p:nvPr/>
        </p:nvSpPr>
        <p:spPr>
          <a:xfrm>
            <a:off x="2590800" y="6019800"/>
            <a:ext cx="4267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Si datoencontrado es false, significa que el código del alumno no se encontró y se ejecuta el bloque else.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3398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CAD14CF-6557-1267-4F96-9B7F47B2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613423" cy="5930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420CE34A-BECD-E06F-3F21-CEBC3525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5593455" y="4918226"/>
            <a:ext cx="301822" cy="3142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497CE5-A3C3-FDD9-FD66-4A6A30F709DA}"/>
              </a:ext>
            </a:extLst>
          </p:cNvPr>
          <p:cNvSpPr txBox="1"/>
          <p:nvPr/>
        </p:nvSpPr>
        <p:spPr>
          <a:xfrm>
            <a:off x="5867400" y="4387096"/>
            <a:ext cx="349757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PE" sz="1400" dirty="0"/>
              <a:t>Dentro del bloque else, se utilizan a los métodos, para limpiar, desactivar a los objetos.</a:t>
            </a:r>
          </a:p>
          <a:p>
            <a:pPr algn="just"/>
            <a:endParaRPr lang="es-PE" sz="600" dirty="0"/>
          </a:p>
          <a:p>
            <a:pPr algn="just"/>
            <a:r>
              <a:rPr lang="es-PE" sz="1400" dirty="0"/>
              <a:t>Los botones se habilitan y se deshabilitan.</a:t>
            </a:r>
          </a:p>
          <a:p>
            <a:pPr algn="just"/>
            <a:endParaRPr lang="es-PE" sz="600" dirty="0"/>
          </a:p>
          <a:p>
            <a:pPr algn="just"/>
            <a:r>
              <a:rPr lang="es-PE" sz="1400" dirty="0"/>
              <a:t>Se lista el Jtable y se toma el enfoque del objeto: Jbnuevo.</a:t>
            </a:r>
          </a:p>
        </p:txBody>
      </p:sp>
    </p:spTree>
    <p:extLst>
      <p:ext uri="{BB962C8B-B14F-4D97-AF65-F5344CB8AC3E}">
        <p14:creationId xmlns:p14="http://schemas.microsoft.com/office/powerpoint/2010/main" val="194578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80CF36-38A7-9E0C-3208-2336630C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3402496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4543EC9E-6CEB-7499-9952-AE24AF71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12112">
            <a:off x="542802" y="210112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17AE37-7059-C5C8-F0AC-869F981A22DA}"/>
              </a:ext>
            </a:extLst>
          </p:cNvPr>
          <p:cNvSpPr txBox="1"/>
          <p:nvPr/>
        </p:nvSpPr>
        <p:spPr>
          <a:xfrm>
            <a:off x="838200" y="225623"/>
            <a:ext cx="2362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icono: Run Project</a:t>
            </a:r>
            <a:endParaRPr lang="es-PE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9ECF32-F14B-6609-68A2-448E22417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196247"/>
            <a:ext cx="7315200" cy="5489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C01E7DC9-D9EB-1BFC-FF5B-54878572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864231" y="3934920"/>
            <a:ext cx="301822" cy="3142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75AC54-34CE-6E38-C0F4-E6483BD34C73}"/>
              </a:ext>
            </a:extLst>
          </p:cNvPr>
          <p:cNvSpPr txBox="1"/>
          <p:nvPr/>
        </p:nvSpPr>
        <p:spPr>
          <a:xfrm>
            <a:off x="6109317" y="4218530"/>
            <a:ext cx="21202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BUSCAR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1072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10996" y="1703888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la búsqueda de datos, de una o varias tabla con las sentencias Transact SQL.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122266" y="1788281"/>
            <a:ext cx="49915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utiliza las clases, métodos y componentes de búsqueda de los datos de una o varias tablas.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C90ED-4364-25F9-231F-151DA57B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1282"/>
            <a:ext cx="7721790" cy="5780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39448A73-5E2E-B514-8FDB-7F8819206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30791">
            <a:off x="6326089" y="4103999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892DDB-9B0C-1345-E8C6-E2FC1DA67E31}"/>
              </a:ext>
            </a:extLst>
          </p:cNvPr>
          <p:cNvSpPr txBox="1"/>
          <p:nvPr/>
        </p:nvSpPr>
        <p:spPr>
          <a:xfrm>
            <a:off x="5181600" y="4416623"/>
            <a:ext cx="1524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Digitar: ALU-003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0ACADD45-A981-C64B-4869-99472675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30791">
            <a:off x="7176265" y="4344720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FCD88EB-DA90-90E7-90FA-BF195A233457}"/>
              </a:ext>
            </a:extLst>
          </p:cNvPr>
          <p:cNvSpPr txBox="1"/>
          <p:nvPr/>
        </p:nvSpPr>
        <p:spPr>
          <a:xfrm>
            <a:off x="6858000" y="4630729"/>
            <a:ext cx="990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OK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211061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302906-F927-D0DA-6BD4-A977F30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90600"/>
            <a:ext cx="7620000" cy="5718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DF593BB5-BB0F-5B75-E6A0-3FD33ABE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730630" y="1355191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46E31A-4EE1-BC54-3C8E-7DE0BC416DA9}"/>
              </a:ext>
            </a:extLst>
          </p:cNvPr>
          <p:cNvSpPr txBox="1"/>
          <p:nvPr/>
        </p:nvSpPr>
        <p:spPr>
          <a:xfrm>
            <a:off x="3886200" y="838200"/>
            <a:ext cx="1994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muestran los datos, del código ingresado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8258E839-D772-3572-5A37-2DD0AC25C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308114" y="3831190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A0D029-0968-D6FF-ABF7-00C01C051CB9}"/>
              </a:ext>
            </a:extLst>
          </p:cNvPr>
          <p:cNvSpPr txBox="1"/>
          <p:nvPr/>
        </p:nvSpPr>
        <p:spPr>
          <a:xfrm>
            <a:off x="6553200" y="4114800"/>
            <a:ext cx="21202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BUSCAR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62559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6F28C7-D007-BD13-AF9F-48E94D6B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70" y="990600"/>
            <a:ext cx="7728830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1D6D24A0-D143-F5B3-44B4-547E93C8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17514" y="405979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7B799E-A24A-28BC-AE55-B1E7502F4220}"/>
              </a:ext>
            </a:extLst>
          </p:cNvPr>
          <p:cNvSpPr txBox="1"/>
          <p:nvPr/>
        </p:nvSpPr>
        <p:spPr>
          <a:xfrm>
            <a:off x="4953000" y="4343400"/>
            <a:ext cx="1828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Digitar un código, que no esta registrado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49B19C36-991B-B015-DD7C-FD7EA328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30791">
            <a:off x="7176265" y="4372371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1FD30C-B9CE-FCB7-3332-50C2A7E80C60}"/>
              </a:ext>
            </a:extLst>
          </p:cNvPr>
          <p:cNvSpPr txBox="1"/>
          <p:nvPr/>
        </p:nvSpPr>
        <p:spPr>
          <a:xfrm>
            <a:off x="6858000" y="4658380"/>
            <a:ext cx="990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OK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28660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28728C-08B0-2057-81C8-C32FB0B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90600"/>
            <a:ext cx="7620000" cy="572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EE88C191-9448-3656-53E1-DB6DCB812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30791">
            <a:off x="7557265" y="4362191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F0DBB0-11F0-49F0-BAF2-F9CD9D69781D}"/>
              </a:ext>
            </a:extLst>
          </p:cNvPr>
          <p:cNvSpPr txBox="1"/>
          <p:nvPr/>
        </p:nvSpPr>
        <p:spPr>
          <a:xfrm>
            <a:off x="7239000" y="4648200"/>
            <a:ext cx="990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el botón: OK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23166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12B6DE-7FF5-5CCF-0024-06ADA1F5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0600"/>
            <a:ext cx="7620000" cy="5718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6A92D6C-D2E2-DED2-07A8-CDDC56C96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155" y="198120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363BC4-2A25-CF1B-143C-8C2F6CF8075C}"/>
              </a:ext>
            </a:extLst>
          </p:cNvPr>
          <p:cNvSpPr txBox="1"/>
          <p:nvPr/>
        </p:nvSpPr>
        <p:spPr>
          <a:xfrm>
            <a:off x="474955" y="1915180"/>
            <a:ext cx="1981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Se limpian y se deshabilitan los objetos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30502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</a:t>
            </a:r>
            <a:r>
              <a:rPr 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ómo definir y utilizar clases en Java, para buscar los datos por medio de los métodos de búsqueda</a:t>
            </a: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pasos para ejecutar instrucciones Transact SQL, para la búsqueda de los datos?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9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74216D-0E06-46A3-3583-15F8C1C8BC92}"/>
              </a:ext>
            </a:extLst>
          </p:cNvPr>
          <p:cNvSpPr/>
          <p:nvPr/>
        </p:nvSpPr>
        <p:spPr>
          <a:xfrm>
            <a:off x="3140476" y="2404409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Agregar Un Botón De Búsqueda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2578AB9-8D05-BE4D-5C09-EA801A4919A8}"/>
              </a:ext>
            </a:extLst>
          </p:cNvPr>
          <p:cNvSpPr/>
          <p:nvPr/>
        </p:nvSpPr>
        <p:spPr>
          <a:xfrm>
            <a:off x="3124200" y="3090209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Del Botón Buscar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038600" y="1295400"/>
            <a:ext cx="7924800" cy="43884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a codificar para realizar la búsqueda de datos de una o varias tablas con clases y métodos, utilizando las sentencias Transact SQL.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81400" cy="41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70BA007-3B96-AEBF-FA4A-DD2860F3B3AA}"/>
              </a:ext>
            </a:extLst>
          </p:cNvPr>
          <p:cNvSpPr/>
          <p:nvPr/>
        </p:nvSpPr>
        <p:spPr>
          <a:xfrm>
            <a:off x="2362200" y="278171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Agregar Un Botón De Búsqueda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0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DC9AF1-BB99-429D-EA54-3E6A617C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64"/>
            <a:ext cx="8724047" cy="6553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áfico 9" descr="Mano con dedo índice apuntando a la derecha con relleno sólido">
            <a:extLst>
              <a:ext uri="{FF2B5EF4-FFF2-40B4-BE49-F238E27FC236}">
                <a16:creationId xmlns:a16="http://schemas.microsoft.com/office/drawing/2014/main" id="{DE7B8AC7-66E9-1F7E-719F-AB9E14CAD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59230" y="3498970"/>
            <a:ext cx="301822" cy="31428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325EB-1813-2623-49C9-7F942098619A}"/>
              </a:ext>
            </a:extLst>
          </p:cNvPr>
          <p:cNvSpPr txBox="1"/>
          <p:nvPr/>
        </p:nvSpPr>
        <p:spPr>
          <a:xfrm>
            <a:off x="2667000" y="3807023"/>
            <a:ext cx="2743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derecho, en el botón: GRABAR</a:t>
            </a:r>
            <a:endParaRPr lang="es-PE" sz="1400" dirty="0"/>
          </a:p>
        </p:txBody>
      </p:sp>
      <p:pic>
        <p:nvPicPr>
          <p:cNvPr id="12" name="Gráfico 11" descr="Mano con dedo índice apuntando a la derecha con relleno sólido">
            <a:extLst>
              <a:ext uri="{FF2B5EF4-FFF2-40B4-BE49-F238E27FC236}">
                <a16:creationId xmlns:a16="http://schemas.microsoft.com/office/drawing/2014/main" id="{8780BC4D-CEE6-A3B8-6EBA-BC35FC0E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019801" y="6162718"/>
            <a:ext cx="301822" cy="31428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7FD7C2A-4DDE-233A-778B-242689E78F70}"/>
              </a:ext>
            </a:extLst>
          </p:cNvPr>
          <p:cNvSpPr txBox="1"/>
          <p:nvPr/>
        </p:nvSpPr>
        <p:spPr>
          <a:xfrm>
            <a:off x="6285647" y="6137700"/>
            <a:ext cx="2590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Copy (Ctrl + C)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2001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F69D54-0A04-3F64-B6BE-633AA137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" y="76200"/>
            <a:ext cx="8788300" cy="670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326181D-492C-170F-95FB-BAD2C6D6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68830" y="2279770"/>
            <a:ext cx="301822" cy="314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FB5C30-9496-95BE-A9B7-B6DFCC946B5E}"/>
              </a:ext>
            </a:extLst>
          </p:cNvPr>
          <p:cNvSpPr txBox="1"/>
          <p:nvPr/>
        </p:nvSpPr>
        <p:spPr>
          <a:xfrm>
            <a:off x="3886200" y="2571546"/>
            <a:ext cx="2057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derecho, en el JPanel</a:t>
            </a:r>
            <a:endParaRPr lang="es-PE" sz="14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B64F9FAE-8460-8D3D-102F-6CE17BB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78430" y="6092748"/>
            <a:ext cx="301822" cy="3142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BC546C-136E-523E-FDEC-654F5A588D20}"/>
              </a:ext>
            </a:extLst>
          </p:cNvPr>
          <p:cNvSpPr txBox="1"/>
          <p:nvPr/>
        </p:nvSpPr>
        <p:spPr>
          <a:xfrm>
            <a:off x="4931176" y="5788223"/>
            <a:ext cx="2667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400" dirty="0"/>
              <a:t>Clic en la opción: Paste (Ctrl + V)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4876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77E591-7F64-A9C4-030C-6BAE09BF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8610600" cy="5737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4A2669-EEEF-1A65-D42E-577B7CE9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986160"/>
            <a:ext cx="2209800" cy="576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07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814</Words>
  <Application>Microsoft Office PowerPoint</Application>
  <PresentationFormat>Panorámica</PresentationFormat>
  <Paragraphs>90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425</cp:revision>
  <dcterms:created xsi:type="dcterms:W3CDTF">2020-08-20T00:31:08Z</dcterms:created>
  <dcterms:modified xsi:type="dcterms:W3CDTF">2023-06-20T03:38:07Z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