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1" r:id="rId4"/>
    <p:sldId id="258" r:id="rId5"/>
    <p:sldId id="259" r:id="rId6"/>
    <p:sldId id="362" r:id="rId7"/>
    <p:sldId id="373" r:id="rId8"/>
    <p:sldId id="372" r:id="rId9"/>
    <p:sldId id="371" r:id="rId10"/>
    <p:sldId id="370" r:id="rId11"/>
    <p:sldId id="369" r:id="rId12"/>
    <p:sldId id="368" r:id="rId13"/>
    <p:sldId id="367" r:id="rId14"/>
    <p:sldId id="366" r:id="rId15"/>
    <p:sldId id="365" r:id="rId16"/>
    <p:sldId id="364" r:id="rId17"/>
    <p:sldId id="363" r:id="rId18"/>
    <p:sldId id="374" r:id="rId19"/>
    <p:sldId id="375" r:id="rId20"/>
    <p:sldId id="376" r:id="rId21"/>
    <p:sldId id="289" r:id="rId22"/>
    <p:sldId id="296" r:id="rId23"/>
    <p:sldId id="297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22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886737C-5D17-0C01-27DD-7C2E174BDE40}"/>
              </a:ext>
            </a:extLst>
          </p:cNvPr>
          <p:cNvSpPr txBox="1"/>
          <p:nvPr/>
        </p:nvSpPr>
        <p:spPr>
          <a:xfrm>
            <a:off x="304800" y="953631"/>
            <a:ext cx="1165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Reutilización de código:</a:t>
            </a:r>
            <a:r>
              <a:rPr lang="es-ES" sz="2800" dirty="0"/>
              <a:t> Los procedimientos almacenados en MySQL permiten encapsular lógica de negocio compleja en un solo lugar, lo que facilita su reutilización en diferentes partes de una aplicación o en varias aplicaciones.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ES" sz="400" dirty="0"/>
          </a:p>
          <a:p>
            <a:r>
              <a:rPr lang="es-ES" sz="2800" dirty="0"/>
              <a:t>Esto ayuda a reducir la duplicación de código y a mantener una lógica coherente en toda la base de datos.</a:t>
            </a:r>
            <a:endParaRPr lang="es-PE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013E20-0C81-3DE3-D7F8-A43CE897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5" y="3276600"/>
            <a:ext cx="6116775" cy="3440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99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4108A1A-0EE8-7298-83A2-8150A6CC500E}"/>
              </a:ext>
            </a:extLst>
          </p:cNvPr>
          <p:cNvSpPr txBox="1"/>
          <p:nvPr/>
        </p:nvSpPr>
        <p:spPr>
          <a:xfrm>
            <a:off x="304800" y="952143"/>
            <a:ext cx="11430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 mejorada: </a:t>
            </a:r>
            <a:r>
              <a:rPr lang="es-ES" sz="2800" dirty="0"/>
              <a:t>Los procedimientos almacenados en MySQL se pueden asignar a usuarios y roles específicos, lo que permite controlar el acceso a los datos y garantizar la seguridad de la información sensible.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0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dirty="0"/>
              <a:t>Además, el acceso directo a las tablas puede ser restringido, lo que añade una capa adicional de seguridad.</a:t>
            </a:r>
            <a:endParaRPr lang="es-PE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F062A6-42B0-02A6-ACDD-2C0742C9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87726"/>
            <a:ext cx="5791200" cy="3317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402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7205E4D-24E6-BA0C-365B-D3B0492969E9}"/>
              </a:ext>
            </a:extLst>
          </p:cNvPr>
          <p:cNvSpPr txBox="1"/>
          <p:nvPr/>
        </p:nvSpPr>
        <p:spPr>
          <a:xfrm>
            <a:off x="228600" y="990600"/>
            <a:ext cx="117348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Mantenimiento simplificado: </a:t>
            </a:r>
            <a:r>
              <a:rPr lang="es-ES" sz="2800" b="1" dirty="0"/>
              <a:t>Al tener la lógica empresarial encapsulada en procedimientos almacenados, los cambios y actualizaciones se pueden realizar en un solo lugar.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2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Esto facilita el mantenimiento, reduce el riesgo de errores y ayuda a mantener la consistencia en la aplicación.</a:t>
            </a:r>
            <a:endParaRPr lang="es-PE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A55F10-173E-4DCF-E069-971E1FBF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22035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8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FF6C1E6-095F-823C-9F0F-ED689D25E08F}"/>
              </a:ext>
            </a:extLst>
          </p:cNvPr>
          <p:cNvSpPr/>
          <p:nvPr/>
        </p:nvSpPr>
        <p:spPr>
          <a:xfrm>
            <a:off x="2362200" y="3107204"/>
            <a:ext cx="7886904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Desventajas Con Procedimiento Almacenado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08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3AAA86F-A353-5979-0811-87F5431CC55C}"/>
              </a:ext>
            </a:extLst>
          </p:cNvPr>
          <p:cNvSpPr txBox="1"/>
          <p:nvPr/>
        </p:nvSpPr>
        <p:spPr>
          <a:xfrm>
            <a:off x="381000" y="2133600"/>
            <a:ext cx="115824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Complejidad de desarrollo: </a:t>
            </a:r>
            <a:r>
              <a:rPr lang="es-ES" sz="2800" b="1" dirty="0"/>
              <a:t>La creación y mantenimiento de procedimientos almacenados en MySQL requiere conocimientos y habilidades adicionales en SQL procedural (PL/SQL).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2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Esto puede implicar una curva de aprendizaje adicional para los desarrolladores.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248997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A3AA207-8C75-D974-9488-74B57FC7FE3D}"/>
              </a:ext>
            </a:extLst>
          </p:cNvPr>
          <p:cNvSpPr txBox="1"/>
          <p:nvPr/>
        </p:nvSpPr>
        <p:spPr>
          <a:xfrm>
            <a:off x="304800" y="1295400"/>
            <a:ext cx="11506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Dependencia de la base de datos: </a:t>
            </a:r>
            <a:r>
              <a:rPr lang="es-ES" sz="2800" b="1" dirty="0"/>
              <a:t>Los procedimientos almacenados en MySQL están escritos en un lenguaje específico para ese sistema de gestión de bases de datos.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Esto significa que si decides migrar tu aplicación a otro sistema de base de datos en el futuro, es posible que tengas que reescribir los procedimientos almacenados para que sean compatibles con la nueva plataforma.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Puede aumentar la complejidad y el esfuerzo requeridos para la migración.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341749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A2CC782-F543-DB7E-F662-0081E8C4D950}"/>
              </a:ext>
            </a:extLst>
          </p:cNvPr>
          <p:cNvSpPr txBox="1"/>
          <p:nvPr/>
        </p:nvSpPr>
        <p:spPr>
          <a:xfrm>
            <a:off x="304800" y="1295400"/>
            <a:ext cx="11582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Dificultad de depuración y pruebas: </a:t>
            </a:r>
            <a:r>
              <a:rPr lang="es-ES" sz="2800" b="1" dirty="0"/>
              <a:t>La depuración de procedimientos almacenados en MySQL puede ser más complicada que depurar código de aplicación estándar.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Los procedimientos almacenados se ejecutan en el contexto del servidor de base de datos, lo que puede dificultar la identificación y corrección de errores.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Además, realizar pruebas unitarias aisladas de los procedimientos almacenados puede ser complicado debido a su ejecución en el entorno de base de datos.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388255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4B571E-4315-C622-D720-F2FB1C5988EA}"/>
              </a:ext>
            </a:extLst>
          </p:cNvPr>
          <p:cNvSpPr txBox="1"/>
          <p:nvPr/>
        </p:nvSpPr>
        <p:spPr>
          <a:xfrm>
            <a:off x="304800" y="1447800"/>
            <a:ext cx="11658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Mantenimiento y versionado: </a:t>
            </a:r>
            <a:r>
              <a:rPr lang="es-ES" sz="2800" b="1" dirty="0"/>
              <a:t>El mantenimiento de procedimientos almacenados en MySQL puede volverse más complejo a medida que la aplicación crece y evoluciona.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Los cambios en la lógica de negocio o en los requisitos pueden requerir modificaciones en los procedimientos almacenados existentes.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Además, gestionar el versionado de los procedimientos almacenados puede ser desafiante, especialmente en entornos distribuidos o con múltiples desarrolladores trabajando en paralelo.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159659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A14A924-AE77-D0E6-BEBB-20A9A85B521C}"/>
              </a:ext>
            </a:extLst>
          </p:cNvPr>
          <p:cNvSpPr txBox="1"/>
          <p:nvPr/>
        </p:nvSpPr>
        <p:spPr>
          <a:xfrm>
            <a:off x="381000" y="1752600"/>
            <a:ext cx="11277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Falta de flexibilidad: </a:t>
            </a:r>
            <a:r>
              <a:rPr lang="es-ES" sz="2800" b="1" dirty="0"/>
              <a:t>Los procedimientos almacenados son específicos de la base de datos y no pueden ser utilizados directamente por otras aplicaciones o servicios externos.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Esto puede limitar la flexibilidad de la aplicación en términos de integración con otros sistemas o plataformas.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411386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607BAA5-0812-E9E7-0DCB-21BFF2B4082E}"/>
              </a:ext>
            </a:extLst>
          </p:cNvPr>
          <p:cNvSpPr/>
          <p:nvPr/>
        </p:nvSpPr>
        <p:spPr>
          <a:xfrm>
            <a:off x="2362200" y="2785409"/>
            <a:ext cx="7886904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Conclusión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5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C051233-5044-63C7-98BA-2B906F188799}"/>
              </a:ext>
            </a:extLst>
          </p:cNvPr>
          <p:cNvSpPr txBox="1"/>
          <p:nvPr/>
        </p:nvSpPr>
        <p:spPr>
          <a:xfrm>
            <a:off x="304800" y="1874728"/>
            <a:ext cx="11582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En general, los procedimientos almacenados en MySQL ofrecen ventajas como el rendimiento mejorado, la reutilización de código, la seguridad y el mantenimiento simplificado.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dirty="0"/>
              <a:t>Sin embargo, también pueden presentar desafíos en términos de complejidad de desarrollo, dependencia de la base de datos y dificultad de depuración.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185692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582102"/>
            <a:ext cx="11506200" cy="344709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es un procedimiento almacenado en MySQL server?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¿Cuáles son las ventajas y desventajas de los procedimientos almacenados en MySQL server?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4134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914400" y="1895683"/>
            <a:ext cx="405131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aprenderá la definición un procedimiento almacenado.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6209878" y="1788282"/>
            <a:ext cx="541824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5"/>
              </a:spcBef>
            </a:pPr>
            <a:r>
              <a:rPr lang="es-MX" sz="1400" dirty="0">
                <a:latin typeface="Arial"/>
                <a:cs typeface="Arial"/>
              </a:rPr>
              <a:t>El estudiante aprenderá a tomar importancia, de las ventajas y desventajas al usar los procedimientos almacenados.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197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1F3861"/>
                </a:solidFill>
                <a:latin typeface="Segoe UI"/>
                <a:cs typeface="Segoe UI"/>
              </a:rPr>
              <a:t>1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-5499"/>
            <a:ext cx="2667000" cy="6858000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7EA819F-8132-8149-2935-D3CFD73CA746}"/>
              </a:ext>
            </a:extLst>
          </p:cNvPr>
          <p:cNvSpPr/>
          <p:nvPr/>
        </p:nvSpPr>
        <p:spPr>
          <a:xfrm>
            <a:off x="3238296" y="1828800"/>
            <a:ext cx="7874327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¿Qué es un Procedimiento Almacenado?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C07928F-F038-0A3F-4FFC-3FF486E78C01}"/>
              </a:ext>
            </a:extLst>
          </p:cNvPr>
          <p:cNvSpPr/>
          <p:nvPr/>
        </p:nvSpPr>
        <p:spPr>
          <a:xfrm>
            <a:off x="3238296" y="2611905"/>
            <a:ext cx="7886904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Ventajas Con Procedimiento Almacenado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2F63F14-01D4-9878-A523-B1EFDBCF754F}"/>
              </a:ext>
            </a:extLst>
          </p:cNvPr>
          <p:cNvSpPr/>
          <p:nvPr/>
        </p:nvSpPr>
        <p:spPr>
          <a:xfrm>
            <a:off x="3238296" y="3395009"/>
            <a:ext cx="7886904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Desventajas Con Procedimiento Almacenado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E2DD045-1CB2-0524-7367-6A3972D03092}"/>
              </a:ext>
            </a:extLst>
          </p:cNvPr>
          <p:cNvSpPr/>
          <p:nvPr/>
        </p:nvSpPr>
        <p:spPr>
          <a:xfrm>
            <a:off x="3232007" y="4178113"/>
            <a:ext cx="7886904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Conclusión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7" y="341375"/>
            <a:ext cx="4368165" cy="685800"/>
          </a:xfrm>
          <a:custGeom>
            <a:avLst/>
            <a:gdLst/>
            <a:ahLst/>
            <a:cxnLst/>
            <a:rect l="l" t="t" r="r" b="b"/>
            <a:pathLst>
              <a:path w="4368165" h="685800">
                <a:moveTo>
                  <a:pt x="4253611" y="0"/>
                </a:moveTo>
                <a:lnTo>
                  <a:pt x="114046" y="0"/>
                </a:lnTo>
                <a:lnTo>
                  <a:pt x="69596" y="9017"/>
                </a:lnTo>
                <a:lnTo>
                  <a:pt x="33400" y="33400"/>
                </a:lnTo>
                <a:lnTo>
                  <a:pt x="9017" y="69723"/>
                </a:lnTo>
                <a:lnTo>
                  <a:pt x="0" y="114300"/>
                </a:lnTo>
                <a:lnTo>
                  <a:pt x="0" y="570991"/>
                </a:lnTo>
                <a:lnTo>
                  <a:pt x="9017" y="615569"/>
                </a:lnTo>
                <a:lnTo>
                  <a:pt x="33400" y="651763"/>
                </a:lnTo>
                <a:lnTo>
                  <a:pt x="69596" y="676275"/>
                </a:lnTo>
                <a:lnTo>
                  <a:pt x="114046" y="685291"/>
                </a:lnTo>
                <a:lnTo>
                  <a:pt x="4253611" y="685291"/>
                </a:lnTo>
                <a:lnTo>
                  <a:pt x="4298061" y="676275"/>
                </a:lnTo>
                <a:lnTo>
                  <a:pt x="4334256" y="651763"/>
                </a:lnTo>
                <a:lnTo>
                  <a:pt x="4358640" y="615569"/>
                </a:lnTo>
                <a:lnTo>
                  <a:pt x="4367657" y="570991"/>
                </a:lnTo>
                <a:lnTo>
                  <a:pt x="4367657" y="114300"/>
                </a:lnTo>
                <a:lnTo>
                  <a:pt x="4358640" y="69723"/>
                </a:lnTo>
                <a:lnTo>
                  <a:pt x="4334256" y="33400"/>
                </a:lnTo>
                <a:lnTo>
                  <a:pt x="4298061" y="9017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38400" y="488378"/>
            <a:ext cx="8305800" cy="391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043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Logro </a:t>
            </a:r>
            <a:r>
              <a:rPr dirty="0"/>
              <a:t>de</a:t>
            </a:r>
            <a:r>
              <a:rPr spc="-265" dirty="0"/>
              <a:t> </a:t>
            </a:r>
            <a:r>
              <a:rPr spc="-5" dirty="0"/>
              <a:t>Sesión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E99AC55-DC6C-4AB1-A78D-36A42D8D3701}"/>
              </a:ext>
            </a:extLst>
          </p:cNvPr>
          <p:cNvSpPr txBox="1">
            <a:spLocks/>
          </p:cNvSpPr>
          <p:nvPr/>
        </p:nvSpPr>
        <p:spPr>
          <a:xfrm>
            <a:off x="4572000" y="1597818"/>
            <a:ext cx="7315200" cy="36576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Al terminar la sesión, el alumno:</a:t>
            </a:r>
          </a:p>
          <a:p>
            <a:pPr lvl="2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s-ES" sz="2800" b="1" kern="0" dirty="0">
                <a:latin typeface="Century Gothic" pitchFamily="34" charset="0"/>
              </a:rPr>
              <a:t>Aprenderá la definición de un procedimiento almacenado en MySQL.</a:t>
            </a:r>
            <a:endParaRPr lang="es-ES" sz="2800" b="1" kern="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NetBeans - Wikipedia, la enciclopedia libre">
            <a:extLst>
              <a:ext uri="{FF2B5EF4-FFF2-40B4-BE49-F238E27FC236}">
                <a16:creationId xmlns:a16="http://schemas.microsoft.com/office/drawing/2014/main" id="{A61478D3-BFC3-C76F-B637-55CCF6CD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3037"/>
            <a:ext cx="3440403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F24743A-D462-0F87-8FA9-D30404212EC0}"/>
              </a:ext>
            </a:extLst>
          </p:cNvPr>
          <p:cNvSpPr/>
          <p:nvPr/>
        </p:nvSpPr>
        <p:spPr>
          <a:xfrm>
            <a:off x="1981200" y="2785409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¿Qué es un Procedimiento Almacenado?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69847BB-3BFD-AB3B-CD55-46189DBF8E85}"/>
              </a:ext>
            </a:extLst>
          </p:cNvPr>
          <p:cNvSpPr txBox="1"/>
          <p:nvPr/>
        </p:nvSpPr>
        <p:spPr>
          <a:xfrm>
            <a:off x="457200" y="930057"/>
            <a:ext cx="11125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dirty="0"/>
              <a:t>En MySQL, un procedimiento almacenado es un conjunto de instrucciones SQL que se almacena en el servidor de bases de datos y se puede ejecutar posteriormente mediante una llamada desde una aplicación o directamente desde la línea de comandos.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28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dirty="0"/>
              <a:t>Los procedimientos almacenados en MySQL se definen utilizando el lenguaje de programación SQL procedural, conocido como PL/SQL.</a:t>
            </a:r>
            <a:endParaRPr lang="es-PE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CEC878-2E41-0D93-0BA2-2AB6D201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038600"/>
            <a:ext cx="4724400" cy="2657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92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7F521D2-1E32-57D0-35DA-CAC75D3C6A0D}"/>
              </a:ext>
            </a:extLst>
          </p:cNvPr>
          <p:cNvSpPr/>
          <p:nvPr/>
        </p:nvSpPr>
        <p:spPr>
          <a:xfrm>
            <a:off x="2514600" y="2778751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Ventajas Con Procedimiento Almacenado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52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EAC5C81-B451-243D-9DE8-E5B60884D812}"/>
              </a:ext>
            </a:extLst>
          </p:cNvPr>
          <p:cNvSpPr txBox="1"/>
          <p:nvPr/>
        </p:nvSpPr>
        <p:spPr>
          <a:xfrm>
            <a:off x="228600" y="979200"/>
            <a:ext cx="11734800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Rendimiento Mejorado:</a:t>
            </a:r>
            <a:r>
              <a:rPr lang="es-ES" sz="2800" dirty="0"/>
              <a:t> Al igual que en otros sistemas de gestión de bases de datos, los procedimientos almacenados en MySQL se compilan y se almacenan en el servidor, lo que permite una ejecución más rápida y eficiente.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5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dirty="0"/>
              <a:t>Esto es especialmente útil cuando se ejecutan operaciones complejas o repetitivas.</a:t>
            </a:r>
            <a:endParaRPr lang="es-PE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D253BD-2F1A-4607-8DE2-D2788380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338827"/>
            <a:ext cx="5182394" cy="3442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35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878</Words>
  <Application>Microsoft Office PowerPoint</Application>
  <PresentationFormat>Panorámica</PresentationFormat>
  <Paragraphs>92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Logro de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142</cp:revision>
  <dcterms:created xsi:type="dcterms:W3CDTF">2020-08-20T00:31:08Z</dcterms:created>
  <dcterms:modified xsi:type="dcterms:W3CDTF">2023-06-21T01:28:57Z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