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01" r:id="rId4"/>
    <p:sldId id="258" r:id="rId5"/>
    <p:sldId id="259" r:id="rId6"/>
    <p:sldId id="364" r:id="rId7"/>
    <p:sldId id="369" r:id="rId8"/>
    <p:sldId id="370" r:id="rId9"/>
    <p:sldId id="385" r:id="rId10"/>
    <p:sldId id="384" r:id="rId11"/>
    <p:sldId id="383" r:id="rId12"/>
    <p:sldId id="382" r:id="rId13"/>
    <p:sldId id="381" r:id="rId14"/>
    <p:sldId id="380" r:id="rId15"/>
    <p:sldId id="289" r:id="rId16"/>
    <p:sldId id="296" r:id="rId17"/>
    <p:sldId id="297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6283" autoAdjust="0"/>
  </p:normalViewPr>
  <p:slideViewPr>
    <p:cSldViewPr>
      <p:cViewPr varScale="1">
        <p:scale>
          <a:sx n="108" d="100"/>
          <a:sy n="108" d="100"/>
        </p:scale>
        <p:origin x="22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F9EB-A7F5-4F56-B9BB-EEEBA7A0042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D2B64-5C83-4321-B1ED-8EDEB196C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Un arreglo es un conjunto de variables del mismo tipo, que son agrupadas bajo un único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identificador. Cada una de las variables o elementos del arreglo se referencia mediante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índice que representa la posición del mismo dentro del arreglo.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arreglo se utiliza para procesar variables dentro de una observación del paso de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datos. Se usan para realizar cálculos o comparaciones repetitivos sobre variables que se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procesaran o manipularan de forma similar</a:t>
            </a:r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F98940-578B-4DDB-BDC5-AA51AF85AEE2}" type="slidenum">
              <a:rPr lang="es-ES" altLang="es-ES"/>
              <a:pPr>
                <a:spcBef>
                  <a:spcPct val="0"/>
                </a:spcBef>
              </a:pPr>
              <a:t>16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7772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/>
          <p:cNvSpPr/>
          <p:nvPr userDrawn="1"/>
        </p:nvSpPr>
        <p:spPr>
          <a:xfrm>
            <a:off x="8778240" y="5486402"/>
            <a:ext cx="3276601" cy="1371598"/>
          </a:xfrm>
          <a:prstGeom prst="rect">
            <a:avLst/>
          </a:prstGeom>
          <a:blipFill>
            <a:blip r:embed="rId2" cstate="print"/>
            <a:srcRect/>
            <a:stretch>
              <a:fillRect l="-260465" t="-400001" r="-267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bk object 16"/>
          <p:cNvSpPr/>
          <p:nvPr/>
        </p:nvSpPr>
        <p:spPr>
          <a:xfrm>
            <a:off x="1" y="0"/>
            <a:ext cx="3581400" cy="5867400"/>
          </a:xfrm>
          <a:prstGeom prst="rect">
            <a:avLst/>
          </a:prstGeom>
          <a:blipFill>
            <a:blip r:embed="rId2" cstate="print"/>
            <a:srcRect/>
            <a:stretch>
              <a:fillRect l="2" t="1" r="-230035" b="-1688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2564" y="516077"/>
            <a:ext cx="8246871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3341" y="2728671"/>
            <a:ext cx="2925317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2070" y="1600587"/>
            <a:ext cx="4739259" cy="1386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3429000" cy="6857998"/>
          </a:xfrm>
          <a:prstGeom prst="rect">
            <a:avLst/>
          </a:prstGeom>
          <a:blipFill>
            <a:blip r:embed="rId2" cstate="print"/>
            <a:srcRect/>
            <a:stretch>
              <a:fillRect r="-14995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0" y="2743200"/>
            <a:ext cx="4967859" cy="1005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bg>
      <p:bgPr>
        <a:solidFill>
          <a:srgbClr val="EFA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11918951" y="500063"/>
            <a:ext cx="289983" cy="474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 sz="1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734" y="306389"/>
            <a:ext cx="5969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7820" y="1848218"/>
            <a:ext cx="10363200" cy="345317"/>
          </a:xfrm>
        </p:spPr>
        <p:txBody>
          <a:bodyPr/>
          <a:lstStyle>
            <a:lvl1pPr>
              <a:defRPr sz="2800" cap="all">
                <a:solidFill>
                  <a:srgbClr val="272727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7820" y="2193536"/>
            <a:ext cx="8534400" cy="359763"/>
          </a:xfrm>
        </p:spPr>
        <p:txBody>
          <a:bodyPr anchor="ctr">
            <a:noAutofit/>
          </a:bodyPr>
          <a:lstStyle>
            <a:lvl1pPr marL="0" indent="0" algn="l">
              <a:buNone/>
              <a:defRPr>
                <a:solidFill>
                  <a:srgbClr val="2727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83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237"/>
            <a:ext cx="3581400" cy="3719764"/>
          </a:xfrm>
          <a:prstGeom prst="rect">
            <a:avLst/>
          </a:prstGeom>
          <a:blipFill>
            <a:blip r:embed="rId8" cstate="print"/>
            <a:srcRect/>
            <a:stretch>
              <a:fillRect r="-224995" b="-407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3544" y="6509004"/>
            <a:ext cx="1945894" cy="2072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1184910"/>
            <a:ext cx="104648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9" name="bk object 16"/>
          <p:cNvSpPr/>
          <p:nvPr userDrawn="1"/>
        </p:nvSpPr>
        <p:spPr>
          <a:xfrm>
            <a:off x="8503920" y="87654"/>
            <a:ext cx="3352800" cy="1066800"/>
          </a:xfrm>
          <a:prstGeom prst="rect">
            <a:avLst/>
          </a:prstGeom>
          <a:blipFill>
            <a:blip r:embed="rId8" cstate="print"/>
            <a:srcRect/>
            <a:stretch>
              <a:fillRect l="-254545" t="-21430" r="7393" b="-36916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 sz="240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6857998"/>
          </a:xfrm>
          <a:prstGeom prst="rect">
            <a:avLst/>
          </a:prstGeom>
          <a:blipFill>
            <a:blip r:embed="rId2" cstate="print"/>
            <a:srcRect/>
            <a:stretch>
              <a:fillRect r="-16160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600" y="2133600"/>
            <a:ext cx="4366265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9600" dirty="0">
                <a:solidFill>
                  <a:srgbClr val="001F5F"/>
                </a:solidFill>
              </a:rPr>
              <a:t>INICIO</a:t>
            </a:r>
          </a:p>
        </p:txBody>
      </p:sp>
      <p:sp>
        <p:nvSpPr>
          <p:cNvPr id="5" name="object 2"/>
          <p:cNvSpPr/>
          <p:nvPr/>
        </p:nvSpPr>
        <p:spPr>
          <a:xfrm>
            <a:off x="0" y="5181600"/>
            <a:ext cx="8571618" cy="1676398"/>
          </a:xfrm>
          <a:prstGeom prst="rect">
            <a:avLst/>
          </a:prstGeom>
          <a:blipFill>
            <a:blip r:embed="rId2" cstate="print"/>
            <a:srcRect/>
            <a:stretch>
              <a:fillRect t="-309091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687879A-60C6-39E7-234E-FADD0F924C81}"/>
              </a:ext>
            </a:extLst>
          </p:cNvPr>
          <p:cNvSpPr txBox="1"/>
          <p:nvPr/>
        </p:nvSpPr>
        <p:spPr>
          <a:xfrm>
            <a:off x="304800" y="1371600"/>
            <a:ext cx="11734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b="1" dirty="0"/>
              <a:t>void setString(int parameterIndex, String value): Establece un valor de cadena para un parámetro específico.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ES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b="1" dirty="0"/>
              <a:t>void setInt(int parameterIndex, int value): Establece un valor entero para un parámetro específico.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ES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b="1" dirty="0"/>
              <a:t>void registerOutParameter(int parameterIndex, int sqlType): Registra un parámetro de salida y especifica el tipo de datos esperado.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ES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b="1" dirty="0"/>
              <a:t>boolean execute(): Ejecuta la llamada al procedimiento almacenado o función.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ES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b="1" dirty="0"/>
              <a:t>String getString(int parameterIndex): Obtiene el valor de un parámetro de salida como una cadena.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ES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b="1" dirty="0"/>
              <a:t>int getInt(int parameterIndex): Obtiene el valor de un parámetro de salida como un entero.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ES" sz="20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b="1" dirty="0"/>
              <a:t>void close(): Cierra el CallableStatement y libera los recursos asociados.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276710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5CCAD3D-4C90-4E30-52A2-A3545A919FBA}"/>
              </a:ext>
            </a:extLst>
          </p:cNvPr>
          <p:cNvSpPr/>
          <p:nvPr/>
        </p:nvSpPr>
        <p:spPr>
          <a:xfrm>
            <a:off x="2133600" y="3107204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Método prepareCall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37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ADDC7D7-C626-C9D5-E172-7DA66B1242AC}"/>
              </a:ext>
            </a:extLst>
          </p:cNvPr>
          <p:cNvSpPr txBox="1"/>
          <p:nvPr/>
        </p:nvSpPr>
        <p:spPr>
          <a:xfrm>
            <a:off x="533400" y="1906012"/>
            <a:ext cx="11049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200" b="1" dirty="0"/>
              <a:t>El método prepareCall() es un método de la clase Connection en JDBC (Java Database Connectivity) que se utiliza para crear un objeto CallableStatement.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ES" sz="32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3200" b="1" dirty="0"/>
              <a:t>Dicho método permite preparar y compilar una llamada a un procedimiento almacenado o función en la base de datos.</a:t>
            </a:r>
            <a:endParaRPr lang="es-PE" sz="3200" b="1" dirty="0"/>
          </a:p>
        </p:txBody>
      </p:sp>
    </p:spTree>
    <p:extLst>
      <p:ext uri="{BB962C8B-B14F-4D97-AF65-F5344CB8AC3E}">
        <p14:creationId xmlns:p14="http://schemas.microsoft.com/office/powerpoint/2010/main" val="332599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B53318F-3ECF-C517-FC2F-B524993626B6}"/>
              </a:ext>
            </a:extLst>
          </p:cNvPr>
          <p:cNvSpPr/>
          <p:nvPr/>
        </p:nvSpPr>
        <p:spPr>
          <a:xfrm>
            <a:off x="2220113" y="2667000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Sintaxis Del Método prepareCall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01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ACE635E-7A46-24DB-4DF2-146669BCE4B1}"/>
              </a:ext>
            </a:extLst>
          </p:cNvPr>
          <p:cNvSpPr txBox="1"/>
          <p:nvPr/>
        </p:nvSpPr>
        <p:spPr>
          <a:xfrm>
            <a:off x="381000" y="971490"/>
            <a:ext cx="11353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000" b="1" dirty="0"/>
              <a:t>CallableStatement callableStatement = connection.prepareCall("{call nombre_procedimiento(?, ?, ...)}");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C2AF6A-A5E6-5849-3434-140716099851}"/>
              </a:ext>
            </a:extLst>
          </p:cNvPr>
          <p:cNvSpPr txBox="1"/>
          <p:nvPr/>
        </p:nvSpPr>
        <p:spPr>
          <a:xfrm>
            <a:off x="381000" y="1600200"/>
            <a:ext cx="11430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b="1" dirty="0"/>
              <a:t>Donde: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600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b="1" dirty="0"/>
              <a:t>Connection : Es un objeto Connection que representa la conexión establecida con la base de datos.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b="1" dirty="0"/>
              <a:t>nombre_procedimiento : Es el nombre del procedimiento almacenado o función que se desea llamar.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b="1" dirty="0"/>
              <a:t>? : Representa los parámetros de entrada o salida del procedimiento almacenado o función.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b="1" dirty="0"/>
              <a:t>El método prepareCall() : Toma como argumento una cadena que representa la llamada al procedimiento almacenado o función. La cadena debe seguir la sintaxis específica del dialecto SQL utilizado por la base de datos.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b="1" dirty="0"/>
              <a:t>Dentro de la cadena, se pueden incluir marcadores de posición ?, para representar los parámetros de entrada o salida del procedimiento almacenado o función. Estos marcadores de posición deben ser reemplazados por los valores reales utilizando métodos como setString(), setInt(), etc., antes de ejecutar la llamada.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b="1" dirty="0"/>
              <a:t>Una vez que se ha llamado al método prepareCall(), se obtiene un objeto CallableStatement que representa la llamada preparada al procedimiento almacenado o función. Este objeto se puede utilizar para establecer parámetros, ejecutar la llamada y recuperar los resultados.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21565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2667000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8000" dirty="0">
                <a:solidFill>
                  <a:srgbClr val="001F5F"/>
                </a:solidFill>
              </a:rPr>
              <a:t>CIERRE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505902"/>
            <a:ext cx="11506200" cy="3447098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¿Qué  aprendí en esta sesión de aprendizaje?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¿Para qué sirven la clase CallableStatement y cuales son sus métodos?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¿Cuáles son los métodos de la Clase Statetement?</a:t>
            </a:r>
          </a:p>
          <a:p>
            <a:pPr algn="just"/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</p:txBody>
      </p:sp>
      <p:pic>
        <p:nvPicPr>
          <p:cNvPr id="35844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200" y="5105400"/>
            <a:ext cx="1389026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429000" y="56888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lang="en-US" sz="4800" kern="0" dirty="0">
                <a:solidFill>
                  <a:srgbClr val="001F5F"/>
                </a:solidFill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3296888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DE9ECC-63B7-430C-B698-06BF175C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9503645" cy="46482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44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3581400" cy="6857998"/>
          </a:xfrm>
          <a:prstGeom prst="rect">
            <a:avLst/>
          </a:prstGeom>
          <a:blipFill>
            <a:blip r:embed="rId2" cstate="print"/>
            <a:srcRect/>
            <a:stretch>
              <a:fillRect l="2" r="-23003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/>
          <p:nvPr/>
        </p:nvSpPr>
        <p:spPr>
          <a:xfrm>
            <a:off x="8628888" y="5593079"/>
            <a:ext cx="3124200" cy="990600"/>
          </a:xfrm>
          <a:prstGeom prst="rect">
            <a:avLst/>
          </a:prstGeom>
          <a:blipFill>
            <a:blip r:embed="rId2" cstate="print"/>
            <a:srcRect/>
            <a:stretch>
              <a:fillRect l="-280486" t="-569230" r="2158" b="-2307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7D835B4-E061-4660-A102-8D4DA17AD61E}"/>
              </a:ext>
            </a:extLst>
          </p:cNvPr>
          <p:cNvSpPr txBox="1">
            <a:spLocks/>
          </p:cNvSpPr>
          <p:nvPr/>
        </p:nvSpPr>
        <p:spPr>
          <a:xfrm>
            <a:off x="252166" y="233472"/>
            <a:ext cx="10034833" cy="5486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s-PE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EXPOSITOR:</a:t>
            </a: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CONSULTOR : DANIEL FERNANDO LOZA SANTA CRUZ</a:t>
            </a:r>
          </a:p>
          <a:p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r>
              <a:rPr lang="es-PE" b="1" u="sng" dirty="0">
                <a:solidFill>
                  <a:schemeClr val="tx1"/>
                </a:solidFill>
                <a:latin typeface="Roboto" pitchFamily="2" charset="0"/>
              </a:rPr>
              <a:t>Correos</a:t>
            </a:r>
            <a:r>
              <a:rPr lang="es-PE" b="1" dirty="0">
                <a:solidFill>
                  <a:schemeClr val="tx1"/>
                </a:solidFill>
                <a:latin typeface="Roboto" pitchFamily="2" charset="0"/>
              </a:rPr>
              <a:t>: 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dlozas2016@gmail.com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dlozas2011@hotmail.com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lozadaniel2020@gmail.com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Canal de YouTube: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sz="4200" b="1" cap="none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https://www.youtube.com/@daniellozasantacruz</a:t>
            </a: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BD94C0-0474-4554-BC32-F0EDE3BDA0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923" y="301816"/>
            <a:ext cx="1527911" cy="219700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0996" y="1627632"/>
            <a:ext cx="3827145" cy="2226945"/>
          </a:xfrm>
          <a:custGeom>
            <a:avLst/>
            <a:gdLst/>
            <a:ahLst/>
            <a:cxnLst/>
            <a:rect l="l" t="t" r="r" b="b"/>
            <a:pathLst>
              <a:path w="3827145" h="2226945">
                <a:moveTo>
                  <a:pt x="0" y="2226564"/>
                </a:moveTo>
                <a:lnTo>
                  <a:pt x="3826764" y="2226564"/>
                </a:lnTo>
                <a:lnTo>
                  <a:pt x="3826764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926" y="916686"/>
            <a:ext cx="4142740" cy="645160"/>
          </a:xfrm>
          <a:custGeom>
            <a:avLst/>
            <a:gdLst/>
            <a:ahLst/>
            <a:cxnLst/>
            <a:rect l="l" t="t" r="r" b="b"/>
            <a:pathLst>
              <a:path w="4142740" h="645160">
                <a:moveTo>
                  <a:pt x="0" y="67690"/>
                </a:moveTo>
                <a:lnTo>
                  <a:pt x="5308" y="41308"/>
                </a:lnTo>
                <a:lnTo>
                  <a:pt x="19796" y="19796"/>
                </a:lnTo>
                <a:lnTo>
                  <a:pt x="41308" y="5308"/>
                </a:lnTo>
                <a:lnTo>
                  <a:pt x="67690" y="0"/>
                </a:lnTo>
                <a:lnTo>
                  <a:pt x="4074541" y="0"/>
                </a:lnTo>
                <a:lnTo>
                  <a:pt x="4100923" y="5308"/>
                </a:lnTo>
                <a:lnTo>
                  <a:pt x="4122435" y="19796"/>
                </a:lnTo>
                <a:lnTo>
                  <a:pt x="4136923" y="41308"/>
                </a:lnTo>
                <a:lnTo>
                  <a:pt x="4142231" y="67690"/>
                </a:lnTo>
                <a:lnTo>
                  <a:pt x="4142231" y="576961"/>
                </a:lnTo>
                <a:lnTo>
                  <a:pt x="4136923" y="603343"/>
                </a:lnTo>
                <a:lnTo>
                  <a:pt x="4122435" y="624855"/>
                </a:lnTo>
                <a:lnTo>
                  <a:pt x="4100923" y="639343"/>
                </a:lnTo>
                <a:lnTo>
                  <a:pt x="4074541" y="644651"/>
                </a:lnTo>
                <a:lnTo>
                  <a:pt x="67690" y="644651"/>
                </a:lnTo>
                <a:lnTo>
                  <a:pt x="41308" y="639343"/>
                </a:lnTo>
                <a:lnTo>
                  <a:pt x="19796" y="624855"/>
                </a:lnTo>
                <a:lnTo>
                  <a:pt x="5308" y="603343"/>
                </a:lnTo>
                <a:lnTo>
                  <a:pt x="0" y="576961"/>
                </a:lnTo>
                <a:lnTo>
                  <a:pt x="0" y="6769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56652" y="1098041"/>
            <a:ext cx="116522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60" dirty="0">
                <a:solidFill>
                  <a:srgbClr val="C55A11"/>
                </a:solidFill>
                <a:latin typeface="Arial"/>
                <a:cs typeface="Arial"/>
              </a:rPr>
              <a:t>m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sz="1550" b="1" spc="25" dirty="0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sz="1550" b="1" spc="10" dirty="0">
                <a:solidFill>
                  <a:srgbClr val="C55A11"/>
                </a:solidFill>
                <a:latin typeface="Arial"/>
                <a:cs typeface="Arial"/>
              </a:rPr>
              <a:t>r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n</a:t>
            </a:r>
            <a:r>
              <a:rPr sz="1550" b="1" dirty="0">
                <a:solidFill>
                  <a:srgbClr val="C55A11"/>
                </a:solidFill>
                <a:latin typeface="Arial"/>
                <a:cs typeface="Arial"/>
              </a:rPr>
              <a:t>c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65926" y="1611630"/>
            <a:ext cx="4142740" cy="2089785"/>
          </a:xfrm>
          <a:custGeom>
            <a:avLst/>
            <a:gdLst/>
            <a:ahLst/>
            <a:cxnLst/>
            <a:rect l="l" t="t" r="r" b="b"/>
            <a:pathLst>
              <a:path w="4142740" h="2089785">
                <a:moveTo>
                  <a:pt x="0" y="2089404"/>
                </a:moveTo>
                <a:lnTo>
                  <a:pt x="4142231" y="2089404"/>
                </a:lnTo>
                <a:lnTo>
                  <a:pt x="4142231" y="0"/>
                </a:lnTo>
                <a:lnTo>
                  <a:pt x="0" y="0"/>
                </a:lnTo>
                <a:lnTo>
                  <a:pt x="0" y="208940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1234" y="875538"/>
            <a:ext cx="0" cy="5303520"/>
          </a:xfrm>
          <a:custGeom>
            <a:avLst/>
            <a:gdLst/>
            <a:ahLst/>
            <a:cxnLst/>
            <a:rect l="l" t="t" r="r" b="b"/>
            <a:pathLst>
              <a:path h="5303520">
                <a:moveTo>
                  <a:pt x="0" y="0"/>
                </a:moveTo>
                <a:lnTo>
                  <a:pt x="0" y="5303520"/>
                </a:lnTo>
              </a:path>
            </a:pathLst>
          </a:custGeom>
          <a:ln w="4572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8373" y="875538"/>
            <a:ext cx="45720" cy="5303520"/>
          </a:xfrm>
          <a:custGeom>
            <a:avLst/>
            <a:gdLst/>
            <a:ahLst/>
            <a:cxnLst/>
            <a:rect l="l" t="t" r="r" b="b"/>
            <a:pathLst>
              <a:path w="45720" h="5303520">
                <a:moveTo>
                  <a:pt x="0" y="5303520"/>
                </a:moveTo>
                <a:lnTo>
                  <a:pt x="45720" y="5303520"/>
                </a:lnTo>
                <a:lnTo>
                  <a:pt x="45720" y="0"/>
                </a:lnTo>
                <a:lnTo>
                  <a:pt x="0" y="0"/>
                </a:lnTo>
                <a:lnTo>
                  <a:pt x="0" y="530352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3282" y="866394"/>
            <a:ext cx="3827145" cy="649605"/>
          </a:xfrm>
          <a:custGeom>
            <a:avLst/>
            <a:gdLst/>
            <a:ahLst/>
            <a:cxnLst/>
            <a:rect l="l" t="t" r="r" b="b"/>
            <a:pathLst>
              <a:path w="3827145" h="649605">
                <a:moveTo>
                  <a:pt x="0" y="68071"/>
                </a:moveTo>
                <a:lnTo>
                  <a:pt x="5354" y="41576"/>
                </a:lnTo>
                <a:lnTo>
                  <a:pt x="19954" y="19938"/>
                </a:lnTo>
                <a:lnTo>
                  <a:pt x="41608" y="5349"/>
                </a:lnTo>
                <a:lnTo>
                  <a:pt x="68122" y="0"/>
                </a:lnTo>
                <a:lnTo>
                  <a:pt x="3758692" y="0"/>
                </a:lnTo>
                <a:lnTo>
                  <a:pt x="3785187" y="5349"/>
                </a:lnTo>
                <a:lnTo>
                  <a:pt x="3806825" y="19938"/>
                </a:lnTo>
                <a:lnTo>
                  <a:pt x="3821414" y="41576"/>
                </a:lnTo>
                <a:lnTo>
                  <a:pt x="3826764" y="68071"/>
                </a:lnTo>
                <a:lnTo>
                  <a:pt x="3826764" y="581151"/>
                </a:lnTo>
                <a:lnTo>
                  <a:pt x="3821414" y="607647"/>
                </a:lnTo>
                <a:lnTo>
                  <a:pt x="3806825" y="629285"/>
                </a:lnTo>
                <a:lnTo>
                  <a:pt x="3785187" y="643874"/>
                </a:lnTo>
                <a:lnTo>
                  <a:pt x="3758692" y="649223"/>
                </a:lnTo>
                <a:lnTo>
                  <a:pt x="68122" y="649223"/>
                </a:lnTo>
                <a:lnTo>
                  <a:pt x="41608" y="643874"/>
                </a:lnTo>
                <a:lnTo>
                  <a:pt x="19954" y="629284"/>
                </a:lnTo>
                <a:lnTo>
                  <a:pt x="5354" y="607647"/>
                </a:lnTo>
                <a:lnTo>
                  <a:pt x="0" y="581151"/>
                </a:lnTo>
                <a:lnTo>
                  <a:pt x="0" y="68071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95880" y="1049273"/>
            <a:ext cx="185737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Logro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de </a:t>
            </a:r>
            <a:r>
              <a:rPr sz="1550" b="1" spc="5" dirty="0">
                <a:solidFill>
                  <a:srgbClr val="C55A11"/>
                </a:solidFill>
                <a:latin typeface="Arial"/>
                <a:cs typeface="Arial"/>
              </a:rPr>
              <a:t>la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Unidad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0" y="6858000"/>
                </a:moveTo>
                <a:lnTo>
                  <a:pt x="12193524" y="6858000"/>
                </a:lnTo>
                <a:lnTo>
                  <a:pt x="121935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VENTAJAS DE LA SOCIEDAD DE LA INFORMACIÓN: -Elimina las barreras  geográficas, ya que cualquier persona puede acceder a la … | 3d human, Tax  refund, Positive symbols">
            <a:extLst>
              <a:ext uri="{FF2B5EF4-FFF2-40B4-BE49-F238E27FC236}">
                <a16:creationId xmlns:a16="http://schemas.microsoft.com/office/drawing/2014/main" id="{F2C82DE4-095C-4BA8-9FCA-C27B96B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32" y="2754577"/>
            <a:ext cx="2476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ro al Blanco en RL - Home | Facebook">
            <a:extLst>
              <a:ext uri="{FF2B5EF4-FFF2-40B4-BE49-F238E27FC236}">
                <a16:creationId xmlns:a16="http://schemas.microsoft.com/office/drawing/2014/main" id="{957844FC-0F99-452D-BD24-44A8738D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64" y="2514600"/>
            <a:ext cx="2968136" cy="325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15A6A818-0F8C-4A89-924D-B8C746E9C016}"/>
              </a:ext>
            </a:extLst>
          </p:cNvPr>
          <p:cNvSpPr txBox="1"/>
          <p:nvPr/>
        </p:nvSpPr>
        <p:spPr>
          <a:xfrm>
            <a:off x="1138570" y="1701763"/>
            <a:ext cx="3827145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170" marR="74930" algn="just">
              <a:lnSpc>
                <a:spcPct val="99700"/>
              </a:lnSpc>
              <a:spcBef>
                <a:spcPts val="110"/>
              </a:spcBef>
            </a:pPr>
            <a:r>
              <a:rPr lang="es-MX" sz="1400" spc="-5" dirty="0">
                <a:latin typeface="Arial"/>
                <a:cs typeface="Arial"/>
              </a:rPr>
              <a:t>Al finalizar la unidad, el estudiante obtiene el conocimiento de la definición de la clase: CallableStatement y sus métodos.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318569AF-1326-4DD9-BC87-8DC745FAE42C}"/>
              </a:ext>
            </a:extLst>
          </p:cNvPr>
          <p:cNvSpPr txBox="1"/>
          <p:nvPr/>
        </p:nvSpPr>
        <p:spPr>
          <a:xfrm>
            <a:off x="6209878" y="1788282"/>
            <a:ext cx="458376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05"/>
              </a:spcBef>
            </a:pPr>
            <a:r>
              <a:rPr lang="es-MX" sz="1400" dirty="0">
                <a:latin typeface="Arial"/>
                <a:cs typeface="Arial"/>
              </a:rPr>
              <a:t>El estudiante, aprende la importancia de la clase CallableStatement y sus métodos.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4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8" y="388620"/>
            <a:ext cx="4348916" cy="683895"/>
          </a:xfrm>
          <a:custGeom>
            <a:avLst/>
            <a:gdLst/>
            <a:ahLst/>
            <a:cxnLst/>
            <a:rect l="l" t="t" r="r" b="b"/>
            <a:pathLst>
              <a:path w="4368165" h="683894">
                <a:moveTo>
                  <a:pt x="4253611" y="0"/>
                </a:moveTo>
                <a:lnTo>
                  <a:pt x="114046" y="0"/>
                </a:lnTo>
                <a:lnTo>
                  <a:pt x="69596" y="9016"/>
                </a:lnTo>
                <a:lnTo>
                  <a:pt x="33400" y="33400"/>
                </a:lnTo>
                <a:lnTo>
                  <a:pt x="9017" y="69595"/>
                </a:lnTo>
                <a:lnTo>
                  <a:pt x="0" y="114045"/>
                </a:lnTo>
                <a:lnTo>
                  <a:pt x="0" y="569721"/>
                </a:lnTo>
                <a:lnTo>
                  <a:pt x="9017" y="614171"/>
                </a:lnTo>
                <a:lnTo>
                  <a:pt x="33400" y="650366"/>
                </a:lnTo>
                <a:lnTo>
                  <a:pt x="69596" y="674751"/>
                </a:lnTo>
                <a:lnTo>
                  <a:pt x="114046" y="683767"/>
                </a:lnTo>
                <a:lnTo>
                  <a:pt x="4253611" y="683767"/>
                </a:lnTo>
                <a:lnTo>
                  <a:pt x="4298061" y="674751"/>
                </a:lnTo>
                <a:lnTo>
                  <a:pt x="4334256" y="650366"/>
                </a:lnTo>
                <a:lnTo>
                  <a:pt x="4358640" y="614171"/>
                </a:lnTo>
                <a:lnTo>
                  <a:pt x="4367657" y="569721"/>
                </a:lnTo>
                <a:lnTo>
                  <a:pt x="4367657" y="114045"/>
                </a:lnTo>
                <a:lnTo>
                  <a:pt x="4358640" y="69595"/>
                </a:lnTo>
                <a:lnTo>
                  <a:pt x="4334256" y="33400"/>
                </a:lnTo>
                <a:lnTo>
                  <a:pt x="4298061" y="9016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39200" y="534669"/>
            <a:ext cx="12954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2400" b="1" spc="-5" dirty="0">
                <a:solidFill>
                  <a:srgbClr val="1F3861"/>
                </a:solidFill>
                <a:latin typeface="Segoe UI"/>
                <a:cs typeface="Segoe UI"/>
              </a:rPr>
              <a:t>Sesió</a:t>
            </a:r>
            <a:r>
              <a:rPr sz="2400" b="1" spc="-5" dirty="0">
                <a:solidFill>
                  <a:srgbClr val="1F3861"/>
                </a:solidFill>
                <a:latin typeface="Segoe UI"/>
                <a:cs typeface="Segoe UI"/>
              </a:rPr>
              <a:t>n</a:t>
            </a:r>
            <a:r>
              <a:rPr sz="2400" b="1" spc="-180" dirty="0">
                <a:solidFill>
                  <a:srgbClr val="1F3861"/>
                </a:solidFill>
                <a:latin typeface="Segoe UI"/>
                <a:cs typeface="Segoe UI"/>
              </a:rPr>
              <a:t> </a:t>
            </a:r>
            <a:r>
              <a:rPr lang="es-PE" sz="2400" b="1" spc="-180" dirty="0">
                <a:solidFill>
                  <a:srgbClr val="1F3861"/>
                </a:solidFill>
                <a:latin typeface="Segoe UI"/>
                <a:cs typeface="Segoe UI"/>
              </a:rPr>
              <a:t>2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78172E-C2B3-2F2E-287A-FD80FE8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-5499"/>
            <a:ext cx="2667000" cy="6858000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7EA819F-8132-8149-2935-D3CFD73CA746}"/>
              </a:ext>
            </a:extLst>
          </p:cNvPr>
          <p:cNvSpPr/>
          <p:nvPr/>
        </p:nvSpPr>
        <p:spPr>
          <a:xfrm>
            <a:off x="3532942" y="1378376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Clase CallableStatement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5B63355-FEC4-4CAC-C7ED-ADAE15A5D046}"/>
              </a:ext>
            </a:extLst>
          </p:cNvPr>
          <p:cNvSpPr/>
          <p:nvPr/>
        </p:nvSpPr>
        <p:spPr>
          <a:xfrm>
            <a:off x="3532942" y="3120162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Métodos De La Clase CallableStatement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A3AC31C-61F6-533D-40F1-EF87E845CCD5}"/>
              </a:ext>
            </a:extLst>
          </p:cNvPr>
          <p:cNvSpPr/>
          <p:nvPr/>
        </p:nvSpPr>
        <p:spPr>
          <a:xfrm>
            <a:off x="3532942" y="2249269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Sintaxis De La Clase CallableStatement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5880CEA-83C8-6E6D-27A3-56C6703E8BC4}"/>
              </a:ext>
            </a:extLst>
          </p:cNvPr>
          <p:cNvSpPr/>
          <p:nvPr/>
        </p:nvSpPr>
        <p:spPr>
          <a:xfrm>
            <a:off x="3532942" y="3991055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Método prepareCall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836A30F-50CB-AF2E-813B-B38E97B4604D}"/>
              </a:ext>
            </a:extLst>
          </p:cNvPr>
          <p:cNvSpPr/>
          <p:nvPr/>
        </p:nvSpPr>
        <p:spPr>
          <a:xfrm>
            <a:off x="3532942" y="4861946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Sintaxis Del Método prepareCall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7" y="341375"/>
            <a:ext cx="4368165" cy="685800"/>
          </a:xfrm>
          <a:custGeom>
            <a:avLst/>
            <a:gdLst/>
            <a:ahLst/>
            <a:cxnLst/>
            <a:rect l="l" t="t" r="r" b="b"/>
            <a:pathLst>
              <a:path w="4368165" h="685800">
                <a:moveTo>
                  <a:pt x="4253611" y="0"/>
                </a:moveTo>
                <a:lnTo>
                  <a:pt x="114046" y="0"/>
                </a:lnTo>
                <a:lnTo>
                  <a:pt x="69596" y="9017"/>
                </a:lnTo>
                <a:lnTo>
                  <a:pt x="33400" y="33400"/>
                </a:lnTo>
                <a:lnTo>
                  <a:pt x="9017" y="69723"/>
                </a:lnTo>
                <a:lnTo>
                  <a:pt x="0" y="114300"/>
                </a:lnTo>
                <a:lnTo>
                  <a:pt x="0" y="570991"/>
                </a:lnTo>
                <a:lnTo>
                  <a:pt x="9017" y="615569"/>
                </a:lnTo>
                <a:lnTo>
                  <a:pt x="33400" y="651763"/>
                </a:lnTo>
                <a:lnTo>
                  <a:pt x="69596" y="676275"/>
                </a:lnTo>
                <a:lnTo>
                  <a:pt x="114046" y="685291"/>
                </a:lnTo>
                <a:lnTo>
                  <a:pt x="4253611" y="685291"/>
                </a:lnTo>
                <a:lnTo>
                  <a:pt x="4298061" y="676275"/>
                </a:lnTo>
                <a:lnTo>
                  <a:pt x="4334256" y="651763"/>
                </a:lnTo>
                <a:lnTo>
                  <a:pt x="4358640" y="615569"/>
                </a:lnTo>
                <a:lnTo>
                  <a:pt x="4367657" y="570991"/>
                </a:lnTo>
                <a:lnTo>
                  <a:pt x="4367657" y="114300"/>
                </a:lnTo>
                <a:lnTo>
                  <a:pt x="4358640" y="69723"/>
                </a:lnTo>
                <a:lnTo>
                  <a:pt x="4334256" y="33400"/>
                </a:lnTo>
                <a:lnTo>
                  <a:pt x="4298061" y="9017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438400" y="488378"/>
            <a:ext cx="8305800" cy="391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0430" algn="ctr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Logro </a:t>
            </a:r>
            <a:r>
              <a:rPr dirty="0"/>
              <a:t>de</a:t>
            </a:r>
            <a:r>
              <a:rPr spc="-265" dirty="0"/>
              <a:t> </a:t>
            </a:r>
            <a:r>
              <a:rPr spc="-5" dirty="0"/>
              <a:t>Sesión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E99AC55-DC6C-4AB1-A78D-36A42D8D3701}"/>
              </a:ext>
            </a:extLst>
          </p:cNvPr>
          <p:cNvSpPr txBox="1">
            <a:spLocks/>
          </p:cNvSpPr>
          <p:nvPr/>
        </p:nvSpPr>
        <p:spPr>
          <a:xfrm>
            <a:off x="4572000" y="1597818"/>
            <a:ext cx="7315200" cy="36576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s-ES" sz="2800" b="1" kern="0" dirty="0">
                <a:solidFill>
                  <a:schemeClr val="tx1"/>
                </a:solidFill>
                <a:latin typeface="Century Gothic" pitchFamily="34" charset="0"/>
              </a:rPr>
              <a:t>Al terminar la sesión, el alumno:</a:t>
            </a:r>
          </a:p>
          <a:p>
            <a:pPr lvl="2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" sz="2800" b="1" kern="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s-ES" sz="2800" b="1" kern="0" dirty="0">
                <a:latin typeface="Century Gothic" pitchFamily="34" charset="0"/>
              </a:rPr>
              <a:t>Aprende la definición de la clase CallableStatement y sus métodos.</a:t>
            </a:r>
            <a:endParaRPr lang="es-ES" sz="2800" b="1" kern="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026" name="Picture 2" descr="NetBeans - Wikipedia, la enciclopedia libre">
            <a:extLst>
              <a:ext uri="{FF2B5EF4-FFF2-40B4-BE49-F238E27FC236}">
                <a16:creationId xmlns:a16="http://schemas.microsoft.com/office/drawing/2014/main" id="{A61478D3-BFC3-C76F-B637-55CCF6CD7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3037"/>
            <a:ext cx="3440403" cy="39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17E9FD4-E8AD-AAF1-9F86-069F20D9D5FC}"/>
              </a:ext>
            </a:extLst>
          </p:cNvPr>
          <p:cNvSpPr txBox="1"/>
          <p:nvPr/>
        </p:nvSpPr>
        <p:spPr>
          <a:xfrm>
            <a:off x="228600" y="990600"/>
            <a:ext cx="11734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1" dirty="0"/>
              <a:t>CallableStatement es una interfaz proporcionada por Java JDBC (Java Database Connectivity), que se utiliza para llamar a procedimientos almacenados o funciones definidas en una base de datos relacional.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600" b="1" dirty="0"/>
          </a:p>
          <a:p>
            <a:pPr algn="just"/>
            <a:r>
              <a:rPr lang="es-ES" sz="2000" b="1" dirty="0"/>
              <a:t>Permite ejecutar declaraciones SQL parametrizadas que están precompiladas en la base de datos.</a:t>
            </a:r>
            <a:endParaRPr lang="es-PE" sz="20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D9AF79-3721-2FC6-9173-CB09816AC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076" y="2205868"/>
            <a:ext cx="7999524" cy="44997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541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C030B1A-36AB-93FC-9BD9-A61D06B0BCDE}"/>
              </a:ext>
            </a:extLst>
          </p:cNvPr>
          <p:cNvSpPr/>
          <p:nvPr/>
        </p:nvSpPr>
        <p:spPr>
          <a:xfrm>
            <a:off x="2133600" y="2667000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Sintaxis De La Clase CallableStatement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67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DD4DB20-9862-2F09-99A6-EE7F2CBB44B8}"/>
              </a:ext>
            </a:extLst>
          </p:cNvPr>
          <p:cNvSpPr txBox="1"/>
          <p:nvPr/>
        </p:nvSpPr>
        <p:spPr>
          <a:xfrm>
            <a:off x="419100" y="1352490"/>
            <a:ext cx="112014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CallableStatement callableStatement = connection.prepareCall("{call nombre_procedimiento(?, ?, ...)}");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51CFFC8-8947-4BC6-E88C-F4267B3A35CA}"/>
              </a:ext>
            </a:extLst>
          </p:cNvPr>
          <p:cNvSpPr txBox="1"/>
          <p:nvPr/>
        </p:nvSpPr>
        <p:spPr>
          <a:xfrm>
            <a:off x="419100" y="1981200"/>
            <a:ext cx="11201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Donde:</a:t>
            </a:r>
          </a:p>
          <a:p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connection </a:t>
            </a:r>
            <a:r>
              <a:rPr lang="es-ES" sz="2400" dirty="0">
                <a:sym typeface="Wingdings" panose="05000000000000000000" pitchFamily="2" charset="2"/>
              </a:rPr>
              <a:t></a:t>
            </a:r>
            <a:r>
              <a:rPr lang="es-ES" sz="2400" dirty="0"/>
              <a:t> Es un objeto Connection que representa la conexión establecida con la base de datos.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nombre_procedimiento </a:t>
            </a:r>
            <a:r>
              <a:rPr lang="es-ES" sz="2400" dirty="0">
                <a:sym typeface="Wingdings" panose="05000000000000000000" pitchFamily="2" charset="2"/>
              </a:rPr>
              <a:t>E</a:t>
            </a:r>
            <a:r>
              <a:rPr lang="es-ES" sz="2400" dirty="0"/>
              <a:t>s el nombre del procedimiento almacenado o función que se desea llamar.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400" dirty="0"/>
              <a:t>? </a:t>
            </a:r>
            <a:r>
              <a:rPr lang="es-ES" sz="2400" dirty="0">
                <a:sym typeface="Wingdings" panose="05000000000000000000" pitchFamily="2" charset="2"/>
              </a:rPr>
              <a:t> R</a:t>
            </a:r>
            <a:r>
              <a:rPr lang="es-ES" sz="2400" dirty="0"/>
              <a:t>epresenta los parámetros de entrada o salida del procedimiento almacenado o función.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48159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536BD29-AFFF-DDF3-54B4-D303DC060C8B}"/>
              </a:ext>
            </a:extLst>
          </p:cNvPr>
          <p:cNvSpPr/>
          <p:nvPr/>
        </p:nvSpPr>
        <p:spPr>
          <a:xfrm>
            <a:off x="2438400" y="2667000"/>
            <a:ext cx="7751773" cy="643591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Métodos De La Clase CallableStatement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08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</TotalTime>
  <Words>729</Words>
  <Application>Microsoft Office PowerPoint</Application>
  <PresentationFormat>Panorámica</PresentationFormat>
  <Paragraphs>96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Roboto</vt:lpstr>
      <vt:lpstr>Segoe UI</vt:lpstr>
      <vt:lpstr>Wingdings</vt:lpstr>
      <vt:lpstr>Office Theme</vt:lpstr>
      <vt:lpstr>INICIO</vt:lpstr>
      <vt:lpstr>Presentación de PowerPoint</vt:lpstr>
      <vt:lpstr>Presentación de PowerPoint</vt:lpstr>
      <vt:lpstr>Presentación de PowerPoint</vt:lpstr>
      <vt:lpstr>Logro de Sesión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CIERRE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Orians, A.J.</dc:creator>
  <cp:lastModifiedBy>christian loza</cp:lastModifiedBy>
  <cp:revision>159</cp:revision>
  <dcterms:created xsi:type="dcterms:W3CDTF">2020-08-20T00:31:08Z</dcterms:created>
  <dcterms:modified xsi:type="dcterms:W3CDTF">2023-06-21T02:57:05Z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2020-08-20T00:00:00Z</vt:filetime>
  </property>
</Properties>
</file>