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301" r:id="rId4"/>
    <p:sldId id="258" r:id="rId5"/>
    <p:sldId id="755" r:id="rId6"/>
    <p:sldId id="782" r:id="rId7"/>
    <p:sldId id="725" r:id="rId8"/>
    <p:sldId id="724" r:id="rId9"/>
    <p:sldId id="733" r:id="rId10"/>
    <p:sldId id="732" r:id="rId11"/>
    <p:sldId id="731" r:id="rId12"/>
    <p:sldId id="730" r:id="rId13"/>
    <p:sldId id="729" r:id="rId14"/>
    <p:sldId id="728" r:id="rId15"/>
    <p:sldId id="727" r:id="rId16"/>
    <p:sldId id="726" r:id="rId17"/>
    <p:sldId id="754" r:id="rId18"/>
    <p:sldId id="753" r:id="rId19"/>
    <p:sldId id="752" r:id="rId20"/>
    <p:sldId id="751" r:id="rId21"/>
    <p:sldId id="750" r:id="rId22"/>
    <p:sldId id="749" r:id="rId23"/>
    <p:sldId id="748" r:id="rId24"/>
    <p:sldId id="747" r:id="rId25"/>
    <p:sldId id="746" r:id="rId26"/>
    <p:sldId id="745" r:id="rId27"/>
    <p:sldId id="744" r:id="rId28"/>
    <p:sldId id="743" r:id="rId29"/>
    <p:sldId id="742" r:id="rId30"/>
    <p:sldId id="741" r:id="rId31"/>
    <p:sldId id="740" r:id="rId32"/>
    <p:sldId id="739" r:id="rId33"/>
    <p:sldId id="738" r:id="rId34"/>
    <p:sldId id="737" r:id="rId35"/>
    <p:sldId id="736" r:id="rId36"/>
    <p:sldId id="735" r:id="rId37"/>
    <p:sldId id="734" r:id="rId38"/>
    <p:sldId id="765" r:id="rId39"/>
    <p:sldId id="764" r:id="rId40"/>
    <p:sldId id="763" r:id="rId41"/>
    <p:sldId id="762" r:id="rId42"/>
    <p:sldId id="761" r:id="rId43"/>
    <p:sldId id="760" r:id="rId44"/>
    <p:sldId id="759" r:id="rId45"/>
    <p:sldId id="758" r:id="rId46"/>
    <p:sldId id="757" r:id="rId47"/>
    <p:sldId id="756" r:id="rId48"/>
    <p:sldId id="781" r:id="rId49"/>
    <p:sldId id="780" r:id="rId50"/>
    <p:sldId id="779" r:id="rId51"/>
    <p:sldId id="778" r:id="rId52"/>
    <p:sldId id="777" r:id="rId53"/>
    <p:sldId id="776" r:id="rId54"/>
    <p:sldId id="289" r:id="rId55"/>
    <p:sldId id="296" r:id="rId56"/>
    <p:sldId id="297" r:id="rId5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6283" autoAdjust="0"/>
  </p:normalViewPr>
  <p:slideViewPr>
    <p:cSldViewPr>
      <p:cViewPr varScale="1">
        <p:scale>
          <a:sx n="108" d="100"/>
          <a:sy n="108" d="100"/>
        </p:scale>
        <p:origin x="225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6F9EB-A7F5-4F56-B9BB-EEEBA7A00429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D2B64-5C83-4321-B1ED-8EDEB196C9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6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s-ES">
                <a:ea typeface="ＭＳ Ｐゴシック" panose="020B0600070205080204" pitchFamily="34" charset="-128"/>
              </a:rPr>
              <a:t>Un arreglo es un conjunto de variables del mismo tipo, que son agrupadas bajo un único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identificador. Cada una de las variables o elementos del arreglo se referencia mediante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un índice que representa la posición del mismo dentro del arreglo.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Un arreglo se utiliza para procesar variables dentro de una observación del paso de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datos. Se usan para realizar cálculos o comparaciones repetitivos sobre variables que se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procesaran o manipularan de forma similar</a:t>
            </a:r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9F98940-578B-4DDB-BDC5-AA51AF85AEE2}" type="slidenum">
              <a:rPr lang="es-ES" altLang="es-ES"/>
              <a:pPr>
                <a:spcBef>
                  <a:spcPct val="0"/>
                </a:spcBef>
              </a:pPr>
              <a:t>55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7772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k object 16"/>
          <p:cNvSpPr/>
          <p:nvPr userDrawn="1"/>
        </p:nvSpPr>
        <p:spPr>
          <a:xfrm>
            <a:off x="8778240" y="5486402"/>
            <a:ext cx="3276601" cy="1371598"/>
          </a:xfrm>
          <a:prstGeom prst="rect">
            <a:avLst/>
          </a:prstGeom>
          <a:blipFill>
            <a:blip r:embed="rId2" cstate="print"/>
            <a:srcRect/>
            <a:stretch>
              <a:fillRect l="-260465" t="-400001" r="-267" b="-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bk object 16"/>
          <p:cNvSpPr/>
          <p:nvPr/>
        </p:nvSpPr>
        <p:spPr>
          <a:xfrm>
            <a:off x="1" y="0"/>
            <a:ext cx="3581400" cy="5867400"/>
          </a:xfrm>
          <a:prstGeom prst="rect">
            <a:avLst/>
          </a:prstGeom>
          <a:blipFill>
            <a:blip r:embed="rId2" cstate="print"/>
            <a:srcRect/>
            <a:stretch>
              <a:fillRect l="2" t="1" r="-230035" b="-1688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72564" y="516077"/>
            <a:ext cx="8246871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1F386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33341" y="2728671"/>
            <a:ext cx="2925317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62070" y="1600587"/>
            <a:ext cx="4739259" cy="1386129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3429000" cy="6857998"/>
          </a:xfrm>
          <a:prstGeom prst="rect">
            <a:avLst/>
          </a:prstGeom>
          <a:blipFill>
            <a:blip r:embed="rId2" cstate="print"/>
            <a:srcRect/>
            <a:stretch>
              <a:fillRect r="-149956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0" y="2743200"/>
            <a:ext cx="4967859" cy="1005129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bg>
      <p:bgPr>
        <a:solidFill>
          <a:srgbClr val="EFA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11918951" y="500063"/>
            <a:ext cx="289983" cy="474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 sz="18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734" y="306389"/>
            <a:ext cx="59690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7820" y="1848218"/>
            <a:ext cx="10363200" cy="345317"/>
          </a:xfrm>
        </p:spPr>
        <p:txBody>
          <a:bodyPr/>
          <a:lstStyle>
            <a:lvl1pPr>
              <a:defRPr sz="2800" cap="all">
                <a:solidFill>
                  <a:srgbClr val="272727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7820" y="2193536"/>
            <a:ext cx="8534400" cy="359763"/>
          </a:xfrm>
        </p:spPr>
        <p:txBody>
          <a:bodyPr anchor="ctr">
            <a:noAutofit/>
          </a:bodyPr>
          <a:lstStyle>
            <a:lvl1pPr marL="0" indent="0" algn="l">
              <a:buNone/>
              <a:defRPr>
                <a:solidFill>
                  <a:srgbClr val="2727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283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237"/>
            <a:ext cx="3581400" cy="3719764"/>
          </a:xfrm>
          <a:prstGeom prst="rect">
            <a:avLst/>
          </a:prstGeom>
          <a:blipFill>
            <a:blip r:embed="rId8" cstate="print"/>
            <a:srcRect/>
            <a:stretch>
              <a:fillRect r="-224995" b="-4070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23544" y="6509004"/>
            <a:ext cx="1945894" cy="2072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3600" y="1184910"/>
            <a:ext cx="1046480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sp>
        <p:nvSpPr>
          <p:cNvPr id="9" name="bk object 16"/>
          <p:cNvSpPr/>
          <p:nvPr userDrawn="1"/>
        </p:nvSpPr>
        <p:spPr>
          <a:xfrm>
            <a:off x="8503920" y="87654"/>
            <a:ext cx="3352800" cy="1066800"/>
          </a:xfrm>
          <a:prstGeom prst="rect">
            <a:avLst/>
          </a:prstGeom>
          <a:blipFill>
            <a:blip r:embed="rId8" cstate="print"/>
            <a:srcRect/>
            <a:stretch>
              <a:fillRect l="-254545" t="-21430" r="7393" b="-369169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 sz="2400"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276600" cy="6857998"/>
          </a:xfrm>
          <a:prstGeom prst="rect">
            <a:avLst/>
          </a:prstGeom>
          <a:blipFill>
            <a:blip r:embed="rId2" cstate="print"/>
            <a:srcRect/>
            <a:stretch>
              <a:fillRect r="-16160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8600" y="2133600"/>
            <a:ext cx="4366265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sz="9600" dirty="0">
                <a:solidFill>
                  <a:srgbClr val="001F5F"/>
                </a:solidFill>
              </a:rPr>
              <a:t>INICIO</a:t>
            </a:r>
          </a:p>
        </p:txBody>
      </p:sp>
      <p:sp>
        <p:nvSpPr>
          <p:cNvPr id="5" name="object 2"/>
          <p:cNvSpPr/>
          <p:nvPr/>
        </p:nvSpPr>
        <p:spPr>
          <a:xfrm>
            <a:off x="0" y="5181600"/>
            <a:ext cx="8571618" cy="1676398"/>
          </a:xfrm>
          <a:prstGeom prst="rect">
            <a:avLst/>
          </a:prstGeom>
          <a:blipFill>
            <a:blip r:embed="rId2" cstate="print"/>
            <a:srcRect/>
            <a:stretch>
              <a:fillRect t="-309091" b="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86FB901-40E6-B6B5-CC1A-9125C83833FE}"/>
              </a:ext>
            </a:extLst>
          </p:cNvPr>
          <p:cNvSpPr/>
          <p:nvPr/>
        </p:nvSpPr>
        <p:spPr>
          <a:xfrm>
            <a:off x="1797376" y="990600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TITULO A UN REPORTE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0B1CE1-92A5-51CD-F6B5-E00BFCDC4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8" y="1752600"/>
            <a:ext cx="11750512" cy="4953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BE9BE8E-A20A-9C0B-40AF-4FC079049D82}"/>
              </a:ext>
            </a:extLst>
          </p:cNvPr>
          <p:cNvCxnSpPr/>
          <p:nvPr/>
        </p:nvCxnSpPr>
        <p:spPr>
          <a:xfrm flipH="1">
            <a:off x="4572000" y="2743200"/>
            <a:ext cx="662940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5CFA3739-EE1F-2FBC-BDAC-54C2741A3681}"/>
              </a:ext>
            </a:extLst>
          </p:cNvPr>
          <p:cNvSpPr txBox="1"/>
          <p:nvPr/>
        </p:nvSpPr>
        <p:spPr>
          <a:xfrm>
            <a:off x="6934200" y="1905000"/>
            <a:ext cx="282605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la sección: Report Elements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BA4DCA6-BFE4-BED8-AAAF-C8319FF5456E}"/>
              </a:ext>
            </a:extLst>
          </p:cNvPr>
          <p:cNvSpPr txBox="1"/>
          <p:nvPr/>
        </p:nvSpPr>
        <p:spPr>
          <a:xfrm>
            <a:off x="9220200" y="2252246"/>
            <a:ext cx="252125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el icono: Static Text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2E451D9-51E7-7B98-317B-39CD3BCFEF15}"/>
              </a:ext>
            </a:extLst>
          </p:cNvPr>
          <p:cNvSpPr txBox="1"/>
          <p:nvPr/>
        </p:nvSpPr>
        <p:spPr>
          <a:xfrm>
            <a:off x="4572000" y="3090446"/>
            <a:ext cx="320927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y arrastre hacia la sección: Title</a:t>
            </a:r>
          </a:p>
        </p:txBody>
      </p:sp>
    </p:spTree>
    <p:extLst>
      <p:ext uri="{BB962C8B-B14F-4D97-AF65-F5344CB8AC3E}">
        <p14:creationId xmlns:p14="http://schemas.microsoft.com/office/powerpoint/2010/main" val="3133718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CDDF9D2-3A78-7FD8-1B67-785D763C1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90600"/>
            <a:ext cx="8824040" cy="571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4A7718E-3981-1E66-E6D9-E0D28462D189}"/>
              </a:ext>
            </a:extLst>
          </p:cNvPr>
          <p:cNvSpPr txBox="1"/>
          <p:nvPr/>
        </p:nvSpPr>
        <p:spPr>
          <a:xfrm>
            <a:off x="3493181" y="2709446"/>
            <a:ext cx="473641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 Static text, insertado en la sección: Title</a:t>
            </a:r>
          </a:p>
        </p:txBody>
      </p:sp>
    </p:spTree>
    <p:extLst>
      <p:ext uri="{BB962C8B-B14F-4D97-AF65-F5344CB8AC3E}">
        <p14:creationId xmlns:p14="http://schemas.microsoft.com/office/powerpoint/2010/main" val="347007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98950E9-B1CF-2A62-7DF0-D988E1F6E0B3}"/>
              </a:ext>
            </a:extLst>
          </p:cNvPr>
          <p:cNvSpPr/>
          <p:nvPr/>
        </p:nvSpPr>
        <p:spPr>
          <a:xfrm>
            <a:off x="1447800" y="990600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FORMATO AL TITULO DE UN REPORTE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8807370-9060-3C5F-8C8F-48AFE5071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935" y="1752600"/>
            <a:ext cx="7782865" cy="5029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CD3712A-E25F-8BB4-696A-99E17CFF89EE}"/>
              </a:ext>
            </a:extLst>
          </p:cNvPr>
          <p:cNvSpPr txBox="1"/>
          <p:nvPr/>
        </p:nvSpPr>
        <p:spPr>
          <a:xfrm>
            <a:off x="6629400" y="1947446"/>
            <a:ext cx="2057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la flecha abajo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D59BC98-BAE6-9B94-CA33-120DE4051D4E}"/>
              </a:ext>
            </a:extLst>
          </p:cNvPr>
          <p:cNvSpPr txBox="1"/>
          <p:nvPr/>
        </p:nvSpPr>
        <p:spPr>
          <a:xfrm>
            <a:off x="5217481" y="3717223"/>
            <a:ext cx="2438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Seleccionar la opción: 36</a:t>
            </a:r>
          </a:p>
        </p:txBody>
      </p:sp>
    </p:spTree>
    <p:extLst>
      <p:ext uri="{BB962C8B-B14F-4D97-AF65-F5344CB8AC3E}">
        <p14:creationId xmlns:p14="http://schemas.microsoft.com/office/powerpoint/2010/main" val="4236287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9BAC027-A847-A382-21B0-0D4E3CBBF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166" y="990600"/>
            <a:ext cx="8830434" cy="571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92F2AFF-45BA-F44F-1CA1-EE9AADF1812B}"/>
              </a:ext>
            </a:extLst>
          </p:cNvPr>
          <p:cNvSpPr txBox="1"/>
          <p:nvPr/>
        </p:nvSpPr>
        <p:spPr>
          <a:xfrm>
            <a:off x="7162800" y="1566446"/>
            <a:ext cx="324072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Seleccionar los icono de alineación</a:t>
            </a:r>
          </a:p>
        </p:txBody>
      </p:sp>
    </p:spTree>
    <p:extLst>
      <p:ext uri="{BB962C8B-B14F-4D97-AF65-F5344CB8AC3E}">
        <p14:creationId xmlns:p14="http://schemas.microsoft.com/office/powerpoint/2010/main" val="1570086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BE502EB-728E-1537-1229-BC658FE93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6200"/>
            <a:ext cx="8706678" cy="6629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7D3C6D7-6539-466D-B433-B7F980BA8D97}"/>
              </a:ext>
            </a:extLst>
          </p:cNvPr>
          <p:cNvSpPr txBox="1"/>
          <p:nvPr/>
        </p:nvSpPr>
        <p:spPr>
          <a:xfrm>
            <a:off x="5615399" y="42446"/>
            <a:ext cx="324072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Mostrar la ventana de propiedades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EB85B8F-D4E4-2D61-51DB-D7E2A3A455CD}"/>
              </a:ext>
            </a:extLst>
          </p:cNvPr>
          <p:cNvSpPr txBox="1"/>
          <p:nvPr/>
        </p:nvSpPr>
        <p:spPr>
          <a:xfrm>
            <a:off x="1676400" y="304800"/>
            <a:ext cx="23622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la opción: Window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351348D-66B1-0055-11F2-1C394E8DA1CC}"/>
              </a:ext>
            </a:extLst>
          </p:cNvPr>
          <p:cNvSpPr txBox="1"/>
          <p:nvPr/>
        </p:nvSpPr>
        <p:spPr>
          <a:xfrm>
            <a:off x="2372139" y="3852446"/>
            <a:ext cx="258086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la opción: IDE Tools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D2BA679-7F74-B195-D030-FB3D1206A108}"/>
              </a:ext>
            </a:extLst>
          </p:cNvPr>
          <p:cNvSpPr txBox="1"/>
          <p:nvPr/>
        </p:nvSpPr>
        <p:spPr>
          <a:xfrm>
            <a:off x="4277139" y="4648200"/>
            <a:ext cx="258086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la opción: Properties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E9857B7-C36D-401F-E821-DD1EB0C84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3505200"/>
            <a:ext cx="5034434" cy="3276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280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8AEE0A2-A128-B09B-F820-7F33E6FAF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11887200" cy="4876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62FBB5B-41A4-67E7-E1EE-700F31F525D1}"/>
              </a:ext>
            </a:extLst>
          </p:cNvPr>
          <p:cNvSpPr txBox="1"/>
          <p:nvPr/>
        </p:nvSpPr>
        <p:spPr>
          <a:xfrm>
            <a:off x="2895600" y="4977080"/>
            <a:ext cx="3952461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Seleccionar un color de texto, con la propiedad Forecolor.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E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Seleccionar un color de fondo, con la propiedad BackColor.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E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la opción: Opaque.</a:t>
            </a:r>
          </a:p>
        </p:txBody>
      </p:sp>
    </p:spTree>
    <p:extLst>
      <p:ext uri="{BB962C8B-B14F-4D97-AF65-F5344CB8AC3E}">
        <p14:creationId xmlns:p14="http://schemas.microsoft.com/office/powerpoint/2010/main" val="1447717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0C517FF-90B6-59F0-7E0D-4F67C1496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268" y="990600"/>
            <a:ext cx="8813132" cy="571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481928B-2F78-7FBB-5245-29332EF43B43}"/>
              </a:ext>
            </a:extLst>
          </p:cNvPr>
          <p:cNvSpPr txBox="1"/>
          <p:nvPr/>
        </p:nvSpPr>
        <p:spPr>
          <a:xfrm>
            <a:off x="6477000" y="685800"/>
            <a:ext cx="151406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el icono: Bold (Negrita)</a:t>
            </a:r>
          </a:p>
        </p:txBody>
      </p:sp>
    </p:spTree>
    <p:extLst>
      <p:ext uri="{BB962C8B-B14F-4D97-AF65-F5344CB8AC3E}">
        <p14:creationId xmlns:p14="http://schemas.microsoft.com/office/powerpoint/2010/main" val="1345010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0D7F775-C9C2-3C90-2340-0512B6C44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268" y="990600"/>
            <a:ext cx="8813132" cy="571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21EFCAE-8BFB-664C-B49B-0CE0B8C4CF3C}"/>
              </a:ext>
            </a:extLst>
          </p:cNvPr>
          <p:cNvSpPr txBox="1"/>
          <p:nvPr/>
        </p:nvSpPr>
        <p:spPr>
          <a:xfrm>
            <a:off x="6934200" y="2252246"/>
            <a:ext cx="28956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Pulsar doble clic sobre el texto</a:t>
            </a:r>
          </a:p>
        </p:txBody>
      </p:sp>
    </p:spTree>
    <p:extLst>
      <p:ext uri="{BB962C8B-B14F-4D97-AF65-F5344CB8AC3E}">
        <p14:creationId xmlns:p14="http://schemas.microsoft.com/office/powerpoint/2010/main" val="1021960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C41CE38-8188-DD18-8418-8430FD0CA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990600"/>
            <a:ext cx="8999422" cy="5791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C432D5A-141C-2C50-8B44-D7F5B234155F}"/>
              </a:ext>
            </a:extLst>
          </p:cNvPr>
          <p:cNvSpPr txBox="1"/>
          <p:nvPr/>
        </p:nvSpPr>
        <p:spPr>
          <a:xfrm>
            <a:off x="7086600" y="2176046"/>
            <a:ext cx="30480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Digitar: RELACION DE ALUMNOS</a:t>
            </a:r>
          </a:p>
        </p:txBody>
      </p:sp>
    </p:spTree>
    <p:extLst>
      <p:ext uri="{BB962C8B-B14F-4D97-AF65-F5344CB8AC3E}">
        <p14:creationId xmlns:p14="http://schemas.microsoft.com/office/powerpoint/2010/main" val="4167147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1E893F9-6016-5854-7581-A8C2C17C1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990600"/>
            <a:ext cx="8915400" cy="57400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751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3581400" cy="6857998"/>
          </a:xfrm>
          <a:prstGeom prst="rect">
            <a:avLst/>
          </a:prstGeom>
          <a:blipFill>
            <a:blip r:embed="rId2" cstate="print"/>
            <a:srcRect/>
            <a:stretch>
              <a:fillRect l="2" r="-230035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/>
          <p:nvPr/>
        </p:nvSpPr>
        <p:spPr>
          <a:xfrm>
            <a:off x="8628888" y="5593079"/>
            <a:ext cx="3124200" cy="990600"/>
          </a:xfrm>
          <a:prstGeom prst="rect">
            <a:avLst/>
          </a:prstGeom>
          <a:blipFill>
            <a:blip r:embed="rId2" cstate="print"/>
            <a:srcRect/>
            <a:stretch>
              <a:fillRect l="-280486" t="-569230" r="2158" b="-23078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7D835B4-E061-4660-A102-8D4DA17AD61E}"/>
              </a:ext>
            </a:extLst>
          </p:cNvPr>
          <p:cNvSpPr txBox="1">
            <a:spLocks/>
          </p:cNvSpPr>
          <p:nvPr/>
        </p:nvSpPr>
        <p:spPr>
          <a:xfrm>
            <a:off x="252166" y="233472"/>
            <a:ext cx="10034833" cy="548640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s-PE" b="1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EXPOSITOR:</a:t>
            </a: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CONSULTOR : DANIEL FERNANDO LOZA SANTA CRUZ</a:t>
            </a:r>
          </a:p>
          <a:p>
            <a:endParaRPr lang="es-PE" b="1" dirty="0">
              <a:solidFill>
                <a:schemeClr val="tx1"/>
              </a:solidFill>
              <a:latin typeface="Roboto" pitchFamily="2" charset="0"/>
            </a:endParaRPr>
          </a:p>
          <a:p>
            <a:r>
              <a:rPr lang="es-PE" b="1" u="sng" dirty="0">
                <a:solidFill>
                  <a:schemeClr val="tx1"/>
                </a:solidFill>
                <a:latin typeface="Roboto" pitchFamily="2" charset="0"/>
              </a:rPr>
              <a:t>Correos</a:t>
            </a:r>
            <a:r>
              <a:rPr lang="es-PE" b="1" dirty="0">
                <a:solidFill>
                  <a:schemeClr val="tx1"/>
                </a:solidFill>
                <a:latin typeface="Roboto" pitchFamily="2" charset="0"/>
              </a:rPr>
              <a:t>: 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PE" b="1" dirty="0">
              <a:solidFill>
                <a:schemeClr val="tx1"/>
              </a:solidFill>
              <a:latin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dlozas2016@gmail.com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dlozas2011@hotmail.com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lozadaniel2020@gmail.com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Canal de YouTube: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sz="4200" b="1" cap="none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https://www.youtube.com/@daniellozasantacruz</a:t>
            </a: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DBD94C0-0474-4554-BC32-F0EDE3BDA0B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923" y="301816"/>
            <a:ext cx="1527911" cy="2197006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FB53A76-C67D-3F04-F22E-C4F3BE700DC3}"/>
              </a:ext>
            </a:extLst>
          </p:cNvPr>
          <p:cNvSpPr/>
          <p:nvPr/>
        </p:nvSpPr>
        <p:spPr>
          <a:xfrm>
            <a:off x="2209800" y="228600"/>
            <a:ext cx="6172200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COMPONENTE LINE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AE5F780-9A95-8755-3F9A-D1C2ED5DC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0" y="1029242"/>
            <a:ext cx="11935884" cy="56763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3594D722-CFDC-898D-CA66-A9D57E3C19AA}"/>
              </a:ext>
            </a:extLst>
          </p:cNvPr>
          <p:cNvCxnSpPr>
            <a:cxnSpLocks/>
          </p:cNvCxnSpPr>
          <p:nvPr/>
        </p:nvCxnSpPr>
        <p:spPr>
          <a:xfrm flipH="1">
            <a:off x="7162800" y="1752842"/>
            <a:ext cx="3886200" cy="990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8E55F048-9CB2-A11D-B719-AC5E71F7AA6A}"/>
              </a:ext>
            </a:extLst>
          </p:cNvPr>
          <p:cNvSpPr txBox="1"/>
          <p:nvPr/>
        </p:nvSpPr>
        <p:spPr>
          <a:xfrm>
            <a:off x="9829800" y="1261646"/>
            <a:ext cx="214025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el icono: Line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6D1944C-D342-709C-C6FC-DC134D46512A}"/>
              </a:ext>
            </a:extLst>
          </p:cNvPr>
          <p:cNvSpPr txBox="1"/>
          <p:nvPr/>
        </p:nvSpPr>
        <p:spPr>
          <a:xfrm>
            <a:off x="8220722" y="2583181"/>
            <a:ext cx="320927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y arrastre hacia la sección: Title</a:t>
            </a:r>
          </a:p>
        </p:txBody>
      </p:sp>
    </p:spTree>
    <p:extLst>
      <p:ext uri="{BB962C8B-B14F-4D97-AF65-F5344CB8AC3E}">
        <p14:creationId xmlns:p14="http://schemas.microsoft.com/office/powerpoint/2010/main" val="1966932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F83F8FBE-1D73-8EF6-AFB3-3EBBEB9FF6AF}"/>
              </a:ext>
            </a:extLst>
          </p:cNvPr>
          <p:cNvSpPr/>
          <p:nvPr/>
        </p:nvSpPr>
        <p:spPr>
          <a:xfrm>
            <a:off x="1143000" y="342600"/>
            <a:ext cx="7239000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FORMATO DEL </a:t>
            </a:r>
            <a:r>
              <a:rPr lang="es-ES" sz="3200" b="1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COMPONENTE LINE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DB9FA93-EE4C-AD49-7D16-D8A81979F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0"/>
            <a:ext cx="11887200" cy="4876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01CDE86-07C7-B815-C2EE-7E87B2AECC58}"/>
              </a:ext>
            </a:extLst>
          </p:cNvPr>
          <p:cNvSpPr txBox="1"/>
          <p:nvPr/>
        </p:nvSpPr>
        <p:spPr>
          <a:xfrm>
            <a:off x="2667000" y="4385846"/>
            <a:ext cx="252347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la propiedad: Forecolor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A410F0C-8E3C-1B3C-10D0-E368BE537B9F}"/>
              </a:ext>
            </a:extLst>
          </p:cNvPr>
          <p:cNvSpPr txBox="1"/>
          <p:nvPr/>
        </p:nvSpPr>
        <p:spPr>
          <a:xfrm>
            <a:off x="6696722" y="5181600"/>
            <a:ext cx="191387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Seleccionar un color</a:t>
            </a:r>
          </a:p>
        </p:txBody>
      </p:sp>
    </p:spTree>
    <p:extLst>
      <p:ext uri="{BB962C8B-B14F-4D97-AF65-F5344CB8AC3E}">
        <p14:creationId xmlns:p14="http://schemas.microsoft.com/office/powerpoint/2010/main" val="125644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710CCEB-AEBC-318A-82AA-BF92F1C11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66446"/>
            <a:ext cx="11887200" cy="42390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93DA464-6AD5-5108-ACB5-A04FBEED7694}"/>
              </a:ext>
            </a:extLst>
          </p:cNvPr>
          <p:cNvSpPr txBox="1"/>
          <p:nvPr/>
        </p:nvSpPr>
        <p:spPr>
          <a:xfrm>
            <a:off x="3124200" y="5528846"/>
            <a:ext cx="19812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la propiedad: Pen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40C3D68-A009-319B-7C1F-CA1557EB2B3D}"/>
              </a:ext>
            </a:extLst>
          </p:cNvPr>
          <p:cNvSpPr txBox="1"/>
          <p:nvPr/>
        </p:nvSpPr>
        <p:spPr>
          <a:xfrm>
            <a:off x="8839200" y="5833646"/>
            <a:ext cx="22860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la propiedad Pen</a:t>
            </a:r>
          </a:p>
        </p:txBody>
      </p:sp>
    </p:spTree>
    <p:extLst>
      <p:ext uri="{BB962C8B-B14F-4D97-AF65-F5344CB8AC3E}">
        <p14:creationId xmlns:p14="http://schemas.microsoft.com/office/powerpoint/2010/main" val="2097415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48D3362-45FC-2CB1-404F-9B9501ECE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74" y="76200"/>
            <a:ext cx="5674426" cy="3581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B15C24D-4578-104D-D504-B2D90CF8CD7F}"/>
              </a:ext>
            </a:extLst>
          </p:cNvPr>
          <p:cNvSpPr txBox="1"/>
          <p:nvPr/>
        </p:nvSpPr>
        <p:spPr>
          <a:xfrm>
            <a:off x="3012374" y="1066800"/>
            <a:ext cx="2819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Modificar el ancho de línea: 5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DF8EE64-F030-638B-A4F2-0A91D7635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774" y="3124200"/>
            <a:ext cx="5674426" cy="3581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02AA5B5-5A8D-8903-39DA-A7BA9AB70C94}"/>
              </a:ext>
            </a:extLst>
          </p:cNvPr>
          <p:cNvSpPr txBox="1"/>
          <p:nvPr/>
        </p:nvSpPr>
        <p:spPr>
          <a:xfrm>
            <a:off x="4572000" y="4917119"/>
            <a:ext cx="25908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Seleccionar el estilo de línea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C01D105-4A9E-AB5F-C7D8-7E7918675839}"/>
              </a:ext>
            </a:extLst>
          </p:cNvPr>
          <p:cNvSpPr txBox="1"/>
          <p:nvPr/>
        </p:nvSpPr>
        <p:spPr>
          <a:xfrm>
            <a:off x="4343400" y="6172200"/>
            <a:ext cx="19050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el botón: OK</a:t>
            </a:r>
          </a:p>
        </p:txBody>
      </p:sp>
    </p:spTree>
    <p:extLst>
      <p:ext uri="{BB962C8B-B14F-4D97-AF65-F5344CB8AC3E}">
        <p14:creationId xmlns:p14="http://schemas.microsoft.com/office/powerpoint/2010/main" val="3532364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49C91AE-840B-55BF-E486-DE3FEEE7F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110" y="990600"/>
            <a:ext cx="8711890" cy="571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2262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CB4B61BC-9C55-FE8F-D5B3-3CEED4503CFE}"/>
              </a:ext>
            </a:extLst>
          </p:cNvPr>
          <p:cNvSpPr/>
          <p:nvPr/>
        </p:nvSpPr>
        <p:spPr>
          <a:xfrm>
            <a:off x="1447800" y="304800"/>
            <a:ext cx="6934200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SECCION PAGE HEADER</a:t>
            </a: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7E1228C-9383-734F-4C72-4A24E9BAA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66800"/>
            <a:ext cx="8001000" cy="5678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A3A96AE-F159-E8D3-BD96-BA9C463582F2}"/>
              </a:ext>
            </a:extLst>
          </p:cNvPr>
          <p:cNvSpPr txBox="1"/>
          <p:nvPr/>
        </p:nvSpPr>
        <p:spPr>
          <a:xfrm>
            <a:off x="8839200" y="2895600"/>
            <a:ext cx="30480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la sección: Page Header, insertar dos líneas y un Static Text</a:t>
            </a:r>
          </a:p>
        </p:txBody>
      </p:sp>
    </p:spTree>
    <p:extLst>
      <p:ext uri="{BB962C8B-B14F-4D97-AF65-F5344CB8AC3E}">
        <p14:creationId xmlns:p14="http://schemas.microsoft.com/office/powerpoint/2010/main" val="1774035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13E2BEA-66DB-35E6-2A77-D8B5D01A3C60}"/>
              </a:ext>
            </a:extLst>
          </p:cNvPr>
          <p:cNvSpPr/>
          <p:nvPr/>
        </p:nvSpPr>
        <p:spPr>
          <a:xfrm>
            <a:off x="1584488" y="990600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INSERTAR LOS CAMPOS DE LA TABLA ALUMNO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5B59AEB-E767-6567-84AC-5EC99127C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388" y="1781888"/>
            <a:ext cx="9861224" cy="4847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0147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C231E4E-0918-A69F-9A43-2F46E5F44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912" y="152400"/>
            <a:ext cx="5918088" cy="6553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A759164-0122-A081-36EB-9A20DE4B05CB}"/>
              </a:ext>
            </a:extLst>
          </p:cNvPr>
          <p:cNvSpPr txBox="1"/>
          <p:nvPr/>
        </p:nvSpPr>
        <p:spPr>
          <a:xfrm>
            <a:off x="307378" y="1261646"/>
            <a:ext cx="25146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Expandir la opción: Fields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2439ADF-0BA6-1C2C-DFEC-1D1EE53F421E}"/>
              </a:ext>
            </a:extLst>
          </p:cNvPr>
          <p:cNvSpPr txBox="1"/>
          <p:nvPr/>
        </p:nvSpPr>
        <p:spPr>
          <a:xfrm>
            <a:off x="4648200" y="2234625"/>
            <a:ext cx="2514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muestran los campos de la tabla: Alumno</a:t>
            </a:r>
          </a:p>
        </p:txBody>
      </p:sp>
    </p:spTree>
    <p:extLst>
      <p:ext uri="{BB962C8B-B14F-4D97-AF65-F5344CB8AC3E}">
        <p14:creationId xmlns:p14="http://schemas.microsoft.com/office/powerpoint/2010/main" val="3436961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E021045-6A1C-781B-4BE6-AC36C1941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6800"/>
            <a:ext cx="11822410" cy="563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34AE07D5-FE5C-1586-F405-7A2A99D61B2F}"/>
              </a:ext>
            </a:extLst>
          </p:cNvPr>
          <p:cNvCxnSpPr>
            <a:cxnSpLocks/>
          </p:cNvCxnSpPr>
          <p:nvPr/>
        </p:nvCxnSpPr>
        <p:spPr>
          <a:xfrm>
            <a:off x="1242874" y="2121763"/>
            <a:ext cx="3405326" cy="2374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374155B-9640-4B61-D33D-41939A9672C9}"/>
              </a:ext>
            </a:extLst>
          </p:cNvPr>
          <p:cNvSpPr txBox="1"/>
          <p:nvPr/>
        </p:nvSpPr>
        <p:spPr>
          <a:xfrm>
            <a:off x="1295400" y="1783209"/>
            <a:ext cx="25146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el campo: COD_ALU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176F182-EE3D-4B77-1789-705CF752A15E}"/>
              </a:ext>
            </a:extLst>
          </p:cNvPr>
          <p:cNvSpPr txBox="1"/>
          <p:nvPr/>
        </p:nvSpPr>
        <p:spPr>
          <a:xfrm>
            <a:off x="1828800" y="4343400"/>
            <a:ext cx="2514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y arrastre hacia la sección: Detail 1 (Detalle)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387907E-1175-8E9C-74CD-B559F04B2D28}"/>
              </a:ext>
            </a:extLst>
          </p:cNvPr>
          <p:cNvCxnSpPr>
            <a:cxnSpLocks/>
          </p:cNvCxnSpPr>
          <p:nvPr/>
        </p:nvCxnSpPr>
        <p:spPr>
          <a:xfrm flipH="1" flipV="1">
            <a:off x="5638800" y="3657600"/>
            <a:ext cx="2590800" cy="838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DB157A0-2511-A80E-AFF7-2C27AD610E4F}"/>
              </a:ext>
            </a:extLst>
          </p:cNvPr>
          <p:cNvCxnSpPr>
            <a:cxnSpLocks/>
          </p:cNvCxnSpPr>
          <p:nvPr/>
        </p:nvCxnSpPr>
        <p:spPr>
          <a:xfrm flipH="1">
            <a:off x="5638800" y="4495800"/>
            <a:ext cx="2590800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290C5A8-D162-6C98-C829-77B772339F88}"/>
              </a:ext>
            </a:extLst>
          </p:cNvPr>
          <p:cNvSpPr txBox="1"/>
          <p:nvPr/>
        </p:nvSpPr>
        <p:spPr>
          <a:xfrm>
            <a:off x="8217023" y="3962400"/>
            <a:ext cx="283197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muestran 2 cuadros:</a:t>
            </a:r>
          </a:p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COD_ALU </a:t>
            </a:r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Es la etiqueta</a:t>
            </a:r>
          </a:p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$F{COD_ALU} </a:t>
            </a:r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el Campo</a:t>
            </a:r>
          </a:p>
        </p:txBody>
      </p:sp>
    </p:spTree>
    <p:extLst>
      <p:ext uri="{BB962C8B-B14F-4D97-AF65-F5344CB8AC3E}">
        <p14:creationId xmlns:p14="http://schemas.microsoft.com/office/powerpoint/2010/main" val="99662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5826820-D7E5-9646-D4D7-60266F035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09649"/>
            <a:ext cx="9906000" cy="57511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FC41D4D-AE62-5DA2-5CD2-7F94DE8639C4}"/>
              </a:ext>
            </a:extLst>
          </p:cNvPr>
          <p:cNvSpPr txBox="1"/>
          <p:nvPr/>
        </p:nvSpPr>
        <p:spPr>
          <a:xfrm>
            <a:off x="4114800" y="4953000"/>
            <a:ext cx="50292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campos deben estar insertados en el siguiente orden</a:t>
            </a:r>
          </a:p>
        </p:txBody>
      </p:sp>
    </p:spTree>
    <p:extLst>
      <p:ext uri="{BB962C8B-B14F-4D97-AF65-F5344CB8AC3E}">
        <p14:creationId xmlns:p14="http://schemas.microsoft.com/office/powerpoint/2010/main" val="387925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s-PE" dirty="0"/>
          </a:p>
        </p:txBody>
      </p:sp>
      <p:sp>
        <p:nvSpPr>
          <p:cNvPr id="3" name="object 3"/>
          <p:cNvSpPr/>
          <p:nvPr/>
        </p:nvSpPr>
        <p:spPr>
          <a:xfrm>
            <a:off x="1110996" y="1627632"/>
            <a:ext cx="3827145" cy="2226945"/>
          </a:xfrm>
          <a:custGeom>
            <a:avLst/>
            <a:gdLst/>
            <a:ahLst/>
            <a:cxnLst/>
            <a:rect l="l" t="t" r="r" b="b"/>
            <a:pathLst>
              <a:path w="3827145" h="2226945">
                <a:moveTo>
                  <a:pt x="0" y="2226564"/>
                </a:moveTo>
                <a:lnTo>
                  <a:pt x="3826764" y="2226564"/>
                </a:lnTo>
                <a:lnTo>
                  <a:pt x="3826764" y="0"/>
                </a:lnTo>
                <a:lnTo>
                  <a:pt x="0" y="0"/>
                </a:lnTo>
                <a:lnTo>
                  <a:pt x="0" y="22265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65926" y="916686"/>
            <a:ext cx="4142740" cy="645160"/>
          </a:xfrm>
          <a:custGeom>
            <a:avLst/>
            <a:gdLst/>
            <a:ahLst/>
            <a:cxnLst/>
            <a:rect l="l" t="t" r="r" b="b"/>
            <a:pathLst>
              <a:path w="4142740" h="645160">
                <a:moveTo>
                  <a:pt x="0" y="67690"/>
                </a:moveTo>
                <a:lnTo>
                  <a:pt x="5308" y="41308"/>
                </a:lnTo>
                <a:lnTo>
                  <a:pt x="19796" y="19796"/>
                </a:lnTo>
                <a:lnTo>
                  <a:pt x="41308" y="5308"/>
                </a:lnTo>
                <a:lnTo>
                  <a:pt x="67690" y="0"/>
                </a:lnTo>
                <a:lnTo>
                  <a:pt x="4074541" y="0"/>
                </a:lnTo>
                <a:lnTo>
                  <a:pt x="4100923" y="5308"/>
                </a:lnTo>
                <a:lnTo>
                  <a:pt x="4122435" y="19796"/>
                </a:lnTo>
                <a:lnTo>
                  <a:pt x="4136923" y="41308"/>
                </a:lnTo>
                <a:lnTo>
                  <a:pt x="4142231" y="67690"/>
                </a:lnTo>
                <a:lnTo>
                  <a:pt x="4142231" y="576961"/>
                </a:lnTo>
                <a:lnTo>
                  <a:pt x="4136923" y="603343"/>
                </a:lnTo>
                <a:lnTo>
                  <a:pt x="4122435" y="624855"/>
                </a:lnTo>
                <a:lnTo>
                  <a:pt x="4100923" y="639343"/>
                </a:lnTo>
                <a:lnTo>
                  <a:pt x="4074541" y="644651"/>
                </a:lnTo>
                <a:lnTo>
                  <a:pt x="67690" y="644651"/>
                </a:lnTo>
                <a:lnTo>
                  <a:pt x="41308" y="639343"/>
                </a:lnTo>
                <a:lnTo>
                  <a:pt x="19796" y="624855"/>
                </a:lnTo>
                <a:lnTo>
                  <a:pt x="5308" y="603343"/>
                </a:lnTo>
                <a:lnTo>
                  <a:pt x="0" y="576961"/>
                </a:lnTo>
                <a:lnTo>
                  <a:pt x="0" y="67690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56652" y="1098041"/>
            <a:ext cx="116522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I</a:t>
            </a:r>
            <a:r>
              <a:rPr sz="1550" b="1" spc="60" dirty="0">
                <a:solidFill>
                  <a:srgbClr val="C55A11"/>
                </a:solidFill>
                <a:latin typeface="Arial"/>
                <a:cs typeface="Arial"/>
              </a:rPr>
              <a:t>m</a:t>
            </a: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p</a:t>
            </a:r>
            <a:r>
              <a:rPr sz="1550" b="1" spc="25" dirty="0">
                <a:solidFill>
                  <a:srgbClr val="C55A11"/>
                </a:solidFill>
                <a:latin typeface="Arial"/>
                <a:cs typeface="Arial"/>
              </a:rPr>
              <a:t>o</a:t>
            </a:r>
            <a:r>
              <a:rPr sz="1550" b="1" spc="10" dirty="0">
                <a:solidFill>
                  <a:srgbClr val="C55A11"/>
                </a:solidFill>
                <a:latin typeface="Arial"/>
                <a:cs typeface="Arial"/>
              </a:rPr>
              <a:t>r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t</a:t>
            </a: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a</a:t>
            </a: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n</a:t>
            </a:r>
            <a:r>
              <a:rPr sz="1550" b="1" dirty="0">
                <a:solidFill>
                  <a:srgbClr val="C55A11"/>
                </a:solidFill>
                <a:latin typeface="Arial"/>
                <a:cs typeface="Arial"/>
              </a:rPr>
              <a:t>c</a:t>
            </a: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i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a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65926" y="1611630"/>
            <a:ext cx="4142740" cy="2089785"/>
          </a:xfrm>
          <a:custGeom>
            <a:avLst/>
            <a:gdLst/>
            <a:ahLst/>
            <a:cxnLst/>
            <a:rect l="l" t="t" r="r" b="b"/>
            <a:pathLst>
              <a:path w="4142740" h="2089785">
                <a:moveTo>
                  <a:pt x="0" y="2089404"/>
                </a:moveTo>
                <a:lnTo>
                  <a:pt x="4142231" y="2089404"/>
                </a:lnTo>
                <a:lnTo>
                  <a:pt x="4142231" y="0"/>
                </a:lnTo>
                <a:lnTo>
                  <a:pt x="0" y="0"/>
                </a:lnTo>
                <a:lnTo>
                  <a:pt x="0" y="208940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01234" y="875538"/>
            <a:ext cx="0" cy="5303520"/>
          </a:xfrm>
          <a:custGeom>
            <a:avLst/>
            <a:gdLst/>
            <a:ahLst/>
            <a:cxnLst/>
            <a:rect l="l" t="t" r="r" b="b"/>
            <a:pathLst>
              <a:path h="5303520">
                <a:moveTo>
                  <a:pt x="0" y="0"/>
                </a:moveTo>
                <a:lnTo>
                  <a:pt x="0" y="5303520"/>
                </a:lnTo>
              </a:path>
            </a:pathLst>
          </a:custGeom>
          <a:ln w="4572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78373" y="875538"/>
            <a:ext cx="45720" cy="5303520"/>
          </a:xfrm>
          <a:custGeom>
            <a:avLst/>
            <a:gdLst/>
            <a:ahLst/>
            <a:cxnLst/>
            <a:rect l="l" t="t" r="r" b="b"/>
            <a:pathLst>
              <a:path w="45720" h="5303520">
                <a:moveTo>
                  <a:pt x="0" y="5303520"/>
                </a:moveTo>
                <a:lnTo>
                  <a:pt x="45720" y="5303520"/>
                </a:lnTo>
                <a:lnTo>
                  <a:pt x="45720" y="0"/>
                </a:lnTo>
                <a:lnTo>
                  <a:pt x="0" y="0"/>
                </a:lnTo>
                <a:lnTo>
                  <a:pt x="0" y="5303520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3282" y="866394"/>
            <a:ext cx="3827145" cy="649605"/>
          </a:xfrm>
          <a:custGeom>
            <a:avLst/>
            <a:gdLst/>
            <a:ahLst/>
            <a:cxnLst/>
            <a:rect l="l" t="t" r="r" b="b"/>
            <a:pathLst>
              <a:path w="3827145" h="649605">
                <a:moveTo>
                  <a:pt x="0" y="68071"/>
                </a:moveTo>
                <a:lnTo>
                  <a:pt x="5354" y="41576"/>
                </a:lnTo>
                <a:lnTo>
                  <a:pt x="19954" y="19938"/>
                </a:lnTo>
                <a:lnTo>
                  <a:pt x="41608" y="5349"/>
                </a:lnTo>
                <a:lnTo>
                  <a:pt x="68122" y="0"/>
                </a:lnTo>
                <a:lnTo>
                  <a:pt x="3758692" y="0"/>
                </a:lnTo>
                <a:lnTo>
                  <a:pt x="3785187" y="5349"/>
                </a:lnTo>
                <a:lnTo>
                  <a:pt x="3806825" y="19938"/>
                </a:lnTo>
                <a:lnTo>
                  <a:pt x="3821414" y="41576"/>
                </a:lnTo>
                <a:lnTo>
                  <a:pt x="3826764" y="68071"/>
                </a:lnTo>
                <a:lnTo>
                  <a:pt x="3826764" y="581151"/>
                </a:lnTo>
                <a:lnTo>
                  <a:pt x="3821414" y="607647"/>
                </a:lnTo>
                <a:lnTo>
                  <a:pt x="3806825" y="629285"/>
                </a:lnTo>
                <a:lnTo>
                  <a:pt x="3785187" y="643874"/>
                </a:lnTo>
                <a:lnTo>
                  <a:pt x="3758692" y="649223"/>
                </a:lnTo>
                <a:lnTo>
                  <a:pt x="68122" y="649223"/>
                </a:lnTo>
                <a:lnTo>
                  <a:pt x="41608" y="643874"/>
                </a:lnTo>
                <a:lnTo>
                  <a:pt x="19954" y="629284"/>
                </a:lnTo>
                <a:lnTo>
                  <a:pt x="5354" y="607647"/>
                </a:lnTo>
                <a:lnTo>
                  <a:pt x="0" y="581151"/>
                </a:lnTo>
                <a:lnTo>
                  <a:pt x="0" y="68071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95880" y="1049273"/>
            <a:ext cx="185737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Logro 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de </a:t>
            </a:r>
            <a:r>
              <a:rPr sz="1550" b="1" spc="5" dirty="0">
                <a:solidFill>
                  <a:srgbClr val="C55A11"/>
                </a:solidFill>
                <a:latin typeface="Arial"/>
                <a:cs typeface="Arial"/>
              </a:rPr>
              <a:t>la 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Unidad</a:t>
            </a:r>
            <a:endParaRPr sz="15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0" y="6858000"/>
                </a:moveTo>
                <a:lnTo>
                  <a:pt x="12193524" y="6858000"/>
                </a:lnTo>
                <a:lnTo>
                  <a:pt x="121935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VENTAJAS DE LA SOCIEDAD DE LA INFORMACIÓN: -Elimina las barreras  geográficas, ya que cualquier persona puede acceder a la … | 3d human, Tax  refund, Positive symbols">
            <a:extLst>
              <a:ext uri="{FF2B5EF4-FFF2-40B4-BE49-F238E27FC236}">
                <a16:creationId xmlns:a16="http://schemas.microsoft.com/office/drawing/2014/main" id="{F2C82DE4-095C-4BA8-9FCA-C27B96B23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132" y="2754577"/>
            <a:ext cx="24765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iro al Blanco en RL - Home | Facebook">
            <a:extLst>
              <a:ext uri="{FF2B5EF4-FFF2-40B4-BE49-F238E27FC236}">
                <a16:creationId xmlns:a16="http://schemas.microsoft.com/office/drawing/2014/main" id="{957844FC-0F99-452D-BD24-44A8738D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064" y="2514600"/>
            <a:ext cx="2968136" cy="325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bject 4">
            <a:extLst>
              <a:ext uri="{FF2B5EF4-FFF2-40B4-BE49-F238E27FC236}">
                <a16:creationId xmlns:a16="http://schemas.microsoft.com/office/drawing/2014/main" id="{15A6A818-0F8C-4A89-924D-B8C746E9C016}"/>
              </a:ext>
            </a:extLst>
          </p:cNvPr>
          <p:cNvSpPr txBox="1"/>
          <p:nvPr/>
        </p:nvSpPr>
        <p:spPr>
          <a:xfrm>
            <a:off x="1138570" y="1701763"/>
            <a:ext cx="3827145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0170" marR="74930" algn="just">
              <a:lnSpc>
                <a:spcPct val="99700"/>
              </a:lnSpc>
              <a:spcBef>
                <a:spcPts val="110"/>
              </a:spcBef>
            </a:pPr>
            <a:r>
              <a:rPr lang="es-MX" sz="1400" spc="-5" dirty="0">
                <a:latin typeface="Arial"/>
                <a:cs typeface="Arial"/>
              </a:rPr>
              <a:t>Al finalizar la unidad, el estudiante es capaz de realizar el diseño de un reporte con base de datos.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318569AF-1326-4DD9-BC87-8DC745FAE42C}"/>
              </a:ext>
            </a:extLst>
          </p:cNvPr>
          <p:cNvSpPr txBox="1"/>
          <p:nvPr/>
        </p:nvSpPr>
        <p:spPr>
          <a:xfrm>
            <a:off x="5586613" y="1765448"/>
            <a:ext cx="6376787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99"/>
              </a:lnSpc>
              <a:spcBef>
                <a:spcPts val="105"/>
              </a:spcBef>
            </a:pPr>
            <a:r>
              <a:rPr lang="es-ES" sz="1400" dirty="0">
                <a:latin typeface="Arial"/>
                <a:cs typeface="Arial"/>
              </a:rPr>
              <a:t>Utiliza los componentes para realizar el diseño de un reporte con base de datos.</a:t>
            </a:r>
            <a:endParaRPr lang="es-ES" sz="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845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125AE56-AAD3-0AE1-E4EB-CEE5267C1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90600"/>
            <a:ext cx="9982200" cy="5754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E191296-3DE4-768E-3657-537391D75F3D}"/>
              </a:ext>
            </a:extLst>
          </p:cNvPr>
          <p:cNvSpPr txBox="1"/>
          <p:nvPr/>
        </p:nvSpPr>
        <p:spPr>
          <a:xfrm>
            <a:off x="3505200" y="1295400"/>
            <a:ext cx="22860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la ficha: Preview</a:t>
            </a:r>
          </a:p>
        </p:txBody>
      </p:sp>
    </p:spTree>
    <p:extLst>
      <p:ext uri="{BB962C8B-B14F-4D97-AF65-F5344CB8AC3E}">
        <p14:creationId xmlns:p14="http://schemas.microsoft.com/office/powerpoint/2010/main" val="904268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9D61049-238E-D51E-B648-5EAA9AFD9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990600"/>
            <a:ext cx="8570682" cy="57159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0087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9C41E77-A04D-0B9C-0095-920EA6A29013}"/>
              </a:ext>
            </a:extLst>
          </p:cNvPr>
          <p:cNvSpPr/>
          <p:nvPr/>
        </p:nvSpPr>
        <p:spPr>
          <a:xfrm>
            <a:off x="762000" y="304800"/>
            <a:ext cx="7924800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MODIFICANDO EL TEXTO DE LAS ETIQUETAS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678DA31-BD38-2F15-4FBC-072E1F9A9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33" y="1066800"/>
            <a:ext cx="4339167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E711B52-FC06-8A67-C020-324C67DA0297}"/>
              </a:ext>
            </a:extLst>
          </p:cNvPr>
          <p:cNvSpPr txBox="1"/>
          <p:nvPr/>
        </p:nvSpPr>
        <p:spPr>
          <a:xfrm>
            <a:off x="838200" y="3276600"/>
            <a:ext cx="19050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Doble clic en la etiqueta: COD_ALU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DFE1A54-288A-3499-C973-0E4B27258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024631"/>
            <a:ext cx="6324600" cy="56832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077B3E6-20EF-CC01-4FB3-15D28F9A4AD3}"/>
              </a:ext>
            </a:extLst>
          </p:cNvPr>
          <p:cNvSpPr txBox="1"/>
          <p:nvPr/>
        </p:nvSpPr>
        <p:spPr>
          <a:xfrm>
            <a:off x="5029200" y="5376446"/>
            <a:ext cx="16002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Digitar: CODIGO</a:t>
            </a:r>
          </a:p>
        </p:txBody>
      </p:sp>
    </p:spTree>
    <p:extLst>
      <p:ext uri="{BB962C8B-B14F-4D97-AF65-F5344CB8AC3E}">
        <p14:creationId xmlns:p14="http://schemas.microsoft.com/office/powerpoint/2010/main" val="2996055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613B75B-C062-4B65-2BFF-548A1D3EB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79" y="1019174"/>
            <a:ext cx="9855721" cy="5686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08EB90A-96B4-F19C-9AC3-91AB83EF9543}"/>
              </a:ext>
            </a:extLst>
          </p:cNvPr>
          <p:cNvSpPr txBox="1"/>
          <p:nvPr/>
        </p:nvSpPr>
        <p:spPr>
          <a:xfrm>
            <a:off x="8610600" y="3700046"/>
            <a:ext cx="32766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Modificar los textos de las etiquetas</a:t>
            </a:r>
          </a:p>
        </p:txBody>
      </p:sp>
    </p:spTree>
    <p:extLst>
      <p:ext uri="{BB962C8B-B14F-4D97-AF65-F5344CB8AC3E}">
        <p14:creationId xmlns:p14="http://schemas.microsoft.com/office/powerpoint/2010/main" val="510762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A943493-DCDC-5A8A-16CC-B31CF6EDEA8E}"/>
              </a:ext>
            </a:extLst>
          </p:cNvPr>
          <p:cNvSpPr/>
          <p:nvPr/>
        </p:nvSpPr>
        <p:spPr>
          <a:xfrm>
            <a:off x="685800" y="266400"/>
            <a:ext cx="8153400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FORMATO A LAS ETIQUETAS Y CAMPOS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E23D763-1C5C-4D53-0FA2-4ED5F0CA0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23937"/>
            <a:ext cx="9829800" cy="56861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BAE2386-7821-9C27-5C5D-4028DB7C4D23}"/>
              </a:ext>
            </a:extLst>
          </p:cNvPr>
          <p:cNvSpPr txBox="1"/>
          <p:nvPr/>
        </p:nvSpPr>
        <p:spPr>
          <a:xfrm>
            <a:off x="4191000" y="4919246"/>
            <a:ext cx="44196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Seleccionar las etiquetas y campos con: Ctrl + Clic</a:t>
            </a:r>
          </a:p>
        </p:txBody>
      </p:sp>
    </p:spTree>
    <p:extLst>
      <p:ext uri="{BB962C8B-B14F-4D97-AF65-F5344CB8AC3E}">
        <p14:creationId xmlns:p14="http://schemas.microsoft.com/office/powerpoint/2010/main" val="1848294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5852D95-7EC2-72B2-5750-3F5840A50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90600"/>
            <a:ext cx="9829800" cy="5705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2ED2078-235A-8F75-3B6C-666B5A5B9CA8}"/>
              </a:ext>
            </a:extLst>
          </p:cNvPr>
          <p:cNvSpPr txBox="1"/>
          <p:nvPr/>
        </p:nvSpPr>
        <p:spPr>
          <a:xfrm>
            <a:off x="5105400" y="914400"/>
            <a:ext cx="22860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el icono: negrita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14C6D0-6AD8-3613-B506-78640A40A3E8}"/>
              </a:ext>
            </a:extLst>
          </p:cNvPr>
          <p:cNvSpPr txBox="1"/>
          <p:nvPr/>
        </p:nvSpPr>
        <p:spPr>
          <a:xfrm>
            <a:off x="7620000" y="1642646"/>
            <a:ext cx="29718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los iconos de alineaciones</a:t>
            </a:r>
          </a:p>
        </p:txBody>
      </p:sp>
    </p:spTree>
    <p:extLst>
      <p:ext uri="{BB962C8B-B14F-4D97-AF65-F5344CB8AC3E}">
        <p14:creationId xmlns:p14="http://schemas.microsoft.com/office/powerpoint/2010/main" val="39963634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A09A82A-9D8C-147E-23FF-8EA4CFA47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04887"/>
            <a:ext cx="9811050" cy="57007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2889364-66A7-78C7-A77C-146C113645AE}"/>
              </a:ext>
            </a:extLst>
          </p:cNvPr>
          <p:cNvSpPr txBox="1"/>
          <p:nvPr/>
        </p:nvSpPr>
        <p:spPr>
          <a:xfrm>
            <a:off x="1676400" y="956846"/>
            <a:ext cx="22860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la ficha: Preview</a:t>
            </a:r>
          </a:p>
        </p:txBody>
      </p:sp>
    </p:spTree>
    <p:extLst>
      <p:ext uri="{BB962C8B-B14F-4D97-AF65-F5344CB8AC3E}">
        <p14:creationId xmlns:p14="http://schemas.microsoft.com/office/powerpoint/2010/main" val="40202457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5BEAFBF-5A77-3E83-65E0-C5A64DCEA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500" y="990600"/>
            <a:ext cx="8646100" cy="571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97783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A5740D0-1ED8-BCF2-2129-63451044FE01}"/>
              </a:ext>
            </a:extLst>
          </p:cNvPr>
          <p:cNvSpPr/>
          <p:nvPr/>
        </p:nvSpPr>
        <p:spPr>
          <a:xfrm>
            <a:off x="1066800" y="228600"/>
            <a:ext cx="7239000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lang="es-ES" sz="3200" b="1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FORMATO A LAS ETIQUETAS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4FB49F6-F94D-0352-CB9E-7756E7A49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04550"/>
            <a:ext cx="9906000" cy="5701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17964FB-EA1D-8455-DD77-E057CBFCE70B}"/>
              </a:ext>
            </a:extLst>
          </p:cNvPr>
          <p:cNvSpPr txBox="1"/>
          <p:nvPr/>
        </p:nvSpPr>
        <p:spPr>
          <a:xfrm>
            <a:off x="1143000" y="3453825"/>
            <a:ext cx="22860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Seleccionar las etiquetas con: Ctrl + Clic</a:t>
            </a:r>
          </a:p>
        </p:txBody>
      </p:sp>
    </p:spTree>
    <p:extLst>
      <p:ext uri="{BB962C8B-B14F-4D97-AF65-F5344CB8AC3E}">
        <p14:creationId xmlns:p14="http://schemas.microsoft.com/office/powerpoint/2010/main" val="18500931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614C020-F0B3-AD5E-4D91-1345CFFA6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71600"/>
            <a:ext cx="11887200" cy="449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D842423-F6E8-3249-7C5B-1D3F4FA93150}"/>
              </a:ext>
            </a:extLst>
          </p:cNvPr>
          <p:cNvSpPr txBox="1"/>
          <p:nvPr/>
        </p:nvSpPr>
        <p:spPr>
          <a:xfrm>
            <a:off x="3048000" y="4495800"/>
            <a:ext cx="3952461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Seleccionar un color de texto, con la propiedad Forecolor.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E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Seleccionar un color de fondo, con la propiedad BackColor.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E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la opción: Opaque.</a:t>
            </a:r>
          </a:p>
        </p:txBody>
      </p:sp>
    </p:spTree>
    <p:extLst>
      <p:ext uri="{BB962C8B-B14F-4D97-AF65-F5344CB8AC3E}">
        <p14:creationId xmlns:p14="http://schemas.microsoft.com/office/powerpoint/2010/main" val="270061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64908" y="388620"/>
            <a:ext cx="4348916" cy="683895"/>
          </a:xfrm>
          <a:custGeom>
            <a:avLst/>
            <a:gdLst/>
            <a:ahLst/>
            <a:cxnLst/>
            <a:rect l="l" t="t" r="r" b="b"/>
            <a:pathLst>
              <a:path w="4368165" h="683894">
                <a:moveTo>
                  <a:pt x="4253611" y="0"/>
                </a:moveTo>
                <a:lnTo>
                  <a:pt x="114046" y="0"/>
                </a:lnTo>
                <a:lnTo>
                  <a:pt x="69596" y="9016"/>
                </a:lnTo>
                <a:lnTo>
                  <a:pt x="33400" y="33400"/>
                </a:lnTo>
                <a:lnTo>
                  <a:pt x="9017" y="69595"/>
                </a:lnTo>
                <a:lnTo>
                  <a:pt x="0" y="114045"/>
                </a:lnTo>
                <a:lnTo>
                  <a:pt x="0" y="569721"/>
                </a:lnTo>
                <a:lnTo>
                  <a:pt x="9017" y="614171"/>
                </a:lnTo>
                <a:lnTo>
                  <a:pt x="33400" y="650366"/>
                </a:lnTo>
                <a:lnTo>
                  <a:pt x="69596" y="674751"/>
                </a:lnTo>
                <a:lnTo>
                  <a:pt x="114046" y="683767"/>
                </a:lnTo>
                <a:lnTo>
                  <a:pt x="4253611" y="683767"/>
                </a:lnTo>
                <a:lnTo>
                  <a:pt x="4298061" y="674751"/>
                </a:lnTo>
                <a:lnTo>
                  <a:pt x="4334256" y="650366"/>
                </a:lnTo>
                <a:lnTo>
                  <a:pt x="4358640" y="614171"/>
                </a:lnTo>
                <a:lnTo>
                  <a:pt x="4367657" y="569721"/>
                </a:lnTo>
                <a:lnTo>
                  <a:pt x="4367657" y="114045"/>
                </a:lnTo>
                <a:lnTo>
                  <a:pt x="4358640" y="69595"/>
                </a:lnTo>
                <a:lnTo>
                  <a:pt x="4334256" y="33400"/>
                </a:lnTo>
                <a:lnTo>
                  <a:pt x="4298061" y="9016"/>
                </a:lnTo>
                <a:lnTo>
                  <a:pt x="4253611" y="0"/>
                </a:lnTo>
                <a:close/>
              </a:path>
            </a:pathLst>
          </a:custGeom>
          <a:solidFill>
            <a:srgbClr val="FAD12C"/>
          </a:solid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39200" y="534669"/>
            <a:ext cx="1295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2400" b="1" spc="-5" dirty="0">
                <a:solidFill>
                  <a:srgbClr val="1F3861"/>
                </a:solidFill>
                <a:latin typeface="Segoe UI"/>
                <a:cs typeface="Segoe UI"/>
              </a:rPr>
              <a:t>Sesió</a:t>
            </a:r>
            <a:r>
              <a:rPr sz="2400" b="1" spc="-5" dirty="0">
                <a:solidFill>
                  <a:srgbClr val="1F3861"/>
                </a:solidFill>
                <a:latin typeface="Segoe UI"/>
                <a:cs typeface="Segoe UI"/>
              </a:rPr>
              <a:t>n</a:t>
            </a:r>
            <a:r>
              <a:rPr sz="2400" b="1" spc="-180" dirty="0">
                <a:solidFill>
                  <a:srgbClr val="1F3861"/>
                </a:solidFill>
                <a:latin typeface="Segoe UI"/>
                <a:cs typeface="Segoe UI"/>
              </a:rPr>
              <a:t> </a:t>
            </a:r>
            <a:r>
              <a:rPr lang="es-PE" sz="2400" b="1" spc="-180" dirty="0">
                <a:solidFill>
                  <a:srgbClr val="1F3861"/>
                </a:solidFill>
                <a:latin typeface="Segoe UI"/>
                <a:cs typeface="Segoe UI"/>
              </a:rPr>
              <a:t>4</a:t>
            </a:r>
            <a:endParaRPr sz="2400" dirty="0">
              <a:latin typeface="Segoe UI"/>
              <a:cs typeface="Segoe UI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078172E-C2B3-2F2E-287A-FD80FE8FC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-5499"/>
            <a:ext cx="2667000" cy="6858000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5791F59-53A3-D41F-0131-180CD0B47CB1}"/>
              </a:ext>
            </a:extLst>
          </p:cNvPr>
          <p:cNvSpPr/>
          <p:nvPr/>
        </p:nvSpPr>
        <p:spPr>
          <a:xfrm>
            <a:off x="2559376" y="1295400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CONFIGURAR LA PAGINA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B89B6CA-AC84-A827-69A5-17A648A8F66D}"/>
              </a:ext>
            </a:extLst>
          </p:cNvPr>
          <p:cNvSpPr/>
          <p:nvPr/>
        </p:nvSpPr>
        <p:spPr>
          <a:xfrm>
            <a:off x="2559376" y="2019367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TITULO A UN REPORTE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640CEFC5-9577-3083-8549-9AA45E3E9A65}"/>
              </a:ext>
            </a:extLst>
          </p:cNvPr>
          <p:cNvSpPr/>
          <p:nvPr/>
        </p:nvSpPr>
        <p:spPr>
          <a:xfrm>
            <a:off x="2559376" y="2743334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FORMATO AL TITULO DE UN REPORTE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7AC6246-A283-6679-5EBD-11E338AB0955}"/>
              </a:ext>
            </a:extLst>
          </p:cNvPr>
          <p:cNvSpPr/>
          <p:nvPr/>
        </p:nvSpPr>
        <p:spPr>
          <a:xfrm>
            <a:off x="2559376" y="3467301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COMPONENTE LINE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4AD65ABF-F51F-54C2-CAFA-2EFD965F6F6E}"/>
              </a:ext>
            </a:extLst>
          </p:cNvPr>
          <p:cNvSpPr/>
          <p:nvPr/>
        </p:nvSpPr>
        <p:spPr>
          <a:xfrm>
            <a:off x="2559376" y="4191268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FORMATO DEL </a:t>
            </a:r>
            <a:r>
              <a:rPr lang="es-ES" sz="3200" b="1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COMPONENTE LINE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AFF16A4-054F-3168-59BE-C477251F40F8}"/>
              </a:ext>
            </a:extLst>
          </p:cNvPr>
          <p:cNvSpPr/>
          <p:nvPr/>
        </p:nvSpPr>
        <p:spPr>
          <a:xfrm>
            <a:off x="2559376" y="4915236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SECCION PAGE HEADER</a:t>
            </a: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F59DA4B0-2262-0E95-D76C-15ADEEA7F55A}"/>
              </a:ext>
            </a:extLst>
          </p:cNvPr>
          <p:cNvSpPr/>
          <p:nvPr/>
        </p:nvSpPr>
        <p:spPr>
          <a:xfrm>
            <a:off x="1371600" y="304800"/>
            <a:ext cx="7543800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lang="es-ES" sz="3200" b="1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FORMATO A LOS CAMPOS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F6B7F4-50D3-48B4-7134-5E2A1E324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97" y="1066799"/>
            <a:ext cx="9810103" cy="56601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15B14C7-9E8F-3AFB-50E0-D92011032774}"/>
              </a:ext>
            </a:extLst>
          </p:cNvPr>
          <p:cNvSpPr txBox="1"/>
          <p:nvPr/>
        </p:nvSpPr>
        <p:spPr>
          <a:xfrm>
            <a:off x="4495800" y="4919246"/>
            <a:ext cx="34290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Seleccionar los campos con: Ctrl + Clic</a:t>
            </a:r>
          </a:p>
        </p:txBody>
      </p:sp>
    </p:spTree>
    <p:extLst>
      <p:ext uri="{BB962C8B-B14F-4D97-AF65-F5344CB8AC3E}">
        <p14:creationId xmlns:p14="http://schemas.microsoft.com/office/powerpoint/2010/main" val="13701182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206CB26-0306-40CE-4F79-9E13223ED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11887200" cy="457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1A805DB-3A14-6A59-D7FF-6DE12FB3E3D3}"/>
              </a:ext>
            </a:extLst>
          </p:cNvPr>
          <p:cNvSpPr txBox="1"/>
          <p:nvPr/>
        </p:nvSpPr>
        <p:spPr>
          <a:xfrm>
            <a:off x="3048000" y="4450140"/>
            <a:ext cx="3952461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Seleccionar un color de texto, con la propiedad Forecolor.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E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Seleccionar un color de fondo, con la propiedad BackColor.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E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la opción: Opaque.</a:t>
            </a:r>
          </a:p>
        </p:txBody>
      </p:sp>
    </p:spTree>
    <p:extLst>
      <p:ext uri="{BB962C8B-B14F-4D97-AF65-F5344CB8AC3E}">
        <p14:creationId xmlns:p14="http://schemas.microsoft.com/office/powerpoint/2010/main" val="3198288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FA57C4F-B0DC-0657-2050-2C226BBA7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44" y="990600"/>
            <a:ext cx="10763456" cy="571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C779E1E-A892-8CC4-F733-B4AC153F73DE}"/>
              </a:ext>
            </a:extLst>
          </p:cNvPr>
          <p:cNvSpPr txBox="1"/>
          <p:nvPr/>
        </p:nvSpPr>
        <p:spPr>
          <a:xfrm>
            <a:off x="1676400" y="956846"/>
            <a:ext cx="22860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la ficha: Preview</a:t>
            </a:r>
          </a:p>
        </p:txBody>
      </p:sp>
    </p:spTree>
    <p:extLst>
      <p:ext uri="{BB962C8B-B14F-4D97-AF65-F5344CB8AC3E}">
        <p14:creationId xmlns:p14="http://schemas.microsoft.com/office/powerpoint/2010/main" val="4608482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A825C73-BF47-B268-0D86-93B33A659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601" y="969183"/>
            <a:ext cx="7804399" cy="58126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02798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895D482B-3B55-1097-18C1-9F522F584C86}"/>
              </a:ext>
            </a:extLst>
          </p:cNvPr>
          <p:cNvSpPr/>
          <p:nvPr/>
        </p:nvSpPr>
        <p:spPr>
          <a:xfrm>
            <a:off x="838200" y="304800"/>
            <a:ext cx="7924800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lang="es-ES" sz="3200" b="1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SECCION PAGE FOOTER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B7A890-EF50-8C3C-70BD-3DA91F63D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43000"/>
            <a:ext cx="11436089" cy="541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A3EB86F-1FB6-1A23-4D8D-70EB1A83C7F3}"/>
              </a:ext>
            </a:extLst>
          </p:cNvPr>
          <p:cNvSpPr txBox="1"/>
          <p:nvPr/>
        </p:nvSpPr>
        <p:spPr>
          <a:xfrm>
            <a:off x="1143000" y="6324600"/>
            <a:ext cx="4343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Insertar dos componentes: Line y un Static Text</a:t>
            </a:r>
          </a:p>
        </p:txBody>
      </p:sp>
    </p:spTree>
    <p:extLst>
      <p:ext uri="{BB962C8B-B14F-4D97-AF65-F5344CB8AC3E}">
        <p14:creationId xmlns:p14="http://schemas.microsoft.com/office/powerpoint/2010/main" val="23145320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3DDDF47-C0AA-F134-6AA5-E581EAE61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06" y="1104900"/>
            <a:ext cx="11786494" cy="5524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3CA10CF-D831-F7D2-E262-489950CD2A0F}"/>
              </a:ext>
            </a:extLst>
          </p:cNvPr>
          <p:cNvSpPr txBox="1"/>
          <p:nvPr/>
        </p:nvSpPr>
        <p:spPr>
          <a:xfrm>
            <a:off x="1066800" y="6290846"/>
            <a:ext cx="35052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Doble clic en el componente Static text</a:t>
            </a:r>
          </a:p>
        </p:txBody>
      </p:sp>
    </p:spTree>
    <p:extLst>
      <p:ext uri="{BB962C8B-B14F-4D97-AF65-F5344CB8AC3E}">
        <p14:creationId xmlns:p14="http://schemas.microsoft.com/office/powerpoint/2010/main" val="3616699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F9475CC-E469-8A3E-ABDF-A1C3DFE79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56" y="990600"/>
            <a:ext cx="11878344" cy="563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857D2EB-451D-A17F-294C-FAAD81FB1F1C}"/>
              </a:ext>
            </a:extLst>
          </p:cNvPr>
          <p:cNvSpPr txBox="1"/>
          <p:nvPr/>
        </p:nvSpPr>
        <p:spPr>
          <a:xfrm>
            <a:off x="609600" y="6290846"/>
            <a:ext cx="25146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Digitar: PAGINA NUMERO :</a:t>
            </a:r>
          </a:p>
        </p:txBody>
      </p:sp>
    </p:spTree>
    <p:extLst>
      <p:ext uri="{BB962C8B-B14F-4D97-AF65-F5344CB8AC3E}">
        <p14:creationId xmlns:p14="http://schemas.microsoft.com/office/powerpoint/2010/main" val="40844607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6B134648-5769-6CB8-04E0-5DD6904BCF80}"/>
              </a:ext>
            </a:extLst>
          </p:cNvPr>
          <p:cNvSpPr/>
          <p:nvPr/>
        </p:nvSpPr>
        <p:spPr>
          <a:xfrm>
            <a:off x="1752600" y="266400"/>
            <a:ext cx="7162800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INSERTAR </a:t>
            </a:r>
            <a:r>
              <a:rPr lang="es-ES" sz="3200" b="1" dirty="0">
                <a:solidFill>
                  <a:prstClr val="white"/>
                </a:solidFill>
                <a:latin typeface="Calibri"/>
              </a:rPr>
              <a:t>UN CONTADOR DE PAGINA</a:t>
            </a: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80EC3CC-109A-744D-2CC4-F87067DE1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098" y="990600"/>
            <a:ext cx="3926102" cy="5753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C29B9A8-469C-85EA-DFDC-ECB2643DFD43}"/>
              </a:ext>
            </a:extLst>
          </p:cNvPr>
          <p:cNvSpPr txBox="1"/>
          <p:nvPr/>
        </p:nvSpPr>
        <p:spPr>
          <a:xfrm>
            <a:off x="8068322" y="956846"/>
            <a:ext cx="30480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la ficha: Report Inspector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2D977A3-C36E-ECBA-B3C3-737068B5E30A}"/>
              </a:ext>
            </a:extLst>
          </p:cNvPr>
          <p:cNvSpPr txBox="1"/>
          <p:nvPr/>
        </p:nvSpPr>
        <p:spPr>
          <a:xfrm>
            <a:off x="1389403" y="2209800"/>
            <a:ext cx="27432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Expandir la opción: Variables</a:t>
            </a:r>
          </a:p>
        </p:txBody>
      </p:sp>
    </p:spTree>
    <p:extLst>
      <p:ext uri="{BB962C8B-B14F-4D97-AF65-F5344CB8AC3E}">
        <p14:creationId xmlns:p14="http://schemas.microsoft.com/office/powerpoint/2010/main" val="30717258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205FD5E-914B-1716-A594-CB8749DDF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11811000" cy="541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34E3786-4E7A-508D-2426-9DC8866616ED}"/>
              </a:ext>
            </a:extLst>
          </p:cNvPr>
          <p:cNvCxnSpPr>
            <a:cxnSpLocks/>
          </p:cNvCxnSpPr>
          <p:nvPr/>
        </p:nvCxnSpPr>
        <p:spPr>
          <a:xfrm>
            <a:off x="1395274" y="3962400"/>
            <a:ext cx="4167326" cy="213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B938A939-2A93-4C8A-129A-96C292DB4877}"/>
              </a:ext>
            </a:extLst>
          </p:cNvPr>
          <p:cNvSpPr txBox="1"/>
          <p:nvPr/>
        </p:nvSpPr>
        <p:spPr>
          <a:xfrm>
            <a:off x="1524000" y="3657600"/>
            <a:ext cx="287779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la opción: PAGE_COUNT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3B3253A-A092-2B76-6A4E-789676DF0F29}"/>
              </a:ext>
            </a:extLst>
          </p:cNvPr>
          <p:cNvSpPr txBox="1"/>
          <p:nvPr/>
        </p:nvSpPr>
        <p:spPr>
          <a:xfrm>
            <a:off x="3033991" y="5605046"/>
            <a:ext cx="146180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y arrastre</a:t>
            </a:r>
          </a:p>
        </p:txBody>
      </p:sp>
    </p:spTree>
    <p:extLst>
      <p:ext uri="{BB962C8B-B14F-4D97-AF65-F5344CB8AC3E}">
        <p14:creationId xmlns:p14="http://schemas.microsoft.com/office/powerpoint/2010/main" val="37864114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9EF64DE-B7F3-9CD6-CE12-6D8F1066E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11713552" cy="571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5986A63-E013-E81E-E84F-9332A29EA104}"/>
              </a:ext>
            </a:extLst>
          </p:cNvPr>
          <p:cNvSpPr txBox="1"/>
          <p:nvPr/>
        </p:nvSpPr>
        <p:spPr>
          <a:xfrm>
            <a:off x="3962400" y="5943600"/>
            <a:ext cx="2438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Seleccionar con: Ctrl + Clic</a:t>
            </a:r>
          </a:p>
        </p:txBody>
      </p:sp>
    </p:spTree>
    <p:extLst>
      <p:ext uri="{BB962C8B-B14F-4D97-AF65-F5344CB8AC3E}">
        <p14:creationId xmlns:p14="http://schemas.microsoft.com/office/powerpoint/2010/main" val="2524923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64908" y="388620"/>
            <a:ext cx="4348916" cy="683895"/>
          </a:xfrm>
          <a:custGeom>
            <a:avLst/>
            <a:gdLst/>
            <a:ahLst/>
            <a:cxnLst/>
            <a:rect l="l" t="t" r="r" b="b"/>
            <a:pathLst>
              <a:path w="4368165" h="683894">
                <a:moveTo>
                  <a:pt x="4253611" y="0"/>
                </a:moveTo>
                <a:lnTo>
                  <a:pt x="114046" y="0"/>
                </a:lnTo>
                <a:lnTo>
                  <a:pt x="69596" y="9016"/>
                </a:lnTo>
                <a:lnTo>
                  <a:pt x="33400" y="33400"/>
                </a:lnTo>
                <a:lnTo>
                  <a:pt x="9017" y="69595"/>
                </a:lnTo>
                <a:lnTo>
                  <a:pt x="0" y="114045"/>
                </a:lnTo>
                <a:lnTo>
                  <a:pt x="0" y="569721"/>
                </a:lnTo>
                <a:lnTo>
                  <a:pt x="9017" y="614171"/>
                </a:lnTo>
                <a:lnTo>
                  <a:pt x="33400" y="650366"/>
                </a:lnTo>
                <a:lnTo>
                  <a:pt x="69596" y="674751"/>
                </a:lnTo>
                <a:lnTo>
                  <a:pt x="114046" y="683767"/>
                </a:lnTo>
                <a:lnTo>
                  <a:pt x="4253611" y="683767"/>
                </a:lnTo>
                <a:lnTo>
                  <a:pt x="4298061" y="674751"/>
                </a:lnTo>
                <a:lnTo>
                  <a:pt x="4334256" y="650366"/>
                </a:lnTo>
                <a:lnTo>
                  <a:pt x="4358640" y="614171"/>
                </a:lnTo>
                <a:lnTo>
                  <a:pt x="4367657" y="569721"/>
                </a:lnTo>
                <a:lnTo>
                  <a:pt x="4367657" y="114045"/>
                </a:lnTo>
                <a:lnTo>
                  <a:pt x="4358640" y="69595"/>
                </a:lnTo>
                <a:lnTo>
                  <a:pt x="4334256" y="33400"/>
                </a:lnTo>
                <a:lnTo>
                  <a:pt x="4298061" y="9016"/>
                </a:lnTo>
                <a:lnTo>
                  <a:pt x="4253611" y="0"/>
                </a:lnTo>
                <a:close/>
              </a:path>
            </a:pathLst>
          </a:custGeom>
          <a:solidFill>
            <a:srgbClr val="FAD12C"/>
          </a:solid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39200" y="534669"/>
            <a:ext cx="1295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2400" b="1" spc="-5" dirty="0">
                <a:solidFill>
                  <a:srgbClr val="1F3861"/>
                </a:solidFill>
                <a:latin typeface="Segoe UI"/>
                <a:cs typeface="Segoe UI"/>
              </a:rPr>
              <a:t>Sesió</a:t>
            </a:r>
            <a:r>
              <a:rPr sz="2400" b="1" spc="-5" dirty="0">
                <a:solidFill>
                  <a:srgbClr val="1F3861"/>
                </a:solidFill>
                <a:latin typeface="Segoe UI"/>
                <a:cs typeface="Segoe UI"/>
              </a:rPr>
              <a:t>n</a:t>
            </a:r>
            <a:r>
              <a:rPr sz="2400" b="1" spc="-180" dirty="0">
                <a:solidFill>
                  <a:srgbClr val="1F3861"/>
                </a:solidFill>
                <a:latin typeface="Segoe UI"/>
                <a:cs typeface="Segoe UI"/>
              </a:rPr>
              <a:t> </a:t>
            </a:r>
            <a:r>
              <a:rPr lang="es-PE" sz="2400" b="1" spc="-180" dirty="0">
                <a:solidFill>
                  <a:srgbClr val="1F3861"/>
                </a:solidFill>
                <a:latin typeface="Segoe UI"/>
                <a:cs typeface="Segoe UI"/>
              </a:rPr>
              <a:t>4</a:t>
            </a:r>
            <a:endParaRPr sz="2400" dirty="0">
              <a:latin typeface="Segoe UI"/>
              <a:cs typeface="Segoe UI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078172E-C2B3-2F2E-287A-FD80FE8FC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-5499"/>
            <a:ext cx="2667000" cy="6858000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5791F59-53A3-D41F-0131-180CD0B47CB1}"/>
              </a:ext>
            </a:extLst>
          </p:cNvPr>
          <p:cNvSpPr/>
          <p:nvPr/>
        </p:nvSpPr>
        <p:spPr>
          <a:xfrm>
            <a:off x="2561771" y="1295400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INSERTAR LOS CAMPOS DE LA TABLA ALUMNO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A3CE5FC-B3B8-B069-44E5-9E16855840B4}"/>
              </a:ext>
            </a:extLst>
          </p:cNvPr>
          <p:cNvSpPr/>
          <p:nvPr/>
        </p:nvSpPr>
        <p:spPr>
          <a:xfrm>
            <a:off x="2561771" y="2019240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MODIFICANDO EL TEXTO DE LAS ETIQUETAS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54FA988-4D8D-E583-6620-5DE152528ED1}"/>
              </a:ext>
            </a:extLst>
          </p:cNvPr>
          <p:cNvSpPr/>
          <p:nvPr/>
        </p:nvSpPr>
        <p:spPr>
          <a:xfrm>
            <a:off x="2561771" y="2743080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FORMATO A LAS ETIQUETAS Y CAMPOS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56DAB1D-3A05-9FB9-E5DA-611CA983A2EF}"/>
              </a:ext>
            </a:extLst>
          </p:cNvPr>
          <p:cNvSpPr/>
          <p:nvPr/>
        </p:nvSpPr>
        <p:spPr>
          <a:xfrm>
            <a:off x="2561771" y="3466920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lang="es-ES" sz="3200" b="1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FORMATO A LAS ETIQUETAS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8C8D98A6-9F72-B33C-B778-4AA980E282E8}"/>
              </a:ext>
            </a:extLst>
          </p:cNvPr>
          <p:cNvSpPr/>
          <p:nvPr/>
        </p:nvSpPr>
        <p:spPr>
          <a:xfrm>
            <a:off x="2561771" y="4190760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lang="es-ES" sz="3200" b="1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FORMATO A LOS CAMPOS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7D18783-6C84-9FF6-23C4-5362E8C13F9F}"/>
              </a:ext>
            </a:extLst>
          </p:cNvPr>
          <p:cNvSpPr/>
          <p:nvPr/>
        </p:nvSpPr>
        <p:spPr>
          <a:xfrm>
            <a:off x="2561771" y="4914600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lang="es-ES" sz="3200" b="1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SECCION PAGE FOOTER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45223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EDC9C7F-B3C6-ED1B-FF8A-8942B2837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37" y="990600"/>
            <a:ext cx="11761063" cy="571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DDFF0CC-C059-34DC-E208-7DB0ECCF0CC6}"/>
              </a:ext>
            </a:extLst>
          </p:cNvPr>
          <p:cNvSpPr txBox="1"/>
          <p:nvPr/>
        </p:nvSpPr>
        <p:spPr>
          <a:xfrm>
            <a:off x="6019800" y="914400"/>
            <a:ext cx="22098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el icono: Negrita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6FEAE6A-9D4C-CE91-523C-C6CD337D8E0C}"/>
              </a:ext>
            </a:extLst>
          </p:cNvPr>
          <p:cNvSpPr txBox="1"/>
          <p:nvPr/>
        </p:nvSpPr>
        <p:spPr>
          <a:xfrm>
            <a:off x="8915400" y="1752600"/>
            <a:ext cx="2819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los iconos de alineaciones</a:t>
            </a:r>
          </a:p>
        </p:txBody>
      </p:sp>
    </p:spTree>
    <p:extLst>
      <p:ext uri="{BB962C8B-B14F-4D97-AF65-F5344CB8AC3E}">
        <p14:creationId xmlns:p14="http://schemas.microsoft.com/office/powerpoint/2010/main" val="31167175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AA38384-0070-9E64-BE37-99EADFFEA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11811000" cy="48720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653A106-8167-31AB-7DA0-D51862068085}"/>
              </a:ext>
            </a:extLst>
          </p:cNvPr>
          <p:cNvSpPr txBox="1"/>
          <p:nvPr/>
        </p:nvSpPr>
        <p:spPr>
          <a:xfrm>
            <a:off x="4962939" y="5181600"/>
            <a:ext cx="3952461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Seleccionar un color de texto, con la propiedad Forecolor.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E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Seleccionar un color de fondo, con la propiedad BackColor.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E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la opción: Opaque.</a:t>
            </a:r>
          </a:p>
        </p:txBody>
      </p:sp>
    </p:spTree>
    <p:extLst>
      <p:ext uri="{BB962C8B-B14F-4D97-AF65-F5344CB8AC3E}">
        <p14:creationId xmlns:p14="http://schemas.microsoft.com/office/powerpoint/2010/main" val="960172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6DD11FA-2B62-D717-33F7-A56449387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11734800" cy="548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0AD6FFB-164B-D3A1-6313-B23891EFE4EF}"/>
              </a:ext>
            </a:extLst>
          </p:cNvPr>
          <p:cNvSpPr txBox="1"/>
          <p:nvPr/>
        </p:nvSpPr>
        <p:spPr>
          <a:xfrm>
            <a:off x="1524000" y="1066800"/>
            <a:ext cx="22860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la ficha: Preview</a:t>
            </a:r>
          </a:p>
        </p:txBody>
      </p:sp>
    </p:spTree>
    <p:extLst>
      <p:ext uri="{BB962C8B-B14F-4D97-AF65-F5344CB8AC3E}">
        <p14:creationId xmlns:p14="http://schemas.microsoft.com/office/powerpoint/2010/main" val="20675801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0FB90F1-6867-0FD5-8ECE-CCD606DFB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990600"/>
            <a:ext cx="8153400" cy="57309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8064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2667000"/>
            <a:ext cx="4967859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sz="8000" dirty="0">
                <a:solidFill>
                  <a:srgbClr val="001F5F"/>
                </a:solidFill>
              </a:rPr>
              <a:t>CIERRE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Marcador de contenido 2"/>
          <p:cNvSpPr>
            <a:spLocks noGrp="1"/>
          </p:cNvSpPr>
          <p:nvPr>
            <p:ph idx="4294967295"/>
          </p:nvPr>
        </p:nvSpPr>
        <p:spPr>
          <a:xfrm>
            <a:off x="381000" y="1505902"/>
            <a:ext cx="11506200" cy="3447098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¿Qué  aprendí en esta sesión de aprendizaje?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¿Para qué sirve diseñar un reporte con base de datos?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¿Cuál es el proceso para diseñar un reporte con base de datos?</a:t>
            </a:r>
          </a:p>
          <a:p>
            <a:pPr algn="just"/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</p:txBody>
      </p:sp>
      <p:pic>
        <p:nvPicPr>
          <p:cNvPr id="35844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91200" y="5105400"/>
            <a:ext cx="1389026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bject 2"/>
          <p:cNvSpPr txBox="1">
            <a:spLocks/>
          </p:cNvSpPr>
          <p:nvPr/>
        </p:nvSpPr>
        <p:spPr>
          <a:xfrm>
            <a:off x="3429000" y="56888"/>
            <a:ext cx="4967859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>
            <a:lvl1pPr>
              <a:defRPr sz="2400" b="1" i="0">
                <a:solidFill>
                  <a:srgbClr val="1F3861"/>
                </a:solidFill>
                <a:latin typeface="Segoe UI"/>
                <a:ea typeface="+mj-ea"/>
                <a:cs typeface="Segoe UI"/>
              </a:defRPr>
            </a:lvl1pPr>
          </a:lstStyle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lang="en-US" sz="4800" kern="0" dirty="0">
                <a:solidFill>
                  <a:srgbClr val="001F5F"/>
                </a:solidFill>
              </a:rPr>
              <a:t>CIERRE</a:t>
            </a:r>
          </a:p>
        </p:txBody>
      </p:sp>
    </p:spTree>
    <p:extLst>
      <p:ext uri="{BB962C8B-B14F-4D97-AF65-F5344CB8AC3E}">
        <p14:creationId xmlns:p14="http://schemas.microsoft.com/office/powerpoint/2010/main" val="32968882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ADE9ECC-63B7-430C-B698-06BF175C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371600"/>
            <a:ext cx="9503645" cy="464820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44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64908" y="388620"/>
            <a:ext cx="4348916" cy="683895"/>
          </a:xfrm>
          <a:custGeom>
            <a:avLst/>
            <a:gdLst/>
            <a:ahLst/>
            <a:cxnLst/>
            <a:rect l="l" t="t" r="r" b="b"/>
            <a:pathLst>
              <a:path w="4368165" h="683894">
                <a:moveTo>
                  <a:pt x="4253611" y="0"/>
                </a:moveTo>
                <a:lnTo>
                  <a:pt x="114046" y="0"/>
                </a:lnTo>
                <a:lnTo>
                  <a:pt x="69596" y="9016"/>
                </a:lnTo>
                <a:lnTo>
                  <a:pt x="33400" y="33400"/>
                </a:lnTo>
                <a:lnTo>
                  <a:pt x="9017" y="69595"/>
                </a:lnTo>
                <a:lnTo>
                  <a:pt x="0" y="114045"/>
                </a:lnTo>
                <a:lnTo>
                  <a:pt x="0" y="569721"/>
                </a:lnTo>
                <a:lnTo>
                  <a:pt x="9017" y="614171"/>
                </a:lnTo>
                <a:lnTo>
                  <a:pt x="33400" y="650366"/>
                </a:lnTo>
                <a:lnTo>
                  <a:pt x="69596" y="674751"/>
                </a:lnTo>
                <a:lnTo>
                  <a:pt x="114046" y="683767"/>
                </a:lnTo>
                <a:lnTo>
                  <a:pt x="4253611" y="683767"/>
                </a:lnTo>
                <a:lnTo>
                  <a:pt x="4298061" y="674751"/>
                </a:lnTo>
                <a:lnTo>
                  <a:pt x="4334256" y="650366"/>
                </a:lnTo>
                <a:lnTo>
                  <a:pt x="4358640" y="614171"/>
                </a:lnTo>
                <a:lnTo>
                  <a:pt x="4367657" y="569721"/>
                </a:lnTo>
                <a:lnTo>
                  <a:pt x="4367657" y="114045"/>
                </a:lnTo>
                <a:lnTo>
                  <a:pt x="4358640" y="69595"/>
                </a:lnTo>
                <a:lnTo>
                  <a:pt x="4334256" y="33400"/>
                </a:lnTo>
                <a:lnTo>
                  <a:pt x="4298061" y="9016"/>
                </a:lnTo>
                <a:lnTo>
                  <a:pt x="4253611" y="0"/>
                </a:lnTo>
                <a:close/>
              </a:path>
            </a:pathLst>
          </a:custGeom>
          <a:solidFill>
            <a:srgbClr val="FAD12C"/>
          </a:solid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39200" y="534669"/>
            <a:ext cx="1295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2400" b="1" spc="-5" dirty="0">
                <a:solidFill>
                  <a:srgbClr val="1F3861"/>
                </a:solidFill>
                <a:latin typeface="Segoe UI"/>
                <a:cs typeface="Segoe UI"/>
              </a:rPr>
              <a:t>Sesió</a:t>
            </a:r>
            <a:r>
              <a:rPr sz="2400" b="1" spc="-5" dirty="0">
                <a:solidFill>
                  <a:srgbClr val="1F3861"/>
                </a:solidFill>
                <a:latin typeface="Segoe UI"/>
                <a:cs typeface="Segoe UI"/>
              </a:rPr>
              <a:t>n</a:t>
            </a:r>
            <a:r>
              <a:rPr sz="2400" b="1" spc="-180" dirty="0">
                <a:solidFill>
                  <a:srgbClr val="1F3861"/>
                </a:solidFill>
                <a:latin typeface="Segoe UI"/>
                <a:cs typeface="Segoe UI"/>
              </a:rPr>
              <a:t> </a:t>
            </a:r>
            <a:r>
              <a:rPr lang="es-PE" sz="2400" b="1" spc="-180" dirty="0">
                <a:solidFill>
                  <a:srgbClr val="1F3861"/>
                </a:solidFill>
                <a:latin typeface="Segoe UI"/>
                <a:cs typeface="Segoe UI"/>
              </a:rPr>
              <a:t>4</a:t>
            </a:r>
            <a:endParaRPr sz="2400" dirty="0">
              <a:latin typeface="Segoe UI"/>
              <a:cs typeface="Segoe UI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078172E-C2B3-2F2E-287A-FD80FE8FC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-5499"/>
            <a:ext cx="2667000" cy="6858000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5791F59-53A3-D41F-0131-180CD0B47CB1}"/>
              </a:ext>
            </a:extLst>
          </p:cNvPr>
          <p:cNvSpPr/>
          <p:nvPr/>
        </p:nvSpPr>
        <p:spPr>
          <a:xfrm>
            <a:off x="2561771" y="3105000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INSERTAR </a:t>
            </a:r>
            <a:r>
              <a:rPr lang="es-ES" sz="3200" b="1" dirty="0">
                <a:solidFill>
                  <a:prstClr val="white"/>
                </a:solidFill>
                <a:latin typeface="Calibri"/>
              </a:rPr>
              <a:t>UN CONTADOR DE PAGINA</a:t>
            </a: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40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36D5BB5-18A4-2962-76B8-29A70C15BF8B}"/>
              </a:ext>
            </a:extLst>
          </p:cNvPr>
          <p:cNvSpPr/>
          <p:nvPr/>
        </p:nvSpPr>
        <p:spPr>
          <a:xfrm>
            <a:off x="1752600" y="990600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endParaRPr lang="es-ES" sz="3200" b="1" kern="1200" dirty="0">
              <a:solidFill>
                <a:prstClr val="white"/>
              </a:solidFill>
              <a:latin typeface="Calibri"/>
              <a:ea typeface="+mn-ea"/>
              <a:cs typeface="+mn-cs"/>
            </a:endParaRPr>
          </a:p>
          <a:p>
            <a:pPr algn="ctr">
              <a:buClrTx/>
            </a:pPr>
            <a:r>
              <a:rPr lang="es-ES" sz="3200" b="1" kern="1200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CONFIGURAR LA PAGINA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90968F-F51A-7200-5BCB-F207B5508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752600"/>
            <a:ext cx="5341568" cy="5015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2127741-5CE1-5B4B-1658-60BE80000D1D}"/>
              </a:ext>
            </a:extLst>
          </p:cNvPr>
          <p:cNvSpPr txBox="1"/>
          <p:nvPr/>
        </p:nvSpPr>
        <p:spPr>
          <a:xfrm>
            <a:off x="4343400" y="1828800"/>
            <a:ext cx="26670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el panel: Report Inspector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3F04E79-3565-444B-66FD-17200DAE4536}"/>
              </a:ext>
            </a:extLst>
          </p:cNvPr>
          <p:cNvSpPr txBox="1"/>
          <p:nvPr/>
        </p:nvSpPr>
        <p:spPr>
          <a:xfrm>
            <a:off x="1751860" y="2209800"/>
            <a:ext cx="198194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derecho en null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13AE85F-A002-5416-3A85-3CC44801CC86}"/>
              </a:ext>
            </a:extLst>
          </p:cNvPr>
          <p:cNvSpPr txBox="1"/>
          <p:nvPr/>
        </p:nvSpPr>
        <p:spPr>
          <a:xfrm>
            <a:off x="4495800" y="2895600"/>
            <a:ext cx="27432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la opción: Page Format</a:t>
            </a:r>
          </a:p>
        </p:txBody>
      </p:sp>
    </p:spTree>
    <p:extLst>
      <p:ext uri="{BB962C8B-B14F-4D97-AF65-F5344CB8AC3E}">
        <p14:creationId xmlns:p14="http://schemas.microsoft.com/office/powerpoint/2010/main" val="424797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A157C5C-498B-AF9D-4D6E-B7D377DCA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90599"/>
            <a:ext cx="7010400" cy="56657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947A0DC-0FB3-BC72-CAB2-E14CDC683025}"/>
              </a:ext>
            </a:extLst>
          </p:cNvPr>
          <p:cNvSpPr txBox="1"/>
          <p:nvPr/>
        </p:nvSpPr>
        <p:spPr>
          <a:xfrm>
            <a:off x="3352800" y="3484925"/>
            <a:ext cx="26670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la opción: Landscape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6919E77-7670-34E2-1B10-F6D90F29595C}"/>
              </a:ext>
            </a:extLst>
          </p:cNvPr>
          <p:cNvSpPr txBox="1"/>
          <p:nvPr/>
        </p:nvSpPr>
        <p:spPr>
          <a:xfrm>
            <a:off x="6089342" y="5833646"/>
            <a:ext cx="198785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 en el botón: OK</a:t>
            </a:r>
          </a:p>
        </p:txBody>
      </p:sp>
    </p:spTree>
    <p:extLst>
      <p:ext uri="{BB962C8B-B14F-4D97-AF65-F5344CB8AC3E}">
        <p14:creationId xmlns:p14="http://schemas.microsoft.com/office/powerpoint/2010/main" val="177956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9C606D-55DE-4355-418F-A745C06F3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11811000" cy="548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7512148-098C-C5D9-4ECF-2E4333E1AECA}"/>
              </a:ext>
            </a:extLst>
          </p:cNvPr>
          <p:cNvSpPr txBox="1"/>
          <p:nvPr/>
        </p:nvSpPr>
        <p:spPr>
          <a:xfrm>
            <a:off x="3117542" y="4495800"/>
            <a:ext cx="229265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Orientación: Horizontal</a:t>
            </a:r>
          </a:p>
        </p:txBody>
      </p:sp>
    </p:spTree>
    <p:extLst>
      <p:ext uri="{BB962C8B-B14F-4D97-AF65-F5344CB8AC3E}">
        <p14:creationId xmlns:p14="http://schemas.microsoft.com/office/powerpoint/2010/main" val="2163812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4426</TotalTime>
  <Words>831</Words>
  <Application>Microsoft Office PowerPoint</Application>
  <PresentationFormat>Panorámica</PresentationFormat>
  <Paragraphs>162</Paragraphs>
  <Slides>56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56</vt:i4>
      </vt:variant>
    </vt:vector>
  </HeadingPairs>
  <TitlesOfParts>
    <vt:vector size="62" baseType="lpstr">
      <vt:lpstr>Arial</vt:lpstr>
      <vt:lpstr>Calibri</vt:lpstr>
      <vt:lpstr>Roboto</vt:lpstr>
      <vt:lpstr>Segoe UI</vt:lpstr>
      <vt:lpstr>Wingdings</vt:lpstr>
      <vt:lpstr>Office Theme</vt:lpstr>
      <vt:lpstr>INICIO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CIERRE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creator>Orians, A.J.</dc:creator>
  <cp:lastModifiedBy>christian loza</cp:lastModifiedBy>
  <cp:revision>744</cp:revision>
  <dcterms:created xsi:type="dcterms:W3CDTF">2020-08-20T00:31:08Z</dcterms:created>
  <dcterms:modified xsi:type="dcterms:W3CDTF">2023-07-10T04:15:04Z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2020-08-20T00:00:00Z</vt:filetime>
  </property>
</Properties>
</file>