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1" r:id="rId4"/>
    <p:sldId id="258" r:id="rId5"/>
    <p:sldId id="1112" r:id="rId6"/>
    <p:sldId id="1111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  <p:sldId id="1128" r:id="rId23"/>
    <p:sldId id="1129" r:id="rId24"/>
    <p:sldId id="1130" r:id="rId25"/>
    <p:sldId id="1131" r:id="rId26"/>
    <p:sldId id="1132" r:id="rId27"/>
    <p:sldId id="1133" r:id="rId28"/>
    <p:sldId id="1134" r:id="rId29"/>
    <p:sldId id="1135" r:id="rId30"/>
    <p:sldId id="1136" r:id="rId31"/>
    <p:sldId id="1137" r:id="rId32"/>
    <p:sldId id="1138" r:id="rId33"/>
    <p:sldId id="1139" r:id="rId34"/>
    <p:sldId id="1140" r:id="rId35"/>
    <p:sldId id="1141" r:id="rId36"/>
    <p:sldId id="289" r:id="rId37"/>
    <p:sldId id="296" r:id="rId38"/>
    <p:sldId id="297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37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ABB54F-FEE6-5530-E07B-F27FD5E2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66800"/>
            <a:ext cx="118110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0E871E-3007-BCDF-25AD-CBD51F9EFFA0}"/>
              </a:ext>
            </a:extLst>
          </p:cNvPr>
          <p:cNvSpPr txBox="1"/>
          <p:nvPr/>
        </p:nvSpPr>
        <p:spPr>
          <a:xfrm>
            <a:off x="1752600" y="5429071"/>
            <a:ext cx="868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dirty="0"/>
              <a:t>Se llama al método PromedioFinal de la clase Operaciones, pasando como parámetros el valor de: prompracticas y examenfinal, y se almacena el resultado en la variable: promediofinal.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34354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67B699-1550-6D22-6BA8-89483BFD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9210"/>
            <a:ext cx="11658600" cy="3912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1A510F-6281-CA99-705F-C0E7B5280076}"/>
              </a:ext>
            </a:extLst>
          </p:cNvPr>
          <p:cNvSpPr txBox="1"/>
          <p:nvPr/>
        </p:nvSpPr>
        <p:spPr>
          <a:xfrm>
            <a:off x="2247900" y="5540514"/>
            <a:ext cx="7620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dirty="0"/>
              <a:t>Se muestra el valor del promedio de prácticas: prompracticas, en el cuadro de texto: Jtpp, convirtiéndolo a texto mediante: String.valueOf().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25375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503E14-63C3-BF65-BCA8-6E142880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17348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B58DE4-EBF2-B295-7C16-69A1AECA5577}"/>
              </a:ext>
            </a:extLst>
          </p:cNvPr>
          <p:cNvSpPr txBox="1"/>
          <p:nvPr/>
        </p:nvSpPr>
        <p:spPr>
          <a:xfrm>
            <a:off x="2209800" y="5616714"/>
            <a:ext cx="73152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dirty="0"/>
              <a:t>Se muestra el valor del promedio final: promediofinal, en el cuadro de texto: Jtpf, convirtiéndolo a texto mediante String.valueOf().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55031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4148D9-C186-E3FA-882E-9121D3A9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872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8FC401-77A5-5569-A9E6-2C59B9EF199B}"/>
              </a:ext>
            </a:extLst>
          </p:cNvPr>
          <p:cNvSpPr txBox="1"/>
          <p:nvPr/>
        </p:nvSpPr>
        <p:spPr>
          <a:xfrm>
            <a:off x="1905000" y="5754469"/>
            <a:ext cx="6858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muestra el valor del promedio final: promediofinal, en el cuadro de texto: Jtobservacion, convirtiéndolo a texto mediante: String.valueOf()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175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78E0140-B433-32A4-244D-6650DAEF56B1}"/>
              </a:ext>
            </a:extLst>
          </p:cNvPr>
          <p:cNvSpPr/>
          <p:nvPr/>
        </p:nvSpPr>
        <p:spPr>
          <a:xfrm>
            <a:off x="533400" y="266400"/>
            <a:ext cx="81534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ENVIAR LOS DATOS DEL JDIALOG A UN JTABLE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6D8559-BE8A-9D7C-8C2E-7F695AAE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7734"/>
            <a:ext cx="10439400" cy="5561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99256C-2F9D-08D5-3D55-304BEB1C5895}"/>
              </a:ext>
            </a:extLst>
          </p:cNvPr>
          <p:cNvSpPr txBox="1"/>
          <p:nvPr/>
        </p:nvSpPr>
        <p:spPr>
          <a:xfrm>
            <a:off x="2514600" y="5715000"/>
            <a:ext cx="3352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botón: Aceptar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8D8E8E-6FE5-7F1A-0218-31A3834F27E7}"/>
              </a:ext>
            </a:extLst>
          </p:cNvPr>
          <p:cNvSpPr txBox="1"/>
          <p:nvPr/>
        </p:nvSpPr>
        <p:spPr>
          <a:xfrm>
            <a:off x="4686300" y="6107668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Events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919519-5261-247E-C14E-919F65E625DA}"/>
              </a:ext>
            </a:extLst>
          </p:cNvPr>
          <p:cNvSpPr txBox="1"/>
          <p:nvPr/>
        </p:nvSpPr>
        <p:spPr>
          <a:xfrm>
            <a:off x="8496300" y="5525869"/>
            <a:ext cx="15621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0DF119-865C-216D-0550-7AEA1E9AC8D4}"/>
              </a:ext>
            </a:extLst>
          </p:cNvPr>
          <p:cNvSpPr txBox="1"/>
          <p:nvPr/>
        </p:nvSpPr>
        <p:spPr>
          <a:xfrm>
            <a:off x="7772400" y="6412468"/>
            <a:ext cx="3429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actionPerformed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495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58F9AB-3A09-8FF7-E3C5-FA37D7DB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1506200" cy="1468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220A46-D707-CC0D-CBB2-FD67EC3EDEE6}"/>
              </a:ext>
            </a:extLst>
          </p:cNvPr>
          <p:cNvSpPr txBox="1"/>
          <p:nvPr/>
        </p:nvSpPr>
        <p:spPr>
          <a:xfrm>
            <a:off x="1981200" y="2209800"/>
            <a:ext cx="883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Jtcodciclo, en la primera posición del arreglo valores.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C04983-C214-DED6-878E-93E72D0A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03779"/>
            <a:ext cx="11506200" cy="1792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A948AF4-032A-F1E7-6DED-0D358FB7E153}"/>
              </a:ext>
            </a:extLst>
          </p:cNvPr>
          <p:cNvSpPr txBox="1"/>
          <p:nvPr/>
        </p:nvSpPr>
        <p:spPr>
          <a:xfrm>
            <a:off x="2057400" y="4202668"/>
            <a:ext cx="853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Se obtiene el valor del cuadro de texto: Jtciclo, en la segunda posición del arreglo valores.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29A777-DB2F-7F47-A573-FE2893F7B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648200"/>
            <a:ext cx="11506200" cy="2116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872D365-2A4F-AB67-3265-F6BEE05E5FE6}"/>
              </a:ext>
            </a:extLst>
          </p:cNvPr>
          <p:cNvSpPr txBox="1"/>
          <p:nvPr/>
        </p:nvSpPr>
        <p:spPr>
          <a:xfrm>
            <a:off x="6629400" y="5983069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Jtcurso1, en la tercera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844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D65541-99C1-578F-1D3C-102B4F58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249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C193D4-F3A2-E6DD-0E62-3079A77F88E9}"/>
              </a:ext>
            </a:extLst>
          </p:cNvPr>
          <p:cNvSpPr txBox="1"/>
          <p:nvPr/>
        </p:nvSpPr>
        <p:spPr>
          <a:xfrm>
            <a:off x="6705600" y="2667000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Jtcurso2, en la cuarta posición del arreglo valores.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090726-F2E3-90BC-B093-EC2FB1DA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56229"/>
            <a:ext cx="11887200" cy="2820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B19EAA-6CF8-AF90-0D87-5E1D124EEDD8}"/>
              </a:ext>
            </a:extLst>
          </p:cNvPr>
          <p:cNvSpPr txBox="1"/>
          <p:nvPr/>
        </p:nvSpPr>
        <p:spPr>
          <a:xfrm>
            <a:off x="6781800" y="5715000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Jtcurso3, en la quinta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968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15D374-7E6D-8E04-515D-26072EEA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11887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D30D07-ACAC-62A2-3F72-209D08655DF1}"/>
              </a:ext>
            </a:extLst>
          </p:cNvPr>
          <p:cNvSpPr txBox="1"/>
          <p:nvPr/>
        </p:nvSpPr>
        <p:spPr>
          <a:xfrm>
            <a:off x="2209800" y="5144869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Jtn1, en la sexta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686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741488A-C459-A272-6E37-340F170F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118110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C818A5-E356-D2E4-AC6D-63ED7449A3AC}"/>
              </a:ext>
            </a:extLst>
          </p:cNvPr>
          <p:cNvSpPr txBox="1"/>
          <p:nvPr/>
        </p:nvSpPr>
        <p:spPr>
          <a:xfrm>
            <a:off x="2057399" y="5373469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Jtn2, en la séptima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499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44BE2B-BD1E-EEFB-A166-52351D50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118110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94D28E-3771-9153-6141-2E5D05FFDDFF}"/>
              </a:ext>
            </a:extLst>
          </p:cNvPr>
          <p:cNvSpPr txBox="1"/>
          <p:nvPr/>
        </p:nvSpPr>
        <p:spPr>
          <a:xfrm>
            <a:off x="2057399" y="5525869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Jtn3, en la octava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97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9E312E-BDC1-23D7-9FBC-78560F1B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DADE44-5538-254F-BBF0-7B93A7014D15}"/>
              </a:ext>
            </a:extLst>
          </p:cNvPr>
          <p:cNvSpPr txBox="1"/>
          <p:nvPr/>
        </p:nvSpPr>
        <p:spPr>
          <a:xfrm>
            <a:off x="2057399" y="5638800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Jtpp, en la novena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734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0EC0AA-8517-695C-A041-AABAAD49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92366"/>
            <a:ext cx="11811000" cy="4903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7DA3AC-6899-5931-10BF-02FF98998432}"/>
              </a:ext>
            </a:extLst>
          </p:cNvPr>
          <p:cNvSpPr txBox="1"/>
          <p:nvPr/>
        </p:nvSpPr>
        <p:spPr>
          <a:xfrm>
            <a:off x="1981200" y="5791200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Jtef, en la decima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521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0CB6E0-8404-A3AD-1221-3CFFE5DB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25769"/>
            <a:ext cx="11887200" cy="5222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98D764-8749-4BCC-87EE-E3E262FC36B2}"/>
              </a:ext>
            </a:extLst>
          </p:cNvPr>
          <p:cNvSpPr txBox="1"/>
          <p:nvPr/>
        </p:nvSpPr>
        <p:spPr>
          <a:xfrm>
            <a:off x="1905000" y="5943600"/>
            <a:ext cx="472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Jtpf, en la undécima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728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DF92E7-EB65-B8E9-DE73-381B3097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11000" cy="519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BFAD31-6BC0-A882-D039-29D03E325BB9}"/>
              </a:ext>
            </a:extLst>
          </p:cNvPr>
          <p:cNvSpPr txBox="1"/>
          <p:nvPr/>
        </p:nvSpPr>
        <p:spPr>
          <a:xfrm>
            <a:off x="2057400" y="5983069"/>
            <a:ext cx="5257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obtiene el valor del cuadro de texto: Jtobservacion, en la duodécima posición del arreglo valores.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72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ACE6C5-7F71-DADF-CD5C-85FF0604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734800" cy="547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C3FFA7-57E1-6653-F86B-96D73D95566B}"/>
              </a:ext>
            </a:extLst>
          </p:cNvPr>
          <p:cNvSpPr txBox="1"/>
          <p:nvPr/>
        </p:nvSpPr>
        <p:spPr>
          <a:xfrm>
            <a:off x="3733800" y="5867400"/>
            <a:ext cx="4800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Cierra el formulario actual: Form_ClaseCiclo y regresa al formulario que lo invocó: Form_Boleta.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596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038FBF-E1CA-0BFF-7AB4-5AD045FA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11430000" cy="2130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A49DC90-F5A8-10A2-8EC2-E6A090CCF98A}"/>
              </a:ext>
            </a:extLst>
          </p:cNvPr>
          <p:cNvSpPr/>
          <p:nvPr/>
        </p:nvSpPr>
        <p:spPr>
          <a:xfrm>
            <a:off x="1219200" y="304800"/>
            <a:ext cx="73914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EVENTO DEL BOTON CERRAR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4D5CE9-C6C5-03ED-15A0-EEE1254B2589}"/>
              </a:ext>
            </a:extLst>
          </p:cNvPr>
          <p:cNvSpPr txBox="1"/>
          <p:nvPr/>
        </p:nvSpPr>
        <p:spPr>
          <a:xfrm>
            <a:off x="2590800" y="3276600"/>
            <a:ext cx="4800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Cierra el formulario actual: Form_ClaseCiclo y regresa al formulario que lo invocó: Form_Boleta.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0545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144B23-5370-9183-496A-CC587332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565377" cy="617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38DCD1-797D-EE37-D9C0-19A06EACDDAF}"/>
              </a:ext>
            </a:extLst>
          </p:cNvPr>
          <p:cNvSpPr txBox="1"/>
          <p:nvPr/>
        </p:nvSpPr>
        <p:spPr>
          <a:xfrm>
            <a:off x="6019800" y="3467100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+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733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35C9BF-6FF1-F56F-C21F-F1A136B9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1" y="1144664"/>
            <a:ext cx="11743358" cy="4875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D51453-510B-030D-C069-201FA2FA743D}"/>
              </a:ext>
            </a:extLst>
          </p:cNvPr>
          <p:cNvSpPr txBox="1"/>
          <p:nvPr/>
        </p:nvSpPr>
        <p:spPr>
          <a:xfrm>
            <a:off x="2133600" y="5410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Aceptar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1172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3E312B-BC32-E236-CC2A-45B5FE24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" y="344750"/>
            <a:ext cx="8827174" cy="636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F867BA-0EC7-5909-D358-61AAC4E3CF8A}"/>
              </a:ext>
            </a:extLst>
          </p:cNvPr>
          <p:cNvSpPr txBox="1"/>
          <p:nvPr/>
        </p:nvSpPr>
        <p:spPr>
          <a:xfrm>
            <a:off x="5715000" y="3212068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+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50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426309E-B4AF-7C90-40CA-105D6EA81FD0}"/>
              </a:ext>
            </a:extLst>
          </p:cNvPr>
          <p:cNvSpPr/>
          <p:nvPr/>
        </p:nvSpPr>
        <p:spPr>
          <a:xfrm>
            <a:off x="533400" y="304800"/>
            <a:ext cx="8261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MODIFICANDO EL ALTO DE LA FILA DEL JTABLE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B11060-FFA9-11F7-7E1D-22B56476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8533522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79EE1F-AEF5-E98C-5508-9DA10FEED8D6}"/>
              </a:ext>
            </a:extLst>
          </p:cNvPr>
          <p:cNvSpPr txBox="1"/>
          <p:nvPr/>
        </p:nvSpPr>
        <p:spPr>
          <a:xfrm>
            <a:off x="3276600" y="3962400"/>
            <a:ext cx="266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Jtable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4335ED-FD6F-7CB9-8C54-D39D36D12AC7}"/>
              </a:ext>
            </a:extLst>
          </p:cNvPr>
          <p:cNvSpPr txBox="1"/>
          <p:nvPr/>
        </p:nvSpPr>
        <p:spPr>
          <a:xfrm>
            <a:off x="7162800" y="5906869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Properties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69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914400" y="1625563"/>
            <a:ext cx="4040017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enviar los datos ingresados desde un JDialog a un Jtable, que se encuentra en un JFrame.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638800" y="1765448"/>
            <a:ext cx="63767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Utiliza los formularios JFrame y JDialog, para enviar los datos respectivos a un Jtable.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84914E-6553-5435-45B7-37AE7B75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76200"/>
            <a:ext cx="5638800" cy="6595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6553D8-E673-D39F-9A78-055761B034E9}"/>
              </a:ext>
            </a:extLst>
          </p:cNvPr>
          <p:cNvSpPr txBox="1"/>
          <p:nvPr/>
        </p:nvSpPr>
        <p:spPr>
          <a:xfrm>
            <a:off x="304800" y="3352800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En la propiedad rowHeight, digitar: 40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281E80-512B-E79D-FFA2-3155E9A53E48}"/>
              </a:ext>
            </a:extLst>
          </p:cNvPr>
          <p:cNvSpPr txBox="1"/>
          <p:nvPr/>
        </p:nvSpPr>
        <p:spPr>
          <a:xfrm>
            <a:off x="4953000" y="6324600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Close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5048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9441725-4328-A819-6879-D62AF337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7" y="76200"/>
            <a:ext cx="8806413" cy="662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7D433F-B82A-6E7F-BC8A-63EFFBABFC50}"/>
              </a:ext>
            </a:extLst>
          </p:cNvPr>
          <p:cNvSpPr txBox="1"/>
          <p:nvPr/>
        </p:nvSpPr>
        <p:spPr>
          <a:xfrm>
            <a:off x="5715000" y="3048000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+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687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F88F54-4C16-9BF6-BE6E-78379F92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F845DB-AAB2-4C8C-8F07-59FF143668EB}"/>
              </a:ext>
            </a:extLst>
          </p:cNvPr>
          <p:cNvSpPr txBox="1"/>
          <p:nvPr/>
        </p:nvSpPr>
        <p:spPr>
          <a:xfrm>
            <a:off x="2133600" y="5410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Aceptar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8152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CD26F4-B1D8-7E6E-44A6-E8555687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671123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8E9EB7-34D4-5191-A017-814FD25AC7E5}"/>
              </a:ext>
            </a:extLst>
          </p:cNvPr>
          <p:cNvSpPr txBox="1"/>
          <p:nvPr/>
        </p:nvSpPr>
        <p:spPr>
          <a:xfrm>
            <a:off x="5638800" y="3059668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+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281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A5AA17-ED87-411B-C1D7-76D3CC8E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6588"/>
            <a:ext cx="11887200" cy="4743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64D398-1FB6-C33E-3453-1387F24012F0}"/>
              </a:ext>
            </a:extLst>
          </p:cNvPr>
          <p:cNvSpPr txBox="1"/>
          <p:nvPr/>
        </p:nvSpPr>
        <p:spPr>
          <a:xfrm>
            <a:off x="2133600" y="5410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Aceptar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09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2D44AA-5166-72BE-C642-DC139354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2" y="304800"/>
            <a:ext cx="8776868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539866-CBC4-A3DF-2233-27A2819966D7}"/>
              </a:ext>
            </a:extLst>
          </p:cNvPr>
          <p:cNvSpPr txBox="1"/>
          <p:nvPr/>
        </p:nvSpPr>
        <p:spPr>
          <a:xfrm>
            <a:off x="9067800" y="3620869"/>
            <a:ext cx="251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pueden agregar mas valores hacia el Jtable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3570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106680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¿Cómo se envían los datos que se encuentran en un JDialog a un Jtable que pertenece a un JFrame?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enviar los datos del JDialog a un Jtable que pertenece a un JFrame?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8FD6E4-3BFA-F1F1-5846-4CF38E3B42F5}"/>
              </a:ext>
            </a:extLst>
          </p:cNvPr>
          <p:cNvSpPr/>
          <p:nvPr/>
        </p:nvSpPr>
        <p:spPr>
          <a:xfrm>
            <a:off x="2438400" y="19812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USO DE LOS METODOS DE LA CLASE OPERACIONES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ACECB18-A792-FBDA-F289-CD4ECEEAD31F}"/>
              </a:ext>
            </a:extLst>
          </p:cNvPr>
          <p:cNvSpPr/>
          <p:nvPr/>
        </p:nvSpPr>
        <p:spPr>
          <a:xfrm>
            <a:off x="2438400" y="2692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ENVIAR LOS DATOS DEL JDIALOG A UN JTABLE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175DDD-863B-7BEA-B8AC-371E85C5EF74}"/>
              </a:ext>
            </a:extLst>
          </p:cNvPr>
          <p:cNvSpPr/>
          <p:nvPr/>
        </p:nvSpPr>
        <p:spPr>
          <a:xfrm>
            <a:off x="2438400" y="3403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EVENTO DEL BOTON CERRAR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95240CC-6E7E-8588-3979-0F9358255027}"/>
              </a:ext>
            </a:extLst>
          </p:cNvPr>
          <p:cNvSpPr/>
          <p:nvPr/>
        </p:nvSpPr>
        <p:spPr>
          <a:xfrm>
            <a:off x="2438400" y="41148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MODIFICANDO EL ALTO DE LA FILA DEL JTABLE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713246B-5480-2B3A-BCAA-BFC482B9269A}"/>
              </a:ext>
            </a:extLst>
          </p:cNvPr>
          <p:cNvSpPr/>
          <p:nvPr/>
        </p:nvSpPr>
        <p:spPr>
          <a:xfrm>
            <a:off x="152400" y="304800"/>
            <a:ext cx="87630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USO DE LOS METODOS DE LA CLASE OPERACIONES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12CA9D-B06E-15C6-ECC7-E4BE289F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8523"/>
            <a:ext cx="11003635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C4668A-B817-7455-CDE7-FF805F86A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59" y="1219200"/>
            <a:ext cx="8138517" cy="996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E4AD65-0604-C459-0E2A-27A2208D5A9F}"/>
              </a:ext>
            </a:extLst>
          </p:cNvPr>
          <p:cNvSpPr txBox="1"/>
          <p:nvPr/>
        </p:nvSpPr>
        <p:spPr>
          <a:xfrm>
            <a:off x="3810000" y="2662250"/>
            <a:ext cx="3352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botón: Calcular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2075A7-6FDD-BC60-0796-63D23134E93B}"/>
              </a:ext>
            </a:extLst>
          </p:cNvPr>
          <p:cNvSpPr txBox="1"/>
          <p:nvPr/>
        </p:nvSpPr>
        <p:spPr>
          <a:xfrm>
            <a:off x="1219200" y="3904191"/>
            <a:ext cx="2505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Events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56FED8-38F7-FEFF-C9FC-A183FC4A894A}"/>
              </a:ext>
            </a:extLst>
          </p:cNvPr>
          <p:cNvSpPr txBox="1"/>
          <p:nvPr/>
        </p:nvSpPr>
        <p:spPr>
          <a:xfrm>
            <a:off x="6553200" y="3523191"/>
            <a:ext cx="2505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DC258E-B845-385A-95EE-51FB03426875}"/>
              </a:ext>
            </a:extLst>
          </p:cNvPr>
          <p:cNvSpPr txBox="1"/>
          <p:nvPr/>
        </p:nvSpPr>
        <p:spPr>
          <a:xfrm>
            <a:off x="9305122" y="3322392"/>
            <a:ext cx="19724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actionPerformed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21C6862-EB37-1D28-F691-A11FA2FAC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5" y="4578323"/>
            <a:ext cx="11079835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81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340A194-6064-9D04-D600-C438A218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734800" cy="2068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508401D-72A4-4593-3DBF-1658A14782F8}"/>
              </a:ext>
            </a:extLst>
          </p:cNvPr>
          <p:cNvSpPr txBox="1"/>
          <p:nvPr/>
        </p:nvSpPr>
        <p:spPr>
          <a:xfrm>
            <a:off x="1981200" y="2667000"/>
            <a:ext cx="6780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crea una instancia de la clase Operaciones.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Esto permite utilizar los métodos definidos en la clase Operaciones.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1F18E6-83D3-77D0-585A-3B36535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05200"/>
            <a:ext cx="11734800" cy="1998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2ED3E12-7022-7D8B-C4E7-568C42C45727}"/>
              </a:ext>
            </a:extLst>
          </p:cNvPr>
          <p:cNvSpPr txBox="1"/>
          <p:nvPr/>
        </p:nvSpPr>
        <p:spPr>
          <a:xfrm>
            <a:off x="228600" y="3849469"/>
            <a:ext cx="990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011D7C-ED3B-2252-F339-B2AFCD741EA9}"/>
              </a:ext>
            </a:extLst>
          </p:cNvPr>
          <p:cNvSpPr txBox="1"/>
          <p:nvPr/>
        </p:nvSpPr>
        <p:spPr>
          <a:xfrm>
            <a:off x="2286000" y="4953000"/>
            <a:ext cx="266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B376661-08BD-27DD-3118-BB65DB6F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029200"/>
            <a:ext cx="6629400" cy="1699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7F8268A-E44C-52E5-5D90-50FC68D46B79}"/>
              </a:ext>
            </a:extLst>
          </p:cNvPr>
          <p:cNvSpPr txBox="1"/>
          <p:nvPr/>
        </p:nvSpPr>
        <p:spPr>
          <a:xfrm>
            <a:off x="2819400" y="6019800"/>
            <a:ext cx="3048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Operaciones,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45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C75A56-ED18-F371-49B2-531212D9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03055"/>
            <a:ext cx="117348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8EDDB5-450F-DDED-A563-501F013CB826}"/>
              </a:ext>
            </a:extLst>
          </p:cNvPr>
          <p:cNvSpPr txBox="1"/>
          <p:nvPr/>
        </p:nvSpPr>
        <p:spPr>
          <a:xfrm>
            <a:off x="1485900" y="4074855"/>
            <a:ext cx="9067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Se obtiene el valor del texto ingresado en el cuadro de texto Jtn1 y se convierte a un entero mediante Integer.parseInt() y se almacena en la variable n1.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Se obtiene el valor del texto ingresado en el cuadro de texto Jtn2 y se convierte a un entero mediante Integer.parseInt() y se almacena en la variable n2.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Se obtiene el valor del texto ingresado en el cuadro de texto Jtn3 y se convierte a un entero mediante Integer.parseInt() y se almacena en la variable n3.</a:t>
            </a:r>
          </a:p>
        </p:txBody>
      </p:sp>
    </p:spTree>
    <p:extLst>
      <p:ext uri="{BB962C8B-B14F-4D97-AF65-F5344CB8AC3E}">
        <p14:creationId xmlns:p14="http://schemas.microsoft.com/office/powerpoint/2010/main" val="428691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8EA433-1BC9-2A61-96A3-CCEEABDA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8071"/>
            <a:ext cx="11887200" cy="4209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E511C3-7084-DB2A-6906-9642E478528C}"/>
              </a:ext>
            </a:extLst>
          </p:cNvPr>
          <p:cNvSpPr txBox="1"/>
          <p:nvPr/>
        </p:nvSpPr>
        <p:spPr>
          <a:xfrm>
            <a:off x="2133600" y="5048071"/>
            <a:ext cx="8991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llama al método: PromedioPracticas de la clase Operaciones, pasando como parámetros los valores n1, n2 y n3, y se almacena el resultado en la variable: prompracticas.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Este método calcula el promedio de las prácticas.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41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3B59F7-E5A9-6027-0C59-B5CFCF40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110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E0E9E2C-21A1-B9F7-3765-7517A737849E}"/>
              </a:ext>
            </a:extLst>
          </p:cNvPr>
          <p:cNvSpPr txBox="1"/>
          <p:nvPr/>
        </p:nvSpPr>
        <p:spPr>
          <a:xfrm>
            <a:off x="2486210" y="5305961"/>
            <a:ext cx="714338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Se obtiene el valor del texto ingresado en el cuadro de texto: Jtef y se convierte a un double mediante Double.parseDouble().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Esto se almacena en la variable examenfinal.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54074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7436</TotalTime>
  <Words>991</Words>
  <Application>Microsoft Office PowerPoint</Application>
  <PresentationFormat>Panorámica</PresentationFormat>
  <Paragraphs>96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1443</cp:revision>
  <dcterms:created xsi:type="dcterms:W3CDTF">2020-08-20T00:31:08Z</dcterms:created>
  <dcterms:modified xsi:type="dcterms:W3CDTF">2023-07-31T04:49:50Z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