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01" r:id="rId4"/>
    <p:sldId id="258" r:id="rId5"/>
    <p:sldId id="1141" r:id="rId6"/>
    <p:sldId id="1142" r:id="rId7"/>
    <p:sldId id="1143" r:id="rId8"/>
    <p:sldId id="1144" r:id="rId9"/>
    <p:sldId id="1145" r:id="rId10"/>
    <p:sldId id="1146" r:id="rId11"/>
    <p:sldId id="1147" r:id="rId12"/>
    <p:sldId id="1150" r:id="rId13"/>
    <p:sldId id="1151" r:id="rId14"/>
    <p:sldId id="289" r:id="rId15"/>
    <p:sldId id="296" r:id="rId16"/>
    <p:sldId id="297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6283" autoAdjust="0"/>
  </p:normalViewPr>
  <p:slideViewPr>
    <p:cSldViewPr>
      <p:cViewPr varScale="1">
        <p:scale>
          <a:sx n="108" d="100"/>
          <a:sy n="108" d="100"/>
        </p:scale>
        <p:origin x="225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6F9EB-A7F5-4F56-B9BB-EEEBA7A0042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D2B64-5C83-4321-B1ED-8EDEB196C9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6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s-ES">
                <a:ea typeface="ＭＳ Ｐゴシック" panose="020B0600070205080204" pitchFamily="34" charset="-128"/>
              </a:rPr>
              <a:t>Un arreglo es un conjunto de variables del mismo tipo, que son agrupadas bajo un único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identificador. Cada una de las variables o elementos del arreglo se referencia mediante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un índice que representa la posición del mismo dentro del arreglo.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Un arreglo se utiliza para procesar variables dentro de una observación del paso de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datos. Se usan para realizar cálculos o comparaciones repetitivos sobre variables que se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procesaran o manipularan de forma similar</a:t>
            </a:r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9F98940-578B-4DDB-BDC5-AA51AF85AEE2}" type="slidenum">
              <a:rPr lang="es-ES" altLang="es-ES"/>
              <a:pPr>
                <a:spcBef>
                  <a:spcPct val="0"/>
                </a:spcBef>
              </a:pPr>
              <a:t>15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7772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k object 16"/>
          <p:cNvSpPr/>
          <p:nvPr userDrawn="1"/>
        </p:nvSpPr>
        <p:spPr>
          <a:xfrm>
            <a:off x="8778240" y="5486402"/>
            <a:ext cx="3276601" cy="1371598"/>
          </a:xfrm>
          <a:prstGeom prst="rect">
            <a:avLst/>
          </a:prstGeom>
          <a:blipFill>
            <a:blip r:embed="rId2" cstate="print"/>
            <a:srcRect/>
            <a:stretch>
              <a:fillRect l="-260465" t="-400001" r="-267" b="-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bk object 16"/>
          <p:cNvSpPr/>
          <p:nvPr/>
        </p:nvSpPr>
        <p:spPr>
          <a:xfrm>
            <a:off x="1" y="0"/>
            <a:ext cx="3581400" cy="5867400"/>
          </a:xfrm>
          <a:prstGeom prst="rect">
            <a:avLst/>
          </a:prstGeom>
          <a:blipFill>
            <a:blip r:embed="rId2" cstate="print"/>
            <a:srcRect/>
            <a:stretch>
              <a:fillRect l="2" t="1" r="-230035" b="-1688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72564" y="516077"/>
            <a:ext cx="8246871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1F386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33341" y="2728671"/>
            <a:ext cx="2925317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62070" y="1600587"/>
            <a:ext cx="4739259" cy="1386129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3429000" cy="6857998"/>
          </a:xfrm>
          <a:prstGeom prst="rect">
            <a:avLst/>
          </a:prstGeom>
          <a:blipFill>
            <a:blip r:embed="rId2" cstate="print"/>
            <a:srcRect/>
            <a:stretch>
              <a:fillRect r="-14995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0" y="2743200"/>
            <a:ext cx="4967859" cy="1005129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bg>
      <p:bgPr>
        <a:solidFill>
          <a:srgbClr val="EFA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11918951" y="500063"/>
            <a:ext cx="289983" cy="474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 sz="18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734" y="306389"/>
            <a:ext cx="59690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7820" y="1848218"/>
            <a:ext cx="10363200" cy="345317"/>
          </a:xfrm>
        </p:spPr>
        <p:txBody>
          <a:bodyPr/>
          <a:lstStyle>
            <a:lvl1pPr>
              <a:defRPr sz="2800" cap="all">
                <a:solidFill>
                  <a:srgbClr val="272727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7820" y="2193536"/>
            <a:ext cx="8534400" cy="359763"/>
          </a:xfrm>
        </p:spPr>
        <p:txBody>
          <a:bodyPr anchor="ctr">
            <a:noAutofit/>
          </a:bodyPr>
          <a:lstStyle>
            <a:lvl1pPr marL="0" indent="0" algn="l">
              <a:buNone/>
              <a:defRPr>
                <a:solidFill>
                  <a:srgbClr val="2727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283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237"/>
            <a:ext cx="3581400" cy="3719764"/>
          </a:xfrm>
          <a:prstGeom prst="rect">
            <a:avLst/>
          </a:prstGeom>
          <a:blipFill>
            <a:blip r:embed="rId8" cstate="print"/>
            <a:srcRect/>
            <a:stretch>
              <a:fillRect r="-224995" b="-4070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23544" y="6509004"/>
            <a:ext cx="1945894" cy="2072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3600" y="1184910"/>
            <a:ext cx="1046480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sp>
        <p:nvSpPr>
          <p:cNvPr id="9" name="bk object 16"/>
          <p:cNvSpPr/>
          <p:nvPr userDrawn="1"/>
        </p:nvSpPr>
        <p:spPr>
          <a:xfrm>
            <a:off x="8503920" y="87654"/>
            <a:ext cx="3352800" cy="1066800"/>
          </a:xfrm>
          <a:prstGeom prst="rect">
            <a:avLst/>
          </a:prstGeom>
          <a:blipFill>
            <a:blip r:embed="rId8" cstate="print"/>
            <a:srcRect/>
            <a:stretch>
              <a:fillRect l="-254545" t="-21430" r="7393" b="-369169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 sz="2400"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276600" cy="6857998"/>
          </a:xfrm>
          <a:prstGeom prst="rect">
            <a:avLst/>
          </a:prstGeom>
          <a:blipFill>
            <a:blip r:embed="rId2" cstate="print"/>
            <a:srcRect/>
            <a:stretch>
              <a:fillRect r="-16160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8600" y="2133600"/>
            <a:ext cx="4366265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sz="9600" dirty="0">
                <a:solidFill>
                  <a:srgbClr val="001F5F"/>
                </a:solidFill>
              </a:rPr>
              <a:t>INICIO</a:t>
            </a:r>
          </a:p>
        </p:txBody>
      </p:sp>
      <p:sp>
        <p:nvSpPr>
          <p:cNvPr id="5" name="object 2"/>
          <p:cNvSpPr/>
          <p:nvPr/>
        </p:nvSpPr>
        <p:spPr>
          <a:xfrm>
            <a:off x="0" y="5181600"/>
            <a:ext cx="8571618" cy="1676398"/>
          </a:xfrm>
          <a:prstGeom prst="rect">
            <a:avLst/>
          </a:prstGeom>
          <a:blipFill>
            <a:blip r:embed="rId2" cstate="print"/>
            <a:srcRect/>
            <a:stretch>
              <a:fillRect t="-309091" b="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B83B351-9C09-D4C6-C753-33B8A4F50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52600"/>
            <a:ext cx="11887200" cy="3352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6A6DBFE-3F86-824C-F478-5007C90967B2}"/>
              </a:ext>
            </a:extLst>
          </p:cNvPr>
          <p:cNvSpPr txBox="1"/>
          <p:nvPr/>
        </p:nvSpPr>
        <p:spPr>
          <a:xfrm>
            <a:off x="1752600" y="4812268"/>
            <a:ext cx="6629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/>
              <a:t>Se establece el código del alumno para la instancia de EntidadBoleta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53099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EA16882-CC90-1BCE-1779-D27664643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89672"/>
            <a:ext cx="11811000" cy="3886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6680831-0DCF-2B44-DA6D-D0FFCB48D49E}"/>
              </a:ext>
            </a:extLst>
          </p:cNvPr>
          <p:cNvSpPr txBox="1"/>
          <p:nvPr/>
        </p:nvSpPr>
        <p:spPr>
          <a:xfrm>
            <a:off x="1600200" y="4771072"/>
            <a:ext cx="84201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Se llama al método: Registrar_boleta, en el objeto procesoboleta.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Se le pasa como argumento la instancia de EntidadBoleta entboleta.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Este método se encargará de registrar la información de la boleta, en la tabla: Boleta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86337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45FEE64-5F5B-34A0-9940-E90E57AE2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426" y="990600"/>
            <a:ext cx="9442174" cy="571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D0E2349-431C-C4CF-5CA8-C409C1566472}"/>
              </a:ext>
            </a:extLst>
          </p:cNvPr>
          <p:cNvSpPr txBox="1"/>
          <p:nvPr/>
        </p:nvSpPr>
        <p:spPr>
          <a:xfrm>
            <a:off x="152400" y="5867400"/>
            <a:ext cx="2209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derecho en el botón: Grabar Boleta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BE147C6-AE1A-D7B4-A04C-32A0B3199545}"/>
              </a:ext>
            </a:extLst>
          </p:cNvPr>
          <p:cNvSpPr txBox="1"/>
          <p:nvPr/>
        </p:nvSpPr>
        <p:spPr>
          <a:xfrm>
            <a:off x="2667000" y="1611868"/>
            <a:ext cx="2438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opción: Events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9C0BBB-E863-A93A-07EF-8416BEE71459}"/>
              </a:ext>
            </a:extLst>
          </p:cNvPr>
          <p:cNvSpPr txBox="1"/>
          <p:nvPr/>
        </p:nvSpPr>
        <p:spPr>
          <a:xfrm>
            <a:off x="7696200" y="1981200"/>
            <a:ext cx="1600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opción: Action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807B6B7-A36F-66A3-AE29-8AACF14FF45C}"/>
              </a:ext>
            </a:extLst>
          </p:cNvPr>
          <p:cNvSpPr txBox="1"/>
          <p:nvPr/>
        </p:nvSpPr>
        <p:spPr>
          <a:xfrm>
            <a:off x="9760226" y="1981200"/>
            <a:ext cx="189837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opción: actionPerformed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16299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67E7099-7C77-BF4B-E2B9-F1A68B7AA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95400"/>
            <a:ext cx="11887200" cy="449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57763C9-15BF-F48B-6824-C9A167DD39AE}"/>
              </a:ext>
            </a:extLst>
          </p:cNvPr>
          <p:cNvSpPr txBox="1"/>
          <p:nvPr/>
        </p:nvSpPr>
        <p:spPr>
          <a:xfrm>
            <a:off x="1676400" y="2590800"/>
            <a:ext cx="3581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llama al método: Grabar_Boleta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23073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2667000"/>
            <a:ext cx="4967859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sz="8000" dirty="0">
                <a:solidFill>
                  <a:srgbClr val="001F5F"/>
                </a:solidFill>
              </a:rPr>
              <a:t>CIERRE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Marcador de contenido 2"/>
          <p:cNvSpPr>
            <a:spLocks noGrp="1"/>
          </p:cNvSpPr>
          <p:nvPr>
            <p:ph idx="4294967295"/>
          </p:nvPr>
        </p:nvSpPr>
        <p:spPr>
          <a:xfrm>
            <a:off x="609600" y="1447800"/>
            <a:ext cx="10668000" cy="3939540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¿Qué  aprendí en esta sesión de aprendizaje?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¿Cómo se registran los datos hacia una boleta, cuales son las clases y los métodos respectivos?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¿Cuál es el proceso para registrar los datos hacia una boleta, utilizando los métodos y las clases respectivas?</a:t>
            </a:r>
          </a:p>
          <a:p>
            <a:pPr algn="just"/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</p:txBody>
      </p:sp>
      <p:pic>
        <p:nvPicPr>
          <p:cNvPr id="35844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91200" y="5105400"/>
            <a:ext cx="1389026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bject 2"/>
          <p:cNvSpPr txBox="1">
            <a:spLocks/>
          </p:cNvSpPr>
          <p:nvPr/>
        </p:nvSpPr>
        <p:spPr>
          <a:xfrm>
            <a:off x="3429000" y="56888"/>
            <a:ext cx="4967859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>
            <a:lvl1pPr>
              <a:defRPr sz="2400" b="1" i="0">
                <a:solidFill>
                  <a:srgbClr val="1F3861"/>
                </a:solidFill>
                <a:latin typeface="Segoe UI"/>
                <a:ea typeface="+mj-ea"/>
                <a:cs typeface="Segoe UI"/>
              </a:defRPr>
            </a:lvl1pPr>
          </a:lstStyle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lang="en-US" sz="4800" kern="0" dirty="0">
                <a:solidFill>
                  <a:srgbClr val="001F5F"/>
                </a:solidFill>
              </a:rPr>
              <a:t>CIERRE</a:t>
            </a:r>
          </a:p>
        </p:txBody>
      </p:sp>
    </p:spTree>
    <p:extLst>
      <p:ext uri="{BB962C8B-B14F-4D97-AF65-F5344CB8AC3E}">
        <p14:creationId xmlns:p14="http://schemas.microsoft.com/office/powerpoint/2010/main" val="3296888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ADE9ECC-63B7-430C-B698-06BF175C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371600"/>
            <a:ext cx="9503645" cy="464820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44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3581400" cy="6857998"/>
          </a:xfrm>
          <a:prstGeom prst="rect">
            <a:avLst/>
          </a:prstGeom>
          <a:blipFill>
            <a:blip r:embed="rId2" cstate="print"/>
            <a:srcRect/>
            <a:stretch>
              <a:fillRect l="2" r="-230035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/>
          <p:nvPr/>
        </p:nvSpPr>
        <p:spPr>
          <a:xfrm>
            <a:off x="8628888" y="5593079"/>
            <a:ext cx="3124200" cy="990600"/>
          </a:xfrm>
          <a:prstGeom prst="rect">
            <a:avLst/>
          </a:prstGeom>
          <a:blipFill>
            <a:blip r:embed="rId2" cstate="print"/>
            <a:srcRect/>
            <a:stretch>
              <a:fillRect l="-280486" t="-569230" r="2158" b="-23078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7D835B4-E061-4660-A102-8D4DA17AD61E}"/>
              </a:ext>
            </a:extLst>
          </p:cNvPr>
          <p:cNvSpPr txBox="1">
            <a:spLocks/>
          </p:cNvSpPr>
          <p:nvPr/>
        </p:nvSpPr>
        <p:spPr>
          <a:xfrm>
            <a:off x="252166" y="233472"/>
            <a:ext cx="10034833" cy="548640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s-PE" b="1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EXPOSITOR:</a:t>
            </a: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CONSULTOR : DANIEL FERNANDO LOZA SANTA CRUZ</a:t>
            </a:r>
          </a:p>
          <a:p>
            <a:endParaRPr lang="es-PE" b="1" dirty="0">
              <a:solidFill>
                <a:schemeClr val="tx1"/>
              </a:solidFill>
              <a:latin typeface="Roboto" pitchFamily="2" charset="0"/>
            </a:endParaRPr>
          </a:p>
          <a:p>
            <a:r>
              <a:rPr lang="es-PE" b="1" u="sng" dirty="0">
                <a:solidFill>
                  <a:schemeClr val="tx1"/>
                </a:solidFill>
                <a:latin typeface="Roboto" pitchFamily="2" charset="0"/>
              </a:rPr>
              <a:t>Correos</a:t>
            </a:r>
            <a:r>
              <a:rPr lang="es-PE" b="1" dirty="0">
                <a:solidFill>
                  <a:schemeClr val="tx1"/>
                </a:solidFill>
                <a:latin typeface="Roboto" pitchFamily="2" charset="0"/>
              </a:rPr>
              <a:t>: 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PE" b="1" dirty="0">
              <a:solidFill>
                <a:schemeClr val="tx1"/>
              </a:solidFill>
              <a:latin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dlozas2016@gmail.com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dlozas2011@hotmail.com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lozadaniel2020@gmail.com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Canal de YouTube: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sz="4200" b="1" cap="none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https://www.youtube.com/@daniellozasantacruz</a:t>
            </a: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DBD94C0-0474-4554-BC32-F0EDE3BDA0B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923" y="301816"/>
            <a:ext cx="1527911" cy="2197006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s-PE" dirty="0"/>
          </a:p>
        </p:txBody>
      </p:sp>
      <p:sp>
        <p:nvSpPr>
          <p:cNvPr id="3" name="object 3"/>
          <p:cNvSpPr/>
          <p:nvPr/>
        </p:nvSpPr>
        <p:spPr>
          <a:xfrm>
            <a:off x="1110996" y="1627632"/>
            <a:ext cx="3827145" cy="2226945"/>
          </a:xfrm>
          <a:custGeom>
            <a:avLst/>
            <a:gdLst/>
            <a:ahLst/>
            <a:cxnLst/>
            <a:rect l="l" t="t" r="r" b="b"/>
            <a:pathLst>
              <a:path w="3827145" h="2226945">
                <a:moveTo>
                  <a:pt x="0" y="2226564"/>
                </a:moveTo>
                <a:lnTo>
                  <a:pt x="3826764" y="2226564"/>
                </a:lnTo>
                <a:lnTo>
                  <a:pt x="3826764" y="0"/>
                </a:lnTo>
                <a:lnTo>
                  <a:pt x="0" y="0"/>
                </a:lnTo>
                <a:lnTo>
                  <a:pt x="0" y="22265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65926" y="916686"/>
            <a:ext cx="4142740" cy="645160"/>
          </a:xfrm>
          <a:custGeom>
            <a:avLst/>
            <a:gdLst/>
            <a:ahLst/>
            <a:cxnLst/>
            <a:rect l="l" t="t" r="r" b="b"/>
            <a:pathLst>
              <a:path w="4142740" h="645160">
                <a:moveTo>
                  <a:pt x="0" y="67690"/>
                </a:moveTo>
                <a:lnTo>
                  <a:pt x="5308" y="41308"/>
                </a:lnTo>
                <a:lnTo>
                  <a:pt x="19796" y="19796"/>
                </a:lnTo>
                <a:lnTo>
                  <a:pt x="41308" y="5308"/>
                </a:lnTo>
                <a:lnTo>
                  <a:pt x="67690" y="0"/>
                </a:lnTo>
                <a:lnTo>
                  <a:pt x="4074541" y="0"/>
                </a:lnTo>
                <a:lnTo>
                  <a:pt x="4100923" y="5308"/>
                </a:lnTo>
                <a:lnTo>
                  <a:pt x="4122435" y="19796"/>
                </a:lnTo>
                <a:lnTo>
                  <a:pt x="4136923" y="41308"/>
                </a:lnTo>
                <a:lnTo>
                  <a:pt x="4142231" y="67690"/>
                </a:lnTo>
                <a:lnTo>
                  <a:pt x="4142231" y="576961"/>
                </a:lnTo>
                <a:lnTo>
                  <a:pt x="4136923" y="603343"/>
                </a:lnTo>
                <a:lnTo>
                  <a:pt x="4122435" y="624855"/>
                </a:lnTo>
                <a:lnTo>
                  <a:pt x="4100923" y="639343"/>
                </a:lnTo>
                <a:lnTo>
                  <a:pt x="4074541" y="644651"/>
                </a:lnTo>
                <a:lnTo>
                  <a:pt x="67690" y="644651"/>
                </a:lnTo>
                <a:lnTo>
                  <a:pt x="41308" y="639343"/>
                </a:lnTo>
                <a:lnTo>
                  <a:pt x="19796" y="624855"/>
                </a:lnTo>
                <a:lnTo>
                  <a:pt x="5308" y="603343"/>
                </a:lnTo>
                <a:lnTo>
                  <a:pt x="0" y="576961"/>
                </a:lnTo>
                <a:lnTo>
                  <a:pt x="0" y="67690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56652" y="1098041"/>
            <a:ext cx="116522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I</a:t>
            </a:r>
            <a:r>
              <a:rPr sz="1550" b="1" spc="60" dirty="0">
                <a:solidFill>
                  <a:srgbClr val="C55A11"/>
                </a:solidFill>
                <a:latin typeface="Arial"/>
                <a:cs typeface="Arial"/>
              </a:rPr>
              <a:t>m</a:t>
            </a: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p</a:t>
            </a:r>
            <a:r>
              <a:rPr sz="1550" b="1" spc="25" dirty="0">
                <a:solidFill>
                  <a:srgbClr val="C55A11"/>
                </a:solidFill>
                <a:latin typeface="Arial"/>
                <a:cs typeface="Arial"/>
              </a:rPr>
              <a:t>o</a:t>
            </a:r>
            <a:r>
              <a:rPr sz="1550" b="1" spc="10" dirty="0">
                <a:solidFill>
                  <a:srgbClr val="C55A11"/>
                </a:solidFill>
                <a:latin typeface="Arial"/>
                <a:cs typeface="Arial"/>
              </a:rPr>
              <a:t>r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t</a:t>
            </a: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a</a:t>
            </a: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n</a:t>
            </a:r>
            <a:r>
              <a:rPr sz="1550" b="1" dirty="0">
                <a:solidFill>
                  <a:srgbClr val="C55A11"/>
                </a:solidFill>
                <a:latin typeface="Arial"/>
                <a:cs typeface="Arial"/>
              </a:rPr>
              <a:t>c</a:t>
            </a: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i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a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65926" y="1611630"/>
            <a:ext cx="4142740" cy="2089785"/>
          </a:xfrm>
          <a:custGeom>
            <a:avLst/>
            <a:gdLst/>
            <a:ahLst/>
            <a:cxnLst/>
            <a:rect l="l" t="t" r="r" b="b"/>
            <a:pathLst>
              <a:path w="4142740" h="2089785">
                <a:moveTo>
                  <a:pt x="0" y="2089404"/>
                </a:moveTo>
                <a:lnTo>
                  <a:pt x="4142231" y="2089404"/>
                </a:lnTo>
                <a:lnTo>
                  <a:pt x="4142231" y="0"/>
                </a:lnTo>
                <a:lnTo>
                  <a:pt x="0" y="0"/>
                </a:lnTo>
                <a:lnTo>
                  <a:pt x="0" y="208940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01234" y="875538"/>
            <a:ext cx="0" cy="5303520"/>
          </a:xfrm>
          <a:custGeom>
            <a:avLst/>
            <a:gdLst/>
            <a:ahLst/>
            <a:cxnLst/>
            <a:rect l="l" t="t" r="r" b="b"/>
            <a:pathLst>
              <a:path h="5303520">
                <a:moveTo>
                  <a:pt x="0" y="0"/>
                </a:moveTo>
                <a:lnTo>
                  <a:pt x="0" y="5303520"/>
                </a:lnTo>
              </a:path>
            </a:pathLst>
          </a:custGeom>
          <a:ln w="4572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78373" y="875538"/>
            <a:ext cx="45720" cy="5303520"/>
          </a:xfrm>
          <a:custGeom>
            <a:avLst/>
            <a:gdLst/>
            <a:ahLst/>
            <a:cxnLst/>
            <a:rect l="l" t="t" r="r" b="b"/>
            <a:pathLst>
              <a:path w="45720" h="5303520">
                <a:moveTo>
                  <a:pt x="0" y="5303520"/>
                </a:moveTo>
                <a:lnTo>
                  <a:pt x="45720" y="5303520"/>
                </a:lnTo>
                <a:lnTo>
                  <a:pt x="45720" y="0"/>
                </a:lnTo>
                <a:lnTo>
                  <a:pt x="0" y="0"/>
                </a:lnTo>
                <a:lnTo>
                  <a:pt x="0" y="5303520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3282" y="866394"/>
            <a:ext cx="3827145" cy="649605"/>
          </a:xfrm>
          <a:custGeom>
            <a:avLst/>
            <a:gdLst/>
            <a:ahLst/>
            <a:cxnLst/>
            <a:rect l="l" t="t" r="r" b="b"/>
            <a:pathLst>
              <a:path w="3827145" h="649605">
                <a:moveTo>
                  <a:pt x="0" y="68071"/>
                </a:moveTo>
                <a:lnTo>
                  <a:pt x="5354" y="41576"/>
                </a:lnTo>
                <a:lnTo>
                  <a:pt x="19954" y="19938"/>
                </a:lnTo>
                <a:lnTo>
                  <a:pt x="41608" y="5349"/>
                </a:lnTo>
                <a:lnTo>
                  <a:pt x="68122" y="0"/>
                </a:lnTo>
                <a:lnTo>
                  <a:pt x="3758692" y="0"/>
                </a:lnTo>
                <a:lnTo>
                  <a:pt x="3785187" y="5349"/>
                </a:lnTo>
                <a:lnTo>
                  <a:pt x="3806825" y="19938"/>
                </a:lnTo>
                <a:lnTo>
                  <a:pt x="3821414" y="41576"/>
                </a:lnTo>
                <a:lnTo>
                  <a:pt x="3826764" y="68071"/>
                </a:lnTo>
                <a:lnTo>
                  <a:pt x="3826764" y="581151"/>
                </a:lnTo>
                <a:lnTo>
                  <a:pt x="3821414" y="607647"/>
                </a:lnTo>
                <a:lnTo>
                  <a:pt x="3806825" y="629285"/>
                </a:lnTo>
                <a:lnTo>
                  <a:pt x="3785187" y="643874"/>
                </a:lnTo>
                <a:lnTo>
                  <a:pt x="3758692" y="649223"/>
                </a:lnTo>
                <a:lnTo>
                  <a:pt x="68122" y="649223"/>
                </a:lnTo>
                <a:lnTo>
                  <a:pt x="41608" y="643874"/>
                </a:lnTo>
                <a:lnTo>
                  <a:pt x="19954" y="629284"/>
                </a:lnTo>
                <a:lnTo>
                  <a:pt x="5354" y="607647"/>
                </a:lnTo>
                <a:lnTo>
                  <a:pt x="0" y="581151"/>
                </a:lnTo>
                <a:lnTo>
                  <a:pt x="0" y="68071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95880" y="1049273"/>
            <a:ext cx="185737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Logro 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de </a:t>
            </a:r>
            <a:r>
              <a:rPr sz="1550" b="1" spc="5" dirty="0">
                <a:solidFill>
                  <a:srgbClr val="C55A11"/>
                </a:solidFill>
                <a:latin typeface="Arial"/>
                <a:cs typeface="Arial"/>
              </a:rPr>
              <a:t>la 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Unidad</a:t>
            </a:r>
            <a:endParaRPr sz="15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0" y="6858000"/>
                </a:moveTo>
                <a:lnTo>
                  <a:pt x="12193524" y="6858000"/>
                </a:lnTo>
                <a:lnTo>
                  <a:pt x="121935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VENTAJAS DE LA SOCIEDAD DE LA INFORMACIÓN: -Elimina las barreras  geográficas, ya que cualquier persona puede acceder a la … | 3d human, Tax  refund, Positive symbols">
            <a:extLst>
              <a:ext uri="{FF2B5EF4-FFF2-40B4-BE49-F238E27FC236}">
                <a16:creationId xmlns:a16="http://schemas.microsoft.com/office/drawing/2014/main" id="{F2C82DE4-095C-4BA8-9FCA-C27B96B23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132" y="2754577"/>
            <a:ext cx="24765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iro al Blanco en RL - Home | Facebook">
            <a:extLst>
              <a:ext uri="{FF2B5EF4-FFF2-40B4-BE49-F238E27FC236}">
                <a16:creationId xmlns:a16="http://schemas.microsoft.com/office/drawing/2014/main" id="{957844FC-0F99-452D-BD24-44A8738D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064" y="2514600"/>
            <a:ext cx="2968136" cy="325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bject 4">
            <a:extLst>
              <a:ext uri="{FF2B5EF4-FFF2-40B4-BE49-F238E27FC236}">
                <a16:creationId xmlns:a16="http://schemas.microsoft.com/office/drawing/2014/main" id="{15A6A818-0F8C-4A89-924D-B8C746E9C016}"/>
              </a:ext>
            </a:extLst>
          </p:cNvPr>
          <p:cNvSpPr txBox="1"/>
          <p:nvPr/>
        </p:nvSpPr>
        <p:spPr>
          <a:xfrm>
            <a:off x="914400" y="1625563"/>
            <a:ext cx="4040017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0170" marR="74930" algn="just">
              <a:lnSpc>
                <a:spcPct val="99700"/>
              </a:lnSpc>
              <a:spcBef>
                <a:spcPts val="110"/>
              </a:spcBef>
            </a:pPr>
            <a:r>
              <a:rPr lang="es-MX" sz="1400" spc="-5" dirty="0">
                <a:latin typeface="Arial"/>
                <a:cs typeface="Arial"/>
              </a:rPr>
              <a:t>Al finalizar la unidad, el estudiante es capaz de registrar los datos hacia una tabla: Boleta, utilizando las clases respectivas.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318569AF-1326-4DD9-BC87-8DC745FAE42C}"/>
              </a:ext>
            </a:extLst>
          </p:cNvPr>
          <p:cNvSpPr txBox="1"/>
          <p:nvPr/>
        </p:nvSpPr>
        <p:spPr>
          <a:xfrm>
            <a:off x="5943600" y="1689248"/>
            <a:ext cx="521360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99"/>
              </a:lnSpc>
              <a:spcBef>
                <a:spcPts val="105"/>
              </a:spcBef>
            </a:pPr>
            <a:r>
              <a:rPr lang="es-ES" sz="1400" dirty="0">
                <a:latin typeface="Arial"/>
                <a:cs typeface="Arial"/>
              </a:rPr>
              <a:t>Implementa un método y utiliza las clases, para registrar los datos hacia una boleta</a:t>
            </a:r>
            <a:endParaRPr lang="es-ES" sz="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84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64908" y="388620"/>
            <a:ext cx="4348916" cy="683895"/>
          </a:xfrm>
          <a:custGeom>
            <a:avLst/>
            <a:gdLst/>
            <a:ahLst/>
            <a:cxnLst/>
            <a:rect l="l" t="t" r="r" b="b"/>
            <a:pathLst>
              <a:path w="4368165" h="683894">
                <a:moveTo>
                  <a:pt x="4253611" y="0"/>
                </a:moveTo>
                <a:lnTo>
                  <a:pt x="114046" y="0"/>
                </a:lnTo>
                <a:lnTo>
                  <a:pt x="69596" y="9016"/>
                </a:lnTo>
                <a:lnTo>
                  <a:pt x="33400" y="33400"/>
                </a:lnTo>
                <a:lnTo>
                  <a:pt x="9017" y="69595"/>
                </a:lnTo>
                <a:lnTo>
                  <a:pt x="0" y="114045"/>
                </a:lnTo>
                <a:lnTo>
                  <a:pt x="0" y="569721"/>
                </a:lnTo>
                <a:lnTo>
                  <a:pt x="9017" y="614171"/>
                </a:lnTo>
                <a:lnTo>
                  <a:pt x="33400" y="650366"/>
                </a:lnTo>
                <a:lnTo>
                  <a:pt x="69596" y="674751"/>
                </a:lnTo>
                <a:lnTo>
                  <a:pt x="114046" y="683767"/>
                </a:lnTo>
                <a:lnTo>
                  <a:pt x="4253611" y="683767"/>
                </a:lnTo>
                <a:lnTo>
                  <a:pt x="4298061" y="674751"/>
                </a:lnTo>
                <a:lnTo>
                  <a:pt x="4334256" y="650366"/>
                </a:lnTo>
                <a:lnTo>
                  <a:pt x="4358640" y="614171"/>
                </a:lnTo>
                <a:lnTo>
                  <a:pt x="4367657" y="569721"/>
                </a:lnTo>
                <a:lnTo>
                  <a:pt x="4367657" y="114045"/>
                </a:lnTo>
                <a:lnTo>
                  <a:pt x="4358640" y="69595"/>
                </a:lnTo>
                <a:lnTo>
                  <a:pt x="4334256" y="33400"/>
                </a:lnTo>
                <a:lnTo>
                  <a:pt x="4298061" y="9016"/>
                </a:lnTo>
                <a:lnTo>
                  <a:pt x="4253611" y="0"/>
                </a:lnTo>
                <a:close/>
              </a:path>
            </a:pathLst>
          </a:custGeom>
          <a:solidFill>
            <a:srgbClr val="FAD12C"/>
          </a:solid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39200" y="534669"/>
            <a:ext cx="1295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2400" b="1" spc="-5" dirty="0">
                <a:solidFill>
                  <a:srgbClr val="1F3861"/>
                </a:solidFill>
                <a:latin typeface="Segoe UI"/>
                <a:cs typeface="Segoe UI"/>
              </a:rPr>
              <a:t>Sesió</a:t>
            </a:r>
            <a:r>
              <a:rPr sz="2400" b="1" spc="-5" dirty="0">
                <a:solidFill>
                  <a:srgbClr val="1F3861"/>
                </a:solidFill>
                <a:latin typeface="Segoe UI"/>
                <a:cs typeface="Segoe UI"/>
              </a:rPr>
              <a:t>n</a:t>
            </a:r>
            <a:r>
              <a:rPr sz="2400" b="1" spc="-180" dirty="0">
                <a:solidFill>
                  <a:srgbClr val="1F3861"/>
                </a:solidFill>
                <a:latin typeface="Segoe UI"/>
                <a:cs typeface="Segoe UI"/>
              </a:rPr>
              <a:t> </a:t>
            </a:r>
            <a:r>
              <a:rPr lang="es-PE" sz="2400" b="1" spc="-180" dirty="0">
                <a:solidFill>
                  <a:srgbClr val="1F3861"/>
                </a:solidFill>
                <a:latin typeface="Segoe UI"/>
                <a:cs typeface="Segoe UI"/>
              </a:rPr>
              <a:t>5</a:t>
            </a:r>
            <a:endParaRPr sz="2400" dirty="0">
              <a:latin typeface="Segoe UI"/>
              <a:cs typeface="Segoe UI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078172E-C2B3-2F2E-287A-FD80FE8FC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-5499"/>
            <a:ext cx="2667000" cy="6858000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98FD6E4-3BFA-F1F1-5846-4CF38E3B42F5}"/>
              </a:ext>
            </a:extLst>
          </p:cNvPr>
          <p:cNvSpPr/>
          <p:nvPr/>
        </p:nvSpPr>
        <p:spPr>
          <a:xfrm>
            <a:off x="2438400" y="3099501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GRABAR LOS DATOS A UNA BOLETA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0856556-EAAD-0567-4669-8D325920F715}"/>
              </a:ext>
            </a:extLst>
          </p:cNvPr>
          <p:cNvSpPr/>
          <p:nvPr/>
        </p:nvSpPr>
        <p:spPr>
          <a:xfrm>
            <a:off x="1828800" y="304800"/>
            <a:ext cx="6858000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GRABAR LOS DATOS A UNA BOLETA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10C70F4-3A38-1DEB-CA33-A65ADB4CC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11887200" cy="47705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86610EE-8503-B025-F820-8BEBDB8F7F24}"/>
              </a:ext>
            </a:extLst>
          </p:cNvPr>
          <p:cNvSpPr txBox="1"/>
          <p:nvPr/>
        </p:nvSpPr>
        <p:spPr>
          <a:xfrm>
            <a:off x="1676400" y="5181600"/>
            <a:ext cx="85344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Se crea una nueva instancia de la clase: EntidadBoleta y se almacena en una variable: entboleta.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E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La clase EntidadBoleta es una clase que representa una entidad de boleta con diferentes atributos y métodos.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7357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CA7B179-93F6-658C-5BBA-B8C7169A7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11811000" cy="2895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9C5D841-0EB4-2BA4-EBA7-E000E8E93C20}"/>
              </a:ext>
            </a:extLst>
          </p:cNvPr>
          <p:cNvSpPr txBox="1"/>
          <p:nvPr/>
        </p:nvSpPr>
        <p:spPr>
          <a:xfrm>
            <a:off x="369903" y="1676400"/>
            <a:ext cx="92549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el icono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4B6F132-3170-6AB5-1983-2DBCE1705FB6}"/>
              </a:ext>
            </a:extLst>
          </p:cNvPr>
          <p:cNvSpPr txBox="1"/>
          <p:nvPr/>
        </p:nvSpPr>
        <p:spPr>
          <a:xfrm>
            <a:off x="3657600" y="2971800"/>
            <a:ext cx="2514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primera opción</a:t>
            </a:r>
            <a:endParaRPr lang="es-P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EE10495-FB0F-D9DF-93E8-1763D11D3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428999"/>
            <a:ext cx="7060044" cy="33268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4863929-6349-A7C3-78D7-51B18CE5740D}"/>
              </a:ext>
            </a:extLst>
          </p:cNvPr>
          <p:cNvSpPr txBox="1"/>
          <p:nvPr/>
        </p:nvSpPr>
        <p:spPr>
          <a:xfrm>
            <a:off x="8305800" y="4278868"/>
            <a:ext cx="3200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Clase EntidadBoleta, importado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5353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F28606A-1AB0-FF90-F31F-A6CED263A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027872"/>
            <a:ext cx="11811000" cy="2625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7E4F26F-03E5-97ED-8594-71A8C96725BF}"/>
              </a:ext>
            </a:extLst>
          </p:cNvPr>
          <p:cNvSpPr txBox="1"/>
          <p:nvPr/>
        </p:nvSpPr>
        <p:spPr>
          <a:xfrm>
            <a:off x="2095500" y="4161472"/>
            <a:ext cx="89154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Se obtiene el código del alumno seleccionado a través del JComboBox: Jcbnombres.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E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Con: getItemAt(Jcbnombres.getSelectedIndex()), obtiene el objeto seleccionado en la lista de opciones del componente y luego el objeto tiene un método: getCodigo(), que devuelve el código del alumno.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9370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9328942-38F8-5261-A01C-21956B22F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28800"/>
            <a:ext cx="11887200" cy="2971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1C06238-7F2B-69F5-9A32-5640BD61EB8F}"/>
              </a:ext>
            </a:extLst>
          </p:cNvPr>
          <p:cNvSpPr txBox="1"/>
          <p:nvPr/>
        </p:nvSpPr>
        <p:spPr>
          <a:xfrm>
            <a:off x="1676400" y="4419600"/>
            <a:ext cx="93726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Se establece el número de boleta para la instancia de EntidadBoleta utilizando el contenido del campo de texto Jtboleta.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El método: toUpperCase(), se aplica al texto ingresado para asegurarse de que esté todo en mayúsculas.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79754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6C3E4DA-F62D-92EE-1E50-CE0B9CF5B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29733"/>
            <a:ext cx="11811000" cy="32470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2AE7A83-8412-0266-53EA-D2068B8B130A}"/>
              </a:ext>
            </a:extLst>
          </p:cNvPr>
          <p:cNvSpPr txBox="1"/>
          <p:nvPr/>
        </p:nvSpPr>
        <p:spPr>
          <a:xfrm>
            <a:off x="1752600" y="4572000"/>
            <a:ext cx="94488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Se establece la fecha y hora de la boleta para la instancia de EntidadBoleta.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E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Se utiliza el contenido de dos campos de texto, Jtfecha (para la fecha) y Jthora (para la hora).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E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La fecha y la hora se concatenan con un espacio en blanco entre ellas antes de ser establecidas.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4459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7768</TotalTime>
  <Words>514</Words>
  <Application>Microsoft Office PowerPoint</Application>
  <PresentationFormat>Panorámica</PresentationFormat>
  <Paragraphs>64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Roboto</vt:lpstr>
      <vt:lpstr>Segoe UI</vt:lpstr>
      <vt:lpstr>Wingdings</vt:lpstr>
      <vt:lpstr>Office Theme</vt:lpstr>
      <vt:lpstr>INICIO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CIERRE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creator>Orians, A.J.</dc:creator>
  <cp:lastModifiedBy>christian loza</cp:lastModifiedBy>
  <cp:revision>1462</cp:revision>
  <dcterms:created xsi:type="dcterms:W3CDTF">2020-08-20T00:31:08Z</dcterms:created>
  <dcterms:modified xsi:type="dcterms:W3CDTF">2023-08-01T04:37:29Z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2020-08-20T00:00:00Z</vt:filetime>
  </property>
</Properties>
</file>