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01" r:id="rId4"/>
    <p:sldId id="258" r:id="rId5"/>
    <p:sldId id="907" r:id="rId6"/>
    <p:sldId id="906" r:id="rId7"/>
    <p:sldId id="908" r:id="rId8"/>
    <p:sldId id="909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922" r:id="rId22"/>
    <p:sldId id="923" r:id="rId23"/>
    <p:sldId id="924" r:id="rId24"/>
    <p:sldId id="925" r:id="rId25"/>
    <p:sldId id="926" r:id="rId26"/>
    <p:sldId id="927" r:id="rId27"/>
    <p:sldId id="928" r:id="rId28"/>
    <p:sldId id="929" r:id="rId29"/>
    <p:sldId id="930" r:id="rId30"/>
    <p:sldId id="931" r:id="rId31"/>
    <p:sldId id="932" r:id="rId32"/>
    <p:sldId id="933" r:id="rId33"/>
    <p:sldId id="934" r:id="rId34"/>
    <p:sldId id="935" r:id="rId35"/>
    <p:sldId id="289" r:id="rId36"/>
    <p:sldId id="296" r:id="rId37"/>
    <p:sldId id="297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36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612C8B-2D44-D0AD-6FF0-37865D98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11887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AB582CD-341D-E3BF-1685-4C0C693AB46F}"/>
              </a:ext>
            </a:extLst>
          </p:cNvPr>
          <p:cNvSpPr txBox="1"/>
          <p:nvPr/>
        </p:nvSpPr>
        <p:spPr>
          <a:xfrm>
            <a:off x="2209800" y="4082534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 método: ObtenerAlumno, que devuelve una lista de objetos: EntidadDatosAlumno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090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B0C82D-2F46-E45E-0C1D-C3737F32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734800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703C45-A88D-0499-3031-65C420986E11}"/>
              </a:ext>
            </a:extLst>
          </p:cNvPr>
          <p:cNvSpPr txBox="1"/>
          <p:nvPr/>
        </p:nvSpPr>
        <p:spPr>
          <a:xfrm>
            <a:off x="152400" y="1792069"/>
            <a:ext cx="914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0A0D4D-4F07-11E6-9CD1-73687B1476CD}"/>
              </a:ext>
            </a:extLst>
          </p:cNvPr>
          <p:cNvSpPr txBox="1"/>
          <p:nvPr/>
        </p:nvSpPr>
        <p:spPr>
          <a:xfrm>
            <a:off x="3733800" y="2971800"/>
            <a:ext cx="259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7787EA-4F2F-ADD6-C665-5D56CBFC4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355580"/>
            <a:ext cx="8433417" cy="2426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D857C0D-64C1-24C4-CA09-16D0D47F39B6}"/>
              </a:ext>
            </a:extLst>
          </p:cNvPr>
          <p:cNvSpPr txBox="1"/>
          <p:nvPr/>
        </p:nvSpPr>
        <p:spPr>
          <a:xfrm>
            <a:off x="7620000" y="5257800"/>
            <a:ext cx="3810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EntidadDatosAlumno,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2566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19035D-8A40-3C5E-4829-E11FB4F0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90600"/>
            <a:ext cx="11811000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76751BD-6144-32AE-A9CD-0DFDC9058B33}"/>
              </a:ext>
            </a:extLst>
          </p:cNvPr>
          <p:cNvSpPr txBox="1"/>
          <p:nvPr/>
        </p:nvSpPr>
        <p:spPr>
          <a:xfrm>
            <a:off x="152400" y="2286000"/>
            <a:ext cx="7239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67B74A-155D-730B-B14D-A7CBF6D693D3}"/>
              </a:ext>
            </a:extLst>
          </p:cNvPr>
          <p:cNvSpPr txBox="1"/>
          <p:nvPr/>
        </p:nvSpPr>
        <p:spPr>
          <a:xfrm>
            <a:off x="990600" y="3810000"/>
            <a:ext cx="259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C4435A-37AE-C80C-0060-0496FDFE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864533"/>
            <a:ext cx="11811000" cy="168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21A153D-6E84-C82B-8619-8F36E79BC3BB}"/>
              </a:ext>
            </a:extLst>
          </p:cNvPr>
          <p:cNvSpPr txBox="1"/>
          <p:nvPr/>
        </p:nvSpPr>
        <p:spPr>
          <a:xfrm>
            <a:off x="5410200" y="6107668"/>
            <a:ext cx="2819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ArrayList,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5678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09B5AB-48E2-B68C-271C-1328656E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118110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3D39DC0-6D66-1B51-AFF4-27BF03290018}"/>
              </a:ext>
            </a:extLst>
          </p:cNvPr>
          <p:cNvSpPr txBox="1"/>
          <p:nvPr/>
        </p:nvSpPr>
        <p:spPr>
          <a:xfrm>
            <a:off x="3505200" y="4916269"/>
            <a:ext cx="655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Se declara una variable: listadoalumno que es un ArrayList (una lista dinámica), que contendrá objetos de tipo EntidadDatosAlumno.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0708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9684C8-4DF3-0EA8-AE98-8DA98B96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118872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CADB20-1AB2-25D2-A0DD-7D9429D79732}"/>
              </a:ext>
            </a:extLst>
          </p:cNvPr>
          <p:cNvSpPr txBox="1"/>
          <p:nvPr/>
        </p:nvSpPr>
        <p:spPr>
          <a:xfrm>
            <a:off x="1752600" y="5297269"/>
            <a:ext cx="5334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Se declara una variable: entalumno, que será utilizada para crear instancias de objetos: EntidadDatosAlumno.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634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75C45E-449F-8EE9-0B40-C6CB875E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47001"/>
            <a:ext cx="11887200" cy="489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DAB886-BDC7-3A86-615F-28555B34240D}"/>
              </a:ext>
            </a:extLst>
          </p:cNvPr>
          <p:cNvSpPr txBox="1"/>
          <p:nvPr/>
        </p:nvSpPr>
        <p:spPr>
          <a:xfrm>
            <a:off x="1828800" y="5401270"/>
            <a:ext cx="7315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variable: splistaalumno, de tipo clase: CallableStatement, que representa una instrucción preparada para llamar a un procedimiento almacenado que se encuentra  en una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125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3BA86D-B935-0A76-03C8-83C17EB2B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67746"/>
            <a:ext cx="10363200" cy="4264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C619D8-9AD3-F31C-6055-4F166E695B2A}"/>
              </a:ext>
            </a:extLst>
          </p:cNvPr>
          <p:cNvSpPr txBox="1"/>
          <p:nvPr/>
        </p:nvSpPr>
        <p:spPr>
          <a:xfrm>
            <a:off x="762000" y="3124200"/>
            <a:ext cx="7239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051A64-8C8C-4CF9-8321-930D9CD9D1C6}"/>
              </a:ext>
            </a:extLst>
          </p:cNvPr>
          <p:cNvSpPr txBox="1"/>
          <p:nvPr/>
        </p:nvSpPr>
        <p:spPr>
          <a:xfrm>
            <a:off x="1524000" y="4507468"/>
            <a:ext cx="259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0AD718-AEEB-21EB-24FE-293E31A6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5375145"/>
            <a:ext cx="8458200" cy="1406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3459066-4C19-E0A7-161C-2D7F28A76FB0}"/>
              </a:ext>
            </a:extLst>
          </p:cNvPr>
          <p:cNvSpPr txBox="1"/>
          <p:nvPr/>
        </p:nvSpPr>
        <p:spPr>
          <a:xfrm>
            <a:off x="6400800" y="6248400"/>
            <a:ext cx="3695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CallableStatement,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324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749976-233A-304B-06C0-0F5D5E2A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11734800" cy="5401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0C379F-953D-72FC-F859-0A72B708B80F}"/>
              </a:ext>
            </a:extLst>
          </p:cNvPr>
          <p:cNvSpPr txBox="1"/>
          <p:nvPr/>
        </p:nvSpPr>
        <p:spPr>
          <a:xfrm>
            <a:off x="1981200" y="5715000"/>
            <a:ext cx="5715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variable: rsalumno, que representará el conjunto de resultados de una consulta a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4317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A85A9B-55DC-C498-A9DF-AC9BFD8A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76920"/>
            <a:ext cx="10515600" cy="4814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6900BF-E810-9BAB-FD6E-40C4A1B20DEF}"/>
              </a:ext>
            </a:extLst>
          </p:cNvPr>
          <p:cNvSpPr txBox="1"/>
          <p:nvPr/>
        </p:nvSpPr>
        <p:spPr>
          <a:xfrm>
            <a:off x="533400" y="3810000"/>
            <a:ext cx="7239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A858C6-FE6B-95B2-2AA3-9E992426CDA4}"/>
              </a:ext>
            </a:extLst>
          </p:cNvPr>
          <p:cNvSpPr txBox="1"/>
          <p:nvPr/>
        </p:nvSpPr>
        <p:spPr>
          <a:xfrm>
            <a:off x="1371600" y="5193268"/>
            <a:ext cx="259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50A4F2-B224-8FCF-A324-E8953721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515016"/>
            <a:ext cx="6403019" cy="126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A342FF5-945A-4092-98C6-D65F872F98A5}"/>
              </a:ext>
            </a:extLst>
          </p:cNvPr>
          <p:cNvSpPr txBox="1"/>
          <p:nvPr/>
        </p:nvSpPr>
        <p:spPr>
          <a:xfrm>
            <a:off x="3124200" y="6260068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ResultSet,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627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4C7596-43C4-9DE7-6554-794B69DF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11201400" cy="5669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1BC838-0DB7-CADE-9417-A72BAEA3B06E}"/>
              </a:ext>
            </a:extLst>
          </p:cNvPr>
          <p:cNvSpPr txBox="1"/>
          <p:nvPr/>
        </p:nvSpPr>
        <p:spPr>
          <a:xfrm>
            <a:off x="4191000" y="5678269"/>
            <a:ext cx="5257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 cn, de tipo clase: Connection, que representa la conexión a una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198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282CB8-AA8A-302A-57AC-7C3E32F5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9448800" cy="4986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B37B6C-1F34-314B-A7D8-3BB2D8F731BC}"/>
              </a:ext>
            </a:extLst>
          </p:cNvPr>
          <p:cNvSpPr txBox="1"/>
          <p:nvPr/>
        </p:nvSpPr>
        <p:spPr>
          <a:xfrm>
            <a:off x="228600" y="4029670"/>
            <a:ext cx="7239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FF22ABA-B417-6599-AEE2-EA091B9A654A}"/>
              </a:ext>
            </a:extLst>
          </p:cNvPr>
          <p:cNvSpPr txBox="1"/>
          <p:nvPr/>
        </p:nvSpPr>
        <p:spPr>
          <a:xfrm>
            <a:off x="609600" y="5345668"/>
            <a:ext cx="259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38534C-9A78-765E-0E58-A483C3A3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860" y="5247260"/>
            <a:ext cx="6826740" cy="1534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88A3114-80B0-9495-A203-2C7FADC9AB3B}"/>
              </a:ext>
            </a:extLst>
          </p:cNvPr>
          <p:cNvSpPr txBox="1"/>
          <p:nvPr/>
        </p:nvSpPr>
        <p:spPr>
          <a:xfrm>
            <a:off x="2743200" y="6096000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Connection,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0670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F701F5-DD30-099D-EFD7-DEB973F5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66" y="990600"/>
            <a:ext cx="10095534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8F987A-1C36-8A9F-BE16-2783D2289D81}"/>
              </a:ext>
            </a:extLst>
          </p:cNvPr>
          <p:cNvSpPr txBox="1"/>
          <p:nvPr/>
        </p:nvSpPr>
        <p:spPr>
          <a:xfrm>
            <a:off x="2325066" y="6096000"/>
            <a:ext cx="7239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crea una instancia de la clase Conexion y se asigna a la variable conectar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84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90CE5D-A061-7CAA-EDC2-5DD35D25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1734800" cy="4067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AB9F23-C3C9-A58E-FA17-E9E1635F13A4}"/>
              </a:ext>
            </a:extLst>
          </p:cNvPr>
          <p:cNvSpPr txBox="1"/>
          <p:nvPr/>
        </p:nvSpPr>
        <p:spPr>
          <a:xfrm>
            <a:off x="266700" y="2962870"/>
            <a:ext cx="7239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FEA13A-91F3-7EFA-47B2-0CB614D36105}"/>
              </a:ext>
            </a:extLst>
          </p:cNvPr>
          <p:cNvSpPr txBox="1"/>
          <p:nvPr/>
        </p:nvSpPr>
        <p:spPr>
          <a:xfrm>
            <a:off x="2362200" y="4355068"/>
            <a:ext cx="259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BAE1AA-CE74-E5AF-5019-B485EAA4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99" y="4883807"/>
            <a:ext cx="7358701" cy="1897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2B8E1F-4FFA-9085-E43B-049C716A2A75}"/>
              </a:ext>
            </a:extLst>
          </p:cNvPr>
          <p:cNvSpPr txBox="1"/>
          <p:nvPr/>
        </p:nvSpPr>
        <p:spPr>
          <a:xfrm>
            <a:off x="2362200" y="5334000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Conexion,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956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BE39C7-B468-3535-D5A7-09CA510C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1" y="990600"/>
            <a:ext cx="11750419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A488C1-E729-4C17-2F4C-DB338DB9464F}"/>
              </a:ext>
            </a:extLst>
          </p:cNvPr>
          <p:cNvSpPr txBox="1"/>
          <p:nvPr/>
        </p:nvSpPr>
        <p:spPr>
          <a:xfrm>
            <a:off x="8153400" y="5040868"/>
            <a:ext cx="1905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utiliza el bloque try..catch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58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EBA6C5-DD52-69A1-174E-18CA9390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049000" cy="5721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BB3D28-2C56-72A7-FD77-09257EEFDC3B}"/>
              </a:ext>
            </a:extLst>
          </p:cNvPr>
          <p:cNvSpPr txBox="1"/>
          <p:nvPr/>
        </p:nvSpPr>
        <p:spPr>
          <a:xfrm>
            <a:off x="7467600" y="4572000"/>
            <a:ext cx="44958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llama al método: ObtenerConexion(), de la clase Conexión, para obtener una conexión a la base de datos. Dicho método establece y devuelve una conexión válida a la base de datos, que se almacena en la variable cn (objeto Connection).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2736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842325-5B02-706A-E201-05B49D24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0895885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565408-B657-1D55-158B-C3B62C172CBF}"/>
              </a:ext>
            </a:extLst>
          </p:cNvPr>
          <p:cNvSpPr txBox="1"/>
          <p:nvPr/>
        </p:nvSpPr>
        <p:spPr>
          <a:xfrm>
            <a:off x="6781800" y="3276600"/>
            <a:ext cx="527259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prepara una instrucción para llamar al procedimiento almacenado: sp_listado_alumno, que se encuentra en la base de datos. La instrucción preparada se almacena en la variable: splistaalumno (objeto CallableStatement). Esto está listo para ser ejecutado y obtener los resultados del procedimiento almacenado.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E8982B-2DCA-D329-F853-CA30DDB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09" y="990600"/>
            <a:ext cx="5672291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19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710A3B-7398-54D2-3255-C9AC5A9F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9388546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409A9A-8BA2-4289-AAAD-BDC62271879B}"/>
              </a:ext>
            </a:extLst>
          </p:cNvPr>
          <p:cNvSpPr txBox="1"/>
          <p:nvPr/>
        </p:nvSpPr>
        <p:spPr>
          <a:xfrm>
            <a:off x="6596713" y="5304472"/>
            <a:ext cx="5334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ejecuta la instrucción preparada y se obtiene un conjunto de resultados, que es almacenado en la variable: rsalumno (objeto ResultSet). El conjunto de resultados contiene los datos recuperados de la base de datos por el procedimiento almacenado.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4417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44562C-5C42-3F2A-BA44-13A39EC4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8991600" cy="5757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8E1D2DE-03C4-73DE-35E7-625513A0BDC2}"/>
              </a:ext>
            </a:extLst>
          </p:cNvPr>
          <p:cNvSpPr txBox="1"/>
          <p:nvPr/>
        </p:nvSpPr>
        <p:spPr>
          <a:xfrm>
            <a:off x="5562600" y="5181600"/>
            <a:ext cx="624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utiliza un bucle while, para iterar a través de cada fila de resultados devuelta por la consulta (procedimiento almacenado).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1139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DCD201-5764-0938-361A-B73A6E8D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9841355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42A9FF-D767-1174-A6DC-05F84CAD4B11}"/>
              </a:ext>
            </a:extLst>
          </p:cNvPr>
          <p:cNvSpPr txBox="1"/>
          <p:nvPr/>
        </p:nvSpPr>
        <p:spPr>
          <a:xfrm>
            <a:off x="7010400" y="4971871"/>
            <a:ext cx="5029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crea una nueva instancia de la clase: EntidadDatosAlumno, que es una clase que representa a un alumno con atributos como: el código del alumno y los datos del alumno.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BA14D2-84E3-2CE3-B42D-86C012DD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2465471"/>
            <a:ext cx="5562601" cy="1115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54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8220EB-6A59-9400-8C80-3F800EC2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9862982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05B7D6-97E0-16CF-7D61-AEE5A8678092}"/>
              </a:ext>
            </a:extLst>
          </p:cNvPr>
          <p:cNvSpPr txBox="1"/>
          <p:nvPr/>
        </p:nvSpPr>
        <p:spPr>
          <a:xfrm>
            <a:off x="5905130" y="5505271"/>
            <a:ext cx="61344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obtiene el valor de la columna: cod_alu, de la fila actual en el conjunto de resultados: rsalumno, que representa el código del alumno, y se establece en el objeto: entalumno, mediante el método setCodigo.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15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25855" y="1600200"/>
            <a:ext cx="3827145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realizar el código de una clase, en la cual utiliza un procedimiento almacenado y una entidad correspondiente.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586613" y="1765448"/>
            <a:ext cx="637678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Utiliza las entidades y los procedimientos almacenados.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E0244C-59C1-DAA0-2FC4-0D1BE068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5032"/>
            <a:ext cx="10663836" cy="5405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FC28D87-6A8A-6262-2E1F-E986F86214FF}"/>
              </a:ext>
            </a:extLst>
          </p:cNvPr>
          <p:cNvSpPr txBox="1"/>
          <p:nvPr/>
        </p:nvSpPr>
        <p:spPr>
          <a:xfrm>
            <a:off x="5486400" y="5410200"/>
            <a:ext cx="6477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obtiene el valor de la columna: datosalumno de la fila actual en: rsalumno, que representa los datos del alumno y se establece en el objeto entalumno mediante el método setDatosalumno.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52184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AD9E4C-393D-9495-675C-60D60EE5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10435191" cy="54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402EB4-AC92-5240-D747-119E696A1834}"/>
              </a:ext>
            </a:extLst>
          </p:cNvPr>
          <p:cNvSpPr txBox="1"/>
          <p:nvPr/>
        </p:nvSpPr>
        <p:spPr>
          <a:xfrm>
            <a:off x="5562601" y="5334000"/>
            <a:ext cx="6477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Después de obtener los datos del alumno de la fila actual, se agrega el objeto: entalumno (que representa los datos de esa fila), a la lista: listadoalumno. De esta manera, cada fila de resultados se convierte en un objeto EntidadDatosAlumno, y todos esos objetos se almacenan en la lista listadoalumno.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229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BC68E1-D877-FA09-85B8-4719839B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10861346" cy="575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976153-5981-2B6C-446D-D3693C8067AA}"/>
              </a:ext>
            </a:extLst>
          </p:cNvPr>
          <p:cNvSpPr txBox="1"/>
          <p:nvPr/>
        </p:nvSpPr>
        <p:spPr>
          <a:xfrm>
            <a:off x="5868880" y="5629870"/>
            <a:ext cx="54087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 Después de obtener todos los datos y agregarlos a la lista, se llama al método CerrarConexion(), de la clase Conexión, para cerrar la conexión a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4520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A6767F-5430-6EC4-C8AF-ED0CA392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90600"/>
            <a:ext cx="11879253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7796FF2-E119-1D14-09B3-AA4F7664B516}"/>
              </a:ext>
            </a:extLst>
          </p:cNvPr>
          <p:cNvSpPr txBox="1"/>
          <p:nvPr/>
        </p:nvSpPr>
        <p:spPr>
          <a:xfrm>
            <a:off x="76200" y="5257800"/>
            <a:ext cx="6858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dirty="0"/>
              <a:t>Clic en el icono</a:t>
            </a:r>
            <a:endParaRPr lang="es-PE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EE3669-16BE-8EAD-D723-F78703F0ABDE}"/>
              </a:ext>
            </a:extLst>
          </p:cNvPr>
          <p:cNvSpPr txBox="1"/>
          <p:nvPr/>
        </p:nvSpPr>
        <p:spPr>
          <a:xfrm>
            <a:off x="1295400" y="6248400"/>
            <a:ext cx="5105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 opción: Replace with catch(SQLException)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76603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79619D-B94B-6DB6-A19B-0DFE86A7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11306469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AEBA77-5315-8491-99D3-300631EF5FCB}"/>
              </a:ext>
            </a:extLst>
          </p:cNvPr>
          <p:cNvSpPr txBox="1"/>
          <p:nvPr/>
        </p:nvSpPr>
        <p:spPr>
          <a:xfrm>
            <a:off x="4114800" y="5906869"/>
            <a:ext cx="7696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retorna la lista: listadoalumno que contiene los objetos EntidadDatosAlumno, con los datos de los alumnos obtenidos desde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3902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381000" y="1505902"/>
            <a:ext cx="11506200" cy="344709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es una entidad y un procedimiento almacenado?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utilizar una entidad y un procedimiento almacenado?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5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791F59-53A3-D41F-0131-180CD0B47CB1}"/>
              </a:ext>
            </a:extLst>
          </p:cNvPr>
          <p:cNvSpPr/>
          <p:nvPr/>
        </p:nvSpPr>
        <p:spPr>
          <a:xfrm>
            <a:off x="2514600" y="27048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 PACKAGE PKGMODELO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CF48704-79BE-4A60-29FD-73EA3BB606A4}"/>
              </a:ext>
            </a:extLst>
          </p:cNvPr>
          <p:cNvSpPr/>
          <p:nvPr/>
        </p:nvSpPr>
        <p:spPr>
          <a:xfrm>
            <a:off x="2514600" y="34290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UNA CLASE CLASEALUMNO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F268235-1C35-8E73-3594-4CAB31FDD1BE}"/>
              </a:ext>
            </a:extLst>
          </p:cNvPr>
          <p:cNvSpPr/>
          <p:nvPr/>
        </p:nvSpPr>
        <p:spPr>
          <a:xfrm>
            <a:off x="1828800" y="304800"/>
            <a:ext cx="6655276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 PACKAGE PKGMODELO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166EEF-081F-F416-36CF-56C1F4B3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06" y="1143000"/>
            <a:ext cx="10756594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6F299C-AE63-61D0-998D-42D6CD8C56FB}"/>
              </a:ext>
            </a:extLst>
          </p:cNvPr>
          <p:cNvSpPr txBox="1"/>
          <p:nvPr/>
        </p:nvSpPr>
        <p:spPr>
          <a:xfrm>
            <a:off x="1976862" y="2831068"/>
            <a:ext cx="40429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paquete: PkgEntidades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4851B0-9AB7-B5CD-2731-77C0C936FC2A}"/>
              </a:ext>
            </a:extLst>
          </p:cNvPr>
          <p:cNvSpPr txBox="1"/>
          <p:nvPr/>
        </p:nvSpPr>
        <p:spPr>
          <a:xfrm>
            <a:off x="6172200" y="3200400"/>
            <a:ext cx="24642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New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E21438-A4CE-ADBC-3A3B-5492BB43B302}"/>
              </a:ext>
            </a:extLst>
          </p:cNvPr>
          <p:cNvSpPr txBox="1"/>
          <p:nvPr/>
        </p:nvSpPr>
        <p:spPr>
          <a:xfrm>
            <a:off x="8686800" y="3897868"/>
            <a:ext cx="3048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Java Package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463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ACFA709-FF8A-851B-B42C-2302A7AB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94" y="990600"/>
            <a:ext cx="8407706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F94E3B6-FBDB-3E89-19F2-60473A66BB3D}"/>
              </a:ext>
            </a:extLst>
          </p:cNvPr>
          <p:cNvSpPr txBox="1"/>
          <p:nvPr/>
        </p:nvSpPr>
        <p:spPr>
          <a:xfrm>
            <a:off x="7924800" y="1764268"/>
            <a:ext cx="34492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Nombre del paquete: PkgModelo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EAE4B3-6591-5127-5FE2-D3F6912D1120}"/>
              </a:ext>
            </a:extLst>
          </p:cNvPr>
          <p:cNvSpPr txBox="1"/>
          <p:nvPr/>
        </p:nvSpPr>
        <p:spPr>
          <a:xfrm>
            <a:off x="5791200" y="5955268"/>
            <a:ext cx="2438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Finish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757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C2905B-D746-A461-C897-02209DBF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8721469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74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DA7F3E0-93D2-0030-AA7F-C504E5B994A6}"/>
              </a:ext>
            </a:extLst>
          </p:cNvPr>
          <p:cNvSpPr/>
          <p:nvPr/>
        </p:nvSpPr>
        <p:spPr>
          <a:xfrm>
            <a:off x="1371600" y="304800"/>
            <a:ext cx="7036276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UNA CLASE CLASEALUMNO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229968-6319-ECB4-E2D5-C082FA07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10210800" cy="5688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34C912-A113-4923-3649-DBCBB23737FA}"/>
              </a:ext>
            </a:extLst>
          </p:cNvPr>
          <p:cNvSpPr txBox="1"/>
          <p:nvPr/>
        </p:nvSpPr>
        <p:spPr>
          <a:xfrm>
            <a:off x="1905000" y="2983468"/>
            <a:ext cx="39679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paquete: PkgModelo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5A9562-7134-C5BD-9CD3-B63FED46FABA}"/>
              </a:ext>
            </a:extLst>
          </p:cNvPr>
          <p:cNvSpPr txBox="1"/>
          <p:nvPr/>
        </p:nvSpPr>
        <p:spPr>
          <a:xfrm>
            <a:off x="6096000" y="3352800"/>
            <a:ext cx="228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New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6726EB-078E-A9CD-207F-041D55D996DE}"/>
              </a:ext>
            </a:extLst>
          </p:cNvPr>
          <p:cNvSpPr txBox="1"/>
          <p:nvPr/>
        </p:nvSpPr>
        <p:spPr>
          <a:xfrm>
            <a:off x="8484644" y="4038600"/>
            <a:ext cx="28691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Java Class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424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5D3BC7-8811-4A26-48D6-FA46B61E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22" y="990600"/>
            <a:ext cx="8297078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301739-B115-ACAE-F2FA-A1BEF0599835}"/>
              </a:ext>
            </a:extLst>
          </p:cNvPr>
          <p:cNvSpPr txBox="1"/>
          <p:nvPr/>
        </p:nvSpPr>
        <p:spPr>
          <a:xfrm>
            <a:off x="5791200" y="1752600"/>
            <a:ext cx="3394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Nombre de la clase: ClaseAlumno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1713AF-F95D-20BA-2E47-106BE667152A}"/>
              </a:ext>
            </a:extLst>
          </p:cNvPr>
          <p:cNvSpPr txBox="1"/>
          <p:nvPr/>
        </p:nvSpPr>
        <p:spPr>
          <a:xfrm>
            <a:off x="5562600" y="5879068"/>
            <a:ext cx="2438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botón: Finish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185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5676</TotalTime>
  <Words>925</Words>
  <Application>Microsoft Office PowerPoint</Application>
  <PresentationFormat>Panorámica</PresentationFormat>
  <Paragraphs>90</Paragraphs>
  <Slides>37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1016</cp:revision>
  <dcterms:created xsi:type="dcterms:W3CDTF">2020-08-20T00:31:08Z</dcterms:created>
  <dcterms:modified xsi:type="dcterms:W3CDTF">2023-07-27T02:03:50Z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