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1" r:id="rId4"/>
    <p:sldId id="258" r:id="rId5"/>
    <p:sldId id="1052" r:id="rId6"/>
    <p:sldId id="1051" r:id="rId7"/>
    <p:sldId id="1053" r:id="rId8"/>
    <p:sldId id="1054" r:id="rId9"/>
    <p:sldId id="1055" r:id="rId10"/>
    <p:sldId id="1056" r:id="rId11"/>
    <p:sldId id="1057" r:id="rId12"/>
    <p:sldId id="1058" r:id="rId13"/>
    <p:sldId id="1059" r:id="rId14"/>
    <p:sldId id="1060" r:id="rId15"/>
    <p:sldId id="1061" r:id="rId16"/>
    <p:sldId id="1062" r:id="rId17"/>
    <p:sldId id="1063" r:id="rId18"/>
    <p:sldId id="1064" r:id="rId19"/>
    <p:sldId id="1065" r:id="rId20"/>
    <p:sldId id="1066" r:id="rId21"/>
    <p:sldId id="289" r:id="rId22"/>
    <p:sldId id="296" r:id="rId23"/>
    <p:sldId id="297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6283" autoAdjust="0"/>
  </p:normalViewPr>
  <p:slideViewPr>
    <p:cSldViewPr>
      <p:cViewPr varScale="1">
        <p:scale>
          <a:sx n="108" d="100"/>
          <a:sy n="108" d="100"/>
        </p:scale>
        <p:origin x="22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F9EB-A7F5-4F56-B9BB-EEEBA7A00429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2B64-5C83-4321-B1ED-8EDEB196C9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Un arreglo es un conjunto de variables del mismo tipo, que son agrupadas bajo un único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identificador. Cada una de las variables o elementos del arreglo se referencia mediante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índice que representa la posición del mismo dentro del arreglo.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Un arreglo se utiliza para procesar variables dentro de una observación del paso de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datos. Se usan para realizar cálculos o comparaciones repetitivos sobre variables que se </a:t>
            </a:r>
          </a:p>
          <a:p>
            <a:r>
              <a:rPr lang="es-ES" altLang="es-ES">
                <a:ea typeface="ＭＳ Ｐゴシック" panose="020B0600070205080204" pitchFamily="34" charset="-128"/>
              </a:rPr>
              <a:t>procesaran o manipularan de forma similar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F98940-578B-4DDB-BDC5-AA51AF85AEE2}" type="slidenum">
              <a:rPr lang="es-ES" altLang="es-ES"/>
              <a:pPr>
                <a:spcBef>
                  <a:spcPct val="0"/>
                </a:spcBef>
              </a:pPr>
              <a:t>22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777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k object 16"/>
          <p:cNvSpPr/>
          <p:nvPr userDrawn="1"/>
        </p:nvSpPr>
        <p:spPr>
          <a:xfrm>
            <a:off x="8778240" y="5486402"/>
            <a:ext cx="3276601" cy="1371598"/>
          </a:xfrm>
          <a:prstGeom prst="rect">
            <a:avLst/>
          </a:prstGeom>
          <a:blipFill>
            <a:blip r:embed="rId2" cstate="print"/>
            <a:srcRect/>
            <a:stretch>
              <a:fillRect l="-260465" t="-400001" r="-267" b="-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16"/>
          <p:cNvSpPr/>
          <p:nvPr/>
        </p:nvSpPr>
        <p:spPr>
          <a:xfrm>
            <a:off x="1" y="0"/>
            <a:ext cx="3581400" cy="5867400"/>
          </a:xfrm>
          <a:prstGeom prst="rect">
            <a:avLst/>
          </a:prstGeom>
          <a:blipFill>
            <a:blip r:embed="rId2" cstate="print"/>
            <a:srcRect/>
            <a:stretch>
              <a:fillRect l="2" t="1" r="-230035" b="-16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2564" y="516077"/>
            <a:ext cx="8246871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3341" y="2728671"/>
            <a:ext cx="2925317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2070" y="1600587"/>
            <a:ext cx="4739259" cy="1386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3429000" cy="6857998"/>
          </a:xfrm>
          <a:prstGeom prst="rect">
            <a:avLst/>
          </a:prstGeom>
          <a:blipFill>
            <a:blip r:embed="rId2" cstate="print"/>
            <a:srcRect/>
            <a:stretch>
              <a:fillRect r="-14995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0" y="2743200"/>
            <a:ext cx="4967859" cy="1005129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bg>
      <p:bgPr>
        <a:solidFill>
          <a:srgbClr val="EFA8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11918951" y="500063"/>
            <a:ext cx="289983" cy="474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 sz="18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734" y="306389"/>
            <a:ext cx="596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7820" y="1848218"/>
            <a:ext cx="10363200" cy="345317"/>
          </a:xfrm>
        </p:spPr>
        <p:txBody>
          <a:bodyPr/>
          <a:lstStyle>
            <a:lvl1pPr>
              <a:defRPr sz="2800" cap="all">
                <a:solidFill>
                  <a:srgbClr val="272727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7820" y="2193536"/>
            <a:ext cx="8534400" cy="359763"/>
          </a:xfrm>
        </p:spPr>
        <p:txBody>
          <a:bodyPr anchor="ctr">
            <a:noAutofit/>
          </a:bodyPr>
          <a:lstStyle>
            <a:lvl1pPr marL="0" indent="0" algn="l">
              <a:buNone/>
              <a:defRPr>
                <a:solidFill>
                  <a:srgbClr val="2727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83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237"/>
            <a:ext cx="3581400" cy="3719764"/>
          </a:xfrm>
          <a:prstGeom prst="rect">
            <a:avLst/>
          </a:prstGeom>
          <a:blipFill>
            <a:blip r:embed="rId8" cstate="print"/>
            <a:srcRect/>
            <a:stretch>
              <a:fillRect r="-224995" b="-4070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23544" y="6509004"/>
            <a:ext cx="1945894" cy="2072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600" y="1184910"/>
            <a:ext cx="104648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9" name="bk object 16"/>
          <p:cNvSpPr/>
          <p:nvPr userDrawn="1"/>
        </p:nvSpPr>
        <p:spPr>
          <a:xfrm>
            <a:off x="8503920" y="87654"/>
            <a:ext cx="3352800" cy="1066800"/>
          </a:xfrm>
          <a:prstGeom prst="rect">
            <a:avLst/>
          </a:prstGeom>
          <a:blipFill>
            <a:blip r:embed="rId8" cstate="print"/>
            <a:srcRect/>
            <a:stretch>
              <a:fillRect l="-254545" t="-21430" r="7393" b="-369169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24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76600" cy="6857998"/>
          </a:xfrm>
          <a:prstGeom prst="rect">
            <a:avLst/>
          </a:prstGeom>
          <a:blipFill>
            <a:blip r:embed="rId2" cstate="print"/>
            <a:srcRect/>
            <a:stretch>
              <a:fillRect r="-16160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2133600"/>
            <a:ext cx="4366265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9600" dirty="0">
                <a:solidFill>
                  <a:srgbClr val="001F5F"/>
                </a:solidFill>
              </a:rPr>
              <a:t>INICIO</a:t>
            </a:r>
          </a:p>
        </p:txBody>
      </p:sp>
      <p:sp>
        <p:nvSpPr>
          <p:cNvPr id="5" name="object 2"/>
          <p:cNvSpPr/>
          <p:nvPr/>
        </p:nvSpPr>
        <p:spPr>
          <a:xfrm>
            <a:off x="0" y="5181600"/>
            <a:ext cx="8571618" cy="1676398"/>
          </a:xfrm>
          <a:prstGeom prst="rect">
            <a:avLst/>
          </a:prstGeom>
          <a:blipFill>
            <a:blip r:embed="rId2" cstate="print"/>
            <a:srcRect/>
            <a:stretch>
              <a:fillRect t="-309091" b="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04AD1E1-F694-5899-1993-F684B51E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23878"/>
            <a:ext cx="11658600" cy="2717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AFCC5D1-373B-A489-C36C-9E10A3CBF26D}"/>
              </a:ext>
            </a:extLst>
          </p:cNvPr>
          <p:cNvSpPr txBox="1"/>
          <p:nvPr/>
        </p:nvSpPr>
        <p:spPr>
          <a:xfrm>
            <a:off x="457200" y="3843278"/>
            <a:ext cx="113538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Si el alumno fue encontrado, se imprimen los datos del alumno en los cuadros de texto: Jtcodigo, Jtapellidos y Jtnombres.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FF0000"/>
                </a:solidFill>
              </a:rPr>
              <a:t>entidadAlumno.getCodigo()</a:t>
            </a:r>
            <a:r>
              <a:rPr lang="es-ES" dirty="0"/>
              <a:t>, obtiene el código del alumno y lo establece en el cuadro de texto Jtcodigo.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FF0000"/>
                </a:solidFill>
              </a:rPr>
              <a:t>Jtapealu.setText(entidadAlumno.getApellidos());</a:t>
            </a:r>
            <a:r>
              <a:rPr lang="es-ES" dirty="0"/>
              <a:t> Se obtienen y establecen los apellidos del alumno en el cuadro de texto Jtapellidos.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rgbClr val="FF0000"/>
                </a:solidFill>
              </a:rPr>
              <a:t>Jtnomalu.setText(entidadAlumno.getNombres());</a:t>
            </a:r>
            <a:r>
              <a:rPr lang="es-ES" dirty="0"/>
              <a:t> Se obtienen y establecen los nombres del alumno en el cuadro de texto Jtnombres.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451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C3A534B-1F0F-D2F2-21B6-FA01106C8AED}"/>
              </a:ext>
            </a:extLst>
          </p:cNvPr>
          <p:cNvSpPr/>
          <p:nvPr/>
        </p:nvSpPr>
        <p:spPr>
          <a:xfrm>
            <a:off x="1295400" y="266400"/>
            <a:ext cx="71942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EVENTO DE UN JCOMBOBOX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98498E-6EFE-407D-C26B-F48AAC11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2898"/>
            <a:ext cx="11201400" cy="5728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4A78ACF-5E50-4B4D-0052-0BAA38AE2519}"/>
              </a:ext>
            </a:extLst>
          </p:cNvPr>
          <p:cNvSpPr txBox="1"/>
          <p:nvPr/>
        </p:nvSpPr>
        <p:spPr>
          <a:xfrm>
            <a:off x="457200" y="3288268"/>
            <a:ext cx="2971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derecho en el JComboBox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32BC83-F995-7C52-A910-D3E85B93A48D}"/>
              </a:ext>
            </a:extLst>
          </p:cNvPr>
          <p:cNvSpPr txBox="1"/>
          <p:nvPr/>
        </p:nvSpPr>
        <p:spPr>
          <a:xfrm>
            <a:off x="5633991" y="3581400"/>
            <a:ext cx="26718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Events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FBD3AB-F8E7-C20E-5BFD-0A8241028CC4}"/>
              </a:ext>
            </a:extLst>
          </p:cNvPr>
          <p:cNvSpPr txBox="1"/>
          <p:nvPr/>
        </p:nvSpPr>
        <p:spPr>
          <a:xfrm>
            <a:off x="7467600" y="2706469"/>
            <a:ext cx="1828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Action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8FCFFE-1DD5-C634-4672-F8F7E442588C}"/>
              </a:ext>
            </a:extLst>
          </p:cNvPr>
          <p:cNvSpPr txBox="1"/>
          <p:nvPr/>
        </p:nvSpPr>
        <p:spPr>
          <a:xfrm>
            <a:off x="9601200" y="3581400"/>
            <a:ext cx="1828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opción: actionPerformed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1A69E8-06FB-F799-E330-6668B046FDA3}"/>
              </a:ext>
            </a:extLst>
          </p:cNvPr>
          <p:cNvSpPr txBox="1"/>
          <p:nvPr/>
        </p:nvSpPr>
        <p:spPr>
          <a:xfrm>
            <a:off x="1295400" y="1154668"/>
            <a:ext cx="23488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ficha: Design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260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878B70-B9F1-A84C-CD4A-12ED32E9A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188720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0F1DD74-F493-0254-FBD7-2F3F76DEEE14}"/>
              </a:ext>
            </a:extLst>
          </p:cNvPr>
          <p:cNvSpPr txBox="1"/>
          <p:nvPr/>
        </p:nvSpPr>
        <p:spPr>
          <a:xfrm>
            <a:off x="2667000" y="2678668"/>
            <a:ext cx="3048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utiliza el bloque try..catch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175585-254B-E807-87E7-CA46363F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065293"/>
            <a:ext cx="11894598" cy="2335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F736AA1-AEE6-D888-0B06-3B7AEEB7C1AA}"/>
              </a:ext>
            </a:extLst>
          </p:cNvPr>
          <p:cNvSpPr txBox="1"/>
          <p:nvPr/>
        </p:nvSpPr>
        <p:spPr>
          <a:xfrm>
            <a:off x="7924800" y="5105400"/>
            <a:ext cx="40386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obtiene el índice del elemento seleccionado en el cuadro de lista desplegable: </a:t>
            </a:r>
            <a:r>
              <a:rPr lang="es-ES" b="1" dirty="0">
                <a:solidFill>
                  <a:srgbClr val="FF0000"/>
                </a:solidFill>
              </a:rPr>
              <a:t>Jcbnombres</a:t>
            </a:r>
            <a:r>
              <a:rPr lang="es-E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El índice se almacena en la variable </a:t>
            </a:r>
            <a:r>
              <a:rPr lang="es-ES" b="1" dirty="0">
                <a:solidFill>
                  <a:srgbClr val="FF0000"/>
                </a:solidFill>
              </a:rPr>
              <a:t>n</a:t>
            </a:r>
            <a:r>
              <a:rPr lang="es-E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4252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E5ACED-B2C1-E954-17D0-D5799A33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102"/>
            <a:ext cx="11811000" cy="4038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007BEF1-77A8-2193-DD4B-A16850EF7C63}"/>
              </a:ext>
            </a:extLst>
          </p:cNvPr>
          <p:cNvSpPr txBox="1"/>
          <p:nvPr/>
        </p:nvSpPr>
        <p:spPr>
          <a:xfrm>
            <a:off x="3048740" y="4001971"/>
            <a:ext cx="57904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 Se verifica si el índice seleccionado es 0, lo que indica que se ha seleccionado el primer elemento del cuadro de lista.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009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E0393B-6D3F-8BA1-1043-406143C5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117348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45403F-05AE-21BC-036E-62035C275335}"/>
              </a:ext>
            </a:extLst>
          </p:cNvPr>
          <p:cNvSpPr txBox="1"/>
          <p:nvPr/>
        </p:nvSpPr>
        <p:spPr>
          <a:xfrm>
            <a:off x="6934200" y="3551872"/>
            <a:ext cx="46482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Si el índice seleccionado es 0 (es decir, no se ha seleccionado un alumno válido), se establecen los cuadros de textos: Jtcodigo, Jtapellidos y Jtnombres en blanco, lo que borrará cualquier información previamente mostrada.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664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E20D61-4254-2D46-08C6-538820EA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11887200" cy="4571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4B7AF55-B962-1F81-F54D-02977FEEC2F1}"/>
              </a:ext>
            </a:extLst>
          </p:cNvPr>
          <p:cNvSpPr txBox="1"/>
          <p:nvPr/>
        </p:nvSpPr>
        <p:spPr>
          <a:xfrm>
            <a:off x="5410200" y="4875074"/>
            <a:ext cx="6553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obtiene el objeto </a:t>
            </a:r>
            <a:r>
              <a:rPr lang="es-ES" b="1" dirty="0">
                <a:solidFill>
                  <a:srgbClr val="FF0000"/>
                </a:solidFill>
              </a:rPr>
              <a:t>EntidadDatosAlumno,</a:t>
            </a:r>
            <a:r>
              <a:rPr lang="es-ES" dirty="0"/>
              <a:t> del elemento seleccionado en el cuadro de lista desplegable utilizando </a:t>
            </a:r>
            <a:r>
              <a:rPr lang="es-ES" b="1" dirty="0">
                <a:solidFill>
                  <a:srgbClr val="FF0000"/>
                </a:solidFill>
              </a:rPr>
              <a:t>Jcbcodalu.getItemAt()</a:t>
            </a:r>
            <a:r>
              <a:rPr lang="es-E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Luego, se obtiene el código del alumno (codigo), de ese objeto y se almacena en la variable: codigoalumno.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1505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6AA579-C947-A58E-30A0-CF3B3DDD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1887200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FB1B08B-88C5-482A-3FDF-213DCB3F26C7}"/>
              </a:ext>
            </a:extLst>
          </p:cNvPr>
          <p:cNvSpPr txBox="1"/>
          <p:nvPr/>
        </p:nvSpPr>
        <p:spPr>
          <a:xfrm>
            <a:off x="5410200" y="4964668"/>
            <a:ext cx="541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almacena el código del alumno en la variable: </a:t>
            </a:r>
            <a:r>
              <a:rPr lang="es-ES" b="1" dirty="0">
                <a:solidFill>
                  <a:srgbClr val="FF0000"/>
                </a:solidFill>
              </a:rPr>
              <a:t>xdato</a:t>
            </a:r>
            <a:r>
              <a:rPr lang="es-E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86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B1C757-E4E3-210D-045B-5F5C4A89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11811000" cy="518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CE1B699-C283-EB16-7892-D412C9A3ABEB}"/>
              </a:ext>
            </a:extLst>
          </p:cNvPr>
          <p:cNvSpPr txBox="1"/>
          <p:nvPr/>
        </p:nvSpPr>
        <p:spPr>
          <a:xfrm>
            <a:off x="5638800" y="4840069"/>
            <a:ext cx="5943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Se llama al </a:t>
            </a:r>
            <a:r>
              <a:rPr lang="es-ES" b="1" dirty="0">
                <a:solidFill>
                  <a:srgbClr val="FF0000"/>
                </a:solidFill>
              </a:rPr>
              <a:t>método Busqueda_Alumno(xdato)</a:t>
            </a:r>
            <a:r>
              <a:rPr lang="es-ES" dirty="0"/>
              <a:t>, en función del código del alumno: </a:t>
            </a:r>
            <a:r>
              <a:rPr lang="es-ES" b="1" dirty="0">
                <a:solidFill>
                  <a:srgbClr val="FF0000"/>
                </a:solidFill>
              </a:rPr>
              <a:t>xdato</a:t>
            </a:r>
            <a:r>
              <a:rPr lang="es-ES" dirty="0"/>
              <a:t> proporcionado como argumento.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88421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18F3E9-9028-B56E-972F-32CCA3FF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76200"/>
            <a:ext cx="3724275" cy="1460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77D438-DE5B-3AF9-2179-8D89B2D974FA}"/>
              </a:ext>
            </a:extLst>
          </p:cNvPr>
          <p:cNvSpPr txBox="1"/>
          <p:nvPr/>
        </p:nvSpPr>
        <p:spPr>
          <a:xfrm>
            <a:off x="1524000" y="545068"/>
            <a:ext cx="2895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icono: Run Project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1EB703-D1DF-45E9-98E4-B5C30414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1676400"/>
            <a:ext cx="7084941" cy="510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39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D1E418-9FDF-D3D5-5BFE-9CD77563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90600"/>
            <a:ext cx="7930905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09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3581400" cy="6857998"/>
          </a:xfrm>
          <a:prstGeom prst="rect">
            <a:avLst/>
          </a:prstGeom>
          <a:blipFill>
            <a:blip r:embed="rId2" cstate="print"/>
            <a:srcRect/>
            <a:stretch>
              <a:fillRect l="2" r="-23003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8628888" y="5593079"/>
            <a:ext cx="3124200" cy="990600"/>
          </a:xfrm>
          <a:prstGeom prst="rect">
            <a:avLst/>
          </a:prstGeom>
          <a:blipFill>
            <a:blip r:embed="rId2" cstate="print"/>
            <a:srcRect/>
            <a:stretch>
              <a:fillRect l="-280486" t="-569230" r="2158" b="-2307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7D835B4-E061-4660-A102-8D4DA17AD61E}"/>
              </a:ext>
            </a:extLst>
          </p:cNvPr>
          <p:cNvSpPr txBox="1">
            <a:spLocks/>
          </p:cNvSpPr>
          <p:nvPr/>
        </p:nvSpPr>
        <p:spPr>
          <a:xfrm>
            <a:off x="252166" y="233472"/>
            <a:ext cx="10034833" cy="5486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s-PE" b="1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EXPOSITOR:</a:t>
            </a: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b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</a:br>
            <a:r>
              <a:rPr lang="es-PE" b="1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CONSULTOR : DANIEL FERNANDO LOZA SANTA CRUZ</a:t>
            </a:r>
          </a:p>
          <a:p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r>
              <a:rPr lang="es-PE" b="1" u="sng" dirty="0">
                <a:solidFill>
                  <a:schemeClr val="tx1"/>
                </a:solidFill>
                <a:latin typeface="Roboto" pitchFamily="2" charset="0"/>
              </a:rPr>
              <a:t>Correos</a:t>
            </a:r>
            <a:r>
              <a:rPr lang="es-PE" b="1" dirty="0">
                <a:solidFill>
                  <a:schemeClr val="tx1"/>
                </a:solidFill>
                <a:latin typeface="Roboto" pitchFamily="2" charset="0"/>
              </a:rPr>
              <a:t>: 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PE" b="1" dirty="0">
              <a:solidFill>
                <a:schemeClr val="tx1"/>
              </a:solidFill>
              <a:latin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dlozas2016@gmail.com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dlozas2011@hotmail.com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lozadaniel2020@gmail.com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b="1" cap="none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Canal de YouTube:</a:t>
            </a: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  <a:tabLst>
                <a:tab pos="1160463" algn="l"/>
              </a:tabLst>
            </a:pPr>
            <a:r>
              <a:rPr lang="es-ES" sz="4200" b="1" cap="none" dirty="0">
                <a:solidFill>
                  <a:srgbClr val="FF0000"/>
                </a:solidFill>
                <a:latin typeface="Roboto" pitchFamily="2" charset="0"/>
                <a:ea typeface="Roboto" pitchFamily="2" charset="0"/>
              </a:rPr>
              <a:t>https://www.youtube.com/@daniellozasantacruz</a:t>
            </a:r>
            <a:endParaRPr lang="es-ES" b="1" cap="none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BD94C0-0474-4554-BC32-F0EDE3BDA0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923" y="301816"/>
            <a:ext cx="1527911" cy="219700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7A4EE2D-D030-9211-15EE-39DACB94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90600"/>
            <a:ext cx="8001000" cy="5765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54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67000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sz="8000" dirty="0">
                <a:solidFill>
                  <a:srgbClr val="001F5F"/>
                </a:solidFill>
              </a:rPr>
              <a:t>CIERRE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Marcador de contenido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10668000" cy="3447098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¿Qué  aprendí en esta sesión de aprendizaje?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 es el método para realizar la búsqueda de datos de un alumno?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altLang="es-ES" sz="3200" kern="1200" spc="-20" dirty="0">
                <a:solidFill>
                  <a:srgbClr val="2C5294"/>
                </a:solidFill>
                <a:latin typeface="Segoe UI"/>
                <a:cs typeface="Segoe UI"/>
              </a:rPr>
              <a:t>¿Cuál es el proceso para buscar los datos de un alumno?</a:t>
            </a:r>
          </a:p>
          <a:p>
            <a:pPr algn="just"/>
            <a:endParaRPr lang="es-ES" altLang="es-ES" sz="3200" kern="1200" spc="-20" dirty="0">
              <a:solidFill>
                <a:srgbClr val="2C5294"/>
              </a:solidFill>
              <a:latin typeface="Segoe UI"/>
              <a:cs typeface="Segoe UI"/>
            </a:endParaRPr>
          </a:p>
        </p:txBody>
      </p:sp>
      <p:pic>
        <p:nvPicPr>
          <p:cNvPr id="35844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5105400"/>
            <a:ext cx="1389026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429000" y="56888"/>
            <a:ext cx="4967859" cy="1513876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>
            <a:lvl1pPr>
              <a:defRPr sz="2400" b="1" i="0">
                <a:solidFill>
                  <a:srgbClr val="1F3861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marR="5080" algn="ctr">
              <a:lnSpc>
                <a:spcPts val="10370"/>
              </a:lnSpc>
              <a:spcBef>
                <a:spcPts val="1405"/>
              </a:spcBef>
            </a:pPr>
            <a:r>
              <a:rPr lang="en-US" sz="4800" kern="0" dirty="0">
                <a:solidFill>
                  <a:srgbClr val="001F5F"/>
                </a:solidFill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29688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DE9ECC-63B7-430C-B698-06BF175C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1600"/>
            <a:ext cx="9503645" cy="464820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44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PE" dirty="0"/>
          </a:p>
        </p:txBody>
      </p:sp>
      <p:sp>
        <p:nvSpPr>
          <p:cNvPr id="3" name="object 3"/>
          <p:cNvSpPr/>
          <p:nvPr/>
        </p:nvSpPr>
        <p:spPr>
          <a:xfrm>
            <a:off x="1110996" y="1627632"/>
            <a:ext cx="3827145" cy="2226945"/>
          </a:xfrm>
          <a:custGeom>
            <a:avLst/>
            <a:gdLst/>
            <a:ahLst/>
            <a:cxnLst/>
            <a:rect l="l" t="t" r="r" b="b"/>
            <a:pathLst>
              <a:path w="3827145" h="2226945">
                <a:moveTo>
                  <a:pt x="0" y="2226564"/>
                </a:moveTo>
                <a:lnTo>
                  <a:pt x="3826764" y="2226564"/>
                </a:lnTo>
                <a:lnTo>
                  <a:pt x="3826764" y="0"/>
                </a:lnTo>
                <a:lnTo>
                  <a:pt x="0" y="0"/>
                </a:lnTo>
                <a:lnTo>
                  <a:pt x="0" y="2226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926" y="916686"/>
            <a:ext cx="4142740" cy="645160"/>
          </a:xfrm>
          <a:custGeom>
            <a:avLst/>
            <a:gdLst/>
            <a:ahLst/>
            <a:cxnLst/>
            <a:rect l="l" t="t" r="r" b="b"/>
            <a:pathLst>
              <a:path w="4142740" h="645160">
                <a:moveTo>
                  <a:pt x="0" y="67690"/>
                </a:moveTo>
                <a:lnTo>
                  <a:pt x="5308" y="41308"/>
                </a:lnTo>
                <a:lnTo>
                  <a:pt x="19796" y="19796"/>
                </a:lnTo>
                <a:lnTo>
                  <a:pt x="41308" y="5308"/>
                </a:lnTo>
                <a:lnTo>
                  <a:pt x="67690" y="0"/>
                </a:lnTo>
                <a:lnTo>
                  <a:pt x="4074541" y="0"/>
                </a:lnTo>
                <a:lnTo>
                  <a:pt x="4100923" y="5308"/>
                </a:lnTo>
                <a:lnTo>
                  <a:pt x="4122435" y="19796"/>
                </a:lnTo>
                <a:lnTo>
                  <a:pt x="4136923" y="41308"/>
                </a:lnTo>
                <a:lnTo>
                  <a:pt x="4142231" y="67690"/>
                </a:lnTo>
                <a:lnTo>
                  <a:pt x="4142231" y="576961"/>
                </a:lnTo>
                <a:lnTo>
                  <a:pt x="4136923" y="603343"/>
                </a:lnTo>
                <a:lnTo>
                  <a:pt x="4122435" y="624855"/>
                </a:lnTo>
                <a:lnTo>
                  <a:pt x="4100923" y="639343"/>
                </a:lnTo>
                <a:lnTo>
                  <a:pt x="4074541" y="644651"/>
                </a:lnTo>
                <a:lnTo>
                  <a:pt x="67690" y="644651"/>
                </a:lnTo>
                <a:lnTo>
                  <a:pt x="41308" y="639343"/>
                </a:lnTo>
                <a:lnTo>
                  <a:pt x="19796" y="624855"/>
                </a:lnTo>
                <a:lnTo>
                  <a:pt x="5308" y="603343"/>
                </a:lnTo>
                <a:lnTo>
                  <a:pt x="0" y="576961"/>
                </a:lnTo>
                <a:lnTo>
                  <a:pt x="0" y="6769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56652" y="1098041"/>
            <a:ext cx="11652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60" dirty="0">
                <a:solidFill>
                  <a:srgbClr val="C55A11"/>
                </a:solidFill>
                <a:latin typeface="Arial"/>
                <a:cs typeface="Arial"/>
              </a:rPr>
              <a:t>m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p</a:t>
            </a:r>
            <a:r>
              <a:rPr sz="1550" b="1" spc="25" dirty="0">
                <a:solidFill>
                  <a:srgbClr val="C55A11"/>
                </a:solidFill>
                <a:latin typeface="Arial"/>
                <a:cs typeface="Arial"/>
              </a:rPr>
              <a:t>o</a:t>
            </a:r>
            <a:r>
              <a:rPr sz="1550" b="1" spc="10" dirty="0">
                <a:solidFill>
                  <a:srgbClr val="C55A11"/>
                </a:solidFill>
                <a:latin typeface="Arial"/>
                <a:cs typeface="Arial"/>
              </a:rPr>
              <a:t>r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n</a:t>
            </a:r>
            <a:r>
              <a:rPr sz="1550" b="1" dirty="0">
                <a:solidFill>
                  <a:srgbClr val="C55A11"/>
                </a:solidFill>
                <a:latin typeface="Arial"/>
                <a:cs typeface="Arial"/>
              </a:rPr>
              <a:t>c</a:t>
            </a:r>
            <a:r>
              <a:rPr sz="1550" b="1" spc="-5" dirty="0">
                <a:solidFill>
                  <a:srgbClr val="C55A11"/>
                </a:solidFill>
                <a:latin typeface="Arial"/>
                <a:cs typeface="Arial"/>
              </a:rPr>
              <a:t>i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5926" y="1611630"/>
            <a:ext cx="4142740" cy="2089785"/>
          </a:xfrm>
          <a:custGeom>
            <a:avLst/>
            <a:gdLst/>
            <a:ahLst/>
            <a:cxnLst/>
            <a:rect l="l" t="t" r="r" b="b"/>
            <a:pathLst>
              <a:path w="4142740" h="2089785">
                <a:moveTo>
                  <a:pt x="0" y="2089404"/>
                </a:moveTo>
                <a:lnTo>
                  <a:pt x="4142231" y="2089404"/>
                </a:lnTo>
                <a:lnTo>
                  <a:pt x="4142231" y="0"/>
                </a:lnTo>
                <a:lnTo>
                  <a:pt x="0" y="0"/>
                </a:lnTo>
                <a:lnTo>
                  <a:pt x="0" y="2089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01234" y="875538"/>
            <a:ext cx="0" cy="5303520"/>
          </a:xfrm>
          <a:custGeom>
            <a:avLst/>
            <a:gdLst/>
            <a:ahLst/>
            <a:cxnLst/>
            <a:rect l="l" t="t" r="r" b="b"/>
            <a:pathLst>
              <a:path h="5303520">
                <a:moveTo>
                  <a:pt x="0" y="0"/>
                </a:moveTo>
                <a:lnTo>
                  <a:pt x="0" y="5303520"/>
                </a:lnTo>
              </a:path>
            </a:pathLst>
          </a:custGeom>
          <a:ln w="4572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8373" y="875538"/>
            <a:ext cx="45720" cy="5303520"/>
          </a:xfrm>
          <a:custGeom>
            <a:avLst/>
            <a:gdLst/>
            <a:ahLst/>
            <a:cxnLst/>
            <a:rect l="l" t="t" r="r" b="b"/>
            <a:pathLst>
              <a:path w="45720" h="5303520">
                <a:moveTo>
                  <a:pt x="0" y="5303520"/>
                </a:moveTo>
                <a:lnTo>
                  <a:pt x="45720" y="5303520"/>
                </a:lnTo>
                <a:lnTo>
                  <a:pt x="45720" y="0"/>
                </a:lnTo>
                <a:lnTo>
                  <a:pt x="0" y="0"/>
                </a:lnTo>
                <a:lnTo>
                  <a:pt x="0" y="530352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3282" y="866394"/>
            <a:ext cx="3827145" cy="649605"/>
          </a:xfrm>
          <a:custGeom>
            <a:avLst/>
            <a:gdLst/>
            <a:ahLst/>
            <a:cxnLst/>
            <a:rect l="l" t="t" r="r" b="b"/>
            <a:pathLst>
              <a:path w="3827145" h="649605">
                <a:moveTo>
                  <a:pt x="0" y="68071"/>
                </a:moveTo>
                <a:lnTo>
                  <a:pt x="5354" y="41576"/>
                </a:lnTo>
                <a:lnTo>
                  <a:pt x="19954" y="19938"/>
                </a:lnTo>
                <a:lnTo>
                  <a:pt x="41608" y="5349"/>
                </a:lnTo>
                <a:lnTo>
                  <a:pt x="68122" y="0"/>
                </a:lnTo>
                <a:lnTo>
                  <a:pt x="3758692" y="0"/>
                </a:lnTo>
                <a:lnTo>
                  <a:pt x="3785187" y="5349"/>
                </a:lnTo>
                <a:lnTo>
                  <a:pt x="3806825" y="19938"/>
                </a:lnTo>
                <a:lnTo>
                  <a:pt x="3821414" y="41576"/>
                </a:lnTo>
                <a:lnTo>
                  <a:pt x="3826764" y="68071"/>
                </a:lnTo>
                <a:lnTo>
                  <a:pt x="3826764" y="581151"/>
                </a:lnTo>
                <a:lnTo>
                  <a:pt x="3821414" y="607647"/>
                </a:lnTo>
                <a:lnTo>
                  <a:pt x="3806825" y="629285"/>
                </a:lnTo>
                <a:lnTo>
                  <a:pt x="3785187" y="643874"/>
                </a:lnTo>
                <a:lnTo>
                  <a:pt x="3758692" y="649223"/>
                </a:lnTo>
                <a:lnTo>
                  <a:pt x="68122" y="649223"/>
                </a:lnTo>
                <a:lnTo>
                  <a:pt x="41608" y="643874"/>
                </a:lnTo>
                <a:lnTo>
                  <a:pt x="19954" y="629284"/>
                </a:lnTo>
                <a:lnTo>
                  <a:pt x="5354" y="607647"/>
                </a:lnTo>
                <a:lnTo>
                  <a:pt x="0" y="581151"/>
                </a:lnTo>
                <a:lnTo>
                  <a:pt x="0" y="68071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95880" y="1049273"/>
            <a:ext cx="18573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0" dirty="0">
                <a:solidFill>
                  <a:srgbClr val="C55A11"/>
                </a:solidFill>
                <a:latin typeface="Arial"/>
                <a:cs typeface="Arial"/>
              </a:rPr>
              <a:t>Logro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de </a:t>
            </a:r>
            <a:r>
              <a:rPr sz="1550" b="1" spc="5" dirty="0">
                <a:solidFill>
                  <a:srgbClr val="C55A11"/>
                </a:solidFill>
                <a:latin typeface="Arial"/>
                <a:cs typeface="Arial"/>
              </a:rPr>
              <a:t>la </a:t>
            </a:r>
            <a:r>
              <a:rPr sz="1550" b="1" spc="15" dirty="0">
                <a:solidFill>
                  <a:srgbClr val="C55A11"/>
                </a:solidFill>
                <a:latin typeface="Arial"/>
                <a:cs typeface="Arial"/>
              </a:rPr>
              <a:t>Unidad</a:t>
            </a:r>
            <a:endParaRPr sz="15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0" y="6858000"/>
                </a:moveTo>
                <a:lnTo>
                  <a:pt x="12193524" y="6858000"/>
                </a:lnTo>
                <a:lnTo>
                  <a:pt x="121935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VENTAJAS DE LA SOCIEDAD DE LA INFORMACIÓN: -Elimina las barreras  geográficas, ya que cualquier persona puede acceder a la … | 3d human, Tax  refund, Positive symbols">
            <a:extLst>
              <a:ext uri="{FF2B5EF4-FFF2-40B4-BE49-F238E27FC236}">
                <a16:creationId xmlns:a16="http://schemas.microsoft.com/office/drawing/2014/main" id="{F2C82DE4-095C-4BA8-9FCA-C27B96B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2" y="2754577"/>
            <a:ext cx="2476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ro al Blanco en RL - Home | Facebook">
            <a:extLst>
              <a:ext uri="{FF2B5EF4-FFF2-40B4-BE49-F238E27FC236}">
                <a16:creationId xmlns:a16="http://schemas.microsoft.com/office/drawing/2014/main" id="{957844FC-0F99-452D-BD24-44A8738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64" y="2514600"/>
            <a:ext cx="2968136" cy="3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15A6A818-0F8C-4A89-924D-B8C746E9C016}"/>
              </a:ext>
            </a:extLst>
          </p:cNvPr>
          <p:cNvSpPr txBox="1"/>
          <p:nvPr/>
        </p:nvSpPr>
        <p:spPr>
          <a:xfrm>
            <a:off x="990600" y="1625563"/>
            <a:ext cx="4040017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 marR="74930" algn="just">
              <a:lnSpc>
                <a:spcPct val="99700"/>
              </a:lnSpc>
              <a:spcBef>
                <a:spcPts val="110"/>
              </a:spcBef>
            </a:pPr>
            <a:r>
              <a:rPr lang="es-MX" sz="1400" spc="-5" dirty="0">
                <a:latin typeface="Arial"/>
                <a:cs typeface="Arial"/>
              </a:rPr>
              <a:t>Al finalizar la unidad, el estudiante es capaz de realizar la búsqueda del alumno, por sus datos e imprimirlos hacia los objetos de salida.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318569AF-1326-4DD9-BC87-8DC745FAE42C}"/>
              </a:ext>
            </a:extLst>
          </p:cNvPr>
          <p:cNvSpPr txBox="1"/>
          <p:nvPr/>
        </p:nvSpPr>
        <p:spPr>
          <a:xfrm>
            <a:off x="5638800" y="1765448"/>
            <a:ext cx="637678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05"/>
              </a:spcBef>
            </a:pPr>
            <a:r>
              <a:rPr lang="es-ES" sz="1400" dirty="0">
                <a:latin typeface="Arial"/>
                <a:cs typeface="Arial"/>
              </a:rPr>
              <a:t>Utiliza una búsqueda de datos, para imprimirlos en los componentes visuales.</a:t>
            </a:r>
            <a:endParaRPr lang="es-E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4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908" y="388620"/>
            <a:ext cx="4348916" cy="683895"/>
          </a:xfrm>
          <a:custGeom>
            <a:avLst/>
            <a:gdLst/>
            <a:ahLst/>
            <a:cxnLst/>
            <a:rect l="l" t="t" r="r" b="b"/>
            <a:pathLst>
              <a:path w="4368165" h="683894">
                <a:moveTo>
                  <a:pt x="4253611" y="0"/>
                </a:moveTo>
                <a:lnTo>
                  <a:pt x="114046" y="0"/>
                </a:lnTo>
                <a:lnTo>
                  <a:pt x="69596" y="9016"/>
                </a:lnTo>
                <a:lnTo>
                  <a:pt x="33400" y="33400"/>
                </a:lnTo>
                <a:lnTo>
                  <a:pt x="9017" y="69595"/>
                </a:lnTo>
                <a:lnTo>
                  <a:pt x="0" y="114045"/>
                </a:lnTo>
                <a:lnTo>
                  <a:pt x="0" y="569721"/>
                </a:lnTo>
                <a:lnTo>
                  <a:pt x="9017" y="614171"/>
                </a:lnTo>
                <a:lnTo>
                  <a:pt x="33400" y="650366"/>
                </a:lnTo>
                <a:lnTo>
                  <a:pt x="69596" y="674751"/>
                </a:lnTo>
                <a:lnTo>
                  <a:pt x="114046" y="683767"/>
                </a:lnTo>
                <a:lnTo>
                  <a:pt x="4253611" y="683767"/>
                </a:lnTo>
                <a:lnTo>
                  <a:pt x="4298061" y="674751"/>
                </a:lnTo>
                <a:lnTo>
                  <a:pt x="4334256" y="650366"/>
                </a:lnTo>
                <a:lnTo>
                  <a:pt x="4358640" y="614171"/>
                </a:lnTo>
                <a:lnTo>
                  <a:pt x="4367657" y="569721"/>
                </a:lnTo>
                <a:lnTo>
                  <a:pt x="4367657" y="114045"/>
                </a:lnTo>
                <a:lnTo>
                  <a:pt x="4358640" y="69595"/>
                </a:lnTo>
                <a:lnTo>
                  <a:pt x="4334256" y="33400"/>
                </a:lnTo>
                <a:lnTo>
                  <a:pt x="4298061" y="9016"/>
                </a:lnTo>
                <a:lnTo>
                  <a:pt x="4253611" y="0"/>
                </a:lnTo>
                <a:close/>
              </a:path>
            </a:pathLst>
          </a:custGeom>
          <a:solidFill>
            <a:srgbClr val="FAD12C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39200" y="534669"/>
            <a:ext cx="1295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>
                <a:solidFill>
                  <a:srgbClr val="1F3861"/>
                </a:solidFill>
                <a:latin typeface="Segoe UI"/>
                <a:cs typeface="Segoe UI"/>
              </a:rPr>
              <a:t>Sesió</a:t>
            </a:r>
            <a:r>
              <a:rPr sz="2400" b="1" spc="-5" dirty="0">
                <a:solidFill>
                  <a:srgbClr val="1F3861"/>
                </a:solidFill>
                <a:latin typeface="Segoe UI"/>
                <a:cs typeface="Segoe UI"/>
              </a:rPr>
              <a:t>n</a:t>
            </a:r>
            <a:r>
              <a:rPr sz="2400" b="1" spc="-180" dirty="0">
                <a:solidFill>
                  <a:srgbClr val="1F3861"/>
                </a:solidFill>
                <a:latin typeface="Segoe UI"/>
                <a:cs typeface="Segoe UI"/>
              </a:rPr>
              <a:t> </a:t>
            </a:r>
            <a:r>
              <a:rPr lang="es-PE" sz="2400" b="1" spc="-180" dirty="0">
                <a:solidFill>
                  <a:srgbClr val="1F3861"/>
                </a:solidFill>
                <a:latin typeface="Segoe UI"/>
                <a:cs typeface="Segoe UI"/>
              </a:rPr>
              <a:t>5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78172E-C2B3-2F2E-287A-FD80FE8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499"/>
            <a:ext cx="2667000" cy="6858000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98FD6E4-3BFA-F1F1-5846-4CF38E3B42F5}"/>
              </a:ext>
            </a:extLst>
          </p:cNvPr>
          <p:cNvSpPr/>
          <p:nvPr/>
        </p:nvSpPr>
        <p:spPr>
          <a:xfrm>
            <a:off x="2362200" y="24762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IMPRIMIR LOS DATOS DEL ALUMNO SELECCIONADO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F7345FF-21FC-F04F-DB4C-5DF1EE3DCE3D}"/>
              </a:ext>
            </a:extLst>
          </p:cNvPr>
          <p:cNvSpPr/>
          <p:nvPr/>
        </p:nvSpPr>
        <p:spPr>
          <a:xfrm>
            <a:off x="2362200" y="3200400"/>
            <a:ext cx="9023024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200" b="1" dirty="0">
                <a:solidFill>
                  <a:prstClr val="white"/>
                </a:solidFill>
                <a:latin typeface="Calibri"/>
              </a:rPr>
              <a:t>EVENTO DE UN JCOMBOBOX</a:t>
            </a:r>
            <a:endParaRPr kumimoji="0" lang="es-P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6B200AA-C030-BAAE-BF6A-8883EB6ADE7A}"/>
              </a:ext>
            </a:extLst>
          </p:cNvPr>
          <p:cNvSpPr/>
          <p:nvPr/>
        </p:nvSpPr>
        <p:spPr>
          <a:xfrm>
            <a:off x="294091" y="266400"/>
            <a:ext cx="8621309" cy="648000"/>
          </a:xfrm>
          <a:prstGeom prst="round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glow rad="101600">
              <a:srgbClr val="F79646">
                <a:satMod val="175000"/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buClrTx/>
            </a:pPr>
            <a:r>
              <a:rPr lang="es-ES" sz="3000" b="1" dirty="0">
                <a:solidFill>
                  <a:prstClr val="white"/>
                </a:solidFill>
                <a:latin typeface="Calibri"/>
              </a:rPr>
              <a:t>IMPRIMIR LOS DATOS DEL ALUMNO SELECCIONADO</a:t>
            </a:r>
            <a:endParaRPr kumimoji="0" lang="es-PE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1D75F6-9F27-DB02-3106-0C1DFCF2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11506200" cy="5142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2F6A745-EE9A-3B7C-E1D3-AC8EC6DE0963}"/>
              </a:ext>
            </a:extLst>
          </p:cNvPr>
          <p:cNvSpPr txBox="1"/>
          <p:nvPr/>
        </p:nvSpPr>
        <p:spPr>
          <a:xfrm>
            <a:off x="1524000" y="5715001"/>
            <a:ext cx="6705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Implementa un método: Busqueda_Alumno(String codigo), que se encarga de buscar información de un alumno por medio de su código.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2301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6A45E20-EB6B-8954-F4AC-2E8E539BE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10229850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C0469CE-C84C-0FEF-4C60-AC3BD81C7CFA}"/>
              </a:ext>
            </a:extLst>
          </p:cNvPr>
          <p:cNvSpPr txBox="1"/>
          <p:nvPr/>
        </p:nvSpPr>
        <p:spPr>
          <a:xfrm>
            <a:off x="2514600" y="2452807"/>
            <a:ext cx="8305800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crea un nuevo objeto de la clase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EntidadAlumno</a:t>
            </a:r>
            <a:r>
              <a:rPr lang="es-ES" dirty="0"/>
              <a:t>, que es una clase que representa los datos de un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alumno</a:t>
            </a:r>
            <a:r>
              <a:rPr lang="es-ES" dirty="0"/>
              <a:t>, con sus atributos como: codigo, apellidos y nombres.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1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Este objeto se utilizará para almacenar los datos del alumno encontrado en la búsqueda.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002794-2A03-EBAC-E990-D4C2D756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1000"/>
            <a:ext cx="104394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BF9025E-E29E-8818-DD04-50C905EB7912}"/>
              </a:ext>
            </a:extLst>
          </p:cNvPr>
          <p:cNvSpPr txBox="1"/>
          <p:nvPr/>
        </p:nvSpPr>
        <p:spPr>
          <a:xfrm>
            <a:off x="990600" y="4724400"/>
            <a:ext cx="990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el icono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CDA62D-1B7E-E81A-01CA-FC3B21FB02DF}"/>
              </a:ext>
            </a:extLst>
          </p:cNvPr>
          <p:cNvSpPr txBox="1"/>
          <p:nvPr/>
        </p:nvSpPr>
        <p:spPr>
          <a:xfrm>
            <a:off x="4111101" y="5943600"/>
            <a:ext cx="2667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Clic en la primera opción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306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CB37F-7991-8021-182E-814CE3FC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11817643" cy="52018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34F7A43-8465-6B14-1741-C05ADA368D5D}"/>
              </a:ext>
            </a:extLst>
          </p:cNvPr>
          <p:cNvSpPr txBox="1"/>
          <p:nvPr/>
        </p:nvSpPr>
        <p:spPr>
          <a:xfrm>
            <a:off x="7696200" y="1307068"/>
            <a:ext cx="3352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Clase EntidadAlumno, importado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924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57B1E5-2D32-3D60-2D1D-9CF13BAD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11811000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BEAF3C-588E-70C7-68AB-E958FEFA66E4}"/>
              </a:ext>
            </a:extLst>
          </p:cNvPr>
          <p:cNvSpPr txBox="1"/>
          <p:nvPr/>
        </p:nvSpPr>
        <p:spPr>
          <a:xfrm>
            <a:off x="1333500" y="3863876"/>
            <a:ext cx="94488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Se llama al método: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Busqueda_Dato_Alumno()</a:t>
            </a:r>
            <a:r>
              <a:rPr lang="es-ES" dirty="0"/>
              <a:t>, de la clase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procesoboleta</a:t>
            </a:r>
            <a:r>
              <a:rPr lang="es-ES" dirty="0"/>
              <a:t>, para buscar el alumno con el código especificado.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El método recibe como argumento el objeto: </a:t>
            </a:r>
            <a:r>
              <a:rPr lang="es-E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entidadAlumno</a:t>
            </a:r>
            <a:r>
              <a:rPr lang="es-ES" dirty="0"/>
              <a:t>, para almacenar los datos encontrados y el codigo del alumno que se está buscando.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dirty="0"/>
              <a:t>El método debe realizar la búsqueda en la base de datos y devolver un valor booleano que indique si se encontró o no el alumno.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917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8D5519-BE89-05DD-5125-696F8C0E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11887200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EB55A43-F11D-C297-2FF0-D632CB9FE347}"/>
              </a:ext>
            </a:extLst>
          </p:cNvPr>
          <p:cNvSpPr txBox="1"/>
          <p:nvPr/>
        </p:nvSpPr>
        <p:spPr>
          <a:xfrm>
            <a:off x="1447800" y="4082534"/>
            <a:ext cx="7772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Se verifica si el alumno fue encontrado, es decir, si la variable encontrado es true.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602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6868</TotalTime>
  <Words>709</Words>
  <Application>Microsoft Office PowerPoint</Application>
  <PresentationFormat>Panorámica</PresentationFormat>
  <Paragraphs>75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Roboto</vt:lpstr>
      <vt:lpstr>Segoe UI</vt:lpstr>
      <vt:lpstr>Wingdings</vt:lpstr>
      <vt:lpstr>Office Theme</vt:lpstr>
      <vt:lpstr>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CIERRE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creator>Orians, A.J.</dc:creator>
  <cp:lastModifiedBy>christian loza</cp:lastModifiedBy>
  <cp:revision>1284</cp:revision>
  <dcterms:created xsi:type="dcterms:W3CDTF">2020-08-20T00:31:08Z</dcterms:created>
  <dcterms:modified xsi:type="dcterms:W3CDTF">2023-07-29T06:07:38Z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2020-08-20T00:00:00Z</vt:filetime>
  </property>
</Properties>
</file>