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496" r:id="rId3"/>
    <p:sldId id="501" r:id="rId4"/>
    <p:sldId id="500" r:id="rId5"/>
    <p:sldId id="497" r:id="rId6"/>
    <p:sldId id="498" r:id="rId7"/>
    <p:sldId id="499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8" r:id="rId24"/>
    <p:sldId id="517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526" r:id="rId33"/>
    <p:sldId id="527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74990"/>
            <a:ext cx="12191980" cy="1696746"/>
          </a:xfrm>
        </p:spPr>
        <p:txBody>
          <a:bodyPr anchor="ctr" anchorCtr="0">
            <a:noAutofit/>
          </a:bodyPr>
          <a:lstStyle/>
          <a:p>
            <a:pPr algn="ctr"/>
            <a:r>
              <a:rPr lang="es-E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FRONT END - HTML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8E143-EEFB-0F63-A643-B17FFDD5C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74D2DB-02F5-AA1B-282F-E2F2FCF17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9" y="605105"/>
            <a:ext cx="11745287" cy="5580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82584B6-CCCA-08C7-1D78-B3D1BFB12D92}"/>
              </a:ext>
            </a:extLst>
          </p:cNvPr>
          <p:cNvSpPr txBox="1"/>
          <p:nvPr/>
        </p:nvSpPr>
        <p:spPr>
          <a:xfrm>
            <a:off x="4163676" y="297612"/>
            <a:ext cx="37208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Reiniciando el programa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78BDE-A213-F31C-6B67-D81ABAA01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0D7811-E2FF-21A1-5332-38421010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492" y="165069"/>
            <a:ext cx="7521481" cy="6546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C80C88B-F164-13EB-822D-5BA419C81FB6}"/>
              </a:ext>
            </a:extLst>
          </p:cNvPr>
          <p:cNvSpPr txBox="1"/>
          <p:nvPr/>
        </p:nvSpPr>
        <p:spPr>
          <a:xfrm>
            <a:off x="2691437" y="1188211"/>
            <a:ext cx="600398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derecho en la carpeta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templates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A80AB0-B207-5333-9E56-2381DFDF9A0B}"/>
              </a:ext>
            </a:extLst>
          </p:cNvPr>
          <p:cNvSpPr txBox="1"/>
          <p:nvPr/>
        </p:nvSpPr>
        <p:spPr>
          <a:xfrm>
            <a:off x="4071668" y="1728803"/>
            <a:ext cx="39969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la opción: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New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B953B5-5AF0-8465-832C-8607F4EC95DC}"/>
              </a:ext>
            </a:extLst>
          </p:cNvPr>
          <p:cNvSpPr txBox="1"/>
          <p:nvPr/>
        </p:nvSpPr>
        <p:spPr>
          <a:xfrm>
            <a:off x="5496466" y="5909736"/>
            <a:ext cx="417374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3.- Clic en la opción: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Other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4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83002-CDF3-8959-7CD1-DF79D24A1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3D1DEF-1B4B-E787-67E2-7DED7B3F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654" y="130789"/>
            <a:ext cx="6801500" cy="6561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17FA869-507F-3911-4A39-14E3B0896619}"/>
              </a:ext>
            </a:extLst>
          </p:cNvPr>
          <p:cNvSpPr txBox="1"/>
          <p:nvPr/>
        </p:nvSpPr>
        <p:spPr>
          <a:xfrm>
            <a:off x="950342" y="1725928"/>
            <a:ext cx="235357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Digitar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html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0E6089-1FCF-2CA4-9E0A-5CCF802BC451}"/>
              </a:ext>
            </a:extLst>
          </p:cNvPr>
          <p:cNvSpPr txBox="1"/>
          <p:nvPr/>
        </p:nvSpPr>
        <p:spPr>
          <a:xfrm>
            <a:off x="4850204" y="2318274"/>
            <a:ext cx="47164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la opción: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HTML File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3AD563-6743-3B8C-E632-F3237DF08C4B}"/>
              </a:ext>
            </a:extLst>
          </p:cNvPr>
          <p:cNvSpPr txBox="1"/>
          <p:nvPr/>
        </p:nvSpPr>
        <p:spPr>
          <a:xfrm>
            <a:off x="3432597" y="5705579"/>
            <a:ext cx="37273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3.- Clic en el botón: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Next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F7D5D-BF41-2140-43CD-06102F7E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196FD3-9628-9D6E-D7B6-3EB667DA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59" y="150878"/>
            <a:ext cx="5602408" cy="6556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525A04-4908-6D1F-966C-B66023855EFE}"/>
              </a:ext>
            </a:extLst>
          </p:cNvPr>
          <p:cNvSpPr txBox="1"/>
          <p:nvPr/>
        </p:nvSpPr>
        <p:spPr>
          <a:xfrm>
            <a:off x="5005482" y="4707791"/>
            <a:ext cx="350879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Digitar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index.html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EFBC9A-8DB8-D478-BE25-012A86E4B70E}"/>
              </a:ext>
            </a:extLst>
          </p:cNvPr>
          <p:cNvSpPr txBox="1"/>
          <p:nvPr/>
        </p:nvSpPr>
        <p:spPr>
          <a:xfrm>
            <a:off x="3863919" y="5802346"/>
            <a:ext cx="39861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el botón: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Finish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2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58EBF-D5CE-E067-B0DD-8FD1F66F9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0BE8EA-4F4C-F00B-64C3-817690F4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0" y="905765"/>
            <a:ext cx="11930328" cy="5011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0DB2284-1EDA-C962-E93F-7B447991CAB6}"/>
              </a:ext>
            </a:extLst>
          </p:cNvPr>
          <p:cNvSpPr txBox="1"/>
          <p:nvPr/>
        </p:nvSpPr>
        <p:spPr>
          <a:xfrm>
            <a:off x="5790484" y="2516678"/>
            <a:ext cx="513055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Estructura del archivo: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index.html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3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1C2D7-E524-A465-49C8-43D0D1570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15C335-53B3-76DC-686B-8C3683ED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7" y="221770"/>
            <a:ext cx="11915775" cy="4533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9A4DC60-4654-086C-17E9-6D5A8D7246BC}"/>
              </a:ext>
            </a:extLst>
          </p:cNvPr>
          <p:cNvSpPr txBox="1"/>
          <p:nvPr/>
        </p:nvSpPr>
        <p:spPr>
          <a:xfrm>
            <a:off x="5282154" y="2001177"/>
            <a:ext cx="65532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Define el espacio de nombres de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Thymeleaf 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DE3054-0632-67B5-80E4-1259513E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029" y="4167209"/>
            <a:ext cx="7462223" cy="2570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24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9FC75-5674-CEE4-B188-AD605E07C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AEB15B9-E089-A9E2-6E4E-CABA3FB87D58}"/>
              </a:ext>
            </a:extLst>
          </p:cNvPr>
          <p:cNvSpPr txBox="1"/>
          <p:nvPr/>
        </p:nvSpPr>
        <p:spPr>
          <a:xfrm>
            <a:off x="45293" y="43937"/>
            <a:ext cx="525133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4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En el siguiente link de Bootstrap</a:t>
            </a:r>
          </a:p>
          <a:p>
            <a:r>
              <a:rPr lang="es-PE" dirty="0">
                <a:solidFill>
                  <a:srgbClr val="FF0000"/>
                </a:solidFill>
              </a:rPr>
              <a:t>https://getbootstrap.esdocu.com/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14F0E5-0BBE-34BB-9695-E377FAE02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24" y="992807"/>
            <a:ext cx="9114245" cy="5615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21F555C-9ACF-50DB-87AB-A1A63DE5F3FD}"/>
              </a:ext>
            </a:extLst>
          </p:cNvPr>
          <p:cNvSpPr txBox="1"/>
          <p:nvPr/>
        </p:nvSpPr>
        <p:spPr>
          <a:xfrm>
            <a:off x="9164270" y="5579748"/>
            <a:ext cx="263666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4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C</a:t>
            </a:r>
            <a:r>
              <a:rPr lang="es-PE" dirty="0"/>
              <a:t>lic en el botón: </a:t>
            </a:r>
            <a:r>
              <a:rPr lang="es-PE" dirty="0">
                <a:solidFill>
                  <a:srgbClr val="FF0000"/>
                </a:solidFill>
              </a:rPr>
              <a:t>Lee las docs</a:t>
            </a:r>
          </a:p>
        </p:txBody>
      </p:sp>
    </p:spTree>
    <p:extLst>
      <p:ext uri="{BB962C8B-B14F-4D97-AF65-F5344CB8AC3E}">
        <p14:creationId xmlns:p14="http://schemas.microsoft.com/office/powerpoint/2010/main" val="32353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D870B-C141-96B5-2148-6256D1B3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FE6562-6DBE-4C37-2E13-71E1B2B9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64" y="1009290"/>
            <a:ext cx="11738472" cy="4839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A15A274-BAC6-DE9A-3454-534667FA2EA5}"/>
              </a:ext>
            </a:extLst>
          </p:cNvPr>
          <p:cNvSpPr txBox="1"/>
          <p:nvPr/>
        </p:nvSpPr>
        <p:spPr>
          <a:xfrm>
            <a:off x="2329132" y="590755"/>
            <a:ext cx="775514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4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Seleccionar la primera línea de código, clic derecho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D68F5A-364F-0305-810E-6E8A3E16A951}"/>
              </a:ext>
            </a:extLst>
          </p:cNvPr>
          <p:cNvSpPr txBox="1"/>
          <p:nvPr/>
        </p:nvSpPr>
        <p:spPr>
          <a:xfrm>
            <a:off x="6234025" y="1869699"/>
            <a:ext cx="380712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4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Clic en la opción: </a:t>
            </a:r>
            <a:r>
              <a:rPr lang="es-ES" dirty="0">
                <a:solidFill>
                  <a:srgbClr val="FF0000"/>
                </a:solidFill>
              </a:rPr>
              <a:t>Copiar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73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3AA1B-9F62-8311-2B03-3B0963355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BCAECA-F288-BCB5-F0DC-0B5443D12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6" y="1224941"/>
            <a:ext cx="11861321" cy="4285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23EB46E-F6AE-A5A2-785A-D6FD7AE0FE05}"/>
              </a:ext>
            </a:extLst>
          </p:cNvPr>
          <p:cNvSpPr txBox="1"/>
          <p:nvPr/>
        </p:nvSpPr>
        <p:spPr>
          <a:xfrm>
            <a:off x="5184477" y="2775470"/>
            <a:ext cx="65992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4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Pegar dentro de la etiqueta </a:t>
            </a:r>
            <a:r>
              <a:rPr lang="es-ES" dirty="0">
                <a:solidFill>
                  <a:srgbClr val="FF0000"/>
                </a:solidFill>
              </a:rPr>
              <a:t>&lt;head&gt;&lt;/head&gt;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24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02D24-7056-526B-9A03-89A66A262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C93243-0195-59AA-86D1-8603BD68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12" y="127956"/>
            <a:ext cx="9826565" cy="6575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2898E13-93A9-240C-1961-23869CD6AF8D}"/>
              </a:ext>
            </a:extLst>
          </p:cNvPr>
          <p:cNvSpPr txBox="1"/>
          <p:nvPr/>
        </p:nvSpPr>
        <p:spPr>
          <a:xfrm>
            <a:off x="3554083" y="3480756"/>
            <a:ext cx="775514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4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Seleccionar la segunda línea de código, clic derecho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787A51-696D-3B65-3D2D-2C27E0F3EC91}"/>
              </a:ext>
            </a:extLst>
          </p:cNvPr>
          <p:cNvSpPr txBox="1"/>
          <p:nvPr/>
        </p:nvSpPr>
        <p:spPr>
          <a:xfrm>
            <a:off x="3214780" y="4414491"/>
            <a:ext cx="380712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4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Clic en la opción: </a:t>
            </a:r>
            <a:r>
              <a:rPr lang="es-ES" dirty="0">
                <a:solidFill>
                  <a:srgbClr val="FF0000"/>
                </a:solidFill>
              </a:rPr>
              <a:t>Copiar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5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AFBF0C5-4433-C73D-B905-8F97D28F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4" y="644099"/>
            <a:ext cx="11908935" cy="5627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6DD6D8-AF8A-2A68-86F7-C105731504C1}"/>
              </a:ext>
            </a:extLst>
          </p:cNvPr>
          <p:cNvSpPr txBox="1"/>
          <p:nvPr/>
        </p:nvSpPr>
        <p:spPr>
          <a:xfrm>
            <a:off x="5503653" y="1499554"/>
            <a:ext cx="40285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en la opción: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Help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A1B399-059E-1180-5304-42468A3AA1F1}"/>
              </a:ext>
            </a:extLst>
          </p:cNvPr>
          <p:cNvSpPr txBox="1"/>
          <p:nvPr/>
        </p:nvSpPr>
        <p:spPr>
          <a:xfrm>
            <a:off x="3942274" y="5098851"/>
            <a:ext cx="31658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la opción:</a:t>
            </a:r>
          </a:p>
          <a:p>
            <a:pPr algn="ctr"/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Eclipse Marketplace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0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0C319-0DE1-6EB5-A639-44B826357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6877B08-6983-A726-F296-8D721170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" y="1147311"/>
            <a:ext cx="11947586" cy="462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28CD59-B984-68E9-B727-33D7DBD4772D}"/>
              </a:ext>
            </a:extLst>
          </p:cNvPr>
          <p:cNvSpPr txBox="1"/>
          <p:nvPr/>
        </p:nvSpPr>
        <p:spPr>
          <a:xfrm>
            <a:off x="4088924" y="4423113"/>
            <a:ext cx="524485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4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Pegar antes de la etiqueta </a:t>
            </a:r>
            <a:r>
              <a:rPr lang="es-ES" dirty="0">
                <a:solidFill>
                  <a:srgbClr val="FF0000"/>
                </a:solidFill>
              </a:rPr>
              <a:t>&lt;/body&gt;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61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4420E-F06C-058B-6F72-0FC7FE615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7D6E85-008B-55B1-9F86-421CFF9E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8" y="1311216"/>
            <a:ext cx="11878575" cy="4408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91F0FEA-26DE-E939-FAE9-052CAD5CE8A0}"/>
              </a:ext>
            </a:extLst>
          </p:cNvPr>
          <p:cNvSpPr txBox="1"/>
          <p:nvPr/>
        </p:nvSpPr>
        <p:spPr>
          <a:xfrm>
            <a:off x="2695758" y="3983171"/>
            <a:ext cx="584439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 las etiquetas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&lt;title&gt;&lt;/title&gt;,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digitar: </a:t>
            </a:r>
          </a:p>
          <a:p>
            <a:pPr algn="ctr"/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CRUD CON SPRING TOOL SUITE 4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5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89F86-8D74-E3E6-4DB1-E48F2C56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E1A656-3C60-F025-389F-44803856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83851"/>
            <a:ext cx="11756954" cy="6484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74C5F0B-0335-123C-7D72-976C5B868CFA}"/>
              </a:ext>
            </a:extLst>
          </p:cNvPr>
          <p:cNvSpPr txBox="1"/>
          <p:nvPr/>
        </p:nvSpPr>
        <p:spPr>
          <a:xfrm>
            <a:off x="858332" y="4009049"/>
            <a:ext cx="32909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agrega la etiqueta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&lt;div&gt;/div&gt;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A86F6D-9DFE-91FE-2C79-DDBABD7929EE}"/>
              </a:ext>
            </a:extLst>
          </p:cNvPr>
          <p:cNvSpPr txBox="1"/>
          <p:nvPr/>
        </p:nvSpPr>
        <p:spPr>
          <a:xfrm>
            <a:off x="5517085" y="3386830"/>
            <a:ext cx="6344236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4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ES" dirty="0"/>
              <a:t>Sirve para organizar elementos relacionados dentro de una misma </a:t>
            </a:r>
            <a:r>
              <a:rPr lang="es-ES" dirty="0">
                <a:solidFill>
                  <a:srgbClr val="FF0000"/>
                </a:solidFill>
              </a:rPr>
              <a:t>sección lógica de la página.</a:t>
            </a:r>
          </a:p>
          <a:p>
            <a:pPr algn="just"/>
            <a:endParaRPr lang="es-ES" sz="1200" dirty="0"/>
          </a:p>
          <a:p>
            <a:pPr algn="just"/>
            <a:r>
              <a:rPr lang="es-ES" dirty="0"/>
              <a:t>No tiene un </a:t>
            </a:r>
            <a:r>
              <a:rPr lang="es-ES" dirty="0">
                <a:solidFill>
                  <a:srgbClr val="FF0000"/>
                </a:solidFill>
              </a:rPr>
              <a:t>propósito semántico </a:t>
            </a:r>
            <a:r>
              <a:rPr lang="es-ES" dirty="0"/>
              <a:t>específico, su único objetivo es </a:t>
            </a:r>
            <a:r>
              <a:rPr lang="es-ES" dirty="0">
                <a:solidFill>
                  <a:srgbClr val="FF0000"/>
                </a:solidFill>
              </a:rPr>
              <a:t>agrupar contenido.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8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0C8BE-CD5A-597B-D992-276117F11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93BBD8-7525-DD60-AB98-9FDD26AB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6" y="100732"/>
            <a:ext cx="11515802" cy="6627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97D8C7E-9334-7949-B269-6FE707240B79}"/>
              </a:ext>
            </a:extLst>
          </p:cNvPr>
          <p:cNvSpPr txBox="1"/>
          <p:nvPr/>
        </p:nvSpPr>
        <p:spPr>
          <a:xfrm>
            <a:off x="5562599" y="4500754"/>
            <a:ext cx="627283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 la etiqueta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div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se aplica un marge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 superior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(mt=margin top),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 un valor equivalente a cuatro unidades espaciales del sistema de diseño de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Bootstrap.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27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9DCDF-9129-5C89-4B3E-28A549AAF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557313-24B7-1596-0C02-CCAE51CB5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8" y="103518"/>
            <a:ext cx="11877339" cy="6581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031B057-8637-3950-78C2-241C4129314D}"/>
              </a:ext>
            </a:extLst>
          </p:cNvPr>
          <p:cNvSpPr txBox="1"/>
          <p:nvPr/>
        </p:nvSpPr>
        <p:spPr>
          <a:xfrm>
            <a:off x="4718651" y="4672572"/>
            <a:ext cx="7290140" cy="1969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 la clase: </a:t>
            </a:r>
            <a:r>
              <a:rPr lang="es-E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text-center, </a:t>
            </a: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centra el texto horizontalmente dentro de su </a:t>
            </a:r>
            <a:r>
              <a:rPr lang="es-E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contenedor.</a:t>
            </a:r>
          </a:p>
          <a:p>
            <a:pPr algn="just"/>
            <a:endParaRPr lang="es-E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 </a:t>
            </a:r>
            <a:r>
              <a:rPr lang="es-E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mb-4 (margin bottom), </a:t>
            </a: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agrega un margen inferior de </a:t>
            </a:r>
            <a:r>
              <a:rPr lang="es-E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16px</a:t>
            </a: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al título, generando un espacio entre el texto y el siguiente contenido.</a:t>
            </a:r>
            <a:endParaRPr lang="es-PE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72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574E4-24B3-BF1F-0C5B-D1A8226E8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CE7307-87FA-1EE9-256C-C364BE77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2" y="95062"/>
            <a:ext cx="11844068" cy="65817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F9563F4-07AB-727C-BA27-D6C1012A0076}"/>
              </a:ext>
            </a:extLst>
          </p:cNvPr>
          <p:cNvSpPr txBox="1"/>
          <p:nvPr/>
        </p:nvSpPr>
        <p:spPr>
          <a:xfrm>
            <a:off x="5295188" y="4509380"/>
            <a:ext cx="472871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agrega las etiquetas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&lt;table&gt;&lt;/table&gt;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para crear una tabla.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55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3B20F-9647-DA8F-564B-25595295D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816C87-D56B-9645-A050-53B516AF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2" y="383873"/>
            <a:ext cx="11930329" cy="6033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9873740-5029-6778-518A-2263ED5C2C66}"/>
              </a:ext>
            </a:extLst>
          </p:cNvPr>
          <p:cNvSpPr txBox="1"/>
          <p:nvPr/>
        </p:nvSpPr>
        <p:spPr>
          <a:xfrm>
            <a:off x="5287993" y="4656868"/>
            <a:ext cx="6783235" cy="1877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La clase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table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crea una tabla con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estilo básico.</a:t>
            </a:r>
          </a:p>
          <a:p>
            <a:pPr algn="just"/>
            <a:endParaRPr lang="es-ES" sz="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La clase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table-striped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alterna colores en las filas para mayor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legibilidad.</a:t>
            </a:r>
          </a:p>
          <a:p>
            <a:pPr algn="just"/>
            <a:endParaRPr lang="es-ES" sz="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La clase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table-bordered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agrega bordes alrededor de las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celdas.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86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9B047-4437-8358-27D4-CDBD67A22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A758E4-9CD3-2F61-01DB-6DC94434E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138422"/>
            <a:ext cx="11887200" cy="6564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900D49B-10D4-6E45-388E-C77B5ADCEB6A}"/>
              </a:ext>
            </a:extLst>
          </p:cNvPr>
          <p:cNvSpPr txBox="1"/>
          <p:nvPr/>
        </p:nvSpPr>
        <p:spPr>
          <a:xfrm>
            <a:off x="5957984" y="4373919"/>
            <a:ext cx="4863141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 la etiqueta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&lt;thead&gt;&lt;/thead&gt;,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utiliza para definir el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encabezado de una tabla.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2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5CA08-98C6-0C5C-D197-6956E67AE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BBCBA2-DF0F-DD33-70ED-BFA2B7BE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" y="111145"/>
            <a:ext cx="11862599" cy="6617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2FD40E8-ACD4-72EF-B6EE-36C3BDBA1F9A}"/>
              </a:ext>
            </a:extLst>
          </p:cNvPr>
          <p:cNvSpPr txBox="1"/>
          <p:nvPr/>
        </p:nvSpPr>
        <p:spPr>
          <a:xfrm>
            <a:off x="6061496" y="4141008"/>
            <a:ext cx="328091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 la etiqueta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&lt;tr&gt;&lt;/tr&gt;,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genera una nueva fila.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63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80501-4A91-8A3D-DF63-9EED694C3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0D3605-6D3D-8F5C-4710-49078B9AA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79" y="93605"/>
            <a:ext cx="9418747" cy="6655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CC816DA-5A91-8CBF-097A-8DD1D5AEB3CA}"/>
              </a:ext>
            </a:extLst>
          </p:cNvPr>
          <p:cNvSpPr txBox="1"/>
          <p:nvPr/>
        </p:nvSpPr>
        <p:spPr>
          <a:xfrm>
            <a:off x="1127179" y="3183478"/>
            <a:ext cx="496881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 las etiquetas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&lt;th&gt; (table header),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definen las columnas del encabezado de la tabla.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7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DE0DC-CC38-AEC5-6D90-E8570BEB4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E8C1818-740F-FA55-E289-7ABE603C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10" y="138023"/>
            <a:ext cx="5333003" cy="65474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197086F-483D-9184-D5A2-E21033FCA603}"/>
              </a:ext>
            </a:extLst>
          </p:cNvPr>
          <p:cNvSpPr txBox="1"/>
          <p:nvPr/>
        </p:nvSpPr>
        <p:spPr>
          <a:xfrm>
            <a:off x="4615134" y="940918"/>
            <a:ext cx="47100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Digitar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Thymeleaf,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pulsar enter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19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60FDD-1393-E99E-0009-BD559CC4B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47AEE6-B809-63F2-7FB6-4D4D50A57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1" y="91531"/>
            <a:ext cx="9482233" cy="6654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0EED92E-D3E1-654F-A694-E97C19ABCE1B}"/>
              </a:ext>
            </a:extLst>
          </p:cNvPr>
          <p:cNvSpPr txBox="1"/>
          <p:nvPr/>
        </p:nvSpPr>
        <p:spPr>
          <a:xfrm>
            <a:off x="6230435" y="4779359"/>
            <a:ext cx="522545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 la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etiqueta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&lt;tbody&gt;&lt;/tbody&gt;,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ontiene las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filas de datos (etiquetas &lt;tr&gt;)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y cada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celda de datos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dentro de estas filas (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etiquetas &lt;td&gt;).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9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44F66-5083-7E54-ADE1-EA59419FE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2F68BB-9BF9-DFB7-1EDD-A6ED5DC4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82" y="122160"/>
            <a:ext cx="8685182" cy="6615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EC38114-51E3-89BA-43EF-45A8B0C45B9A}"/>
              </a:ext>
            </a:extLst>
          </p:cNvPr>
          <p:cNvSpPr txBox="1"/>
          <p:nvPr/>
        </p:nvSpPr>
        <p:spPr>
          <a:xfrm>
            <a:off x="6213181" y="4751542"/>
            <a:ext cx="327587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 la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etiqueta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&lt;tr&gt;&lt;/tr&gt;,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crea una nueva fila.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89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EEE4F-54F1-9CF2-C86F-AA0A1580C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01BF6B-8002-4541-B84A-54A9C274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8" y="105982"/>
            <a:ext cx="9522315" cy="66113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2230A93-C49D-D112-1298-643DE954924B}"/>
              </a:ext>
            </a:extLst>
          </p:cNvPr>
          <p:cNvSpPr txBox="1"/>
          <p:nvPr/>
        </p:nvSpPr>
        <p:spPr>
          <a:xfrm>
            <a:off x="8507951" y="2121277"/>
            <a:ext cx="3632294" cy="469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th:each.- </a:t>
            </a:r>
            <a:r>
              <a:rPr lang="es-ES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 el atributo de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Thymeleaf</a:t>
            </a:r>
            <a:r>
              <a:rPr lang="es-ES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que permite iterar sobre una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lista</a:t>
            </a:r>
            <a:r>
              <a:rPr lang="es-ES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un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array</a:t>
            </a:r>
            <a:r>
              <a:rPr lang="es-ES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o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cualquier estructura de datos iterable.</a:t>
            </a:r>
          </a:p>
          <a:p>
            <a:pPr algn="just"/>
            <a:endParaRPr lang="es-E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persona.- </a:t>
            </a:r>
            <a:r>
              <a:rPr lang="es-ES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 el nombre de la variable que representa cada elemento de la colección durante la iteración.</a:t>
            </a:r>
          </a:p>
          <a:p>
            <a:pPr algn="just"/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${personas}.- </a:t>
            </a:r>
            <a:r>
              <a:rPr lang="es-ES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Hace referencia a un atributo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personas</a:t>
            </a:r>
            <a:r>
              <a:rPr lang="es-ES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que ha sido enviada desde el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controlador</a:t>
            </a:r>
            <a:r>
              <a:rPr lang="es-ES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al modelo y contiene la colección de datos que se desea mostrar.</a:t>
            </a:r>
            <a:endParaRPr lang="es-PE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98E1F4-52C6-5831-50AE-20FD6C5E2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0" y="4091458"/>
            <a:ext cx="3233293" cy="2603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53C52B5-B43D-EB08-5EB6-7B34D9778EDB}"/>
              </a:ext>
            </a:extLst>
          </p:cNvPr>
          <p:cNvSpPr txBox="1"/>
          <p:nvPr/>
        </p:nvSpPr>
        <p:spPr>
          <a:xfrm>
            <a:off x="1612996" y="6215270"/>
            <a:ext cx="233847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Atributo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personas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22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0F439-D891-1C60-5669-F52C6B5F7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3ED2537-2443-05B3-A253-F0031617C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659" y="86146"/>
            <a:ext cx="9475802" cy="6642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8001788-34CA-9F51-B964-BAE204E2B4BC}"/>
              </a:ext>
            </a:extLst>
          </p:cNvPr>
          <p:cNvSpPr txBox="1"/>
          <p:nvPr/>
        </p:nvSpPr>
        <p:spPr>
          <a:xfrm>
            <a:off x="769905" y="2916054"/>
            <a:ext cx="51564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just">
              <a:defRPr sz="20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los atributos de la clase </a:t>
            </a:r>
            <a:r>
              <a:rPr lang="es-ES" dirty="0">
                <a:solidFill>
                  <a:srgbClr val="FF0000"/>
                </a:solidFill>
              </a:rPr>
              <a:t>Persona</a:t>
            </a:r>
            <a:r>
              <a:rPr lang="es-ES" dirty="0"/>
              <a:t> se imprimen dinámicamente en el HTML al iterar sobre la lista de objetos Persona.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6B124A-ACC5-4118-9A69-CB199F52C980}"/>
              </a:ext>
            </a:extLst>
          </p:cNvPr>
          <p:cNvSpPr txBox="1"/>
          <p:nvPr/>
        </p:nvSpPr>
        <p:spPr>
          <a:xfrm>
            <a:off x="450728" y="4062891"/>
            <a:ext cx="547561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just">
              <a:defRPr sz="20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El controlador agrega la lista de objetos Persona al modelo con </a:t>
            </a:r>
            <a:r>
              <a:rPr lang="es-ES" dirty="0">
                <a:solidFill>
                  <a:srgbClr val="FF0000"/>
                </a:solidFill>
              </a:rPr>
              <a:t>model.addAttribute("personas", personas).</a:t>
            </a:r>
          </a:p>
          <a:p>
            <a:endParaRPr lang="es-ES" dirty="0"/>
          </a:p>
          <a:p>
            <a:r>
              <a:rPr lang="es-ES" dirty="0"/>
              <a:t>Esto permite que </a:t>
            </a:r>
            <a:r>
              <a:rPr lang="es-ES" dirty="0">
                <a:solidFill>
                  <a:srgbClr val="FF0000"/>
                </a:solidFill>
              </a:rPr>
              <a:t>Thymeleaf</a:t>
            </a:r>
            <a:r>
              <a:rPr lang="es-ES" dirty="0"/>
              <a:t> tenga acceso a esta lista en el archivo </a:t>
            </a:r>
            <a:r>
              <a:rPr lang="es-ES" dirty="0">
                <a:solidFill>
                  <a:srgbClr val="FF0000"/>
                </a:solidFill>
              </a:rPr>
              <a:t>HTML.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0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D4B60-9659-1C16-0AE0-C4C802C8C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074ABB-00A3-802C-6C08-A7459CD2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12" y="150962"/>
            <a:ext cx="5340029" cy="6556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DE4B2E-E0BE-6F8A-A1B9-60CD6141D4D9}"/>
              </a:ext>
            </a:extLst>
          </p:cNvPr>
          <p:cNvSpPr txBox="1"/>
          <p:nvPr/>
        </p:nvSpPr>
        <p:spPr>
          <a:xfrm>
            <a:off x="5417390" y="2485047"/>
            <a:ext cx="362309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Install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0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8F4BD-E823-AD6E-BCDA-8E6DBF350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0185C4-7B35-8AC0-D1E3-30DFFBED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08" y="107832"/>
            <a:ext cx="5401028" cy="6630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570E2-5AD7-F680-1125-AB8AB5B423BE}"/>
              </a:ext>
            </a:extLst>
          </p:cNvPr>
          <p:cNvSpPr txBox="1"/>
          <p:nvPr/>
        </p:nvSpPr>
        <p:spPr>
          <a:xfrm>
            <a:off x="5054631" y="5426654"/>
            <a:ext cx="362309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Proceso de instalación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1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37B16-62F6-D11D-1D46-43364773E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02CB4F-5459-B774-BE50-0D12E178B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07" y="146649"/>
            <a:ext cx="5333003" cy="65474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976CA55-C1A2-9665-394C-A4485675916F}"/>
              </a:ext>
            </a:extLst>
          </p:cNvPr>
          <p:cNvSpPr txBox="1"/>
          <p:nvPr/>
        </p:nvSpPr>
        <p:spPr>
          <a:xfrm>
            <a:off x="4675562" y="5909732"/>
            <a:ext cx="347639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Finish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7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A6EFB-2385-B130-17B8-1D33B65B2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0E3FDD-A6C5-3A80-67CC-0730198B8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7" y="945805"/>
            <a:ext cx="11510886" cy="4966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AB7673E-54F3-9640-CC27-685BE0857370}"/>
              </a:ext>
            </a:extLst>
          </p:cNvPr>
          <p:cNvSpPr txBox="1"/>
          <p:nvPr/>
        </p:nvSpPr>
        <p:spPr>
          <a:xfrm>
            <a:off x="3778368" y="578607"/>
            <a:ext cx="477040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muestra la siguiente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ventana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1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133EF-ACDF-1AA1-35BB-983BB4F68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E3FDFA-CA52-760E-27D8-BDA9A425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0" y="847812"/>
            <a:ext cx="11910763" cy="5138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C54B050-336D-AF8C-8507-7E564E0C357B}"/>
              </a:ext>
            </a:extLst>
          </p:cNvPr>
          <p:cNvSpPr txBox="1"/>
          <p:nvPr/>
        </p:nvSpPr>
        <p:spPr>
          <a:xfrm>
            <a:off x="301925" y="2657576"/>
            <a:ext cx="260517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casilla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6FBE86-4491-8C34-2779-7B24AD839840}"/>
              </a:ext>
            </a:extLst>
          </p:cNvPr>
          <p:cNvSpPr txBox="1"/>
          <p:nvPr/>
        </p:nvSpPr>
        <p:spPr>
          <a:xfrm>
            <a:off x="4088917" y="5337518"/>
            <a:ext cx="46898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Trust Selected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9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47585-D912-6767-C246-2166E99FA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21DC27-D9D3-6EEE-04BF-E442C34AE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08" y="1873145"/>
            <a:ext cx="11723183" cy="31117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49DD762-AD74-7A68-A811-02AF87D4EF7F}"/>
              </a:ext>
            </a:extLst>
          </p:cNvPr>
          <p:cNvSpPr txBox="1"/>
          <p:nvPr/>
        </p:nvSpPr>
        <p:spPr>
          <a:xfrm>
            <a:off x="4873922" y="1524642"/>
            <a:ext cx="332117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Reiniciar el programa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69434E-CD8C-D660-575E-24283BD4F681}"/>
              </a:ext>
            </a:extLst>
          </p:cNvPr>
          <p:cNvSpPr txBox="1"/>
          <p:nvPr/>
        </p:nvSpPr>
        <p:spPr>
          <a:xfrm>
            <a:off x="2516033" y="4119114"/>
            <a:ext cx="45576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Restart Now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14256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617</Words>
  <Application>Microsoft Office PowerPoint</Application>
  <PresentationFormat>Panorámica</PresentationFormat>
  <Paragraphs>64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Amasis MT Pro Black</vt:lpstr>
      <vt:lpstr>Aptos Black</vt:lpstr>
      <vt:lpstr>Arial</vt:lpstr>
      <vt:lpstr>Felix Titling</vt:lpstr>
      <vt:lpstr>Goudy Old Style</vt:lpstr>
      <vt:lpstr>ArchwayVTI</vt:lpstr>
      <vt:lpstr>FRONT END - HTML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ALUMNO - YOVER SAUL INCA CHANTA</cp:lastModifiedBy>
  <cp:revision>353</cp:revision>
  <dcterms:created xsi:type="dcterms:W3CDTF">2024-12-15T23:07:37Z</dcterms:created>
  <dcterms:modified xsi:type="dcterms:W3CDTF">2025-01-20T00:35:59Z</dcterms:modified>
</cp:coreProperties>
</file>