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7" r:id="rId1"/>
  </p:sldMasterIdLst>
  <p:sldIdLst>
    <p:sldId id="256" r:id="rId2"/>
    <p:sldId id="464" r:id="rId3"/>
    <p:sldId id="463" r:id="rId4"/>
    <p:sldId id="490" r:id="rId5"/>
    <p:sldId id="491" r:id="rId6"/>
    <p:sldId id="492" r:id="rId7"/>
    <p:sldId id="465" r:id="rId8"/>
    <p:sldId id="466" r:id="rId9"/>
    <p:sldId id="467" r:id="rId10"/>
    <p:sldId id="468" r:id="rId11"/>
    <p:sldId id="470" r:id="rId12"/>
    <p:sldId id="471" r:id="rId13"/>
    <p:sldId id="469" r:id="rId14"/>
    <p:sldId id="480" r:id="rId15"/>
    <p:sldId id="482" r:id="rId16"/>
    <p:sldId id="488" r:id="rId1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098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06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28808-26D1-4F4B-96F4-F3082078DD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7008" y="1122362"/>
            <a:ext cx="8816632" cy="357155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E0C639-B0CD-4365-98A9-C1E5FF6CF4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7008" y="5521960"/>
            <a:ext cx="8816632" cy="94487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80C52-E6BB-4B27-B5D8-2D33B2497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7C649-4A0C-4EF2-8FC1-2BCF0BF9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E03F2-D0FE-49BB-8AEC-E99C4DB2D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4A7CC8F-56A6-423D-B67A-8BA89D3EC911}"/>
              </a:ext>
            </a:extLst>
          </p:cNvPr>
          <p:cNvCxnSpPr>
            <a:cxnSpLocks/>
          </p:cNvCxnSpPr>
          <p:nvPr/>
        </p:nvCxnSpPr>
        <p:spPr>
          <a:xfrm flipH="1">
            <a:off x="4" y="5143500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6839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56D52-667C-4E67-9038-A0BDFD8CC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3E72AC-0272-475A-BD25-2AB7AC1DEF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FBFF2-9ECB-4CDD-87FA-9DD1F87BF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C12B3-DAF5-4BA7-A3A6-D0284716D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171AE-4A11-4035-A072-9AC4053FF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760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A52E95-2F50-48D3-B00E-4C259644E7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50174" y="838199"/>
            <a:ext cx="2303626" cy="5338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617C9B-4E02-49C8-B6DF-65ED3C990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38199"/>
            <a:ext cx="7734300" cy="5338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CA10C-AC31-4D80-B78F-08E48CDCB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B5B7-F312-4BC9-A5D3-72E065D1B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2E489-5442-4698-B6E3-3421A97C2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1F3A7E1-F157-4338-B7F7-9C0A2D60B7FF}"/>
              </a:ext>
            </a:extLst>
          </p:cNvPr>
          <p:cNvCxnSpPr>
            <a:cxnSpLocks/>
          </p:cNvCxnSpPr>
          <p:nvPr/>
        </p:nvCxnSpPr>
        <p:spPr>
          <a:xfrm>
            <a:off x="8811337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6718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05B5E-C545-4763-BA47-4C2C0FCA5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263F8-8E34-4910-BF7A-F1C5A9968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E74E5-D20D-4AB7-8D98-F336CE0EC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D23AA-8F22-4B09-8FAA-CD16E5D66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8A028-A0C8-45E7-915E-B83FF59C9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302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9F01F-198D-4AAD-B4FB-AD3B44981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8200"/>
            <a:ext cx="9438640" cy="4114800"/>
          </a:xfrm>
        </p:spPr>
        <p:txBody>
          <a:bodyPr anchor="t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0BCC2B-311B-4FB6-B3A5-26F68055A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5217160"/>
            <a:ext cx="9438640" cy="802640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CB73D-2D6B-4FA6-89A4-DCC89F80E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0C188-FF43-44C1-A005-679168D5F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D1188-DA27-47B2-8176-31193EEC4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813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B5A25-7E99-42A8-8D6D-648EFE203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501DC-62B7-42BD-A941-D34E92719C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79"/>
            <a:ext cx="5181600" cy="4165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65C5C1-4FD4-4958-99A0-BDADECA33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11679"/>
            <a:ext cx="5181600" cy="4165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1B234-5D54-44E5-B41D-B205AAF50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67BCDB-6B96-45D6-B5E9-823A96EBD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239C5F-F16F-4AFD-98D1-FA3BB96AF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867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44C1F-0040-4BBF-81A6-FD2E30637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7978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894A7-1DA1-44C1-8ED0-716279430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824035"/>
            <a:ext cx="4997132" cy="681040"/>
          </a:xfrm>
        </p:spPr>
        <p:txBody>
          <a:bodyPr anchor="b"/>
          <a:lstStyle>
            <a:lvl1pPr marL="0" indent="0">
              <a:buNone/>
              <a:defRPr sz="2400" b="1" i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9AB945-31E2-4B60-9076-CBB8F85949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499713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71B3EA-2E84-4B8B-A104-81BD577424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55080" y="1824035"/>
            <a:ext cx="5000308" cy="681040"/>
          </a:xfrm>
        </p:spPr>
        <p:txBody>
          <a:bodyPr anchor="b"/>
          <a:lstStyle>
            <a:lvl1pPr marL="0" indent="0">
              <a:buNone/>
              <a:defRPr sz="2400" b="1" i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511AB8-302C-476E-B80A-AA739911E3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55080" y="2505075"/>
            <a:ext cx="500030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B47C29-FE34-4E6E-9921-78C54673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F6B420-A9CE-4BB6-A653-5C3ABC7D6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1DF8FE-1179-4798-B16D-AF1DFA266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934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66F1A-0A68-4048-808F-CD7A9F3B0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9592"/>
            <a:ext cx="10515600" cy="1573223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ACB3E6-5365-48F5-8D2A-0B002BA35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7D8EE9-4D97-4B2F-8D38-41CB9EE77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2C5952-0A27-4FAB-A3FD-120037876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656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D08427-909D-4679-9192-BC99557A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8E39A6-1E09-42B5-85B4-7E8B5AB2A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938940-01DD-4C97-8649-E01C3B0ED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362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93B3D-D568-40B4-A73A-1C8EA9ABB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691818" cy="1701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86EB3-917A-43B7-85BB-D00B5D2F0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4798" y="987425"/>
            <a:ext cx="5840589" cy="50323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AC029-3BC1-4637-A7F9-BC786DC26A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372360"/>
            <a:ext cx="3691817" cy="349662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90B948-89C5-4AC5-B7A0-17136F5C5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6C8C5-652F-46CB-BD26-E262B057F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FB50CB-E91F-4B71-81F0-800F2B51A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B69B885-FDB8-4C62-A285-A0CDC49A6B0C}"/>
              </a:ext>
            </a:extLst>
          </p:cNvPr>
          <p:cNvCxnSpPr>
            <a:cxnSpLocks/>
          </p:cNvCxnSpPr>
          <p:nvPr/>
        </p:nvCxnSpPr>
        <p:spPr>
          <a:xfrm>
            <a:off x="502320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1298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F941E-6445-4840-81AE-104EF7A4F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696652" cy="1701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F8B866-E32B-4AE7-AEF3-6974AE3288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86120" y="838200"/>
            <a:ext cx="5603238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2ABB7A-E157-499A-B224-C2313181F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367280"/>
            <a:ext cx="3696652" cy="35017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C77283-E2B8-405E-BB6E-9F121140E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21F05-EB94-417F-B19B-96FF3D9EC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7C3C7-B6DB-4064-8E66-9FB770C88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1E233FA-220A-423F-907E-5F81526A28A0}"/>
              </a:ext>
            </a:extLst>
          </p:cNvPr>
          <p:cNvCxnSpPr>
            <a:cxnSpLocks/>
          </p:cNvCxnSpPr>
          <p:nvPr/>
        </p:nvCxnSpPr>
        <p:spPr>
          <a:xfrm>
            <a:off x="502320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4094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476A66-BE83-43F9-A28B-02DF7879A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4990"/>
            <a:ext cx="10515600" cy="11168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76E94-F276-4F0F-8DD9-B1F8A3198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61469"/>
            <a:ext cx="10515600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D964E-3A2E-4DB9-B96A-EDE144A47B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25981" y="4687095"/>
            <a:ext cx="270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6CCBF3A-D7FB-4B97-8FD5-6FFB20CB1E8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CB382-EE11-430D-941A-DB76EEB7F2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131161" y="1592957"/>
            <a:ext cx="29735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562FE-ACD1-43F2-A3DE-5B11E10B7E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5746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EB34A3B-1FD5-48FF-9982-1E64C864C01D}"/>
              </a:ext>
            </a:extLst>
          </p:cNvPr>
          <p:cNvCxnSpPr>
            <a:cxnSpLocks/>
          </p:cNvCxnSpPr>
          <p:nvPr/>
        </p:nvCxnSpPr>
        <p:spPr>
          <a:xfrm flipH="1">
            <a:off x="4" y="1824111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2788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Goudy Old Style" panose="02020502050305020303" pitchFamily="18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Goudy Old Style" panose="02020502050305020303" pitchFamily="18" charset="0"/>
        <a:buChar char="–"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FA9327B-0F60-46E3-AD80-CE73838567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1F3316F-AE07-12A6-90FD-C6E39D06DB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074990"/>
            <a:ext cx="12191980" cy="1696746"/>
          </a:xfrm>
        </p:spPr>
        <p:txBody>
          <a:bodyPr anchor="ctr" anchorCtr="0">
            <a:noAutofit/>
          </a:bodyPr>
          <a:lstStyle/>
          <a:p>
            <a:pPr algn="ctr"/>
            <a:r>
              <a:rPr lang="es-ES" sz="8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F0502020204030204" pitchFamily="18" charset="0"/>
              </a:rPr>
              <a:t>CONEXIÓN A MYSQL</a:t>
            </a:r>
          </a:p>
        </p:txBody>
      </p:sp>
      <p:pic>
        <p:nvPicPr>
          <p:cNvPr id="4" name="Picture 3" descr="Arte de círculo 3D de neón">
            <a:extLst>
              <a:ext uri="{FF2B5EF4-FFF2-40B4-BE49-F238E27FC236}">
                <a16:creationId xmlns:a16="http://schemas.microsoft.com/office/drawing/2014/main" id="{AD445625-5069-3F78-FA14-1373E529847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0905" b="9707"/>
          <a:stretch/>
        </p:blipFill>
        <p:spPr>
          <a:xfrm>
            <a:off x="20" y="0"/>
            <a:ext cx="12191980" cy="4923691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D1C99D0-461D-4A91-81EF-CCCD798B3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4305300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9098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601454-47DC-8ABE-EBA3-7BCDD262C0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3CB747B-390F-BED4-1361-46D795DA6C87}"/>
              </a:ext>
            </a:extLst>
          </p:cNvPr>
          <p:cNvSpPr txBox="1"/>
          <p:nvPr/>
        </p:nvSpPr>
        <p:spPr>
          <a:xfrm>
            <a:off x="146648" y="43699"/>
            <a:ext cx="1196483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F0502020204030204" pitchFamily="18" charset="0"/>
              </a:rPr>
              <a:t>CONEXIÓN A MYSQL</a:t>
            </a:r>
            <a:endParaRPr lang="es-ES" sz="44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4C5EF8B-8783-B0B5-267B-6EF897144D8C}"/>
              </a:ext>
            </a:extLst>
          </p:cNvPr>
          <p:cNvSpPr txBox="1"/>
          <p:nvPr/>
        </p:nvSpPr>
        <p:spPr>
          <a:xfrm>
            <a:off x="927336" y="5080698"/>
            <a:ext cx="10317192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s-ES" sz="32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Esta propiedad especifica el nombre de usuario para acceder a la base de datos, el usuario es : </a:t>
            </a:r>
            <a:r>
              <a:rPr lang="es-E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admin.</a:t>
            </a:r>
            <a:endParaRPr lang="es-PE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Black" panose="020F050202020403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AC43C85-4B44-DA40-4C3F-0179352E2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21" y="1319839"/>
            <a:ext cx="11895823" cy="36440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13119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43B168-76E0-230D-1E75-F58D7F0F98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C047FCED-AF3B-C0A0-D360-C49481375108}"/>
              </a:ext>
            </a:extLst>
          </p:cNvPr>
          <p:cNvSpPr txBox="1"/>
          <p:nvPr/>
        </p:nvSpPr>
        <p:spPr>
          <a:xfrm>
            <a:off x="146648" y="43699"/>
            <a:ext cx="1196483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F0502020204030204" pitchFamily="18" charset="0"/>
              </a:rPr>
              <a:t>CONEXIÓN A MYSQL</a:t>
            </a:r>
            <a:endParaRPr lang="es-ES" sz="44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BD7B1F1-334E-5DD3-840C-6F4CE2771B95}"/>
              </a:ext>
            </a:extLst>
          </p:cNvPr>
          <p:cNvSpPr txBox="1"/>
          <p:nvPr/>
        </p:nvSpPr>
        <p:spPr>
          <a:xfrm>
            <a:off x="1117119" y="4602553"/>
            <a:ext cx="9765102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sz="32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Se define la contraseña del usuario que se usará para conectarse a la base de datos y es </a:t>
            </a:r>
            <a:r>
              <a:rPr lang="es-E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1234</a:t>
            </a:r>
            <a:r>
              <a:rPr lang="es-ES" sz="32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.</a:t>
            </a:r>
            <a:endParaRPr lang="es-PE" sz="3200" b="1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Black" panose="020F050202020403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59A1C61-0648-C1BA-4CC8-369F93CF3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63" y="1482048"/>
            <a:ext cx="11737674" cy="29778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05403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49C1FA-2CE5-82DC-EE85-99B32FFBF2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31A9B7DD-96FE-2874-283F-6CF6D12AFAC1}"/>
              </a:ext>
            </a:extLst>
          </p:cNvPr>
          <p:cNvSpPr txBox="1"/>
          <p:nvPr/>
        </p:nvSpPr>
        <p:spPr>
          <a:xfrm>
            <a:off x="146648" y="43699"/>
            <a:ext cx="1196483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F0502020204030204" pitchFamily="18" charset="0"/>
              </a:rPr>
              <a:t>CONEXIÓN A MYSQL</a:t>
            </a:r>
            <a:endParaRPr lang="es-ES" sz="44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589540E-1D07-B642-650A-A0A519AD2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051" y="1055342"/>
            <a:ext cx="11711796" cy="33614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AEB6E59B-85DB-FC77-2006-1A049A1D02F1}"/>
              </a:ext>
            </a:extLst>
          </p:cNvPr>
          <p:cNvSpPr txBox="1"/>
          <p:nvPr/>
        </p:nvSpPr>
        <p:spPr>
          <a:xfrm>
            <a:off x="933090" y="4598659"/>
            <a:ext cx="10489719" cy="2000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sz="28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Es el controlador </a:t>
            </a:r>
            <a:r>
              <a:rPr lang="es-E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JDBC </a:t>
            </a:r>
            <a:r>
              <a:rPr lang="es-ES" sz="28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que </a:t>
            </a:r>
            <a:r>
              <a:rPr lang="es-E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Spring Boot </a:t>
            </a:r>
            <a:r>
              <a:rPr lang="es-ES" sz="28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utilizará para conectarse a </a:t>
            </a:r>
            <a:r>
              <a:rPr lang="es-E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MySQL.</a:t>
            </a:r>
          </a:p>
          <a:p>
            <a:endParaRPr lang="es-ES" sz="1200" b="1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Black" panose="020F0502020204030204" pitchFamily="34" charset="0"/>
            </a:endParaRPr>
          </a:p>
          <a:p>
            <a:r>
              <a:rPr lang="es-ES" sz="28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 El valor </a:t>
            </a:r>
            <a:r>
              <a:rPr lang="es-E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com.mysql.cj.jdbc.Driver </a:t>
            </a:r>
            <a:r>
              <a:rPr lang="es-ES" sz="28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es el </a:t>
            </a:r>
            <a:r>
              <a:rPr lang="es-E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controlador</a:t>
            </a:r>
            <a:r>
              <a:rPr lang="es-ES" sz="28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 oficial de </a:t>
            </a:r>
            <a:r>
              <a:rPr lang="es-E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MySQL</a:t>
            </a:r>
            <a:r>
              <a:rPr lang="es-ES" sz="28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 para las versiones actuales.</a:t>
            </a:r>
            <a:endParaRPr lang="es-PE" sz="2800" b="1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Black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3778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D8AA40-6EEB-77D4-EC31-8764A100C0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8142C6FD-CCA7-1882-FF8E-08D34A89F131}"/>
              </a:ext>
            </a:extLst>
          </p:cNvPr>
          <p:cNvSpPr txBox="1"/>
          <p:nvPr/>
        </p:nvSpPr>
        <p:spPr>
          <a:xfrm>
            <a:off x="146648" y="43699"/>
            <a:ext cx="1196483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F0502020204030204" pitchFamily="18" charset="0"/>
              </a:rPr>
              <a:t>CONEXIÓN A MYSQL</a:t>
            </a:r>
            <a:endParaRPr lang="es-ES" sz="44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3B934ED-A2DA-FEBB-9AE4-C8E7A411D8B7}"/>
              </a:ext>
            </a:extLst>
          </p:cNvPr>
          <p:cNvSpPr txBox="1"/>
          <p:nvPr/>
        </p:nvSpPr>
        <p:spPr>
          <a:xfrm>
            <a:off x="264545" y="5709470"/>
            <a:ext cx="11662911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Hibernate</a:t>
            </a:r>
            <a:r>
              <a:rPr lang="es-ES" sz="24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 validará que la estructura de la tabla coincida con la entidad, pero no la modificará.</a:t>
            </a:r>
            <a:endParaRPr lang="es-PE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Black" panose="020F050202020403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59D825E-F12E-92B8-6BC5-CF7692726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48" y="942534"/>
            <a:ext cx="11898704" cy="46646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547798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A55BDD-41F1-8E29-04ED-ED5B0C158B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82641399-7B58-1690-28A7-8977B5351985}"/>
              </a:ext>
            </a:extLst>
          </p:cNvPr>
          <p:cNvSpPr txBox="1"/>
          <p:nvPr/>
        </p:nvSpPr>
        <p:spPr>
          <a:xfrm>
            <a:off x="146648" y="43699"/>
            <a:ext cx="1196483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F0502020204030204" pitchFamily="18" charset="0"/>
              </a:rPr>
              <a:t>CONEXIÓN A MYSQL</a:t>
            </a:r>
            <a:endParaRPr lang="es-ES" sz="44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BF308C9-A039-5449-B7D6-A7B3D6B43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792" y="813140"/>
            <a:ext cx="5724415" cy="57543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F8DAD70F-0A25-14B3-4409-E1EA8CF22811}"/>
              </a:ext>
            </a:extLst>
          </p:cNvPr>
          <p:cNvSpPr txBox="1"/>
          <p:nvPr/>
        </p:nvSpPr>
        <p:spPr>
          <a:xfrm>
            <a:off x="4382217" y="873024"/>
            <a:ext cx="4364966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20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1.- Clic derecho sobre el proyecto</a:t>
            </a:r>
            <a:endParaRPr lang="es-PE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Black" panose="020F0502020204030204" pitchFamily="3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52D45BB-10DF-B8FE-5ADA-1966E30AF298}"/>
              </a:ext>
            </a:extLst>
          </p:cNvPr>
          <p:cNvSpPr txBox="1"/>
          <p:nvPr/>
        </p:nvSpPr>
        <p:spPr>
          <a:xfrm>
            <a:off x="4922811" y="4362740"/>
            <a:ext cx="3582834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20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2.- Clic en la opción: </a:t>
            </a:r>
            <a:r>
              <a:rPr lang="es-E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Run As</a:t>
            </a:r>
            <a:endParaRPr lang="es-PE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Black" panose="020F0502020204030204" pitchFamily="34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14A7E22-0FBA-3F26-746D-F16BB61C964B}"/>
              </a:ext>
            </a:extLst>
          </p:cNvPr>
          <p:cNvSpPr txBox="1"/>
          <p:nvPr/>
        </p:nvSpPr>
        <p:spPr>
          <a:xfrm>
            <a:off x="1871927" y="5844805"/>
            <a:ext cx="4597882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20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3.- Clic en la opción: </a:t>
            </a:r>
            <a:r>
              <a:rPr lang="es-E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Spring Boot App</a:t>
            </a:r>
            <a:endParaRPr lang="es-PE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Black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7674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B4FE45-FE81-8961-24E9-6DE4CAD7CE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7EF4ABD-A30B-2C44-B4E1-5D76AA7DFD96}"/>
              </a:ext>
            </a:extLst>
          </p:cNvPr>
          <p:cNvSpPr txBox="1"/>
          <p:nvPr/>
        </p:nvSpPr>
        <p:spPr>
          <a:xfrm>
            <a:off x="146648" y="43699"/>
            <a:ext cx="1196483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F0502020204030204" pitchFamily="18" charset="0"/>
              </a:rPr>
              <a:t>CONEXIÓN A MYSQL</a:t>
            </a:r>
            <a:endParaRPr lang="es-ES" sz="44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E6244A6-0440-9E30-5D6D-E46198E9A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53" y="813140"/>
            <a:ext cx="11917159" cy="577744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F1A669D3-93D3-D067-28E1-B34A40D368FE}"/>
              </a:ext>
            </a:extLst>
          </p:cNvPr>
          <p:cNvSpPr txBox="1"/>
          <p:nvPr/>
        </p:nvSpPr>
        <p:spPr>
          <a:xfrm>
            <a:off x="5535283" y="3635512"/>
            <a:ext cx="5264987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20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El proyecto se ejecuto en forma correcta</a:t>
            </a:r>
            <a:endParaRPr lang="es-PE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Black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2677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92742F-D658-2252-F5AF-942698FFEC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E40FF384-B7E7-D8EE-7662-17319E39A833}"/>
              </a:ext>
            </a:extLst>
          </p:cNvPr>
          <p:cNvSpPr txBox="1"/>
          <p:nvPr/>
        </p:nvSpPr>
        <p:spPr>
          <a:xfrm>
            <a:off x="146648" y="43699"/>
            <a:ext cx="1196483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F0502020204030204" pitchFamily="18" charset="0"/>
              </a:rPr>
              <a:t>CONEXIÓN A MYSQL</a:t>
            </a:r>
            <a:endParaRPr lang="es-ES" sz="44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8C6D19C-1C6E-37EA-7AB6-B09680418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48" y="1604513"/>
            <a:ext cx="11818190" cy="41924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10D2E053-CF08-A50B-3D86-CBB5D0E131EE}"/>
              </a:ext>
            </a:extLst>
          </p:cNvPr>
          <p:cNvSpPr txBox="1"/>
          <p:nvPr/>
        </p:nvSpPr>
        <p:spPr>
          <a:xfrm>
            <a:off x="3822578" y="1061050"/>
            <a:ext cx="4612976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s-ES"/>
            </a:defPPr>
            <a:lvl1pPr algn="ctr">
              <a:defRPr sz="20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s-PE" dirty="0"/>
              <a:t>http://localhost:8080/ListarDatos</a:t>
            </a:r>
          </a:p>
        </p:txBody>
      </p:sp>
    </p:spTree>
    <p:extLst>
      <p:ext uri="{BB962C8B-B14F-4D97-AF65-F5344CB8AC3E}">
        <p14:creationId xmlns:p14="http://schemas.microsoft.com/office/powerpoint/2010/main" val="1479501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17B9AE-18C1-6DE7-9B7B-0C7846959A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17C47F4-5E61-C354-A7C7-72989D49D751}"/>
              </a:ext>
            </a:extLst>
          </p:cNvPr>
          <p:cNvSpPr txBox="1"/>
          <p:nvPr/>
        </p:nvSpPr>
        <p:spPr>
          <a:xfrm>
            <a:off x="146648" y="43699"/>
            <a:ext cx="1196483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F0502020204030204" pitchFamily="18" charset="0"/>
              </a:rPr>
              <a:t>CONEXIÓN A MYSQL</a:t>
            </a:r>
            <a:endParaRPr lang="es-ES" sz="44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74AEF9F-01E4-D91A-3495-81E451BA59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507" y="901010"/>
            <a:ext cx="8937143" cy="57930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F3F8911F-4600-99CD-FD0D-23F0DC9A6AF8}"/>
              </a:ext>
            </a:extLst>
          </p:cNvPr>
          <p:cNvSpPr txBox="1"/>
          <p:nvPr/>
        </p:nvSpPr>
        <p:spPr>
          <a:xfrm>
            <a:off x="2113478" y="2924181"/>
            <a:ext cx="4908424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En el programa </a:t>
            </a:r>
            <a:r>
              <a:rPr lang="es-E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XAMPP</a:t>
            </a:r>
            <a:r>
              <a:rPr lang="es-E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, se activa el puerto </a:t>
            </a:r>
            <a:r>
              <a:rPr lang="es-E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3306 / 3307</a:t>
            </a:r>
            <a:r>
              <a:rPr lang="es-E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 para </a:t>
            </a:r>
            <a:r>
              <a:rPr lang="es-E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MySQL</a:t>
            </a:r>
          </a:p>
        </p:txBody>
      </p:sp>
    </p:spTree>
    <p:extLst>
      <p:ext uri="{BB962C8B-B14F-4D97-AF65-F5344CB8AC3E}">
        <p14:creationId xmlns:p14="http://schemas.microsoft.com/office/powerpoint/2010/main" val="332296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7A6B40-3DF8-69A5-8119-8AAAE13E23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CDEBD0FF-133E-DF19-554F-7390017406E9}"/>
              </a:ext>
            </a:extLst>
          </p:cNvPr>
          <p:cNvSpPr txBox="1"/>
          <p:nvPr/>
        </p:nvSpPr>
        <p:spPr>
          <a:xfrm>
            <a:off x="146648" y="43699"/>
            <a:ext cx="1196483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F0502020204030204" pitchFamily="18" charset="0"/>
              </a:rPr>
              <a:t>CONEXIÓN A MYSQL</a:t>
            </a:r>
            <a:endParaRPr lang="es-ES" sz="44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08A9E1E-D450-BEEA-585A-DF8EFB5AB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91" y="1502697"/>
            <a:ext cx="11801487" cy="422523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6AF35F42-51CB-86ED-E104-A02B4958DFD1}"/>
              </a:ext>
            </a:extLst>
          </p:cNvPr>
          <p:cNvSpPr txBox="1"/>
          <p:nvPr/>
        </p:nvSpPr>
        <p:spPr>
          <a:xfrm>
            <a:off x="5835770" y="1502697"/>
            <a:ext cx="3600088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En el programa </a:t>
            </a:r>
            <a:r>
              <a:rPr lang="es-E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Workbench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EFF81C2-D533-EE87-3650-6C294CD2E5A8}"/>
              </a:ext>
            </a:extLst>
          </p:cNvPr>
          <p:cNvSpPr txBox="1"/>
          <p:nvPr/>
        </p:nvSpPr>
        <p:spPr>
          <a:xfrm>
            <a:off x="3572777" y="5727932"/>
            <a:ext cx="4822163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Se crea la base de datos: </a:t>
            </a:r>
            <a:r>
              <a:rPr lang="es-E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SISTEMA01</a:t>
            </a:r>
          </a:p>
        </p:txBody>
      </p:sp>
    </p:spTree>
    <p:extLst>
      <p:ext uri="{BB962C8B-B14F-4D97-AF65-F5344CB8AC3E}">
        <p14:creationId xmlns:p14="http://schemas.microsoft.com/office/powerpoint/2010/main" val="1779165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2C16D3-07A4-2026-7788-8A8E0D6F5C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E12CBF0-1694-596B-F46A-F5DBC420BA0B}"/>
              </a:ext>
            </a:extLst>
          </p:cNvPr>
          <p:cNvSpPr txBox="1"/>
          <p:nvPr/>
        </p:nvSpPr>
        <p:spPr>
          <a:xfrm>
            <a:off x="146648" y="43699"/>
            <a:ext cx="1196483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F0502020204030204" pitchFamily="18" charset="0"/>
              </a:rPr>
              <a:t>CONEXIÓN A MYSQL</a:t>
            </a:r>
            <a:endParaRPr lang="es-ES" sz="44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78DC239-DD9A-4AF6-1A35-91C79A407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204" y="813140"/>
            <a:ext cx="8905724" cy="584650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3878F5A2-6D9E-08E8-1BBF-DC42FB1123C7}"/>
              </a:ext>
            </a:extLst>
          </p:cNvPr>
          <p:cNvSpPr txBox="1"/>
          <p:nvPr/>
        </p:nvSpPr>
        <p:spPr>
          <a:xfrm>
            <a:off x="6129066" y="881599"/>
            <a:ext cx="3600088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Se genera la tabla </a:t>
            </a:r>
            <a:r>
              <a:rPr lang="es-E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persona</a:t>
            </a:r>
          </a:p>
        </p:txBody>
      </p:sp>
    </p:spTree>
    <p:extLst>
      <p:ext uri="{BB962C8B-B14F-4D97-AF65-F5344CB8AC3E}">
        <p14:creationId xmlns:p14="http://schemas.microsoft.com/office/powerpoint/2010/main" val="757328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32F3B3-B227-88CA-6527-C05B3832BB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F214F0C4-930B-45E9-ED82-7ED03DD2F083}"/>
              </a:ext>
            </a:extLst>
          </p:cNvPr>
          <p:cNvSpPr txBox="1"/>
          <p:nvPr/>
        </p:nvSpPr>
        <p:spPr>
          <a:xfrm>
            <a:off x="146648" y="43699"/>
            <a:ext cx="1196483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F0502020204030204" pitchFamily="18" charset="0"/>
              </a:rPr>
              <a:t>CONEXIÓN A MYSQL</a:t>
            </a:r>
            <a:endParaRPr lang="es-ES" sz="44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7B28E51-CEBF-BEA6-3499-B51E60359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21" y="813139"/>
            <a:ext cx="11955001" cy="342243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8E62879D-5B24-87AD-B610-0753CDA8AC02}"/>
              </a:ext>
            </a:extLst>
          </p:cNvPr>
          <p:cNvSpPr txBox="1"/>
          <p:nvPr/>
        </p:nvSpPr>
        <p:spPr>
          <a:xfrm>
            <a:off x="3185306" y="1770119"/>
            <a:ext cx="5821388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Se agregan los registros hacia la tabla </a:t>
            </a:r>
            <a:r>
              <a:rPr lang="es-E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persona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0FD7905-8E21-0D5C-F741-196E174D1C43}"/>
              </a:ext>
            </a:extLst>
          </p:cNvPr>
          <p:cNvSpPr txBox="1"/>
          <p:nvPr/>
        </p:nvSpPr>
        <p:spPr>
          <a:xfrm>
            <a:off x="166168" y="4356341"/>
            <a:ext cx="11898707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PE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INSERT INTO persona (paterno, materno, nombres, edad, sexo, celular, direccion, distrito, correo) </a:t>
            </a:r>
          </a:p>
          <a:p>
            <a:r>
              <a:rPr lang="es-PE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VALUES</a:t>
            </a:r>
          </a:p>
          <a:p>
            <a:r>
              <a:rPr lang="es-PE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 ('Gonzalez', 'Perez', 'Juan Carlos', '30', 'Masculino', '987654321', 'Calle Los Robles 123', 'San Isidro', 'juan.perez@gmail.com'),('Fernandez', 'Lopez', 'Maria Fernanda', '28', 'Femenino', '998877665', 'Av. Las Palmeras 456', 'Miraflores', 'maria.lopez@hotmail.com'),('Ramirez', 'Garcia', 'Luis Alfredo', '35', 'Masculino', '987321654', 'Jr. Los Cedros 789', 'Surco', 'luis.ramirez@yahoo.com'),('Sanchez', 'Torres', 'Ana Sofia', '25', 'Femenino', '993344556', 'Calle Los Olivos 321', 'Barranco', 'ana.sanchez@gmail.com'),('Castro', 'Diaz', 'Carlos Eduardo', '40', 'Masculino', '999888777', 'Av. La Marina 654', 'La Molina', 'carlos.castro@hotmail.com');</a:t>
            </a:r>
          </a:p>
        </p:txBody>
      </p:sp>
    </p:spTree>
    <p:extLst>
      <p:ext uri="{BB962C8B-B14F-4D97-AF65-F5344CB8AC3E}">
        <p14:creationId xmlns:p14="http://schemas.microsoft.com/office/powerpoint/2010/main" val="3211537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B17662-FADE-F744-3C51-FF3A4523CF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E0CE97B-0E16-E25C-1DDC-6DF41C0507D6}"/>
              </a:ext>
            </a:extLst>
          </p:cNvPr>
          <p:cNvSpPr txBox="1"/>
          <p:nvPr/>
        </p:nvSpPr>
        <p:spPr>
          <a:xfrm>
            <a:off x="146648" y="43699"/>
            <a:ext cx="1196483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F0502020204030204" pitchFamily="18" charset="0"/>
              </a:rPr>
              <a:t>CONEXIÓN A MYSQL</a:t>
            </a:r>
            <a:endParaRPr lang="es-ES" sz="44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28E88A2-F9DB-AF00-714A-B5CCAF54B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83" y="1495717"/>
            <a:ext cx="11830798" cy="40510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D4BE3A15-67B1-7184-533E-7F777CD87F9E}"/>
              </a:ext>
            </a:extLst>
          </p:cNvPr>
          <p:cNvSpPr txBox="1"/>
          <p:nvPr/>
        </p:nvSpPr>
        <p:spPr>
          <a:xfrm>
            <a:off x="4507301" y="1718360"/>
            <a:ext cx="5456211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Se muestra los registros de la tabla </a:t>
            </a:r>
            <a:r>
              <a:rPr lang="es-E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persona</a:t>
            </a:r>
          </a:p>
        </p:txBody>
      </p:sp>
    </p:spTree>
    <p:extLst>
      <p:ext uri="{BB962C8B-B14F-4D97-AF65-F5344CB8AC3E}">
        <p14:creationId xmlns:p14="http://schemas.microsoft.com/office/powerpoint/2010/main" val="2254439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2AF58D-937A-2713-1E04-F15133AA61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5C525A81-FDDF-671F-0E2C-323ED133EE02}"/>
              </a:ext>
            </a:extLst>
          </p:cNvPr>
          <p:cNvSpPr txBox="1"/>
          <p:nvPr/>
        </p:nvSpPr>
        <p:spPr>
          <a:xfrm>
            <a:off x="146648" y="43699"/>
            <a:ext cx="1196483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F0502020204030204" pitchFamily="18" charset="0"/>
              </a:rPr>
              <a:t>CONEXIÓN A MYSQL</a:t>
            </a:r>
            <a:endParaRPr lang="es-ES" sz="44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9520C2F-AD0C-139F-EA4A-AA82DB7EA6A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21985"/>
          <a:stretch/>
        </p:blipFill>
        <p:spPr>
          <a:xfrm>
            <a:off x="4394755" y="813139"/>
            <a:ext cx="3468623" cy="593495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16BE8F7E-A067-5537-81D9-AA00DC5BB825}"/>
              </a:ext>
            </a:extLst>
          </p:cNvPr>
          <p:cNvSpPr txBox="1"/>
          <p:nvPr/>
        </p:nvSpPr>
        <p:spPr>
          <a:xfrm>
            <a:off x="6652407" y="4157926"/>
            <a:ext cx="3121321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Doble clic en el archivo: </a:t>
            </a:r>
            <a:r>
              <a:rPr lang="es-E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application.properties</a:t>
            </a:r>
          </a:p>
        </p:txBody>
      </p:sp>
    </p:spTree>
    <p:extLst>
      <p:ext uri="{BB962C8B-B14F-4D97-AF65-F5344CB8AC3E}">
        <p14:creationId xmlns:p14="http://schemas.microsoft.com/office/powerpoint/2010/main" val="2203305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0B00DE-5A94-76C3-74B8-4603391176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8C4B05D-7CDD-655A-B74D-BFC72B0CC1CD}"/>
              </a:ext>
            </a:extLst>
          </p:cNvPr>
          <p:cNvSpPr txBox="1"/>
          <p:nvPr/>
        </p:nvSpPr>
        <p:spPr>
          <a:xfrm>
            <a:off x="146648" y="43699"/>
            <a:ext cx="1196483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F0502020204030204" pitchFamily="18" charset="0"/>
              </a:rPr>
              <a:t>CONEXIÓN A MYSQL</a:t>
            </a:r>
            <a:endParaRPr lang="es-ES" sz="44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498756D-968C-4FC4-4A64-C95AF8355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47" y="1043073"/>
            <a:ext cx="11747973" cy="509893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1B304076-3059-439B-E71F-35E705D3332C}"/>
              </a:ext>
            </a:extLst>
          </p:cNvPr>
          <p:cNvSpPr txBox="1"/>
          <p:nvPr/>
        </p:nvSpPr>
        <p:spPr>
          <a:xfrm>
            <a:off x="4218317" y="3045930"/>
            <a:ext cx="7684929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sz="20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Dicha propiedad define el nombre de la aplicación </a:t>
            </a:r>
            <a:r>
              <a:rPr lang="es-E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Spring Boot</a:t>
            </a:r>
            <a:endParaRPr lang="es-PE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Black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0872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89DC11-1178-5D87-67EF-30215AB159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51A4437-769D-A279-40A6-864C589BE009}"/>
              </a:ext>
            </a:extLst>
          </p:cNvPr>
          <p:cNvSpPr txBox="1"/>
          <p:nvPr/>
        </p:nvSpPr>
        <p:spPr>
          <a:xfrm>
            <a:off x="146648" y="43699"/>
            <a:ext cx="1196483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F0502020204030204" pitchFamily="18" charset="0"/>
              </a:rPr>
              <a:t>CONEXIÓN A MYSQL</a:t>
            </a:r>
            <a:endParaRPr lang="es-ES" sz="44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9AC82F0-FFBF-D9BC-455E-2C269637DE11}"/>
              </a:ext>
            </a:extLst>
          </p:cNvPr>
          <p:cNvSpPr txBox="1"/>
          <p:nvPr/>
        </p:nvSpPr>
        <p:spPr>
          <a:xfrm>
            <a:off x="103518" y="3931115"/>
            <a:ext cx="11964836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s-E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jdbc:mysql://localhost:3306.-</a:t>
            </a:r>
            <a:r>
              <a:rPr lang="es-ES" sz="20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 Esto indica que la base de datos está en el servidor local </a:t>
            </a:r>
            <a:r>
              <a:rPr lang="es-E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(localhost) </a:t>
            </a:r>
            <a:r>
              <a:rPr lang="es-ES" sz="20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y en el puerto </a:t>
            </a:r>
            <a:r>
              <a:rPr lang="es-E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3306</a:t>
            </a:r>
            <a:r>
              <a:rPr lang="es-ES" sz="20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, que es el puerto predeterminado para MySQL.</a:t>
            </a:r>
          </a:p>
          <a:p>
            <a:pPr algn="just"/>
            <a:endParaRPr lang="es-ES" sz="2000" b="1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Black" panose="020F0502020204030204" pitchFamily="34" charset="0"/>
            </a:endParaRPr>
          </a:p>
          <a:p>
            <a:pPr algn="just"/>
            <a:r>
              <a:rPr lang="es-E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SISTEMA01.- </a:t>
            </a:r>
            <a:r>
              <a:rPr lang="es-ES" sz="20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Es el nombre de la base de datos que estás utilizando.</a:t>
            </a:r>
          </a:p>
          <a:p>
            <a:pPr algn="just"/>
            <a:endParaRPr lang="es-ES" sz="2000" b="1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Black" panose="020F0502020204030204" pitchFamily="34" charset="0"/>
            </a:endParaRPr>
          </a:p>
          <a:p>
            <a:pPr algn="just"/>
            <a:r>
              <a:rPr lang="es-E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?serverTimezone=UTC.- </a:t>
            </a:r>
            <a:r>
              <a:rPr lang="es-ES" sz="20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Esta parte se utiliza para evitar problemas de zona horaria, especialmente cuando el servidor de la base de datos y la aplicación están en zonas horarias diferentes. </a:t>
            </a:r>
          </a:p>
          <a:p>
            <a:pPr algn="just"/>
            <a:endParaRPr lang="es-ES" sz="2000" b="1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Black" panose="020F0502020204030204" pitchFamily="34" charset="0"/>
            </a:endParaRPr>
          </a:p>
          <a:p>
            <a:pPr algn="just"/>
            <a:r>
              <a:rPr lang="es-E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UTC.- </a:t>
            </a:r>
            <a:r>
              <a:rPr lang="es-ES" sz="20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Es un estándar común para la sincronización de tiempos.</a:t>
            </a:r>
            <a:endParaRPr lang="es-PE" sz="2000" b="1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Black" panose="020F050202020403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7B84D56-256B-063C-505F-59CB3EAB9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18" y="813140"/>
            <a:ext cx="11964836" cy="303424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24623926"/>
      </p:ext>
    </p:extLst>
  </p:cSld>
  <p:clrMapOvr>
    <a:masterClrMapping/>
  </p:clrMapOvr>
</p:sld>
</file>

<file path=ppt/theme/theme1.xml><?xml version="1.0" encoding="utf-8"?>
<a:theme xmlns:a="http://schemas.openxmlformats.org/drawingml/2006/main" name="ArchwayVTI">
  <a:themeElements>
    <a:clrScheme name="AnalogousFromDarkSeedLeftStep">
      <a:dk1>
        <a:srgbClr val="000000"/>
      </a:dk1>
      <a:lt1>
        <a:srgbClr val="FFFFFF"/>
      </a:lt1>
      <a:dk2>
        <a:srgbClr val="1A1634"/>
      </a:dk2>
      <a:lt2>
        <a:srgbClr val="F0F3F3"/>
      </a:lt2>
      <a:accent1>
        <a:srgbClr val="E72950"/>
      </a:accent1>
      <a:accent2>
        <a:srgbClr val="D5178E"/>
      </a:accent2>
      <a:accent3>
        <a:srgbClr val="DF29E7"/>
      </a:accent3>
      <a:accent4>
        <a:srgbClr val="7E17D5"/>
      </a:accent4>
      <a:accent5>
        <a:srgbClr val="4129E7"/>
      </a:accent5>
      <a:accent6>
        <a:srgbClr val="174ED5"/>
      </a:accent6>
      <a:hlink>
        <a:srgbClr val="7351C5"/>
      </a:hlink>
      <a:folHlink>
        <a:srgbClr val="7F7F7F"/>
      </a:folHlink>
    </a:clrScheme>
    <a:fontScheme name="Archway">
      <a:majorFont>
        <a:latin typeface="Felix Titling"/>
        <a:ea typeface=""/>
        <a:cs typeface=""/>
      </a:majorFont>
      <a:minorFont>
        <a:latin typeface="Goudy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wayVTI" id="{309F1D27-9968-4F93-BA7C-3666A757FD2E}" vid="{76D8E8FD-8787-4E56-A14A-C28BF58ABEE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3040</TotalTime>
  <Words>516</Words>
  <Application>Microsoft Office PowerPoint</Application>
  <PresentationFormat>Panorámica</PresentationFormat>
  <Paragraphs>45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2" baseType="lpstr">
      <vt:lpstr>Amasis MT Pro Black</vt:lpstr>
      <vt:lpstr>Aptos Black</vt:lpstr>
      <vt:lpstr>Arial</vt:lpstr>
      <vt:lpstr>Felix Titling</vt:lpstr>
      <vt:lpstr>Goudy Old Style</vt:lpstr>
      <vt:lpstr>ArchwayVTI</vt:lpstr>
      <vt:lpstr>CONEXIÓN A MYSQL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pxjuleon (Leon Suyon, Juan Jose)</dc:creator>
  <cp:lastModifiedBy>ALUMNO - YOVER SAUL INCA CHANTA</cp:lastModifiedBy>
  <cp:revision>306</cp:revision>
  <dcterms:created xsi:type="dcterms:W3CDTF">2024-12-15T23:07:37Z</dcterms:created>
  <dcterms:modified xsi:type="dcterms:W3CDTF">2025-01-20T04:00:15Z</dcterms:modified>
</cp:coreProperties>
</file>