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52" r:id="rId9"/>
    <p:sldId id="349" r:id="rId10"/>
    <p:sldId id="350" r:id="rId11"/>
    <p:sldId id="353" r:id="rId12"/>
    <p:sldId id="354" r:id="rId13"/>
    <p:sldId id="355" r:id="rId14"/>
    <p:sldId id="356" r:id="rId15"/>
    <p:sldId id="351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31E3-6CD5-E919-0F16-A466D0913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5747FB-5732-577B-E2ED-5E85D5482213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928FE7-8CFA-14B6-E8D6-753FDBF6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32" y="592560"/>
            <a:ext cx="4655076" cy="6161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10F6B8-CF93-B734-C061-F4F099FEFC8D}"/>
              </a:ext>
            </a:extLst>
          </p:cNvPr>
          <p:cNvSpPr txBox="1"/>
          <p:nvPr/>
        </p:nvSpPr>
        <p:spPr>
          <a:xfrm>
            <a:off x="6585486" y="2287086"/>
            <a:ext cx="409807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En tipo de proyecto, seleccionar: </a:t>
            </a:r>
            <a:r>
              <a:rPr lang="es-ES" dirty="0">
                <a:solidFill>
                  <a:srgbClr val="FF0000"/>
                </a:solidFill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28708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CC014-9872-F3A0-8FF3-41C2A02EB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7D47433-656D-5849-5BBA-FA4A41E60EDD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7A2DB2-5A09-0194-FCDF-CB849C60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22" y="592561"/>
            <a:ext cx="4674415" cy="618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4963BC-1FCC-4DA7-71B4-0554553ED364}"/>
              </a:ext>
            </a:extLst>
          </p:cNvPr>
          <p:cNvSpPr txBox="1"/>
          <p:nvPr/>
        </p:nvSpPr>
        <p:spPr>
          <a:xfrm>
            <a:off x="6732133" y="2226704"/>
            <a:ext cx="498253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En packaging</a:t>
            </a:r>
            <a:r>
              <a:rPr lang="es-ES" dirty="0">
                <a:solidFill>
                  <a:srgbClr val="FF0000"/>
                </a:solidFill>
              </a:rPr>
              <a:t>(embalaje)</a:t>
            </a:r>
            <a:r>
              <a:rPr lang="es-ES" dirty="0">
                <a:solidFill>
                  <a:schemeClr val="tx1"/>
                </a:solidFill>
              </a:rPr>
              <a:t>, seleccionar: </a:t>
            </a:r>
            <a:r>
              <a:rPr lang="es-ES" dirty="0">
                <a:solidFill>
                  <a:srgbClr val="FF0000"/>
                </a:solidFill>
              </a:rPr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188963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FF53F-53AC-A6B6-6FB5-FB5D2904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48DB171-80D0-2C21-55AA-BF4F3351B7CC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6D993C-BEA9-131F-EF97-EE0F23B9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56" y="609813"/>
            <a:ext cx="4596461" cy="6084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B7B4A0-F329-952F-FD9F-C38768731562}"/>
              </a:ext>
            </a:extLst>
          </p:cNvPr>
          <p:cNvSpPr txBox="1"/>
          <p:nvPr/>
        </p:nvSpPr>
        <p:spPr>
          <a:xfrm>
            <a:off x="6887410" y="2761538"/>
            <a:ext cx="340390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En Java Versión, seleccionar: </a:t>
            </a:r>
            <a:r>
              <a:rPr lang="es-ES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6764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E9631-BA78-C327-7DE6-46C2171F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70F85D4-C59D-F346-FE7A-88BB0E84883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02F218-1985-2FC9-7340-E5B6FDE7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18" y="609813"/>
            <a:ext cx="4622528" cy="6118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EBFD7B-4635-C82B-ABD8-AAA59D74E9DB}"/>
              </a:ext>
            </a:extLst>
          </p:cNvPr>
          <p:cNvSpPr txBox="1"/>
          <p:nvPr/>
        </p:nvSpPr>
        <p:spPr>
          <a:xfrm>
            <a:off x="7282651" y="2804666"/>
            <a:ext cx="355212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En language, seleccionar: </a:t>
            </a:r>
            <a:r>
              <a:rPr lang="es-ES" dirty="0">
                <a:solidFill>
                  <a:srgbClr val="FF0000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9781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8BACE-E7F6-DC84-39F5-A912DFE0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E804B46-1ACC-38B6-2713-4E5ADAED081D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F02E1D-A1FB-9A18-7725-8A668BB1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62" y="650126"/>
            <a:ext cx="4585311" cy="606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E77D22A-5FCB-CAF9-2F79-54ECA377A905}"/>
              </a:ext>
            </a:extLst>
          </p:cNvPr>
          <p:cNvSpPr txBox="1"/>
          <p:nvPr/>
        </p:nvSpPr>
        <p:spPr>
          <a:xfrm>
            <a:off x="306672" y="3029193"/>
            <a:ext cx="596473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1"/>
                </a:solidFill>
              </a:rPr>
              <a:t>En group: </a:t>
            </a:r>
            <a:r>
              <a:rPr lang="es-ES" sz="2400" dirty="0">
                <a:solidFill>
                  <a:srgbClr val="FF0000"/>
                </a:solidFill>
              </a:rPr>
              <a:t>com.crudspring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1"/>
                </a:solidFill>
              </a:rPr>
              <a:t>En Artifact: </a:t>
            </a:r>
            <a:r>
              <a:rPr lang="es-ES" sz="2400" dirty="0">
                <a:solidFill>
                  <a:srgbClr val="FF0000"/>
                </a:solidFill>
              </a:rPr>
              <a:t>CrudSpring01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1"/>
                </a:solidFill>
              </a:rPr>
              <a:t>En Version: </a:t>
            </a:r>
            <a:r>
              <a:rPr lang="es-ES" sz="2400" dirty="0">
                <a:solidFill>
                  <a:srgbClr val="FF0000"/>
                </a:solidFill>
              </a:rPr>
              <a:t>0.0.1-SNAPSHOT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1"/>
                </a:solidFill>
              </a:rPr>
              <a:t>En Description: </a:t>
            </a:r>
            <a:r>
              <a:rPr lang="es-ES" sz="2400" dirty="0">
                <a:solidFill>
                  <a:srgbClr val="FF0000"/>
                </a:solidFill>
              </a:rPr>
              <a:t>Crud con Spring Boot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1"/>
                </a:solidFill>
              </a:rPr>
              <a:t>En Package: </a:t>
            </a:r>
            <a:r>
              <a:rPr lang="es-ES" sz="2400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BD35A-FA38-9071-84B5-5552B89E74C1}"/>
              </a:ext>
            </a:extLst>
          </p:cNvPr>
          <p:cNvSpPr txBox="1"/>
          <p:nvPr/>
        </p:nvSpPr>
        <p:spPr>
          <a:xfrm>
            <a:off x="3968151" y="6134876"/>
            <a:ext cx="445985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2064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C2C1-F13A-2402-C30D-0D72B265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D2367DA-7C57-F246-0F2D-229432CEB995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5E2661-7BFF-B8A9-98D1-AD369F86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08" y="592562"/>
            <a:ext cx="4674414" cy="6187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AEF17A-5DD4-2AF3-7C1D-2D9D56AE48B2}"/>
              </a:ext>
            </a:extLst>
          </p:cNvPr>
          <p:cNvSpPr txBox="1"/>
          <p:nvPr/>
        </p:nvSpPr>
        <p:spPr>
          <a:xfrm>
            <a:off x="312698" y="575309"/>
            <a:ext cx="506370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Seleccionar las siguientes dependencias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B80AAA-16EA-FD73-3CDC-0914822C805A}"/>
              </a:ext>
            </a:extLst>
          </p:cNvPr>
          <p:cNvSpPr txBox="1"/>
          <p:nvPr/>
        </p:nvSpPr>
        <p:spPr>
          <a:xfrm>
            <a:off x="812509" y="4264538"/>
            <a:ext cx="48464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Expandir la opción: </a:t>
            </a:r>
            <a:r>
              <a:rPr lang="es-ES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6D02F1-314E-2111-DDEB-093035B5935C}"/>
              </a:ext>
            </a:extLst>
          </p:cNvPr>
          <p:cNvSpPr txBox="1"/>
          <p:nvPr/>
        </p:nvSpPr>
        <p:spPr>
          <a:xfrm>
            <a:off x="6472695" y="4684351"/>
            <a:ext cx="370700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casilla:</a:t>
            </a:r>
          </a:p>
          <a:p>
            <a:r>
              <a:rPr lang="es-ES" dirty="0">
                <a:solidFill>
                  <a:srgbClr val="FF0000"/>
                </a:solidFill>
              </a:rPr>
              <a:t>Spring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7E5619-95FD-43BE-B2EB-E05105FFE813}"/>
              </a:ext>
            </a:extLst>
          </p:cNvPr>
          <p:cNvSpPr txBox="1"/>
          <p:nvPr/>
        </p:nvSpPr>
        <p:spPr>
          <a:xfrm>
            <a:off x="312698" y="1752614"/>
            <a:ext cx="50292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Spring Web</a:t>
            </a:r>
          </a:p>
          <a:p>
            <a:pPr algn="just"/>
            <a:r>
              <a:rPr lang="es-ES" sz="2400" dirty="0"/>
              <a:t>Incluye componentes necesarios para desarrollar aplicaciones web, incluidas </a:t>
            </a:r>
            <a:r>
              <a:rPr lang="es-ES" sz="2400" dirty="0">
                <a:solidFill>
                  <a:srgbClr val="FF0000"/>
                </a:solidFill>
              </a:rPr>
              <a:t>APIs REST</a:t>
            </a:r>
            <a:r>
              <a:rPr lang="es-ES" sz="2400" dirty="0"/>
              <a:t>, añade soporte para controladores, vistas y </a:t>
            </a:r>
            <a:r>
              <a:rPr lang="es-ES" sz="2400" dirty="0">
                <a:solidFill>
                  <a:srgbClr val="FF0000"/>
                </a:solidFill>
              </a:rPr>
              <a:t>APIs HTTP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52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C21B5-D95F-F6CA-978F-0A345060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E267DAA-CF0A-04AF-8B06-E67B5EA1023C}"/>
              </a:ext>
            </a:extLst>
          </p:cNvPr>
          <p:cNvSpPr txBox="1"/>
          <p:nvPr/>
        </p:nvSpPr>
        <p:spPr>
          <a:xfrm>
            <a:off x="166056" y="43463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82E778-981A-540D-C9AE-499C1D8C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03" y="566682"/>
            <a:ext cx="4680932" cy="6196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E2DC63-1833-9C58-BDA3-735ED68381AF}"/>
              </a:ext>
            </a:extLst>
          </p:cNvPr>
          <p:cNvSpPr txBox="1"/>
          <p:nvPr/>
        </p:nvSpPr>
        <p:spPr>
          <a:xfrm>
            <a:off x="4547753" y="2271837"/>
            <a:ext cx="55624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Expandir la opción: </a:t>
            </a:r>
            <a:r>
              <a:rPr lang="es-ES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E36B-9361-0916-AAAC-429695C0C976}"/>
              </a:ext>
            </a:extLst>
          </p:cNvPr>
          <p:cNvSpPr txBox="1"/>
          <p:nvPr/>
        </p:nvSpPr>
        <p:spPr>
          <a:xfrm>
            <a:off x="5361253" y="2915543"/>
            <a:ext cx="42399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casilla:</a:t>
            </a:r>
          </a:p>
          <a:p>
            <a:r>
              <a:rPr lang="es-ES" dirty="0">
                <a:solidFill>
                  <a:srgbClr val="FF0000"/>
                </a:solidFill>
              </a:rPr>
              <a:t>Spring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Data JPA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2EC9BD-9E62-E83B-5877-2476AE841C24}"/>
              </a:ext>
            </a:extLst>
          </p:cNvPr>
          <p:cNvSpPr txBox="1"/>
          <p:nvPr/>
        </p:nvSpPr>
        <p:spPr>
          <a:xfrm>
            <a:off x="105674" y="4922623"/>
            <a:ext cx="414793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casilla:</a:t>
            </a:r>
          </a:p>
          <a:p>
            <a:r>
              <a:rPr lang="es-ES" dirty="0">
                <a:solidFill>
                  <a:srgbClr val="FF0000"/>
                </a:solidFill>
              </a:rPr>
              <a:t>MySQL Driver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036B42-2A50-69D8-02C3-92A54F0C258E}"/>
              </a:ext>
            </a:extLst>
          </p:cNvPr>
          <p:cNvSpPr txBox="1"/>
          <p:nvPr/>
        </p:nvSpPr>
        <p:spPr>
          <a:xfrm>
            <a:off x="312164" y="681808"/>
            <a:ext cx="3578596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Spring Data JPA</a:t>
            </a:r>
          </a:p>
          <a:p>
            <a:pPr algn="just"/>
            <a:r>
              <a:rPr lang="es-ES" sz="2000" dirty="0"/>
              <a:t>Es una dependencia que permite trabajar con bases de datos relacionales utilizando Java Persistence API (JPA).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Proporciona abstracciones y facilita el manejo de entidades, repositorios y consultas.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D1096E-7652-328B-9066-035F0E0FE3B0}"/>
              </a:ext>
            </a:extLst>
          </p:cNvPr>
          <p:cNvSpPr txBox="1"/>
          <p:nvPr/>
        </p:nvSpPr>
        <p:spPr>
          <a:xfrm>
            <a:off x="6044243" y="4079174"/>
            <a:ext cx="6032737" cy="21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MySQL Driver</a:t>
            </a:r>
          </a:p>
          <a:p>
            <a:pPr algn="just"/>
            <a:r>
              <a:rPr lang="es-ES" dirty="0">
                <a:solidFill>
                  <a:schemeClr val="dk1"/>
                </a:solidFill>
              </a:rPr>
              <a:t>Es el controlador (driver) necesario para conectar el proyecto a una base de datos MySQL. </a:t>
            </a:r>
          </a:p>
          <a:p>
            <a:pPr algn="just"/>
            <a:endParaRPr lang="es-ES" sz="1400" dirty="0">
              <a:solidFill>
                <a:schemeClr val="dk1"/>
              </a:solidFill>
            </a:endParaRPr>
          </a:p>
          <a:p>
            <a:pPr algn="just"/>
            <a:r>
              <a:rPr lang="es-ES" dirty="0">
                <a:solidFill>
                  <a:schemeClr val="dk1"/>
                </a:solidFill>
              </a:rPr>
              <a:t>Permite que la aplicación </a:t>
            </a:r>
            <a:r>
              <a:rPr lang="es-ES" dirty="0"/>
              <a:t>Spring Boot</a:t>
            </a:r>
            <a:r>
              <a:rPr lang="es-ES" dirty="0">
                <a:solidFill>
                  <a:schemeClr val="dk1"/>
                </a:solidFill>
              </a:rPr>
              <a:t> pueda comunicarse con un servidor de base de datos </a:t>
            </a:r>
            <a:r>
              <a:rPr lang="es-ES" dirty="0"/>
              <a:t>MySQL.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3F3571-826F-3DD3-AD1C-11637AC8995D}"/>
              </a:ext>
            </a:extLst>
          </p:cNvPr>
          <p:cNvSpPr txBox="1"/>
          <p:nvPr/>
        </p:nvSpPr>
        <p:spPr>
          <a:xfrm>
            <a:off x="2932983" y="6345752"/>
            <a:ext cx="32234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4.- Clic en el botón: </a:t>
            </a:r>
            <a:r>
              <a:rPr lang="es-ES" sz="20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5222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40BC-F55B-2848-8423-7D137EB4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249DC5C-BBC1-CBD7-CE51-B32C2181C89F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FD6B77-D16D-14E6-D9A5-607D2BDE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23" y="601188"/>
            <a:ext cx="4622528" cy="6118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F8C883-321B-A441-BEF7-78B154FEC140}"/>
              </a:ext>
            </a:extLst>
          </p:cNvPr>
          <p:cNvSpPr txBox="1"/>
          <p:nvPr/>
        </p:nvSpPr>
        <p:spPr>
          <a:xfrm>
            <a:off x="2838839" y="4028345"/>
            <a:ext cx="800456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Expandir la opción: </a:t>
            </a:r>
            <a:r>
              <a:rPr lang="es-ES" dirty="0">
                <a:solidFill>
                  <a:srgbClr val="FF0000"/>
                </a:solidFill>
              </a:rPr>
              <a:t>Template Engines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37992F-C118-6D79-0827-6EEFD186A07B}"/>
              </a:ext>
            </a:extLst>
          </p:cNvPr>
          <p:cNvSpPr txBox="1"/>
          <p:nvPr/>
        </p:nvSpPr>
        <p:spPr>
          <a:xfrm>
            <a:off x="5904716" y="4796101"/>
            <a:ext cx="42399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casilla:</a:t>
            </a:r>
          </a:p>
          <a:p>
            <a:r>
              <a:rPr lang="es-ES" dirty="0">
                <a:solidFill>
                  <a:srgbClr val="FF0000"/>
                </a:solidFill>
              </a:rPr>
              <a:t>Thymeleaf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159936-F38E-DB79-D13A-4A2182872D9A}"/>
              </a:ext>
            </a:extLst>
          </p:cNvPr>
          <p:cNvSpPr txBox="1"/>
          <p:nvPr/>
        </p:nvSpPr>
        <p:spPr>
          <a:xfrm>
            <a:off x="1080452" y="575309"/>
            <a:ext cx="3802095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Thymeleaf</a:t>
            </a:r>
          </a:p>
          <a:p>
            <a:pPr algn="just"/>
            <a:r>
              <a:rPr lang="es-ES" dirty="0">
                <a:solidFill>
                  <a:schemeClr val="dk1"/>
                </a:solidFill>
              </a:rPr>
              <a:t>Es un motor de plantillas para aplicaciones Java.</a:t>
            </a:r>
          </a:p>
          <a:p>
            <a:pPr algn="just"/>
            <a:endParaRPr lang="es-ES" sz="1200" dirty="0">
              <a:solidFill>
                <a:schemeClr val="dk1"/>
              </a:solidFill>
            </a:endParaRPr>
          </a:p>
          <a:p>
            <a:pPr algn="just"/>
            <a:r>
              <a:rPr lang="es-ES" dirty="0">
                <a:solidFill>
                  <a:schemeClr val="dk1"/>
                </a:solidFill>
              </a:rPr>
              <a:t>Se utiliza principalmente para generar vistas HTML en aplicaciones web.</a:t>
            </a:r>
          </a:p>
          <a:p>
            <a:pPr algn="just"/>
            <a:endParaRPr lang="es-ES" sz="1200" dirty="0">
              <a:solidFill>
                <a:schemeClr val="dk1"/>
              </a:solidFill>
            </a:endParaRPr>
          </a:p>
          <a:p>
            <a:pPr algn="just"/>
            <a:r>
              <a:rPr lang="es-ES" dirty="0">
                <a:solidFill>
                  <a:schemeClr val="dk1"/>
                </a:solidFill>
              </a:rPr>
              <a:t>Es muy popular para proyectos que requieren crear páginas web dinámicas.</a:t>
            </a:r>
          </a:p>
        </p:txBody>
      </p:sp>
    </p:spTree>
    <p:extLst>
      <p:ext uri="{BB962C8B-B14F-4D97-AF65-F5344CB8AC3E}">
        <p14:creationId xmlns:p14="http://schemas.microsoft.com/office/powerpoint/2010/main" val="292920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D8004-0ED2-BC3B-C194-E83DFF4D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1A7C63-AF46-447A-BEA8-1E5676250696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C2238D-65B9-3BE7-F4F4-F3BD75D8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83" y="678495"/>
            <a:ext cx="4616011" cy="611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D87494-8902-D288-20CD-48F9D4C6822F}"/>
              </a:ext>
            </a:extLst>
          </p:cNvPr>
          <p:cNvSpPr txBox="1"/>
          <p:nvPr/>
        </p:nvSpPr>
        <p:spPr>
          <a:xfrm>
            <a:off x="5633050" y="2121579"/>
            <a:ext cx="6090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Dependencias Seleccionadas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B68E53-DA65-258F-599C-50B006280CCF}"/>
              </a:ext>
            </a:extLst>
          </p:cNvPr>
          <p:cNvSpPr txBox="1"/>
          <p:nvPr/>
        </p:nvSpPr>
        <p:spPr>
          <a:xfrm>
            <a:off x="5270739" y="6153627"/>
            <a:ext cx="445985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1481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0EB2E-9CD1-8F31-BA5E-B1069EEE6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0EFB930-5AF0-BE76-49F4-CCDACDD75E8D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36868-2B2D-C47F-92CF-278CCEDA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25" y="618439"/>
            <a:ext cx="4602978" cy="6092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7FEEFD-3D71-98C8-D3EC-75513FB38E7E}"/>
              </a:ext>
            </a:extLst>
          </p:cNvPr>
          <p:cNvSpPr txBox="1"/>
          <p:nvPr/>
        </p:nvSpPr>
        <p:spPr>
          <a:xfrm>
            <a:off x="2677715" y="5779714"/>
            <a:ext cx="460297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9901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829C-9A34-B842-AA2B-2A7DEE63D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41C176F-2E24-4433-3559-B002AF101570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A92858-4669-323F-E170-942A9146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54" y="889557"/>
            <a:ext cx="5477777" cy="5579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F3A916-11C5-F2D4-011C-AE97C6F4DDF0}"/>
              </a:ext>
            </a:extLst>
          </p:cNvPr>
          <p:cNvSpPr txBox="1"/>
          <p:nvPr/>
        </p:nvSpPr>
        <p:spPr>
          <a:xfrm>
            <a:off x="549213" y="3140556"/>
            <a:ext cx="476465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Doble Clic en el icono: </a:t>
            </a:r>
            <a:r>
              <a:rPr lang="es-ES" dirty="0">
                <a:solidFill>
                  <a:srgbClr val="FF0000"/>
                </a:solidFill>
              </a:rPr>
              <a:t>SpringToolSuite4.exe</a:t>
            </a:r>
          </a:p>
        </p:txBody>
      </p:sp>
    </p:spTree>
    <p:extLst>
      <p:ext uri="{BB962C8B-B14F-4D97-AF65-F5344CB8AC3E}">
        <p14:creationId xmlns:p14="http://schemas.microsoft.com/office/powerpoint/2010/main" val="213185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943E-20C3-189F-D93D-76D0EAA2D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E44850E-DEE5-9774-696A-6FFB8CCAB77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2F555-79AE-4381-3198-0DAD8D7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4" y="599959"/>
            <a:ext cx="11709643" cy="1177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AFBA6E-1D77-1802-FE8D-AF4352E3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6" y="1866307"/>
            <a:ext cx="11719707" cy="1177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ADBA9B-FC3C-7FD5-FD8A-5C93EDE9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6" y="3159910"/>
            <a:ext cx="11719707" cy="1153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B2C804-45FE-E50A-CC60-BE88BB72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0" y="4424175"/>
            <a:ext cx="11719707" cy="1079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43769E-44D4-51D0-90CF-C382864C2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53" y="5630675"/>
            <a:ext cx="11700294" cy="1089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F5ACE-0710-98BB-6705-0B21187708D8}"/>
              </a:ext>
            </a:extLst>
          </p:cNvPr>
          <p:cNvSpPr txBox="1"/>
          <p:nvPr/>
        </p:nvSpPr>
        <p:spPr>
          <a:xfrm>
            <a:off x="3187461" y="580685"/>
            <a:ext cx="78974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dirty="0"/>
              <a:t>Se muestra el progreso de la creación y configuración del proyecto </a:t>
            </a:r>
            <a:r>
              <a:rPr lang="es-ES" dirty="0">
                <a:solidFill>
                  <a:srgbClr val="FF0000"/>
                </a:solidFill>
              </a:rPr>
              <a:t>Maven</a:t>
            </a:r>
            <a:r>
              <a:rPr lang="es-ES" dirty="0"/>
              <a:t> en </a:t>
            </a:r>
            <a:r>
              <a:rPr lang="es-ES" dirty="0">
                <a:solidFill>
                  <a:srgbClr val="FF0000"/>
                </a:solidFill>
              </a:rPr>
              <a:t>Spring Tool Suite 4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1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4C71-90B9-B3DB-BB6D-E0395F76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AECBC08-453A-8FAF-5181-32ED39FBBD5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55486B-5E72-1B82-4EAA-D2D9E935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0" y="624428"/>
            <a:ext cx="9835906" cy="6080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3D2C27-B114-A529-74E0-8FE93BEC293B}"/>
              </a:ext>
            </a:extLst>
          </p:cNvPr>
          <p:cNvSpPr txBox="1"/>
          <p:nvPr/>
        </p:nvSpPr>
        <p:spPr>
          <a:xfrm>
            <a:off x="1392380" y="3200417"/>
            <a:ext cx="709601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Se muestra un </a:t>
            </a:r>
            <a:r>
              <a:rPr lang="es-ES" dirty="0">
                <a:solidFill>
                  <a:srgbClr val="FF0000"/>
                </a:solidFill>
              </a:rPr>
              <a:t>aspa de color blanco </a:t>
            </a:r>
            <a:r>
              <a:rPr lang="es-ES" dirty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rgbClr val="FF0000"/>
                </a:solidFill>
              </a:rPr>
              <a:t>fondo rojo, en el proyecto.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68D40-5D86-13A8-8414-FC3B5C5B3EE6}"/>
              </a:ext>
            </a:extLst>
          </p:cNvPr>
          <p:cNvSpPr txBox="1"/>
          <p:nvPr/>
        </p:nvSpPr>
        <p:spPr>
          <a:xfrm>
            <a:off x="1918479" y="5759582"/>
            <a:ext cx="8686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Esto es porque no esta configurado el </a:t>
            </a:r>
            <a:r>
              <a:rPr lang="es-ES" dirty="0">
                <a:solidFill>
                  <a:srgbClr val="FF0000"/>
                </a:solidFill>
              </a:rPr>
              <a:t>jdk 23</a:t>
            </a:r>
          </a:p>
        </p:txBody>
      </p:sp>
    </p:spTree>
    <p:extLst>
      <p:ext uri="{BB962C8B-B14F-4D97-AF65-F5344CB8AC3E}">
        <p14:creationId xmlns:p14="http://schemas.microsoft.com/office/powerpoint/2010/main" val="22038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720D-8490-46E9-6DCF-EB3A63B7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BE9E95-226F-7E74-FA36-759F923D8562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82351B-247F-C3E8-F7C9-AF43891D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8" y="681127"/>
            <a:ext cx="10199478" cy="5999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C2BA11-BB1F-F7E2-0C47-41130424CFE5}"/>
              </a:ext>
            </a:extLst>
          </p:cNvPr>
          <p:cNvSpPr txBox="1"/>
          <p:nvPr/>
        </p:nvSpPr>
        <p:spPr>
          <a:xfrm>
            <a:off x="2306669" y="1851816"/>
            <a:ext cx="60523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en la opción: </a:t>
            </a:r>
            <a:r>
              <a:rPr lang="es-ES" dirty="0">
                <a:solidFill>
                  <a:srgbClr val="FF0000"/>
                </a:solidFill>
              </a:rPr>
              <a:t>Window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16738E-A366-093C-473A-B1125FAA6877}"/>
              </a:ext>
            </a:extLst>
          </p:cNvPr>
          <p:cNvSpPr txBox="1"/>
          <p:nvPr/>
        </p:nvSpPr>
        <p:spPr>
          <a:xfrm>
            <a:off x="301925" y="5290881"/>
            <a:ext cx="66135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20641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3A7B9-D2D1-15F9-3829-DF2854B5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6D33AF7-679A-67CF-9DE8-748C703CB7E6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DC76F-9274-0801-3276-D2114DDF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42" y="618439"/>
            <a:ext cx="7248348" cy="6069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CE47D2-978D-47AC-35CC-F1E5A441420E}"/>
              </a:ext>
            </a:extLst>
          </p:cNvPr>
          <p:cNvSpPr txBox="1"/>
          <p:nvPr/>
        </p:nvSpPr>
        <p:spPr>
          <a:xfrm>
            <a:off x="3384971" y="2015720"/>
            <a:ext cx="550886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Expandir la opción: </a:t>
            </a:r>
            <a:r>
              <a:rPr lang="es-ES" dirty="0">
                <a:solidFill>
                  <a:srgbClr val="FF0000"/>
                </a:solidFill>
              </a:rPr>
              <a:t>Java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3FE4DF-17D3-3069-CA65-69389B9537DA}"/>
              </a:ext>
            </a:extLst>
          </p:cNvPr>
          <p:cNvSpPr txBox="1"/>
          <p:nvPr/>
        </p:nvSpPr>
        <p:spPr>
          <a:xfrm>
            <a:off x="3948563" y="3239221"/>
            <a:ext cx="434717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</a:t>
            </a:r>
          </a:p>
          <a:p>
            <a:r>
              <a:rPr lang="es-ES" dirty="0">
                <a:solidFill>
                  <a:srgbClr val="FF0000"/>
                </a:solidFill>
              </a:rPr>
              <a:t>Installed JREs</a:t>
            </a:r>
          </a:p>
        </p:txBody>
      </p:sp>
    </p:spTree>
    <p:extLst>
      <p:ext uri="{BB962C8B-B14F-4D97-AF65-F5344CB8AC3E}">
        <p14:creationId xmlns:p14="http://schemas.microsoft.com/office/powerpoint/2010/main" val="180368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BFC30-5EFC-A788-36ED-539102D47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9E17F0-387F-9127-7411-722A9F758336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56C1DE-3386-2BC5-87B6-92B863EC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41" y="618439"/>
            <a:ext cx="7265597" cy="608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D0FC70-C8F5-C900-BCCA-80263F4577BF}"/>
              </a:ext>
            </a:extLst>
          </p:cNvPr>
          <p:cNvSpPr txBox="1"/>
          <p:nvPr/>
        </p:nvSpPr>
        <p:spPr>
          <a:xfrm>
            <a:off x="5231027" y="2309017"/>
            <a:ext cx="43356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05263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66EC-56C1-0D88-8AB5-72535955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3090E2A-F1DF-EF6F-B9FD-3481BB25670C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2D3E70-44EC-2E60-F146-F79284F0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93" y="609813"/>
            <a:ext cx="6965380" cy="609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07BA44-344A-25CD-2D30-6199527CD93F}"/>
              </a:ext>
            </a:extLst>
          </p:cNvPr>
          <p:cNvSpPr txBox="1"/>
          <p:nvPr/>
        </p:nvSpPr>
        <p:spPr>
          <a:xfrm>
            <a:off x="2819314" y="3018497"/>
            <a:ext cx="647501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Standard VM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5D6AE-074B-F135-A115-360F45280867}"/>
              </a:ext>
            </a:extLst>
          </p:cNvPr>
          <p:cNvSpPr txBox="1"/>
          <p:nvPr/>
        </p:nvSpPr>
        <p:spPr>
          <a:xfrm>
            <a:off x="626491" y="4147611"/>
            <a:ext cx="1103318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sz="2400" dirty="0"/>
              <a:t>Esta opción permite configurar un entorno de Java Runtime Environment (JRE) basado en una </a:t>
            </a:r>
            <a:r>
              <a:rPr lang="es-ES" sz="2400" dirty="0">
                <a:solidFill>
                  <a:srgbClr val="FF0000"/>
                </a:solidFill>
              </a:rPr>
              <a:t>Máquina Virtual estándar (Standard Virtual Machine).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FA3975-048F-4CFE-E831-253FBA2505A1}"/>
              </a:ext>
            </a:extLst>
          </p:cNvPr>
          <p:cNvSpPr txBox="1"/>
          <p:nvPr/>
        </p:nvSpPr>
        <p:spPr>
          <a:xfrm>
            <a:off x="2160125" y="5574203"/>
            <a:ext cx="460297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61261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4211A-022D-0FF6-2AFF-EC29DD3D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7945BAA-9817-4D84-139A-CADA1AAC1C9F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DC49E6-D714-8638-D09A-4C5A9190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42" y="592561"/>
            <a:ext cx="6133882" cy="6169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5F4034-BB80-717E-58E8-4C5B45C11685}"/>
              </a:ext>
            </a:extLst>
          </p:cNvPr>
          <p:cNvSpPr txBox="1"/>
          <p:nvPr/>
        </p:nvSpPr>
        <p:spPr>
          <a:xfrm>
            <a:off x="7867283" y="1433524"/>
            <a:ext cx="335568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</a:p>
          <a:p>
            <a:r>
              <a:rPr lang="es-ES" dirty="0">
                <a:solidFill>
                  <a:srgbClr val="FF0000"/>
                </a:solidFill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59014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72CDE-C01A-583F-0923-919900389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0BABDCC-EB7D-4423-3921-12B2E8DED545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C65E6-6EFC-5574-7B09-58E6CE1C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96" y="618672"/>
            <a:ext cx="8785175" cy="609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1A91BD-94BD-5A43-97D4-307A90E5A28B}"/>
              </a:ext>
            </a:extLst>
          </p:cNvPr>
          <p:cNvSpPr txBox="1"/>
          <p:nvPr/>
        </p:nvSpPr>
        <p:spPr>
          <a:xfrm>
            <a:off x="5684810" y="583935"/>
            <a:ext cx="60988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Ruta</a:t>
            </a:r>
          </a:p>
          <a:p>
            <a:r>
              <a:rPr lang="es-ES" dirty="0">
                <a:solidFill>
                  <a:schemeClr val="tx1"/>
                </a:solidFill>
              </a:rPr>
              <a:t>C:\Program Files\Java</a:t>
            </a:r>
          </a:p>
          <a:p>
            <a:r>
              <a:rPr lang="es-ES" dirty="0">
                <a:solidFill>
                  <a:schemeClr val="tx1"/>
                </a:solidFill>
              </a:rPr>
              <a:t>C:\Archivos de Programa\Java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1CC51C-3057-BF05-A251-82E00F9E4ACC}"/>
              </a:ext>
            </a:extLst>
          </p:cNvPr>
          <p:cNvSpPr txBox="1"/>
          <p:nvPr/>
        </p:nvSpPr>
        <p:spPr>
          <a:xfrm>
            <a:off x="570763" y="1790234"/>
            <a:ext cx="469998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Seleccionar la carpeta:</a:t>
            </a:r>
          </a:p>
          <a:p>
            <a:r>
              <a:rPr lang="es-ES" dirty="0">
                <a:solidFill>
                  <a:srgbClr val="FF0000"/>
                </a:solidFill>
              </a:rPr>
              <a:t> jdk-23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D6EBF1-45F0-8E28-DCF3-99FB2E821BED}"/>
              </a:ext>
            </a:extLst>
          </p:cNvPr>
          <p:cNvSpPr txBox="1"/>
          <p:nvPr/>
        </p:nvSpPr>
        <p:spPr>
          <a:xfrm>
            <a:off x="1242201" y="6118205"/>
            <a:ext cx="73497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Seleccionar carpeta</a:t>
            </a:r>
          </a:p>
        </p:txBody>
      </p:sp>
    </p:spTree>
    <p:extLst>
      <p:ext uri="{BB962C8B-B14F-4D97-AF65-F5344CB8AC3E}">
        <p14:creationId xmlns:p14="http://schemas.microsoft.com/office/powerpoint/2010/main" val="411107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1530-709A-3C55-6D65-F92C8FD2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0BC810-95BC-38C4-8B39-C102B2DD199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582A0C-7F03-0514-2F19-1D08F46E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19" y="618439"/>
            <a:ext cx="6048773" cy="6084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AB5DAA-A2D9-4040-7392-CB2859FD0E5F}"/>
              </a:ext>
            </a:extLst>
          </p:cNvPr>
          <p:cNvSpPr txBox="1"/>
          <p:nvPr/>
        </p:nvSpPr>
        <p:spPr>
          <a:xfrm>
            <a:off x="2311878" y="6033705"/>
            <a:ext cx="46323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90095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22BE2-8CE8-573B-41C4-72641F89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B1D51F-0C01-B03A-5765-080C4C140EE5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A7E03F-3CE4-76A1-DC41-DDEE199D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70" y="605464"/>
            <a:ext cx="7317360" cy="6127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508C80-5183-BEE0-6AFC-B1D6E4245091}"/>
              </a:ext>
            </a:extLst>
          </p:cNvPr>
          <p:cNvSpPr txBox="1"/>
          <p:nvPr/>
        </p:nvSpPr>
        <p:spPr>
          <a:xfrm>
            <a:off x="2786324" y="2496876"/>
            <a:ext cx="668547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casilla:</a:t>
            </a:r>
          </a:p>
          <a:p>
            <a:r>
              <a:rPr lang="es-ES" dirty="0">
                <a:solidFill>
                  <a:srgbClr val="FF0000"/>
                </a:solidFill>
              </a:rPr>
              <a:t>Jdk 23 (C:\Program Files\jdk-23)</a:t>
            </a:r>
          </a:p>
        </p:txBody>
      </p:sp>
    </p:spTree>
    <p:extLst>
      <p:ext uri="{BB962C8B-B14F-4D97-AF65-F5344CB8AC3E}">
        <p14:creationId xmlns:p14="http://schemas.microsoft.com/office/powerpoint/2010/main" val="27019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C99A8-EB90-8658-5AA5-5EF05D98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62ED67-60E8-A396-0BF7-6D5FA0E5073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690138-9B08-AD75-C95D-CA9DDC48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8" y="1132036"/>
            <a:ext cx="11710383" cy="524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3648D4-7351-3BBE-5AA4-B516E926DF37}"/>
              </a:ext>
            </a:extLst>
          </p:cNvPr>
          <p:cNvSpPr txBox="1"/>
          <p:nvPr/>
        </p:nvSpPr>
        <p:spPr>
          <a:xfrm>
            <a:off x="5569785" y="3220459"/>
            <a:ext cx="50234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737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CD0D-0C4F-AC01-276C-32764746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DED7BD-4751-29F7-6986-7E586F4EED23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8F4225-E2E8-9113-312E-50DF3A5B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02" y="618439"/>
            <a:ext cx="7296775" cy="611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4EE822-FAAC-0309-39B5-0CFBA93501A6}"/>
              </a:ext>
            </a:extLst>
          </p:cNvPr>
          <p:cNvSpPr txBox="1"/>
          <p:nvPr/>
        </p:nvSpPr>
        <p:spPr>
          <a:xfrm>
            <a:off x="4123423" y="5654786"/>
            <a:ext cx="46323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59831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2064C-3292-9F90-5EEC-5FADB40A0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66AEAF-A148-5A78-433D-C57E1D3A08D9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D2419D-56E9-C65F-F171-293E5645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47" y="601262"/>
            <a:ext cx="7496375" cy="6122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360CEC-0A3E-D5C9-E961-F8C904925DB3}"/>
              </a:ext>
            </a:extLst>
          </p:cNvPr>
          <p:cNvSpPr txBox="1"/>
          <p:nvPr/>
        </p:nvSpPr>
        <p:spPr>
          <a:xfrm>
            <a:off x="612472" y="2574991"/>
            <a:ext cx="308825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Expandir: </a:t>
            </a:r>
          </a:p>
          <a:p>
            <a:r>
              <a:rPr lang="es-ES" dirty="0">
                <a:solidFill>
                  <a:srgbClr val="FF0000"/>
                </a:solidFill>
              </a:rPr>
              <a:t>Installed JREs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31B235-7365-8C32-6C0D-DCDDFD53019B}"/>
              </a:ext>
            </a:extLst>
          </p:cNvPr>
          <p:cNvSpPr txBox="1"/>
          <p:nvPr/>
        </p:nvSpPr>
        <p:spPr>
          <a:xfrm>
            <a:off x="198415" y="3843533"/>
            <a:ext cx="49199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</a:p>
          <a:p>
            <a:r>
              <a:rPr lang="es-ES" dirty="0">
                <a:solidFill>
                  <a:srgbClr val="FF0000"/>
                </a:solidFill>
              </a:rPr>
              <a:t>Execution Environments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75BEF0-0894-BA20-222B-ADEE10A8ED53}"/>
              </a:ext>
            </a:extLst>
          </p:cNvPr>
          <p:cNvSpPr txBox="1"/>
          <p:nvPr/>
        </p:nvSpPr>
        <p:spPr>
          <a:xfrm>
            <a:off x="6742984" y="3994311"/>
            <a:ext cx="52132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el botón: </a:t>
            </a:r>
            <a:r>
              <a:rPr lang="es-ES" dirty="0">
                <a:solidFill>
                  <a:srgbClr val="FF0000"/>
                </a:solidFill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2920412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5B61-F166-F012-5A9C-CEB60CA9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8380A73-4189-2EC4-C48F-76FD84F447D6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12BF5C-36E1-D629-7330-0C5778E9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05" y="585762"/>
            <a:ext cx="7555620" cy="618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2EB143-3CF9-303E-1945-8859AFACAC9C}"/>
              </a:ext>
            </a:extLst>
          </p:cNvPr>
          <p:cNvSpPr txBox="1"/>
          <p:nvPr/>
        </p:nvSpPr>
        <p:spPr>
          <a:xfrm>
            <a:off x="5267873" y="5687463"/>
            <a:ext cx="616213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en la opción: </a:t>
            </a:r>
            <a:r>
              <a:rPr lang="es-ES" dirty="0">
                <a:solidFill>
                  <a:srgbClr val="FF0000"/>
                </a:solidFill>
              </a:rPr>
              <a:t>JavaSE-23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336625-95E7-E561-04C3-C1AF6206EF56}"/>
              </a:ext>
            </a:extLst>
          </p:cNvPr>
          <p:cNvSpPr txBox="1"/>
          <p:nvPr/>
        </p:nvSpPr>
        <p:spPr>
          <a:xfrm>
            <a:off x="5469709" y="1888969"/>
            <a:ext cx="55020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casilla: </a:t>
            </a:r>
            <a:r>
              <a:rPr lang="es-ES" dirty="0">
                <a:solidFill>
                  <a:srgbClr val="FF0000"/>
                </a:solidFill>
              </a:rPr>
              <a:t>jdk-23</a:t>
            </a:r>
          </a:p>
        </p:txBody>
      </p:sp>
    </p:spTree>
    <p:extLst>
      <p:ext uri="{BB962C8B-B14F-4D97-AF65-F5344CB8AC3E}">
        <p14:creationId xmlns:p14="http://schemas.microsoft.com/office/powerpoint/2010/main" val="55916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EFF76-E5B5-46F2-45BE-A27DD313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8753DD6-C276-2D05-8190-CDBEEA4CEACD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49EA91-00BC-E035-12D4-3C263D9C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97" y="609813"/>
            <a:ext cx="7452885" cy="6101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580F0F-0BC7-E129-DBEC-0ED8C9D60669}"/>
              </a:ext>
            </a:extLst>
          </p:cNvPr>
          <p:cNvSpPr txBox="1"/>
          <p:nvPr/>
        </p:nvSpPr>
        <p:spPr>
          <a:xfrm>
            <a:off x="6346191" y="1897597"/>
            <a:ext cx="42642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Jdk 23</a:t>
            </a:r>
            <a:r>
              <a:rPr lang="es-ES" dirty="0">
                <a:solidFill>
                  <a:schemeClr val="tx1"/>
                </a:solidFill>
              </a:rPr>
              <a:t>, seleccionado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5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4C972-EC8D-1C44-22BE-44E35F6E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C6E897F-1C7E-80BB-B65B-834D1243924E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74ABE0-20D4-7342-A2FA-C14FEE24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83" y="627610"/>
            <a:ext cx="7410072" cy="6066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CCB2F3-22C3-7EDE-9478-3494C89D9A60}"/>
              </a:ext>
            </a:extLst>
          </p:cNvPr>
          <p:cNvSpPr txBox="1"/>
          <p:nvPr/>
        </p:nvSpPr>
        <p:spPr>
          <a:xfrm>
            <a:off x="704501" y="3228936"/>
            <a:ext cx="5566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183277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451C-57C5-3236-513A-0DB51C65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0E8F08E-E37C-D811-7B0E-BF69FDACF818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C0ED6D-0BA8-3206-F2AE-66069372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89" y="640748"/>
            <a:ext cx="7383092" cy="6044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F3568C-B05F-DD6B-868B-265FFE288EA7}"/>
              </a:ext>
            </a:extLst>
          </p:cNvPr>
          <p:cNvSpPr txBox="1"/>
          <p:nvPr/>
        </p:nvSpPr>
        <p:spPr>
          <a:xfrm>
            <a:off x="5029200" y="1727938"/>
            <a:ext cx="42010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versión: </a:t>
            </a:r>
            <a:r>
              <a:rPr lang="es-ES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7795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2D87-B1F1-D806-7528-C6A6A9BE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96216B2-BD98-B4BD-79A0-36CF5DB64A74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909AA9-A0B1-4FB5-3B51-6A439DB6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54" y="618439"/>
            <a:ext cx="7470014" cy="6115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56D442C-4F07-8536-353D-C19403E6F925}"/>
              </a:ext>
            </a:extLst>
          </p:cNvPr>
          <p:cNvSpPr txBox="1"/>
          <p:nvPr/>
        </p:nvSpPr>
        <p:spPr>
          <a:xfrm>
            <a:off x="1889183" y="6131972"/>
            <a:ext cx="65215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Apply and Close</a:t>
            </a:r>
          </a:p>
        </p:txBody>
      </p:sp>
    </p:spTree>
    <p:extLst>
      <p:ext uri="{BB962C8B-B14F-4D97-AF65-F5344CB8AC3E}">
        <p14:creationId xmlns:p14="http://schemas.microsoft.com/office/powerpoint/2010/main" val="291123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83D76-F8BF-367C-10F1-CC2184B37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0226EED-7A5F-BB6F-EBAD-337A8B5C4BEB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239EDB-6FD2-23F4-65CA-B10570CD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40" y="625854"/>
            <a:ext cx="7482440" cy="6122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761563-4224-2AB0-9598-C731B47A00E4}"/>
              </a:ext>
            </a:extLst>
          </p:cNvPr>
          <p:cNvSpPr txBox="1"/>
          <p:nvPr/>
        </p:nvSpPr>
        <p:spPr>
          <a:xfrm>
            <a:off x="1423356" y="3552675"/>
            <a:ext cx="41148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 </a:t>
            </a:r>
            <a:r>
              <a:rPr lang="es-ES" dirty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4596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9FEC0-C0C8-7465-6872-FBB3F9FEA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E6D29B-0C23-D555-5E5C-95D38D690E53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BEAAF4-9AD7-57F9-41F2-61FBE01D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1" y="653540"/>
            <a:ext cx="8473615" cy="6057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662733-FD9A-2068-C3E5-4DDF07FBD6A6}"/>
              </a:ext>
            </a:extLst>
          </p:cNvPr>
          <p:cNvSpPr txBox="1"/>
          <p:nvPr/>
        </p:nvSpPr>
        <p:spPr>
          <a:xfrm>
            <a:off x="5210354" y="1887779"/>
            <a:ext cx="41148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Proyecto sin </a:t>
            </a:r>
            <a:r>
              <a:rPr lang="es-ES" dirty="0">
                <a:solidFill>
                  <a:srgbClr val="FF0000"/>
                </a:solidFill>
              </a:rPr>
              <a:t>errores</a:t>
            </a:r>
          </a:p>
        </p:txBody>
      </p:sp>
    </p:spTree>
    <p:extLst>
      <p:ext uri="{BB962C8B-B14F-4D97-AF65-F5344CB8AC3E}">
        <p14:creationId xmlns:p14="http://schemas.microsoft.com/office/powerpoint/2010/main" val="1310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9597-1AAB-9945-5551-A9490CE8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AA7F089-C2A6-23C4-0764-1A751FAD4EAC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8C5570-9BAA-9AB3-0A36-30F29EE6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76" y="652952"/>
            <a:ext cx="7769434" cy="6074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E6A9C5-5BB2-EE69-7D46-486906602AC2}"/>
              </a:ext>
            </a:extLst>
          </p:cNvPr>
          <p:cNvSpPr txBox="1"/>
          <p:nvPr/>
        </p:nvSpPr>
        <p:spPr>
          <a:xfrm>
            <a:off x="891443" y="2012762"/>
            <a:ext cx="468122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: </a:t>
            </a:r>
            <a:r>
              <a:rPr lang="es-ES" dirty="0">
                <a:solidFill>
                  <a:srgbClr val="FF0000"/>
                </a:solidFill>
              </a:rPr>
              <a:t>Nueva carpeta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C31385-29CC-6123-DA42-97D0C1EEE848}"/>
              </a:ext>
            </a:extLst>
          </p:cNvPr>
          <p:cNvSpPr txBox="1"/>
          <p:nvPr/>
        </p:nvSpPr>
        <p:spPr>
          <a:xfrm>
            <a:off x="1587258" y="3830060"/>
            <a:ext cx="482216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Nombre de la carpeta:</a:t>
            </a:r>
          </a:p>
          <a:p>
            <a:r>
              <a:rPr lang="es-ES" dirty="0">
                <a:solidFill>
                  <a:srgbClr val="FF0000"/>
                </a:solidFill>
              </a:rPr>
              <a:t>ProyectoSpring01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6D5B-C8B3-9F85-5DC9-9373A565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361DDB6-CD30-BF1D-2338-E854EFA85EE3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01CE8A-7CA8-0B86-5866-36DB6330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82" y="669287"/>
            <a:ext cx="8690129" cy="6042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EA1C6D-EDCB-1B58-1916-9A180AFA662F}"/>
              </a:ext>
            </a:extLst>
          </p:cNvPr>
          <p:cNvSpPr txBox="1"/>
          <p:nvPr/>
        </p:nvSpPr>
        <p:spPr>
          <a:xfrm>
            <a:off x="5834381" y="1961006"/>
            <a:ext cx="458098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Seleccionar la carpeta</a:t>
            </a:r>
          </a:p>
          <a:p>
            <a:r>
              <a:rPr lang="es-ES" dirty="0">
                <a:solidFill>
                  <a:srgbClr val="FF0000"/>
                </a:solidFill>
              </a:rPr>
              <a:t>ProyectoSpring01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00DBBE-A9E2-73A3-6D0E-EB8BFBC600D9}"/>
              </a:ext>
            </a:extLst>
          </p:cNvPr>
          <p:cNvSpPr txBox="1"/>
          <p:nvPr/>
        </p:nvSpPr>
        <p:spPr>
          <a:xfrm>
            <a:off x="3914613" y="5616811"/>
            <a:ext cx="459495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</a:t>
            </a:r>
          </a:p>
          <a:p>
            <a:r>
              <a:rPr lang="es-ES" dirty="0">
                <a:solidFill>
                  <a:srgbClr val="FF0000"/>
                </a:solidFill>
              </a:rPr>
              <a:t>Seleccionar la carpeta</a:t>
            </a:r>
          </a:p>
        </p:txBody>
      </p:sp>
    </p:spTree>
    <p:extLst>
      <p:ext uri="{BB962C8B-B14F-4D97-AF65-F5344CB8AC3E}">
        <p14:creationId xmlns:p14="http://schemas.microsoft.com/office/powerpoint/2010/main" val="336125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5725-6CD9-4EEB-BC31-964C641C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16F46F9-F080-2B2D-ABB2-7B44C59474D6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A9C839-0067-1130-4E27-F2E0E291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2" y="859315"/>
            <a:ext cx="11818562" cy="5636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2E8EB3-7294-C8BF-3762-A8DADD1AAEC5}"/>
              </a:ext>
            </a:extLst>
          </p:cNvPr>
          <p:cNvSpPr txBox="1"/>
          <p:nvPr/>
        </p:nvSpPr>
        <p:spPr>
          <a:xfrm>
            <a:off x="4779034" y="5392522"/>
            <a:ext cx="33682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el botón:</a:t>
            </a:r>
          </a:p>
          <a:p>
            <a:r>
              <a:rPr lang="es-ES" dirty="0">
                <a:solidFill>
                  <a:srgbClr val="FF0000"/>
                </a:solidFill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191284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95B1-A7F2-C093-BC92-7714E0FE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8325A46-E924-FF8E-761F-48B16A849F52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D06C04-E25C-B237-729C-1EABB47D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6" y="682565"/>
            <a:ext cx="11859167" cy="5985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3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8F2C-F820-0B60-460A-DFE1721A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DD415CE-6E78-A6BD-EC89-641AA069A544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CB3A5E-59EB-23E3-7BE6-505C16EB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4" y="935961"/>
            <a:ext cx="11954055" cy="543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E1D03EF-E916-6563-31E6-EE8DEF0DD5E1}"/>
              </a:ext>
            </a:extLst>
          </p:cNvPr>
          <p:cNvSpPr txBox="1"/>
          <p:nvPr/>
        </p:nvSpPr>
        <p:spPr>
          <a:xfrm>
            <a:off x="646982" y="1277719"/>
            <a:ext cx="445123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11A92F-8F1A-093A-7BD4-410197CB2685}"/>
              </a:ext>
            </a:extLst>
          </p:cNvPr>
          <p:cNvSpPr txBox="1"/>
          <p:nvPr/>
        </p:nvSpPr>
        <p:spPr>
          <a:xfrm>
            <a:off x="129128" y="2344519"/>
            <a:ext cx="445123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39BE1-877A-D272-DFC9-2E386595B017}"/>
              </a:ext>
            </a:extLst>
          </p:cNvPr>
          <p:cNvSpPr txBox="1"/>
          <p:nvPr/>
        </p:nvSpPr>
        <p:spPr>
          <a:xfrm>
            <a:off x="293297" y="3224290"/>
            <a:ext cx="7769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Spring Starter Project</a:t>
            </a:r>
          </a:p>
        </p:txBody>
      </p:sp>
    </p:spTree>
    <p:extLst>
      <p:ext uri="{BB962C8B-B14F-4D97-AF65-F5344CB8AC3E}">
        <p14:creationId xmlns:p14="http://schemas.microsoft.com/office/powerpoint/2010/main" val="191121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31C9-BA8C-598C-1CA8-39A56CDC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6C15EE-B003-C62C-A5EB-034C82947ED8}"/>
              </a:ext>
            </a:extLst>
          </p:cNvPr>
          <p:cNvSpPr txBox="1"/>
          <p:nvPr/>
        </p:nvSpPr>
        <p:spPr>
          <a:xfrm>
            <a:off x="166056" y="69341"/>
            <a:ext cx="1195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UN NUEVO PROYECTO CON SPRING TOOL SUITE 4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8C413B-EF11-FC4A-9733-DD9507C5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69" y="618439"/>
            <a:ext cx="4621029" cy="6116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2E1ED7-E326-D703-FB9C-855FF00816A6}"/>
              </a:ext>
            </a:extLst>
          </p:cNvPr>
          <p:cNvSpPr txBox="1"/>
          <p:nvPr/>
        </p:nvSpPr>
        <p:spPr>
          <a:xfrm>
            <a:off x="2536162" y="2033846"/>
            <a:ext cx="70909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Nombre del proyecto: </a:t>
            </a:r>
            <a:r>
              <a:rPr lang="es-ES" dirty="0">
                <a:solidFill>
                  <a:srgbClr val="FF0000"/>
                </a:solidFill>
              </a:rPr>
              <a:t>CrudSpring01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661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930</Words>
  <Application>Microsoft Office PowerPoint</Application>
  <PresentationFormat>Panorámica</PresentationFormat>
  <Paragraphs>132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Amasis MT Pro Black</vt:lpstr>
      <vt:lpstr>Arial</vt:lpstr>
      <vt:lpstr>Felix Titling</vt:lpstr>
      <vt:lpstr>Goudy Old Style</vt:lpstr>
      <vt:lpstr>Wingdings</vt:lpstr>
      <vt:lpstr>ArchwayVTI</vt:lpstr>
      <vt:lpstr>GENERANDO UN NUEVO PROYECTO CON SPRING TOOL SUITE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153</cp:revision>
  <dcterms:created xsi:type="dcterms:W3CDTF">2024-12-15T23:07:37Z</dcterms:created>
  <dcterms:modified xsi:type="dcterms:W3CDTF">2024-12-29T02:52:47Z</dcterms:modified>
</cp:coreProperties>
</file>