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52" r:id="rId9"/>
    <p:sldId id="353" r:id="rId10"/>
    <p:sldId id="354" r:id="rId11"/>
    <p:sldId id="35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BD18-1ADC-EF27-E92C-03D3EFCF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F42761-976A-105E-0F24-8887191050E0}"/>
              </a:ext>
            </a:extLst>
          </p:cNvPr>
          <p:cNvSpPr txBox="1"/>
          <p:nvPr/>
        </p:nvSpPr>
        <p:spPr>
          <a:xfrm>
            <a:off x="2737429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11EA7F-BD58-D75A-5513-6E7EB3F9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0" y="819511"/>
            <a:ext cx="11920946" cy="5762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F410E8-FCF9-5F48-80CD-AFEF4406848C}"/>
              </a:ext>
            </a:extLst>
          </p:cNvPr>
          <p:cNvSpPr txBox="1"/>
          <p:nvPr/>
        </p:nvSpPr>
        <p:spPr>
          <a:xfrm>
            <a:off x="2130733" y="2344082"/>
            <a:ext cx="76545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derecho en: </a:t>
            </a:r>
            <a:r>
              <a:rPr lang="es-ES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AE7509-1827-7A15-8B0D-9206174C874C}"/>
              </a:ext>
            </a:extLst>
          </p:cNvPr>
          <p:cNvSpPr txBox="1"/>
          <p:nvPr/>
        </p:nvSpPr>
        <p:spPr>
          <a:xfrm>
            <a:off x="2915733" y="3642900"/>
            <a:ext cx="51010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B1E323-B10B-2916-99FD-E6BD0BB3086B}"/>
              </a:ext>
            </a:extLst>
          </p:cNvPr>
          <p:cNvSpPr txBox="1"/>
          <p:nvPr/>
        </p:nvSpPr>
        <p:spPr>
          <a:xfrm>
            <a:off x="1380220" y="5007998"/>
            <a:ext cx="58458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opción: </a:t>
            </a:r>
            <a:r>
              <a:rPr lang="es-ES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9346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3AA05-99F3-77B4-23E5-8E4219D2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F5079D-0D16-5533-60EC-BFFC8AE22733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C1484B-135C-E36C-1C5E-6489DF39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" y="760211"/>
            <a:ext cx="6145872" cy="5929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E1B088-B142-FC0F-C77B-B582E8EC87A4}"/>
              </a:ext>
            </a:extLst>
          </p:cNvPr>
          <p:cNvSpPr txBox="1"/>
          <p:nvPr/>
        </p:nvSpPr>
        <p:spPr>
          <a:xfrm>
            <a:off x="1363205" y="2882242"/>
            <a:ext cx="40714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1.- Nombre del paquete: </a:t>
            </a:r>
            <a:r>
              <a:rPr lang="es-ES" sz="2000" dirty="0">
                <a:solidFill>
                  <a:srgbClr val="FF0000"/>
                </a:solidFill>
              </a:rPr>
              <a:t>Modelo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247B61-6427-DD15-2621-0CCD3B0403BC}"/>
              </a:ext>
            </a:extLst>
          </p:cNvPr>
          <p:cNvSpPr txBox="1"/>
          <p:nvPr/>
        </p:nvSpPr>
        <p:spPr>
          <a:xfrm>
            <a:off x="431317" y="6149545"/>
            <a:ext cx="33901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2.- Clic en el botón: </a:t>
            </a:r>
            <a:r>
              <a:rPr lang="es-ES" sz="2000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2802AE-279E-D0D1-1856-20DB5A09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9" y="755901"/>
            <a:ext cx="2371183" cy="3155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D981C28-A6AA-CCE3-0241-017BFCCEF17D}"/>
              </a:ext>
            </a:extLst>
          </p:cNvPr>
          <p:cNvSpPr txBox="1"/>
          <p:nvPr/>
        </p:nvSpPr>
        <p:spPr>
          <a:xfrm>
            <a:off x="6341496" y="3943951"/>
            <a:ext cx="572389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Función.-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Representa la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estructura de los datos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se manejan en la aplicación.</a:t>
            </a:r>
          </a:p>
          <a:p>
            <a:pPr algn="just"/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Estas clases suelen estar anotadas con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@Entity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mapearlas con tablas de bases de datos.</a:t>
            </a:r>
          </a:p>
          <a:p>
            <a:pPr algn="just"/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comunes.-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POJO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con atributos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constructores, getters y setters.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8DCE81-91CF-063E-2945-BBCAB6AAF53A}"/>
              </a:ext>
            </a:extLst>
          </p:cNvPr>
          <p:cNvSpPr txBox="1"/>
          <p:nvPr/>
        </p:nvSpPr>
        <p:spPr>
          <a:xfrm>
            <a:off x="8967339" y="1914945"/>
            <a:ext cx="311529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Contiene a las clases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modelo o entidades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2245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829C-9A34-B842-AA2B-2A7DEE63D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4CC394B-73E0-C4DF-588E-B5CB0956D85D}"/>
              </a:ext>
            </a:extLst>
          </p:cNvPr>
          <p:cNvSpPr txBox="1"/>
          <p:nvPr/>
        </p:nvSpPr>
        <p:spPr>
          <a:xfrm>
            <a:off x="2652397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65A66-83D9-A206-AD5B-C64C991B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1" y="751584"/>
            <a:ext cx="11432601" cy="5973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F3A916-11C5-F2D4-011C-AE97C6F4DDF0}"/>
              </a:ext>
            </a:extLst>
          </p:cNvPr>
          <p:cNvSpPr txBox="1"/>
          <p:nvPr/>
        </p:nvSpPr>
        <p:spPr>
          <a:xfrm>
            <a:off x="2268747" y="2126342"/>
            <a:ext cx="76545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derecho en: </a:t>
            </a:r>
            <a:r>
              <a:rPr lang="es-ES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CD61CE-9AEE-E878-C231-8A385462049E}"/>
              </a:ext>
            </a:extLst>
          </p:cNvPr>
          <p:cNvSpPr txBox="1"/>
          <p:nvPr/>
        </p:nvSpPr>
        <p:spPr>
          <a:xfrm>
            <a:off x="3680609" y="2913233"/>
            <a:ext cx="51010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21907C-09FE-8845-B700-C29E0166E0DC}"/>
              </a:ext>
            </a:extLst>
          </p:cNvPr>
          <p:cNvSpPr txBox="1"/>
          <p:nvPr/>
        </p:nvSpPr>
        <p:spPr>
          <a:xfrm>
            <a:off x="1233574" y="4635644"/>
            <a:ext cx="58458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opción: </a:t>
            </a:r>
            <a:r>
              <a:rPr lang="es-ES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13185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5F4C5-C550-69AC-5F31-E498DA36E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2B5D39-ABA9-4B56-CCCC-B5120CE979EB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D6A1AB-157F-5EFB-5253-18ABC691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31" y="751585"/>
            <a:ext cx="6193484" cy="5975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C74EA4-AB1B-44EA-404C-2AB4191F776C}"/>
              </a:ext>
            </a:extLst>
          </p:cNvPr>
          <p:cNvSpPr txBox="1"/>
          <p:nvPr/>
        </p:nvSpPr>
        <p:spPr>
          <a:xfrm>
            <a:off x="1159889" y="2901021"/>
            <a:ext cx="73802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Nombre del paquete: </a:t>
            </a:r>
            <a:r>
              <a:rPr lang="es-ES" dirty="0">
                <a:solidFill>
                  <a:srgbClr val="FF0000"/>
                </a:solidFill>
              </a:rPr>
              <a:t>Controlador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C45C33-4B4C-3980-3C2B-4E53416B72BF}"/>
              </a:ext>
            </a:extLst>
          </p:cNvPr>
          <p:cNvSpPr txBox="1"/>
          <p:nvPr/>
        </p:nvSpPr>
        <p:spPr>
          <a:xfrm>
            <a:off x="120764" y="6097822"/>
            <a:ext cx="521898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el botón: </a:t>
            </a:r>
            <a:r>
              <a:rPr lang="es-ES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27E65A6-B1FA-465C-734F-5EE171E2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91" y="734333"/>
            <a:ext cx="3223082" cy="3811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23FC1E8-F7D5-6F59-7E88-F6FB6F4AA65F}"/>
              </a:ext>
            </a:extLst>
          </p:cNvPr>
          <p:cNvSpPr txBox="1"/>
          <p:nvPr/>
        </p:nvSpPr>
        <p:spPr>
          <a:xfrm>
            <a:off x="6512945" y="4609499"/>
            <a:ext cx="558128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paquete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</a:t>
            </a:r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contiene las clases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controladoras de la aplicación.</a:t>
            </a:r>
          </a:p>
          <a:p>
            <a:pPr algn="just"/>
            <a:endParaRPr lang="es-E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Función.-</a:t>
            </a:r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Gestionar las solicitudes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HTTP</a:t>
            </a:r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entrantes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(GET, POST, PUT, DELETE, etc.)</a:t>
            </a:r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y devolver respuestas al cliente.</a:t>
            </a:r>
          </a:p>
          <a:p>
            <a:pPr algn="just"/>
            <a:endParaRPr lang="es-E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comunes.- </a:t>
            </a:r>
            <a:r>
              <a:rPr lang="es-E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anotadas con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@RestController o @Controller.</a:t>
            </a:r>
          </a:p>
        </p:txBody>
      </p:sp>
    </p:spTree>
    <p:extLst>
      <p:ext uri="{BB962C8B-B14F-4D97-AF65-F5344CB8AC3E}">
        <p14:creationId xmlns:p14="http://schemas.microsoft.com/office/powerpoint/2010/main" val="35732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F81FC-056D-9061-51DF-C111B0F1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FB2133F-7655-397F-9346-DCF2CD4E41DA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80F553-258A-04F8-2D6F-5243C670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3" y="744397"/>
            <a:ext cx="11288833" cy="5963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414B21-29E5-694F-937E-8D5DBF6EF682}"/>
              </a:ext>
            </a:extLst>
          </p:cNvPr>
          <p:cNvSpPr txBox="1"/>
          <p:nvPr/>
        </p:nvSpPr>
        <p:spPr>
          <a:xfrm>
            <a:off x="2993372" y="2505458"/>
            <a:ext cx="76545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derecho en: </a:t>
            </a:r>
            <a:r>
              <a:rPr lang="es-ES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92C58E-A529-9946-D82F-00BC09255AA1}"/>
              </a:ext>
            </a:extLst>
          </p:cNvPr>
          <p:cNvSpPr txBox="1"/>
          <p:nvPr/>
        </p:nvSpPr>
        <p:spPr>
          <a:xfrm>
            <a:off x="3045128" y="3599771"/>
            <a:ext cx="51010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8BFD70-226D-8960-2A35-91A1BF2566CF}"/>
              </a:ext>
            </a:extLst>
          </p:cNvPr>
          <p:cNvSpPr txBox="1"/>
          <p:nvPr/>
        </p:nvSpPr>
        <p:spPr>
          <a:xfrm>
            <a:off x="1328462" y="4963447"/>
            <a:ext cx="58458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opción: </a:t>
            </a:r>
            <a:r>
              <a:rPr lang="es-ES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5011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9B20-12DB-141D-02BA-636BD314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C58A57C-176C-2D4A-7E0F-DD07334FE9EA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75A7A-A49E-8D34-F188-E3B1A80A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9" y="751585"/>
            <a:ext cx="6123715" cy="590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C8E4E1-69B4-75E3-4E8E-0025A08ADFA4}"/>
              </a:ext>
            </a:extLst>
          </p:cNvPr>
          <p:cNvSpPr txBox="1"/>
          <p:nvPr/>
        </p:nvSpPr>
        <p:spPr>
          <a:xfrm>
            <a:off x="177293" y="2852851"/>
            <a:ext cx="61237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>
                <a:solidFill>
                  <a:schemeClr val="tx1"/>
                </a:solidFill>
              </a:rPr>
              <a:t>1.- Nombre del paquete: </a:t>
            </a:r>
            <a:r>
              <a:rPr lang="es-ES" sz="2800" dirty="0">
                <a:solidFill>
                  <a:srgbClr val="FF0000"/>
                </a:solidFill>
              </a:rPr>
              <a:t>Interfaces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253740-EF54-E3BF-A6BB-9869EFEF36E5}"/>
              </a:ext>
            </a:extLst>
          </p:cNvPr>
          <p:cNvSpPr txBox="1"/>
          <p:nvPr/>
        </p:nvSpPr>
        <p:spPr>
          <a:xfrm>
            <a:off x="353677" y="5652203"/>
            <a:ext cx="45978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>
                <a:solidFill>
                  <a:schemeClr val="tx1"/>
                </a:solidFill>
              </a:rPr>
              <a:t>2.- Clic en el botón: </a:t>
            </a:r>
            <a:r>
              <a:rPr lang="es-ES" sz="2800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C8E27B-0A92-3F1C-FB9D-5AC115CD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74" y="751585"/>
            <a:ext cx="2456192" cy="3931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A26430F-712C-B097-4F41-B207CC0FD26D}"/>
              </a:ext>
            </a:extLst>
          </p:cNvPr>
          <p:cNvSpPr txBox="1"/>
          <p:nvPr/>
        </p:nvSpPr>
        <p:spPr>
          <a:xfrm>
            <a:off x="6391130" y="4757450"/>
            <a:ext cx="57289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Función.-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Declarar métodos que serán implementados en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otras capas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generalmente en el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servicio o el repositorio.</a:t>
            </a:r>
          </a:p>
          <a:p>
            <a:pPr algn="just"/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comunes.-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 relacionadas con la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lógica de negocio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 con las operaciones de persistencia (como JpaRepository).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5A3F77-DC0B-9D59-8838-E49974153337}"/>
              </a:ext>
            </a:extLst>
          </p:cNvPr>
          <p:cNvSpPr txBox="1"/>
          <p:nvPr/>
        </p:nvSpPr>
        <p:spPr>
          <a:xfrm>
            <a:off x="9013216" y="2014290"/>
            <a:ext cx="309827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Contiene las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representan los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contratos del dominio o los servicios.</a:t>
            </a:r>
          </a:p>
        </p:txBody>
      </p:sp>
    </p:spTree>
    <p:extLst>
      <p:ext uri="{BB962C8B-B14F-4D97-AF65-F5344CB8AC3E}">
        <p14:creationId xmlns:p14="http://schemas.microsoft.com/office/powerpoint/2010/main" val="330646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B753-9D41-9B96-6BA0-316123EA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B580B8-7778-E911-D4BC-4C89F0160797}"/>
              </a:ext>
            </a:extLst>
          </p:cNvPr>
          <p:cNvSpPr txBox="1"/>
          <p:nvPr/>
        </p:nvSpPr>
        <p:spPr>
          <a:xfrm>
            <a:off x="2748163" y="35073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98D81B-7B10-7DEA-50C4-3A90E985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2" y="742959"/>
            <a:ext cx="11814279" cy="595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0BB107-3FD2-66D5-FC76-816E5149DEED}"/>
              </a:ext>
            </a:extLst>
          </p:cNvPr>
          <p:cNvSpPr txBox="1"/>
          <p:nvPr/>
        </p:nvSpPr>
        <p:spPr>
          <a:xfrm>
            <a:off x="2976120" y="2660726"/>
            <a:ext cx="76545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derecho en: </a:t>
            </a:r>
            <a:r>
              <a:rPr lang="es-ES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C28682-D7D2-C3DD-74AF-F22EF633BAD8}"/>
              </a:ext>
            </a:extLst>
          </p:cNvPr>
          <p:cNvSpPr txBox="1"/>
          <p:nvPr/>
        </p:nvSpPr>
        <p:spPr>
          <a:xfrm>
            <a:off x="3071006" y="3755039"/>
            <a:ext cx="51010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627854-2F8B-35BF-416F-090DF50E398F}"/>
              </a:ext>
            </a:extLst>
          </p:cNvPr>
          <p:cNvSpPr txBox="1"/>
          <p:nvPr/>
        </p:nvSpPr>
        <p:spPr>
          <a:xfrm>
            <a:off x="1595878" y="5120138"/>
            <a:ext cx="58458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opción: </a:t>
            </a:r>
            <a:r>
              <a:rPr lang="es-ES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368214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DFB7-1E0F-D177-EF43-076FE3E2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AB87A64-6524-6D8F-3D1C-2AA5D16218C9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70F7E8-8448-BA8E-2E79-6438F8D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7" y="734333"/>
            <a:ext cx="6204188" cy="598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52C259-D4DB-8869-D0FE-884BD7032DA1}"/>
              </a:ext>
            </a:extLst>
          </p:cNvPr>
          <p:cNvSpPr txBox="1"/>
          <p:nvPr/>
        </p:nvSpPr>
        <p:spPr>
          <a:xfrm>
            <a:off x="91034" y="2870103"/>
            <a:ext cx="58266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>
                <a:solidFill>
                  <a:schemeClr val="tx1"/>
                </a:solidFill>
              </a:rPr>
              <a:t>1.- Nombre del paquete: </a:t>
            </a:r>
            <a:r>
              <a:rPr lang="es-ES" sz="2800" dirty="0">
                <a:solidFill>
                  <a:srgbClr val="FF0000"/>
                </a:solidFill>
              </a:rPr>
              <a:t>Servicio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A8A906-833D-B1CD-11A0-238293D84566}"/>
              </a:ext>
            </a:extLst>
          </p:cNvPr>
          <p:cNvSpPr txBox="1"/>
          <p:nvPr/>
        </p:nvSpPr>
        <p:spPr>
          <a:xfrm>
            <a:off x="319173" y="5712585"/>
            <a:ext cx="45978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>
                <a:solidFill>
                  <a:schemeClr val="tx1"/>
                </a:solidFill>
              </a:rPr>
              <a:t>2.- Clic en el botón: </a:t>
            </a:r>
            <a:r>
              <a:rPr lang="es-ES" sz="2800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4EC082F-6ABE-73B2-0132-AF87E0FB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45" y="734333"/>
            <a:ext cx="2502377" cy="4091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136169E-555F-09DB-E1F9-19DDC381B78D}"/>
              </a:ext>
            </a:extLst>
          </p:cNvPr>
          <p:cNvSpPr txBox="1"/>
          <p:nvPr/>
        </p:nvSpPr>
        <p:spPr>
          <a:xfrm>
            <a:off x="6384627" y="4934769"/>
            <a:ext cx="5733596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Función.- </a:t>
            </a:r>
            <a:r>
              <a:rPr lang="es-ES" sz="2000" dirty="0"/>
              <a:t>Implementar la </a:t>
            </a:r>
            <a:r>
              <a:rPr lang="es-ES" sz="2000" dirty="0">
                <a:solidFill>
                  <a:srgbClr val="FF0000"/>
                </a:solidFill>
              </a:rPr>
              <a:t>lógica de negocio </a:t>
            </a:r>
            <a:r>
              <a:rPr lang="es-ES" sz="2000" dirty="0"/>
              <a:t>de la aplicación, delegando las operaciones necesarias a los </a:t>
            </a:r>
            <a:r>
              <a:rPr lang="es-ES" sz="2000" dirty="0">
                <a:solidFill>
                  <a:srgbClr val="FF0000"/>
                </a:solidFill>
              </a:rPr>
              <a:t>repositorios o modelos.</a:t>
            </a:r>
          </a:p>
          <a:p>
            <a:endParaRPr lang="es-ES" sz="1400" dirty="0"/>
          </a:p>
          <a:p>
            <a:r>
              <a:rPr lang="es-ES" sz="2000" dirty="0">
                <a:solidFill>
                  <a:srgbClr val="FF0000"/>
                </a:solidFill>
              </a:rPr>
              <a:t>Clases comunes.- </a:t>
            </a:r>
            <a:r>
              <a:rPr lang="es-ES" sz="2000" dirty="0"/>
              <a:t>Clases anotadas con </a:t>
            </a:r>
            <a:r>
              <a:rPr lang="es-ES" sz="2000" dirty="0">
                <a:solidFill>
                  <a:srgbClr val="FF0000"/>
                </a:solidFill>
              </a:rPr>
              <a:t>@Service </a:t>
            </a:r>
            <a:r>
              <a:rPr lang="es-ES" sz="2000" dirty="0"/>
              <a:t>que contienen la </a:t>
            </a:r>
            <a:r>
              <a:rPr lang="es-ES" sz="2000" dirty="0">
                <a:solidFill>
                  <a:srgbClr val="FF0000"/>
                </a:solidFill>
              </a:rPr>
              <a:t>lógica de negocio.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73FEB7-EA8A-2A1F-6B70-D900F95ED751}"/>
              </a:ext>
            </a:extLst>
          </p:cNvPr>
          <p:cNvSpPr txBox="1"/>
          <p:nvPr/>
        </p:nvSpPr>
        <p:spPr>
          <a:xfrm>
            <a:off x="8859334" y="1834623"/>
            <a:ext cx="330391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Contiene las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implementaciones de los servicios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definidos en las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del paquete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interfaceServicio.</a:t>
            </a:r>
          </a:p>
        </p:txBody>
      </p:sp>
    </p:spTree>
    <p:extLst>
      <p:ext uri="{BB962C8B-B14F-4D97-AF65-F5344CB8AC3E}">
        <p14:creationId xmlns:p14="http://schemas.microsoft.com/office/powerpoint/2010/main" val="389766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9A168-E535-A2D6-767E-84DDE79D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A6CD1E7-F11C-992C-F6CA-8596105DF626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AA0B22-06B9-1728-D1CE-53EDE460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5" y="782847"/>
            <a:ext cx="11868079" cy="5773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46304D-4722-DC9F-5682-885422C4F9DC}"/>
              </a:ext>
            </a:extLst>
          </p:cNvPr>
          <p:cNvSpPr txBox="1"/>
          <p:nvPr/>
        </p:nvSpPr>
        <p:spPr>
          <a:xfrm>
            <a:off x="2803592" y="2611490"/>
            <a:ext cx="76545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1.- Clic derecho en: </a:t>
            </a:r>
            <a:r>
              <a:rPr lang="es-ES" dirty="0">
                <a:solidFill>
                  <a:srgbClr val="FF0000"/>
                </a:solidFill>
              </a:rPr>
              <a:t>com.crudspring01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971851-263B-9A7B-60A8-12DAB81FB456}"/>
              </a:ext>
            </a:extLst>
          </p:cNvPr>
          <p:cNvSpPr txBox="1"/>
          <p:nvPr/>
        </p:nvSpPr>
        <p:spPr>
          <a:xfrm>
            <a:off x="3079632" y="3660152"/>
            <a:ext cx="510108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2.- Clic en la opción: </a:t>
            </a:r>
            <a:r>
              <a:rPr lang="es-ES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4F3548-F336-FDF2-6FD3-3785019CB74B}"/>
              </a:ext>
            </a:extLst>
          </p:cNvPr>
          <p:cNvSpPr txBox="1"/>
          <p:nvPr/>
        </p:nvSpPr>
        <p:spPr>
          <a:xfrm>
            <a:off x="1423350" y="5007998"/>
            <a:ext cx="58458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3.- Clic en la opción: </a:t>
            </a:r>
            <a:r>
              <a:rPr lang="es-ES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17099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1AC9-3FE8-7F42-AC6A-C69BF9C4D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263184C-1EC5-D3AB-0F00-7853DDA819BA}"/>
              </a:ext>
            </a:extLst>
          </p:cNvPr>
          <p:cNvSpPr txBox="1"/>
          <p:nvPr/>
        </p:nvSpPr>
        <p:spPr>
          <a:xfrm>
            <a:off x="3021403" y="43699"/>
            <a:ext cx="672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PAQUETES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9E78CA-E85D-998F-3177-C6E14D9C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" y="1012079"/>
            <a:ext cx="5746417" cy="554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2D9D10-7417-08A4-87D1-350E52E6C27A}"/>
              </a:ext>
            </a:extLst>
          </p:cNvPr>
          <p:cNvSpPr txBox="1"/>
          <p:nvPr/>
        </p:nvSpPr>
        <p:spPr>
          <a:xfrm>
            <a:off x="319408" y="3003012"/>
            <a:ext cx="535223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1.- Nombre del paquete: </a:t>
            </a:r>
            <a:r>
              <a:rPr lang="es-ES" sz="2000" dirty="0">
                <a:solidFill>
                  <a:srgbClr val="FF0000"/>
                </a:solidFill>
              </a:rPr>
              <a:t>InterfaceServicio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52C4A-417E-B65B-F5B7-523914EE3B3D}"/>
              </a:ext>
            </a:extLst>
          </p:cNvPr>
          <p:cNvSpPr txBox="1"/>
          <p:nvPr/>
        </p:nvSpPr>
        <p:spPr>
          <a:xfrm>
            <a:off x="172524" y="6043639"/>
            <a:ext cx="33901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2.- Clic en el botón: </a:t>
            </a:r>
            <a:r>
              <a:rPr lang="es-ES" sz="2000" dirty="0">
                <a:solidFill>
                  <a:srgbClr val="FF0000"/>
                </a:solidFill>
              </a:rPr>
              <a:t>Finish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95F452-2DF5-0E76-8716-72735FA2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87" y="1020705"/>
            <a:ext cx="2505075" cy="391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4747DF1-F628-3DA4-6D71-267AE79A3ACF}"/>
              </a:ext>
            </a:extLst>
          </p:cNvPr>
          <p:cNvSpPr txBox="1"/>
          <p:nvPr/>
        </p:nvSpPr>
        <p:spPr>
          <a:xfrm>
            <a:off x="5954655" y="5027817"/>
            <a:ext cx="6146318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Función.- 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Declara los métodos que los servicios deben implementar, lo que facilita la abstracción y flexibilidad en la lógica del negocio.</a:t>
            </a:r>
          </a:p>
          <a:p>
            <a:pPr algn="just"/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Clases comunes.-</a:t>
            </a:r>
            <a:r>
              <a:rPr lang="es-ES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Interfaces asociadas a servicios específicos, implementadas en la capa Servicio.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B9442B-4A7A-0CB5-D936-173E449A69D4}"/>
              </a:ext>
            </a:extLst>
          </p:cNvPr>
          <p:cNvSpPr txBox="1"/>
          <p:nvPr/>
        </p:nvSpPr>
        <p:spPr>
          <a:xfrm>
            <a:off x="8566379" y="2113497"/>
            <a:ext cx="353459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Esta diseñado para contener interfaces relacionadas con los servicios.</a:t>
            </a:r>
          </a:p>
        </p:txBody>
      </p:sp>
    </p:spTree>
    <p:extLst>
      <p:ext uri="{BB962C8B-B14F-4D97-AF65-F5344CB8AC3E}">
        <p14:creationId xmlns:p14="http://schemas.microsoft.com/office/powerpoint/2010/main" val="275740834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477</Words>
  <Application>Microsoft Office PowerPoint</Application>
  <PresentationFormat>Panorámica</PresentationFormat>
  <Paragraphs>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Amasis MT Pro Black</vt:lpstr>
      <vt:lpstr>Aptos Black</vt:lpstr>
      <vt:lpstr>Arial</vt:lpstr>
      <vt:lpstr>Felix Titling</vt:lpstr>
      <vt:lpstr>Goudy Old Style</vt:lpstr>
      <vt:lpstr>ArchwayVTI</vt:lpstr>
      <vt:lpstr>GENERANDO PAQUETES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132</cp:revision>
  <dcterms:created xsi:type="dcterms:W3CDTF">2024-12-15T23:07:37Z</dcterms:created>
  <dcterms:modified xsi:type="dcterms:W3CDTF">2024-12-29T18:25:37Z</dcterms:modified>
</cp:coreProperties>
</file>