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7" r:id="rId1"/>
  </p:sldMasterIdLst>
  <p:sldIdLst>
    <p:sldId id="256" r:id="rId2"/>
    <p:sldId id="368" r:id="rId3"/>
    <p:sldId id="369" r:id="rId4"/>
    <p:sldId id="370" r:id="rId5"/>
    <p:sldId id="371" r:id="rId6"/>
    <p:sldId id="372" r:id="rId7"/>
    <p:sldId id="373" r:id="rId8"/>
    <p:sldId id="377" r:id="rId9"/>
    <p:sldId id="378" r:id="rId10"/>
    <p:sldId id="379" r:id="rId11"/>
    <p:sldId id="380" r:id="rId12"/>
    <p:sldId id="381" r:id="rId13"/>
    <p:sldId id="374" r:id="rId14"/>
    <p:sldId id="375" r:id="rId15"/>
    <p:sldId id="376" r:id="rId16"/>
    <p:sldId id="382" r:id="rId17"/>
    <p:sldId id="383" r:id="rId18"/>
    <p:sldId id="384" r:id="rId19"/>
    <p:sldId id="385" r:id="rId20"/>
    <p:sldId id="386" r:id="rId21"/>
    <p:sldId id="387" r:id="rId22"/>
    <p:sldId id="388" r:id="rId23"/>
    <p:sldId id="389" r:id="rId24"/>
    <p:sldId id="390" r:id="rId25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959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78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28808-26D1-4F4B-96F4-F3082078DD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7008" y="1122362"/>
            <a:ext cx="8816632" cy="357155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E0C639-B0CD-4365-98A9-C1E5FF6CF4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57008" y="5521960"/>
            <a:ext cx="8816632" cy="944879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80C52-E6BB-4B27-B5D8-2D33B2497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77C649-4A0C-4EF2-8FC1-2BCF0BF95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0E03F2-D0FE-49BB-8AEC-E99C4DB2D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‹Nº›</a:t>
            </a:fld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4A7CC8F-56A6-423D-B67A-8BA89D3EC911}"/>
              </a:ext>
            </a:extLst>
          </p:cNvPr>
          <p:cNvCxnSpPr>
            <a:cxnSpLocks/>
          </p:cNvCxnSpPr>
          <p:nvPr/>
        </p:nvCxnSpPr>
        <p:spPr>
          <a:xfrm flipH="1">
            <a:off x="4" y="5143500"/>
            <a:ext cx="121919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6839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56D52-667C-4E67-9038-A0BDFD8CC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3E72AC-0272-475A-BD25-2AB7AC1DEF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CFBFF2-9ECB-4CDD-87FA-9DD1F87BF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AC12B3-DAF5-4BA7-A3A6-D0284716D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F171AE-4A11-4035-A072-9AC4053FF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760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A52E95-2F50-48D3-B00E-4C259644E7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50174" y="838199"/>
            <a:ext cx="2303626" cy="5338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617C9B-4E02-49C8-B6DF-65ED3C9903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38199"/>
            <a:ext cx="7734300" cy="53387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ECA10C-AC31-4D80-B78F-08E48CDCB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AAB5B7-F312-4BC9-A5D3-72E065D1B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C2E489-5442-4698-B6E3-3421A97C2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1F3A7E1-F157-4338-B7F7-9C0A2D60B7FF}"/>
              </a:ext>
            </a:extLst>
          </p:cNvPr>
          <p:cNvCxnSpPr>
            <a:cxnSpLocks/>
          </p:cNvCxnSpPr>
          <p:nvPr/>
        </p:nvCxnSpPr>
        <p:spPr>
          <a:xfrm>
            <a:off x="8811337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6718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05B5E-C545-4763-BA47-4C2C0FCA5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A263F8-8E34-4910-BF7A-F1C5A99689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6E74E5-D20D-4AB7-8D98-F336CE0EC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9D23AA-8F22-4B09-8FAA-CD16E5D66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E8A028-A0C8-45E7-915E-B83FF59C9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302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9F01F-198D-4AAD-B4FB-AD3B44981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8200"/>
            <a:ext cx="9438640" cy="4114800"/>
          </a:xfrm>
        </p:spPr>
        <p:txBody>
          <a:bodyPr anchor="t">
            <a:normAutofit/>
          </a:bodyPr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0BCC2B-311B-4FB6-B3A5-26F68055AE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5217160"/>
            <a:ext cx="9438640" cy="802640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9CB73D-2D6B-4FA6-89A4-DCC89F80E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0C188-FF43-44C1-A005-679168D5F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CD1188-DA27-47B2-8176-31193EEC4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813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B5A25-7E99-42A8-8D6D-648EFE203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0501DC-62B7-42BD-A941-D34E92719C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79"/>
            <a:ext cx="5181600" cy="41652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65C5C1-4FD4-4958-99A0-BDADECA336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011679"/>
            <a:ext cx="5181600" cy="41652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D1B234-5D54-44E5-B41D-B205AAF50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67BCDB-6B96-45D6-B5E9-823A96EBD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239C5F-F16F-4AFD-98D1-FA3BB96AF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867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44C1F-0040-4BBF-81A6-FD2E30637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7978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2894A7-1DA1-44C1-8ED0-7162794306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824035"/>
            <a:ext cx="4997132" cy="681040"/>
          </a:xfrm>
        </p:spPr>
        <p:txBody>
          <a:bodyPr anchor="b"/>
          <a:lstStyle>
            <a:lvl1pPr marL="0" indent="0">
              <a:buNone/>
              <a:defRPr sz="2400" b="1" i="0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9AB945-31E2-4B60-9076-CBB8F85949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499713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71B3EA-2E84-4B8B-A104-81BD577424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55080" y="1824035"/>
            <a:ext cx="5000308" cy="681040"/>
          </a:xfrm>
        </p:spPr>
        <p:txBody>
          <a:bodyPr anchor="b"/>
          <a:lstStyle>
            <a:lvl1pPr marL="0" indent="0">
              <a:buNone/>
              <a:defRPr sz="2400" b="1" i="0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511AB8-302C-476E-B80A-AA739911E3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55080" y="2505075"/>
            <a:ext cx="500030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B47C29-FE34-4E6E-9921-78C54673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F6B420-A9CE-4BB6-A653-5C3ABC7D6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1DF8FE-1179-4798-B16D-AF1DFA266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934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66F1A-0A68-4048-808F-CD7A9F3B0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99592"/>
            <a:ext cx="10515600" cy="1573223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ACB3E6-5365-48F5-8D2A-0B002BA35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7D8EE9-4D97-4B2F-8D38-41CB9EE77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2C5952-0A27-4FAB-A3FD-120037876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656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D08427-909D-4679-9192-BC99557A7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8E39A6-1E09-42B5-85B4-7E8B5AB2A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938940-01DD-4C97-8649-E01C3B0ED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362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93B3D-D568-40B4-A73A-1C8EA9ABB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691818" cy="17018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586EB3-917A-43B7-85BB-D00B5D2F07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4798" y="987425"/>
            <a:ext cx="5840589" cy="50323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7AC029-3BC1-4637-A7F9-BC786DC26A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372360"/>
            <a:ext cx="3691817" cy="349662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90B948-89C5-4AC5-B7A0-17136F5C5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A6C8C5-652F-46CB-BD26-E262B057F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FB50CB-E91F-4B71-81F0-800F2B51A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‹Nº›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B69B885-FDB8-4C62-A285-A0CDC49A6B0C}"/>
              </a:ext>
            </a:extLst>
          </p:cNvPr>
          <p:cNvCxnSpPr>
            <a:cxnSpLocks/>
          </p:cNvCxnSpPr>
          <p:nvPr/>
        </p:nvCxnSpPr>
        <p:spPr>
          <a:xfrm>
            <a:off x="5023202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1298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F941E-6445-4840-81AE-104EF7A4F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696652" cy="17018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F8B866-E32B-4AE7-AEF3-6974AE3288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786120" y="838200"/>
            <a:ext cx="5603238" cy="51815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2ABB7A-E157-499A-B224-C2313181F5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367280"/>
            <a:ext cx="3696652" cy="350170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C77283-E2B8-405E-BB6E-9F121140E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F21F05-EB94-417F-B19B-96FF3D9EC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B7C3C7-B6DB-4064-8E66-9FB770C88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‹Nº›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1E233FA-220A-423F-907E-5F81526A28A0}"/>
              </a:ext>
            </a:extLst>
          </p:cNvPr>
          <p:cNvCxnSpPr>
            <a:cxnSpLocks/>
          </p:cNvCxnSpPr>
          <p:nvPr/>
        </p:nvCxnSpPr>
        <p:spPr>
          <a:xfrm>
            <a:off x="5023202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4094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476A66-BE83-43F9-A28B-02DF7879A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4990"/>
            <a:ext cx="10515600" cy="11168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D76E94-F276-4F0F-8DD9-B1F8A3198A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061469"/>
            <a:ext cx="10515600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AD964E-3A2E-4DB9-B96A-EDE144A47B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25981" y="4687095"/>
            <a:ext cx="270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F6CCBF3A-D7FB-4B97-8FD5-6FFB20CB1E84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ACB382-EE11-430D-941A-DB76EEB7F2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131161" y="1592957"/>
            <a:ext cx="29735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C562FE-ACD1-43F2-A3DE-5B11E10B7E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5746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3109D357-8067-4A1F-97B2-93C5160B78D9}" type="slidenum">
              <a:rPr lang="en-US" smtClean="0"/>
              <a:t>‹Nº›</a:t>
            </a:fld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EB34A3B-1FD5-48FF-9982-1E64C864C01D}"/>
              </a:ext>
            </a:extLst>
          </p:cNvPr>
          <p:cNvCxnSpPr>
            <a:cxnSpLocks/>
          </p:cNvCxnSpPr>
          <p:nvPr/>
        </p:nvCxnSpPr>
        <p:spPr>
          <a:xfrm flipH="1">
            <a:off x="4" y="1824111"/>
            <a:ext cx="121919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2788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10000"/>
        </a:lnSpc>
        <a:spcBef>
          <a:spcPts val="500"/>
        </a:spcBef>
        <a:buSzPct val="80000"/>
        <a:buFont typeface="Goudy Old Style" panose="02020502050305020303" pitchFamily="18" charset="0"/>
        <a:buChar char="–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defTabSz="914400" rtl="0" eaLnBrk="1" latinLnBrk="0" hangingPunct="1">
        <a:lnSpc>
          <a:spcPct val="11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defTabSz="914400" rtl="0" eaLnBrk="1" latinLnBrk="0" hangingPunct="1">
        <a:lnSpc>
          <a:spcPct val="110000"/>
        </a:lnSpc>
        <a:spcBef>
          <a:spcPts val="500"/>
        </a:spcBef>
        <a:buSzPct val="80000"/>
        <a:buFont typeface="Goudy Old Style" panose="02020502050305020303" pitchFamily="18" charset="0"/>
        <a:buChar char="–"/>
        <a:defRPr sz="1400" i="1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lnSpc>
          <a:spcPct val="11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FA9327B-0F60-46E3-AD80-CE73838567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1F3316F-AE07-12A6-90FD-C6E39D06DB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5074990"/>
            <a:ext cx="12191980" cy="1696746"/>
          </a:xfrm>
        </p:spPr>
        <p:txBody>
          <a:bodyPr anchor="ctr" anchorCtr="0">
            <a:noAutofit/>
          </a:bodyPr>
          <a:lstStyle/>
          <a:p>
            <a:pPr algn="ctr"/>
            <a:r>
              <a:rPr lang="es-ES" sz="4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Black" panose="020F0502020204030204" pitchFamily="18" charset="0"/>
              </a:rPr>
              <a:t>GENERANDO LA ENTIDAD PERSONA</a:t>
            </a:r>
          </a:p>
        </p:txBody>
      </p:sp>
      <p:pic>
        <p:nvPicPr>
          <p:cNvPr id="4" name="Picture 3" descr="Arte de círculo 3D de neón">
            <a:extLst>
              <a:ext uri="{FF2B5EF4-FFF2-40B4-BE49-F238E27FC236}">
                <a16:creationId xmlns:a16="http://schemas.microsoft.com/office/drawing/2014/main" id="{AD445625-5069-3F78-FA14-1373E529847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40905" b="9707"/>
          <a:stretch/>
        </p:blipFill>
        <p:spPr>
          <a:xfrm>
            <a:off x="20" y="0"/>
            <a:ext cx="12191980" cy="4923691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D1C99D0-461D-4A91-81EF-CCCD798B3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4305300"/>
            <a:ext cx="121919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90984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865568-4E20-B85F-CC2E-4887581115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96769915-9C23-E038-ADE2-5C46F941FD29}"/>
              </a:ext>
            </a:extLst>
          </p:cNvPr>
          <p:cNvSpPr txBox="1"/>
          <p:nvPr/>
        </p:nvSpPr>
        <p:spPr>
          <a:xfrm>
            <a:off x="1397484" y="43699"/>
            <a:ext cx="1021367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Black" panose="020F0502020204030204" pitchFamily="18" charset="0"/>
              </a:rPr>
              <a:t>GENERANDO LA ENTIDAD PERSONA</a:t>
            </a:r>
            <a:endParaRPr lang="es-ES" sz="4000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B3CD82FA-95EA-3F66-3C2A-971235403A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9154" y="751585"/>
            <a:ext cx="7990337" cy="596839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80CA34F6-FEFB-2798-B78E-F2EAF884DFBF}"/>
              </a:ext>
            </a:extLst>
          </p:cNvPr>
          <p:cNvSpPr txBox="1"/>
          <p:nvPr/>
        </p:nvSpPr>
        <p:spPr>
          <a:xfrm>
            <a:off x="6996022" y="2257892"/>
            <a:ext cx="4304582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sz="24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Anotación: </a:t>
            </a:r>
            <a:r>
              <a:rPr lang="es-E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Table, </a:t>
            </a:r>
            <a:r>
              <a:rPr lang="es-E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importada</a:t>
            </a:r>
          </a:p>
        </p:txBody>
      </p:sp>
    </p:spTree>
    <p:extLst>
      <p:ext uri="{BB962C8B-B14F-4D97-AF65-F5344CB8AC3E}">
        <p14:creationId xmlns:p14="http://schemas.microsoft.com/office/powerpoint/2010/main" val="40490666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442C2E-1B88-761E-2063-9F7676608C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93F24BD8-43B4-2FD9-B67B-C9833E29C4EE}"/>
              </a:ext>
            </a:extLst>
          </p:cNvPr>
          <p:cNvSpPr txBox="1"/>
          <p:nvPr/>
        </p:nvSpPr>
        <p:spPr>
          <a:xfrm>
            <a:off x="1397484" y="43699"/>
            <a:ext cx="1021367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Black" panose="020F0502020204030204" pitchFamily="18" charset="0"/>
              </a:rPr>
              <a:t>GENERANDO LA ENTIDAD PERSONA</a:t>
            </a:r>
            <a:endParaRPr lang="es-ES" sz="40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E69A6AA-DB99-4271-C729-46C7C0855D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6361" y="725707"/>
            <a:ext cx="7003339" cy="596947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CA8ABC59-C175-5CF1-32DE-C6057F9D7FA2}"/>
              </a:ext>
            </a:extLst>
          </p:cNvPr>
          <p:cNvSpPr txBox="1"/>
          <p:nvPr/>
        </p:nvSpPr>
        <p:spPr>
          <a:xfrm>
            <a:off x="138025" y="3558914"/>
            <a:ext cx="4192427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sz="24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Se agrega la anotación: </a:t>
            </a:r>
            <a:r>
              <a:rPr lang="es-E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@Id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525385BA-9812-2A5E-56F4-9AE21679C016}"/>
              </a:ext>
            </a:extLst>
          </p:cNvPr>
          <p:cNvSpPr txBox="1"/>
          <p:nvPr/>
        </p:nvSpPr>
        <p:spPr>
          <a:xfrm>
            <a:off x="7647314" y="3470554"/>
            <a:ext cx="4467046" cy="32316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es-ES" sz="24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Indica que el campo </a:t>
            </a:r>
            <a:r>
              <a:rPr lang="es-E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(idpersona) </a:t>
            </a:r>
            <a:r>
              <a:rPr lang="es-ES" sz="24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se le aplica una </a:t>
            </a:r>
            <a:r>
              <a:rPr lang="es-E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llave o clave primaria </a:t>
            </a:r>
            <a:r>
              <a:rPr lang="es-ES" sz="24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de la tabla en la </a:t>
            </a:r>
            <a:r>
              <a:rPr lang="es-E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base de datos.</a:t>
            </a:r>
          </a:p>
          <a:p>
            <a:pPr algn="just"/>
            <a:endParaRPr lang="es-ES" sz="1200" b="1" dirty="0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tos Black" panose="020F0502020204030204" pitchFamily="34" charset="0"/>
            </a:endParaRPr>
          </a:p>
          <a:p>
            <a:pPr algn="just"/>
            <a:r>
              <a:rPr lang="es-ES" sz="24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Toda </a:t>
            </a:r>
            <a:r>
              <a:rPr lang="es-E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entidad JPA </a:t>
            </a:r>
            <a:r>
              <a:rPr lang="es-ES" sz="24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debe tener un campo marcado con </a:t>
            </a:r>
            <a:r>
              <a:rPr lang="es-E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@Id </a:t>
            </a:r>
            <a:r>
              <a:rPr lang="es-ES" sz="24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para </a:t>
            </a:r>
            <a:r>
              <a:rPr lang="es-E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identificar de forma única cada registro.</a:t>
            </a:r>
          </a:p>
        </p:txBody>
      </p:sp>
    </p:spTree>
    <p:extLst>
      <p:ext uri="{BB962C8B-B14F-4D97-AF65-F5344CB8AC3E}">
        <p14:creationId xmlns:p14="http://schemas.microsoft.com/office/powerpoint/2010/main" val="26427868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DCCF15-4C4D-CAB3-1383-85ABDB859E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47045946-9D27-D42E-CB8B-0C55FD624C05}"/>
              </a:ext>
            </a:extLst>
          </p:cNvPr>
          <p:cNvSpPr txBox="1"/>
          <p:nvPr/>
        </p:nvSpPr>
        <p:spPr>
          <a:xfrm>
            <a:off x="1397484" y="43699"/>
            <a:ext cx="1021367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Black" panose="020F0502020204030204" pitchFamily="18" charset="0"/>
              </a:rPr>
              <a:t>GENERANDO LA ENTIDAD PERSONA</a:t>
            </a:r>
            <a:endParaRPr lang="es-ES" sz="4000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D7E568BD-9478-A193-8F10-9B137FCFAD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8188" y="734333"/>
            <a:ext cx="8432269" cy="600289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3112E260-C19C-9320-5AAA-4E88006B1C3F}"/>
              </a:ext>
            </a:extLst>
          </p:cNvPr>
          <p:cNvSpPr txBox="1"/>
          <p:nvPr/>
        </p:nvSpPr>
        <p:spPr>
          <a:xfrm>
            <a:off x="1847844" y="3120918"/>
            <a:ext cx="2808398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sz="24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1.- Clic en el foco</a:t>
            </a:r>
            <a:endParaRPr lang="es-ES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tos Black" panose="020F0502020204030204" pitchFamily="34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CBBFC8CF-A28E-5CBB-42DD-CCC8BBE94BDF}"/>
              </a:ext>
            </a:extLst>
          </p:cNvPr>
          <p:cNvSpPr txBox="1"/>
          <p:nvPr/>
        </p:nvSpPr>
        <p:spPr>
          <a:xfrm>
            <a:off x="3812875" y="3785674"/>
            <a:ext cx="4528753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sz="24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2.- Se importa la anotación: </a:t>
            </a:r>
            <a:r>
              <a:rPr lang="es-E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Id</a:t>
            </a:r>
          </a:p>
        </p:txBody>
      </p:sp>
    </p:spTree>
    <p:extLst>
      <p:ext uri="{BB962C8B-B14F-4D97-AF65-F5344CB8AC3E}">
        <p14:creationId xmlns:p14="http://schemas.microsoft.com/office/powerpoint/2010/main" val="5304614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1582EF-73DC-C0A9-3E0B-19B18C6D41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4718BA1C-0A10-833E-4BE3-FFB4EA194FC0}"/>
              </a:ext>
            </a:extLst>
          </p:cNvPr>
          <p:cNvSpPr txBox="1"/>
          <p:nvPr/>
        </p:nvSpPr>
        <p:spPr>
          <a:xfrm>
            <a:off x="1397484" y="43699"/>
            <a:ext cx="1021367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Black" panose="020F0502020204030204" pitchFamily="18" charset="0"/>
              </a:rPr>
              <a:t>GENERANDO LA ENTIDAD PERSONA</a:t>
            </a:r>
            <a:endParaRPr lang="es-ES" sz="4000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21F1BC2B-6D16-C38E-7DDD-E3745668E5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026" y="751585"/>
            <a:ext cx="7316094" cy="596839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A43B2CCF-ED67-9C7B-C2BA-FC47893C49EC}"/>
              </a:ext>
            </a:extLst>
          </p:cNvPr>
          <p:cNvSpPr txBox="1"/>
          <p:nvPr/>
        </p:nvSpPr>
        <p:spPr>
          <a:xfrm>
            <a:off x="8051319" y="1688548"/>
            <a:ext cx="37754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sz="24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Anotación: </a:t>
            </a:r>
            <a:r>
              <a:rPr lang="es-E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Id, </a:t>
            </a:r>
            <a:r>
              <a:rPr lang="es-E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importada</a:t>
            </a:r>
          </a:p>
        </p:txBody>
      </p:sp>
    </p:spTree>
    <p:extLst>
      <p:ext uri="{BB962C8B-B14F-4D97-AF65-F5344CB8AC3E}">
        <p14:creationId xmlns:p14="http://schemas.microsoft.com/office/powerpoint/2010/main" val="7613842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DB561E-71E7-3BCF-E744-C6F9F42BA3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354495D1-7F10-0C01-A4A6-9A6763686119}"/>
              </a:ext>
            </a:extLst>
          </p:cNvPr>
          <p:cNvSpPr txBox="1"/>
          <p:nvPr/>
        </p:nvSpPr>
        <p:spPr>
          <a:xfrm>
            <a:off x="1397484" y="43699"/>
            <a:ext cx="1021367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Black" panose="020F0502020204030204" pitchFamily="18" charset="0"/>
              </a:rPr>
              <a:t>GENERANDO LA ENTIDAD PERSONA</a:t>
            </a:r>
            <a:endParaRPr lang="es-ES" sz="4000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344E3D2D-1D93-79D7-FF41-3A92B59F56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7408" y="751585"/>
            <a:ext cx="7083835" cy="600586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047CD6B8-5C23-7467-EC8B-ADCB6DC66264}"/>
              </a:ext>
            </a:extLst>
          </p:cNvPr>
          <p:cNvSpPr txBox="1"/>
          <p:nvPr/>
        </p:nvSpPr>
        <p:spPr>
          <a:xfrm>
            <a:off x="457197" y="3394496"/>
            <a:ext cx="6245525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sz="24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Se agrega la anotación: </a:t>
            </a:r>
            <a:r>
              <a:rPr lang="es-E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@GeneratedValue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A61DBB1-BE0E-785F-9AE2-1218129E40D6}"/>
              </a:ext>
            </a:extLst>
          </p:cNvPr>
          <p:cNvSpPr txBox="1"/>
          <p:nvPr/>
        </p:nvSpPr>
        <p:spPr>
          <a:xfrm>
            <a:off x="148806" y="3933471"/>
            <a:ext cx="6094562" cy="2862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es-ES" sz="24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La anotación </a:t>
            </a:r>
            <a:r>
              <a:rPr lang="es-E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@GeneratedValue, </a:t>
            </a:r>
            <a:r>
              <a:rPr lang="es-ES" sz="24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se utiliza para especificar cómo se va a generar el valor de la </a:t>
            </a:r>
            <a:r>
              <a:rPr lang="es-E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clave o llave primaria. </a:t>
            </a:r>
          </a:p>
          <a:p>
            <a:pPr algn="just"/>
            <a:endParaRPr lang="es-ES" sz="1200" b="1" dirty="0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tos Black" panose="020F0502020204030204" pitchFamily="34" charset="0"/>
            </a:endParaRPr>
          </a:p>
          <a:p>
            <a:pPr algn="just"/>
            <a:r>
              <a:rPr lang="es-ES" sz="24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Define la estrategia de generación del valor para el campo marcado con </a:t>
            </a:r>
            <a:r>
              <a:rPr lang="es-E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@Id(idpersona).</a:t>
            </a:r>
          </a:p>
        </p:txBody>
      </p:sp>
    </p:spTree>
    <p:extLst>
      <p:ext uri="{BB962C8B-B14F-4D97-AF65-F5344CB8AC3E}">
        <p14:creationId xmlns:p14="http://schemas.microsoft.com/office/powerpoint/2010/main" val="16834942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44B8D0-82AB-DC32-6C5B-2FD862E37C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65519457-0019-CC59-F58A-A6D3418DFC66}"/>
              </a:ext>
            </a:extLst>
          </p:cNvPr>
          <p:cNvSpPr txBox="1"/>
          <p:nvPr/>
        </p:nvSpPr>
        <p:spPr>
          <a:xfrm>
            <a:off x="1397484" y="43699"/>
            <a:ext cx="1021367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Black" panose="020F0502020204030204" pitchFamily="18" charset="0"/>
              </a:rPr>
              <a:t>GENERANDO LA ENTIDAD PERSONA</a:t>
            </a:r>
            <a:endParaRPr lang="es-ES" sz="4000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BE2DBD8-E90F-0D98-EB14-13FE0B0448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0401" y="751585"/>
            <a:ext cx="10027843" cy="595730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5942BB00-9A93-7204-89BC-EFABD6607BB0}"/>
              </a:ext>
            </a:extLst>
          </p:cNvPr>
          <p:cNvSpPr txBox="1"/>
          <p:nvPr/>
        </p:nvSpPr>
        <p:spPr>
          <a:xfrm>
            <a:off x="1338887" y="4130211"/>
            <a:ext cx="2808398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sz="24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1.- Clic en el foco</a:t>
            </a:r>
            <a:endParaRPr lang="es-ES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tos Black" panose="020F0502020204030204" pitchFamily="34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DBB8AA05-2D08-ED5B-F9B6-48A173B8BBBA}"/>
              </a:ext>
            </a:extLst>
          </p:cNvPr>
          <p:cNvSpPr txBox="1"/>
          <p:nvPr/>
        </p:nvSpPr>
        <p:spPr>
          <a:xfrm>
            <a:off x="1319848" y="4846723"/>
            <a:ext cx="6607833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sz="24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2.- Se importa la anotación: </a:t>
            </a:r>
            <a:r>
              <a:rPr lang="es-E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GeneratedValue</a:t>
            </a:r>
          </a:p>
        </p:txBody>
      </p:sp>
    </p:spTree>
    <p:extLst>
      <p:ext uri="{BB962C8B-B14F-4D97-AF65-F5344CB8AC3E}">
        <p14:creationId xmlns:p14="http://schemas.microsoft.com/office/powerpoint/2010/main" val="22667948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F5B951-1F6E-FFD4-8B8E-DCC533C6AE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3B2C5718-DB85-25EE-5E52-BB022C0D27FA}"/>
              </a:ext>
            </a:extLst>
          </p:cNvPr>
          <p:cNvSpPr txBox="1"/>
          <p:nvPr/>
        </p:nvSpPr>
        <p:spPr>
          <a:xfrm>
            <a:off x="1148573" y="43699"/>
            <a:ext cx="1021367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Black" panose="020F0502020204030204" pitchFamily="18" charset="0"/>
              </a:rPr>
              <a:t>GENERANDO LA ENTIDAD PERSONA</a:t>
            </a:r>
            <a:endParaRPr lang="es-ES" sz="4000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C506BAA-4731-FACB-0018-FD3775A283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39" y="751585"/>
            <a:ext cx="9745333" cy="593268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AB2E55EC-BAB3-84C3-2EBE-5995A76C6FA2}"/>
              </a:ext>
            </a:extLst>
          </p:cNvPr>
          <p:cNvSpPr txBox="1"/>
          <p:nvPr/>
        </p:nvSpPr>
        <p:spPr>
          <a:xfrm>
            <a:off x="3956660" y="2932831"/>
            <a:ext cx="5817079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sz="24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Anotación: </a:t>
            </a:r>
            <a:r>
              <a:rPr lang="es-E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GeneratedValue, </a:t>
            </a:r>
            <a:r>
              <a:rPr lang="es-E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importada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A52D50F5-14AB-0E0B-C3EE-520915F055EE}"/>
              </a:ext>
            </a:extLst>
          </p:cNvPr>
          <p:cNvSpPr txBox="1"/>
          <p:nvPr/>
        </p:nvSpPr>
        <p:spPr>
          <a:xfrm>
            <a:off x="7513608" y="3542394"/>
            <a:ext cx="4595551" cy="31393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es-ES" sz="22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La anotación </a:t>
            </a:r>
            <a:r>
              <a:rPr lang="es-ES" sz="2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@GeneratedValue </a:t>
            </a:r>
            <a:r>
              <a:rPr lang="es-ES" sz="22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se utiliza para especificar cómo se generará el valor de la clave primaria.</a:t>
            </a:r>
          </a:p>
          <a:p>
            <a:pPr algn="just"/>
            <a:endParaRPr lang="es-ES" sz="2200" b="1" dirty="0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tos Black" panose="020F0502020204030204" pitchFamily="34" charset="0"/>
            </a:endParaRPr>
          </a:p>
          <a:p>
            <a:pPr algn="just"/>
            <a:r>
              <a:rPr lang="es-ES" sz="22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Es decir, define la </a:t>
            </a:r>
            <a:r>
              <a:rPr lang="es-ES" sz="2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estrategia de generación del valor </a:t>
            </a:r>
            <a:r>
              <a:rPr lang="es-ES" sz="22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para el campo marcado con </a:t>
            </a:r>
            <a:r>
              <a:rPr lang="es-ES" sz="2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@Id(idpersona).</a:t>
            </a:r>
            <a:endParaRPr lang="es-ES" sz="2200" b="1" dirty="0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tos Black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72227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4523BE-7BCD-F214-131D-B8B866FAE1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7483199C-8C40-D9F9-FBB6-BFBDBDFF1521}"/>
              </a:ext>
            </a:extLst>
          </p:cNvPr>
          <p:cNvSpPr txBox="1"/>
          <p:nvPr/>
        </p:nvSpPr>
        <p:spPr>
          <a:xfrm>
            <a:off x="1397484" y="43699"/>
            <a:ext cx="1021367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Black" panose="020F0502020204030204" pitchFamily="18" charset="0"/>
              </a:rPr>
              <a:t>GENERANDO LA ENTIDAD PERSONA</a:t>
            </a:r>
            <a:endParaRPr lang="es-ES" sz="4000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7A3CD845-D381-D2DC-62C3-257832DBDA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0761" y="751585"/>
            <a:ext cx="8587122" cy="598721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6B6962C8-E62D-6DEF-F297-495F32FD0839}"/>
              </a:ext>
            </a:extLst>
          </p:cNvPr>
          <p:cNvSpPr txBox="1"/>
          <p:nvPr/>
        </p:nvSpPr>
        <p:spPr>
          <a:xfrm>
            <a:off x="8062836" y="4330309"/>
            <a:ext cx="2139339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sz="24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1.- Digitar st</a:t>
            </a:r>
            <a:endParaRPr lang="es-E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tos Black" panose="020F0502020204030204" pitchFamily="34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69C6F5A6-6AA9-07AF-8BE3-1C7D17FC3DC0}"/>
              </a:ext>
            </a:extLst>
          </p:cNvPr>
          <p:cNvSpPr txBox="1"/>
          <p:nvPr/>
        </p:nvSpPr>
        <p:spPr>
          <a:xfrm>
            <a:off x="5624422" y="5041231"/>
            <a:ext cx="6435304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sz="24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2.- Seleccionar la opción: </a:t>
            </a:r>
            <a:r>
              <a:rPr lang="es-E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strategy:GenerationType - GeneratedValue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541F1850-7BC3-05F4-0601-8E9C5BA3F067}"/>
              </a:ext>
            </a:extLst>
          </p:cNvPr>
          <p:cNvSpPr txBox="1"/>
          <p:nvPr/>
        </p:nvSpPr>
        <p:spPr>
          <a:xfrm>
            <a:off x="51770" y="4863277"/>
            <a:ext cx="4976944" cy="19389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es-E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strategy</a:t>
            </a:r>
            <a:r>
              <a:rPr lang="es-ES" sz="24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 en la anotación </a:t>
            </a:r>
            <a:r>
              <a:rPr lang="es-E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@GeneratedValue(strategy = ...) </a:t>
            </a:r>
            <a:r>
              <a:rPr lang="es-ES" sz="24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define la estrategia que se usará para generar el valor de la clave primaria automáticamente.</a:t>
            </a:r>
          </a:p>
        </p:txBody>
      </p:sp>
    </p:spTree>
    <p:extLst>
      <p:ext uri="{BB962C8B-B14F-4D97-AF65-F5344CB8AC3E}">
        <p14:creationId xmlns:p14="http://schemas.microsoft.com/office/powerpoint/2010/main" val="39444427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0F075B-3478-2342-C3D8-531670526D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5A91B284-E593-329E-0C21-41A58CB1E4DE}"/>
              </a:ext>
            </a:extLst>
          </p:cNvPr>
          <p:cNvSpPr txBox="1"/>
          <p:nvPr/>
        </p:nvSpPr>
        <p:spPr>
          <a:xfrm>
            <a:off x="1350750" y="43699"/>
            <a:ext cx="1021367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Black" panose="020F0502020204030204" pitchFamily="18" charset="0"/>
              </a:rPr>
              <a:t>GENERANDO LA ENTIDAD PERSONA</a:t>
            </a:r>
            <a:endParaRPr lang="es-ES" sz="4000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A6A98C0D-D0DA-F86D-C574-0E47E2458A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5839" y="751585"/>
            <a:ext cx="8763498" cy="595976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793401B2-9341-45E0-5680-23EDBDAF48AD}"/>
              </a:ext>
            </a:extLst>
          </p:cNvPr>
          <p:cNvSpPr txBox="1"/>
          <p:nvPr/>
        </p:nvSpPr>
        <p:spPr>
          <a:xfrm>
            <a:off x="7781029" y="4368365"/>
            <a:ext cx="4367842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sz="20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1.- Pulsar </a:t>
            </a:r>
            <a:r>
              <a:rPr lang="es-E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Ctrl + Barra Espaciadora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DCF0A5B4-5669-0B7D-2D6F-700F69AF2EC1}"/>
              </a:ext>
            </a:extLst>
          </p:cNvPr>
          <p:cNvSpPr txBox="1"/>
          <p:nvPr/>
        </p:nvSpPr>
        <p:spPr>
          <a:xfrm>
            <a:off x="7651625" y="5407353"/>
            <a:ext cx="4468483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sz="20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2.- Seleccionar la opción: </a:t>
            </a:r>
            <a:r>
              <a:rPr lang="es-E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IDENTITY</a:t>
            </a:r>
          </a:p>
        </p:txBody>
      </p:sp>
    </p:spTree>
    <p:extLst>
      <p:ext uri="{BB962C8B-B14F-4D97-AF65-F5344CB8AC3E}">
        <p14:creationId xmlns:p14="http://schemas.microsoft.com/office/powerpoint/2010/main" val="14498280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D77974-3C8B-56F6-D179-C3DD3B40BF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7179EE14-2CBE-2716-C635-A1EFEF3E852F}"/>
              </a:ext>
            </a:extLst>
          </p:cNvPr>
          <p:cNvSpPr txBox="1"/>
          <p:nvPr/>
        </p:nvSpPr>
        <p:spPr>
          <a:xfrm>
            <a:off x="1349430" y="43699"/>
            <a:ext cx="1021367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Black" panose="020F0502020204030204" pitchFamily="18" charset="0"/>
              </a:rPr>
              <a:t>GENERANDO LA ENTIDAD PERSONA</a:t>
            </a:r>
            <a:endParaRPr lang="es-ES" sz="4000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CE946F8-3EB1-0044-5557-4A437DD147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412" y="751585"/>
            <a:ext cx="9941712" cy="595029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3E07D9C9-09ED-AF90-0EF4-609DBC4D25CF}"/>
              </a:ext>
            </a:extLst>
          </p:cNvPr>
          <p:cNvSpPr txBox="1"/>
          <p:nvPr/>
        </p:nvSpPr>
        <p:spPr>
          <a:xfrm>
            <a:off x="83508" y="5369819"/>
            <a:ext cx="4574758" cy="13234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es-E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strategy = GenerationType.IDENTITY </a:t>
            </a:r>
            <a:r>
              <a:rPr lang="es-ES" sz="20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La base de datos </a:t>
            </a:r>
            <a:r>
              <a:rPr lang="es-E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le </a:t>
            </a:r>
            <a:r>
              <a:rPr lang="es-ES" sz="20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asigna un valor único al campo </a:t>
            </a:r>
            <a:r>
              <a:rPr lang="es-E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idpersona</a:t>
            </a:r>
            <a:r>
              <a:rPr lang="es-ES" sz="20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 cada vez que se inserte un </a:t>
            </a:r>
            <a:r>
              <a:rPr lang="es-E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nuevo registro.</a:t>
            </a:r>
          </a:p>
        </p:txBody>
      </p:sp>
    </p:spTree>
    <p:extLst>
      <p:ext uri="{BB962C8B-B14F-4D97-AF65-F5344CB8AC3E}">
        <p14:creationId xmlns:p14="http://schemas.microsoft.com/office/powerpoint/2010/main" val="1235804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531B04-9D7F-9354-ADBB-316F28F272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093B52B1-0C40-BF7D-957A-33AC55F8E7CB}"/>
              </a:ext>
            </a:extLst>
          </p:cNvPr>
          <p:cNvSpPr txBox="1"/>
          <p:nvPr/>
        </p:nvSpPr>
        <p:spPr>
          <a:xfrm>
            <a:off x="1286596" y="43699"/>
            <a:ext cx="1021367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Black" panose="020F0502020204030204" pitchFamily="18" charset="0"/>
              </a:rPr>
              <a:t>GENERANDO LA ENTIDAD PERSONA</a:t>
            </a:r>
            <a:endParaRPr lang="es-ES" sz="40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9B41F8B-A7FE-5F19-1D2C-D5D29DF03A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4747" y="765750"/>
            <a:ext cx="10297375" cy="597148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9E3C3F91-1C86-5AD5-97FA-18BD8CE36DE9}"/>
              </a:ext>
            </a:extLst>
          </p:cNvPr>
          <p:cNvSpPr txBox="1"/>
          <p:nvPr/>
        </p:nvSpPr>
        <p:spPr>
          <a:xfrm>
            <a:off x="1882147" y="2982875"/>
            <a:ext cx="7693174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sz="32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1.- Clic derecho en el paquete: </a:t>
            </a:r>
            <a:r>
              <a:rPr lang="es-E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Modelo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6AAD8F33-CF7B-C4AA-28E8-94A6945DBEF3}"/>
              </a:ext>
            </a:extLst>
          </p:cNvPr>
          <p:cNvSpPr txBox="1"/>
          <p:nvPr/>
        </p:nvSpPr>
        <p:spPr>
          <a:xfrm>
            <a:off x="4837338" y="3626983"/>
            <a:ext cx="5126172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sz="32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2.- Clic en la opción: </a:t>
            </a:r>
            <a:r>
              <a:rPr lang="es-E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New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3585E471-6734-C2EF-4F27-F29A621D54F3}"/>
              </a:ext>
            </a:extLst>
          </p:cNvPr>
          <p:cNvSpPr txBox="1"/>
          <p:nvPr/>
        </p:nvSpPr>
        <p:spPr>
          <a:xfrm>
            <a:off x="612474" y="5409773"/>
            <a:ext cx="7013275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sz="32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3.- Clic en la opción: </a:t>
            </a:r>
            <a:r>
              <a:rPr lang="es-E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Class (Clase)</a:t>
            </a:r>
          </a:p>
        </p:txBody>
      </p:sp>
    </p:spTree>
    <p:extLst>
      <p:ext uri="{BB962C8B-B14F-4D97-AF65-F5344CB8AC3E}">
        <p14:creationId xmlns:p14="http://schemas.microsoft.com/office/powerpoint/2010/main" val="7151830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A70DD4-271B-A102-4EF8-0B8BD4D6A8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B0C7791C-4C07-5A93-6637-6D46FB3060BF}"/>
              </a:ext>
            </a:extLst>
          </p:cNvPr>
          <p:cNvSpPr txBox="1"/>
          <p:nvPr/>
        </p:nvSpPr>
        <p:spPr>
          <a:xfrm>
            <a:off x="1349430" y="43699"/>
            <a:ext cx="1021367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Black" panose="020F0502020204030204" pitchFamily="18" charset="0"/>
              </a:rPr>
              <a:t>GENERANDO LA ENTIDAD PERSONA</a:t>
            </a:r>
            <a:endParaRPr lang="es-ES" sz="4000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C2D607D2-4FB8-CB7D-C922-A385E9F787EB}"/>
              </a:ext>
            </a:extLst>
          </p:cNvPr>
          <p:cNvSpPr txBox="1"/>
          <p:nvPr/>
        </p:nvSpPr>
        <p:spPr>
          <a:xfrm>
            <a:off x="148146" y="4343276"/>
            <a:ext cx="4574758" cy="16312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es-E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Se agrega la anotación: </a:t>
            </a:r>
            <a:r>
              <a:rPr lang="es-E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Column</a:t>
            </a:r>
            <a:r>
              <a:rPr lang="es-E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, a cada atributo con la longitud de cada campo.</a:t>
            </a:r>
          </a:p>
          <a:p>
            <a:pPr algn="just"/>
            <a:endParaRPr lang="es-E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tos Black" panose="020F0502020204030204" pitchFamily="34" charset="0"/>
            </a:endParaRPr>
          </a:p>
          <a:p>
            <a:pPr algn="just"/>
            <a:r>
              <a:rPr lang="es-E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Se importa la anotación: </a:t>
            </a:r>
            <a:r>
              <a:rPr lang="es-E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Column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3E0DC64-AC51-4329-C025-40456180CB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0516" y="751585"/>
            <a:ext cx="4925959" cy="601010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293787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9C1AF6-BA54-C8B6-BBC3-DC6BBFB753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1AE61FA0-70DA-3194-AD93-F77AC2836C06}"/>
              </a:ext>
            </a:extLst>
          </p:cNvPr>
          <p:cNvSpPr txBox="1"/>
          <p:nvPr/>
        </p:nvSpPr>
        <p:spPr>
          <a:xfrm>
            <a:off x="1349430" y="43699"/>
            <a:ext cx="1021367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Black" panose="020F0502020204030204" pitchFamily="18" charset="0"/>
              </a:rPr>
              <a:t>GENERANDO LA ENTIDAD PERSONA</a:t>
            </a:r>
            <a:endParaRPr lang="es-ES" sz="4000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EB17D8C-A209-3209-52DD-9D80BCC08C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1913" y="751585"/>
            <a:ext cx="6862643" cy="586596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FF9AA439-9429-0981-B924-FEF24EDA21BF}"/>
              </a:ext>
            </a:extLst>
          </p:cNvPr>
          <p:cNvSpPr txBox="1"/>
          <p:nvPr/>
        </p:nvSpPr>
        <p:spPr>
          <a:xfrm>
            <a:off x="809165" y="5947791"/>
            <a:ext cx="2310382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1.- Clic derecho</a:t>
            </a:r>
            <a:endParaRPr lang="es-ES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tos Black" panose="020F0502020204030204" pitchFamily="34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2748D89E-A089-877B-2920-21ACC7073483}"/>
              </a:ext>
            </a:extLst>
          </p:cNvPr>
          <p:cNvSpPr txBox="1"/>
          <p:nvPr/>
        </p:nvSpPr>
        <p:spPr>
          <a:xfrm>
            <a:off x="5757853" y="3647275"/>
            <a:ext cx="3550049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2.- Clic en la opción: </a:t>
            </a:r>
            <a:r>
              <a:rPr lang="es-E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Source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5870D67F-1B04-104D-319A-6701A6A08E2A}"/>
              </a:ext>
            </a:extLst>
          </p:cNvPr>
          <p:cNvSpPr txBox="1"/>
          <p:nvPr/>
        </p:nvSpPr>
        <p:spPr>
          <a:xfrm>
            <a:off x="3676011" y="5343804"/>
            <a:ext cx="6399642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3.- Clic en la opción: </a:t>
            </a:r>
            <a:r>
              <a:rPr lang="es-E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 Generate Getters and Setters</a:t>
            </a:r>
          </a:p>
        </p:txBody>
      </p:sp>
    </p:spTree>
    <p:extLst>
      <p:ext uri="{BB962C8B-B14F-4D97-AF65-F5344CB8AC3E}">
        <p14:creationId xmlns:p14="http://schemas.microsoft.com/office/powerpoint/2010/main" val="17548459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F77A39-FA7E-F511-EDBB-A8D86CC501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8B0A7A25-C38D-2A3D-5A7C-119CF00BA669}"/>
              </a:ext>
            </a:extLst>
          </p:cNvPr>
          <p:cNvSpPr txBox="1"/>
          <p:nvPr/>
        </p:nvSpPr>
        <p:spPr>
          <a:xfrm>
            <a:off x="1349430" y="43699"/>
            <a:ext cx="1021367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Black" panose="020F0502020204030204" pitchFamily="18" charset="0"/>
              </a:rPr>
              <a:t>GENERANDO LA ENTIDAD PERSONA</a:t>
            </a:r>
            <a:endParaRPr lang="es-ES" sz="4000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7FC8712A-DF97-369E-5937-82B2769672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147637"/>
            <a:ext cx="4876800" cy="6562725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4380C16D-A245-FA1B-7120-E653126FD055}"/>
              </a:ext>
            </a:extLst>
          </p:cNvPr>
          <p:cNvSpPr txBox="1"/>
          <p:nvPr/>
        </p:nvSpPr>
        <p:spPr>
          <a:xfrm>
            <a:off x="6246001" y="1030734"/>
            <a:ext cx="3802752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1.- Clic en el botón: </a:t>
            </a:r>
            <a:r>
              <a:rPr lang="es-E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Select All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A1A24E1A-3497-7834-7C7F-65651766B5C8}"/>
              </a:ext>
            </a:extLst>
          </p:cNvPr>
          <p:cNvSpPr txBox="1"/>
          <p:nvPr/>
        </p:nvSpPr>
        <p:spPr>
          <a:xfrm>
            <a:off x="5371858" y="5904902"/>
            <a:ext cx="3802752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2.- Clic en el botón: </a:t>
            </a:r>
            <a:r>
              <a:rPr lang="es-E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Generate</a:t>
            </a:r>
          </a:p>
        </p:txBody>
      </p:sp>
    </p:spTree>
    <p:extLst>
      <p:ext uri="{BB962C8B-B14F-4D97-AF65-F5344CB8AC3E}">
        <p14:creationId xmlns:p14="http://schemas.microsoft.com/office/powerpoint/2010/main" val="14500946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EE6DC9-F0FB-E0C2-82C4-87622D727B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F994AB26-0C62-C3ED-3ED6-1D771937891A}"/>
              </a:ext>
            </a:extLst>
          </p:cNvPr>
          <p:cNvSpPr txBox="1"/>
          <p:nvPr/>
        </p:nvSpPr>
        <p:spPr>
          <a:xfrm>
            <a:off x="1349430" y="43699"/>
            <a:ext cx="1021367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Black" panose="020F0502020204030204" pitchFamily="18" charset="0"/>
              </a:rPr>
              <a:t>GENERANDO LA ENTIDAD PERSONA</a:t>
            </a:r>
            <a:endParaRPr lang="es-ES" sz="4000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6DAA64C4-3172-BE7B-7179-83A3F6FC6C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4584" y="742959"/>
            <a:ext cx="5045732" cy="601784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977169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B7240F-F2A3-86D0-1921-F7B1C02B35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4F0099C2-D2C7-DA2D-18F7-AFABD8850EF4}"/>
              </a:ext>
            </a:extLst>
          </p:cNvPr>
          <p:cNvSpPr txBox="1"/>
          <p:nvPr/>
        </p:nvSpPr>
        <p:spPr>
          <a:xfrm>
            <a:off x="1349430" y="43699"/>
            <a:ext cx="1021367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Black" panose="020F0502020204030204" pitchFamily="18" charset="0"/>
              </a:rPr>
              <a:t>GENERANDO LA ENTIDAD PERSONA</a:t>
            </a:r>
            <a:endParaRPr lang="es-ES" sz="4000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090AB648-B037-42AF-D6AA-83267D13E9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8144" y="751586"/>
            <a:ext cx="3923161" cy="599427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D9121243-5570-3A0B-17E3-B98BFC09D24A}"/>
              </a:ext>
            </a:extLst>
          </p:cNvPr>
          <p:cNvSpPr txBox="1"/>
          <p:nvPr/>
        </p:nvSpPr>
        <p:spPr>
          <a:xfrm>
            <a:off x="1006892" y="3076360"/>
            <a:ext cx="3427086" cy="7078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Se agrego los getters and setters de cada atributo</a:t>
            </a:r>
            <a:endParaRPr lang="es-ES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tos Black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8498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D6E2AE-D157-2ACC-3D7E-4916BFCBEE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8B23366D-C4A9-431D-7EA2-616B67FBA4C2}"/>
              </a:ext>
            </a:extLst>
          </p:cNvPr>
          <p:cNvSpPr txBox="1"/>
          <p:nvPr/>
        </p:nvSpPr>
        <p:spPr>
          <a:xfrm>
            <a:off x="1397484" y="43699"/>
            <a:ext cx="1021367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Black" panose="020F0502020204030204" pitchFamily="18" charset="0"/>
              </a:rPr>
              <a:t>GENERANDO LA ENTIDAD PERSONA</a:t>
            </a:r>
            <a:endParaRPr lang="es-ES" sz="4000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AA9FCA54-B2A9-F98E-B92B-B5DC342900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0504" y="734333"/>
            <a:ext cx="5163222" cy="601146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774E4F96-3B0F-DD29-0D0B-4FA1B5B5CF47}"/>
              </a:ext>
            </a:extLst>
          </p:cNvPr>
          <p:cNvSpPr txBox="1"/>
          <p:nvPr/>
        </p:nvSpPr>
        <p:spPr>
          <a:xfrm>
            <a:off x="4606511" y="2528550"/>
            <a:ext cx="6280025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sz="32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1.- Nombre de la clase: </a:t>
            </a:r>
            <a:r>
              <a:rPr lang="es-E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Persona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BE7F53F6-7881-3F46-E4F6-24D15D1BEA95}"/>
              </a:ext>
            </a:extLst>
          </p:cNvPr>
          <p:cNvSpPr txBox="1"/>
          <p:nvPr/>
        </p:nvSpPr>
        <p:spPr>
          <a:xfrm>
            <a:off x="1030857" y="6155462"/>
            <a:ext cx="5309554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sz="32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2.- Clic en el botón: </a:t>
            </a:r>
            <a:r>
              <a:rPr lang="es-E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Finish</a:t>
            </a:r>
          </a:p>
        </p:txBody>
      </p:sp>
    </p:spTree>
    <p:extLst>
      <p:ext uri="{BB962C8B-B14F-4D97-AF65-F5344CB8AC3E}">
        <p14:creationId xmlns:p14="http://schemas.microsoft.com/office/powerpoint/2010/main" val="3222041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52026E-628B-9876-891F-123CC53B20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913B3D9F-072D-3822-157E-A1C171214174}"/>
              </a:ext>
            </a:extLst>
          </p:cNvPr>
          <p:cNvSpPr txBox="1"/>
          <p:nvPr/>
        </p:nvSpPr>
        <p:spPr>
          <a:xfrm>
            <a:off x="1098746" y="43699"/>
            <a:ext cx="1021367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Black" panose="020F0502020204030204" pitchFamily="18" charset="0"/>
              </a:rPr>
              <a:t>GENERANDO LA ENTIDAD PERSONA</a:t>
            </a:r>
            <a:endParaRPr lang="es-ES" sz="40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A6B4B65-E083-DAE8-CCC6-A6F3D7F7F8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2586" y="734333"/>
            <a:ext cx="10320836" cy="595976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47373DD2-C853-34C7-2714-78157624C9A2}"/>
              </a:ext>
            </a:extLst>
          </p:cNvPr>
          <p:cNvSpPr txBox="1"/>
          <p:nvPr/>
        </p:nvSpPr>
        <p:spPr>
          <a:xfrm>
            <a:off x="336426" y="3420892"/>
            <a:ext cx="5762441" cy="10772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sz="32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Se declaran los siguientes </a:t>
            </a:r>
            <a:r>
              <a:rPr lang="es-E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atributos</a:t>
            </a:r>
            <a:r>
              <a:rPr lang="es-ES" sz="32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 de la clase </a:t>
            </a:r>
            <a:r>
              <a:rPr lang="es-E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Persona</a:t>
            </a:r>
          </a:p>
        </p:txBody>
      </p:sp>
    </p:spTree>
    <p:extLst>
      <p:ext uri="{BB962C8B-B14F-4D97-AF65-F5344CB8AC3E}">
        <p14:creationId xmlns:p14="http://schemas.microsoft.com/office/powerpoint/2010/main" val="33182227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3FDD07-97D4-86A9-F6C9-3B9776D685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7FC4836B-420B-8464-FC50-C36794E8F671}"/>
              </a:ext>
            </a:extLst>
          </p:cNvPr>
          <p:cNvSpPr txBox="1"/>
          <p:nvPr/>
        </p:nvSpPr>
        <p:spPr>
          <a:xfrm>
            <a:off x="1397484" y="43699"/>
            <a:ext cx="1021367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Black" panose="020F0502020204030204" pitchFamily="18" charset="0"/>
              </a:rPr>
              <a:t>GENERANDO LA ENTIDAD PERSONA</a:t>
            </a:r>
            <a:endParaRPr lang="es-ES" sz="4000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87C9B91-C3D0-20BF-BC36-0D36661AAA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9963" y="751585"/>
            <a:ext cx="8133991" cy="596378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0C91A037-5040-54EC-6FA5-4C3CEF3656A2}"/>
              </a:ext>
            </a:extLst>
          </p:cNvPr>
          <p:cNvSpPr txBox="1"/>
          <p:nvPr/>
        </p:nvSpPr>
        <p:spPr>
          <a:xfrm>
            <a:off x="6373116" y="2040664"/>
            <a:ext cx="4849846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sz="24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Se agrega la anotación: </a:t>
            </a:r>
            <a:r>
              <a:rPr lang="es-E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@Entity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39855F3C-46E3-C2CF-BBF5-FB46D91A51B2}"/>
              </a:ext>
            </a:extLst>
          </p:cNvPr>
          <p:cNvSpPr txBox="1"/>
          <p:nvPr/>
        </p:nvSpPr>
        <p:spPr>
          <a:xfrm>
            <a:off x="174681" y="3307679"/>
            <a:ext cx="5803422" cy="34163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es-ES" sz="24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La anotación </a:t>
            </a:r>
            <a:r>
              <a:rPr lang="es-E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@Entity </a:t>
            </a:r>
            <a:r>
              <a:rPr lang="es-ES" sz="24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en la clase Persona pertenece a </a:t>
            </a:r>
            <a:r>
              <a:rPr lang="es-E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JPA (Java Persistence API = API de persistencia de Java) </a:t>
            </a:r>
            <a:r>
              <a:rPr lang="es-ES" sz="24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y se utiliza para indicar que esta clase es una </a:t>
            </a:r>
            <a:r>
              <a:rPr lang="es-E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entidad.</a:t>
            </a:r>
            <a:r>
              <a:rPr lang="es-ES" sz="24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 </a:t>
            </a:r>
          </a:p>
          <a:p>
            <a:pPr algn="just"/>
            <a:endParaRPr lang="es-E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tos Black" panose="020F0502020204030204" pitchFamily="34" charset="0"/>
            </a:endParaRPr>
          </a:p>
          <a:p>
            <a:pPr algn="just"/>
            <a:r>
              <a:rPr lang="es-ES" sz="24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Una </a:t>
            </a:r>
            <a:r>
              <a:rPr lang="es-E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entidad</a:t>
            </a:r>
            <a:r>
              <a:rPr lang="es-ES" sz="24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 representa una tabla en la </a:t>
            </a:r>
            <a:r>
              <a:rPr lang="es-E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base de datos</a:t>
            </a:r>
            <a:r>
              <a:rPr lang="es-ES" sz="24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, y cada instancia de esta clase representa </a:t>
            </a:r>
            <a:r>
              <a:rPr lang="es-E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una fila </a:t>
            </a:r>
            <a:r>
              <a:rPr lang="es-ES" sz="24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en esa tabla.</a:t>
            </a:r>
          </a:p>
        </p:txBody>
      </p:sp>
    </p:spTree>
    <p:extLst>
      <p:ext uri="{BB962C8B-B14F-4D97-AF65-F5344CB8AC3E}">
        <p14:creationId xmlns:p14="http://schemas.microsoft.com/office/powerpoint/2010/main" val="35248710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D8C292-A639-D555-BE5A-E267049BA1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CE42F42D-40D1-22D0-0CB9-3FB4CD7B401E}"/>
              </a:ext>
            </a:extLst>
          </p:cNvPr>
          <p:cNvSpPr txBox="1"/>
          <p:nvPr/>
        </p:nvSpPr>
        <p:spPr>
          <a:xfrm>
            <a:off x="1397484" y="43699"/>
            <a:ext cx="1021367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Black" panose="020F0502020204030204" pitchFamily="18" charset="0"/>
              </a:rPr>
              <a:t>GENERANDO LA ENTIDAD PERSONA</a:t>
            </a:r>
            <a:endParaRPr lang="es-ES" sz="4000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23FF11B3-F1A0-8872-DB65-9E386FAAF6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9092" y="734333"/>
            <a:ext cx="8210461" cy="597591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661B3FCA-5070-D488-A83C-2FCAB984A57A}"/>
              </a:ext>
            </a:extLst>
          </p:cNvPr>
          <p:cNvSpPr txBox="1"/>
          <p:nvPr/>
        </p:nvSpPr>
        <p:spPr>
          <a:xfrm>
            <a:off x="2203549" y="2428852"/>
            <a:ext cx="2808398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sz="24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1.- Clic en el foco</a:t>
            </a:r>
            <a:endParaRPr lang="es-ES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tos Black" panose="020F0502020204030204" pitchFamily="34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5C134E5-E619-70D5-4BE6-579745638CBA}"/>
              </a:ext>
            </a:extLst>
          </p:cNvPr>
          <p:cNvSpPr txBox="1"/>
          <p:nvPr/>
        </p:nvSpPr>
        <p:spPr>
          <a:xfrm>
            <a:off x="4554750" y="3120533"/>
            <a:ext cx="5089585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sz="24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2.- Se importa la anotación: </a:t>
            </a:r>
            <a:r>
              <a:rPr lang="es-E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Entity</a:t>
            </a:r>
          </a:p>
        </p:txBody>
      </p:sp>
    </p:spTree>
    <p:extLst>
      <p:ext uri="{BB962C8B-B14F-4D97-AF65-F5344CB8AC3E}">
        <p14:creationId xmlns:p14="http://schemas.microsoft.com/office/powerpoint/2010/main" val="14845982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76AFB3-FFEF-5ED1-3EC2-9069B5E0C6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5D4606E5-85F8-5435-3A6A-4CC5A62330D5}"/>
              </a:ext>
            </a:extLst>
          </p:cNvPr>
          <p:cNvSpPr txBox="1"/>
          <p:nvPr/>
        </p:nvSpPr>
        <p:spPr>
          <a:xfrm>
            <a:off x="1397484" y="43699"/>
            <a:ext cx="1021367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Black" panose="020F0502020204030204" pitchFamily="18" charset="0"/>
              </a:rPr>
              <a:t>GENERANDO LA ENTIDAD PERSONA</a:t>
            </a:r>
            <a:endParaRPr lang="es-ES" sz="4000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0F54173-02E0-EA04-8A9C-43A9E74435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9984" y="751585"/>
            <a:ext cx="8908676" cy="595114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A99EE1B8-9000-38A8-C595-096CD6F4DECF}"/>
              </a:ext>
            </a:extLst>
          </p:cNvPr>
          <p:cNvSpPr txBox="1"/>
          <p:nvPr/>
        </p:nvSpPr>
        <p:spPr>
          <a:xfrm>
            <a:off x="1017917" y="1602284"/>
            <a:ext cx="4304582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sz="24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Anotación: </a:t>
            </a:r>
            <a:r>
              <a:rPr lang="es-E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Entity, </a:t>
            </a:r>
            <a:r>
              <a:rPr lang="es-E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importada</a:t>
            </a:r>
          </a:p>
        </p:txBody>
      </p:sp>
    </p:spTree>
    <p:extLst>
      <p:ext uri="{BB962C8B-B14F-4D97-AF65-F5344CB8AC3E}">
        <p14:creationId xmlns:p14="http://schemas.microsoft.com/office/powerpoint/2010/main" val="28441148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3FA037-276C-3716-4B23-7C5B83F9E1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0FE8C501-9F9B-3F23-0705-E592986B77C0}"/>
              </a:ext>
            </a:extLst>
          </p:cNvPr>
          <p:cNvSpPr txBox="1"/>
          <p:nvPr/>
        </p:nvSpPr>
        <p:spPr>
          <a:xfrm>
            <a:off x="1397484" y="43699"/>
            <a:ext cx="1021367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Black" panose="020F0502020204030204" pitchFamily="18" charset="0"/>
              </a:rPr>
              <a:t>GENERANDO LA ENTIDAD PERSONA</a:t>
            </a:r>
            <a:endParaRPr lang="es-ES" sz="4000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57E49E77-D03C-7A55-C0B6-A0ABABCE7E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0088" y="752820"/>
            <a:ext cx="8388469" cy="590677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6064F8D2-75FB-3BDC-92D3-06265AB551F2}"/>
              </a:ext>
            </a:extLst>
          </p:cNvPr>
          <p:cNvSpPr txBox="1"/>
          <p:nvPr/>
        </p:nvSpPr>
        <p:spPr>
          <a:xfrm>
            <a:off x="567537" y="2489238"/>
            <a:ext cx="4849846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sz="24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Se agrega la anotación: </a:t>
            </a:r>
            <a:r>
              <a:rPr lang="es-E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@Table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86F3CBA3-B85D-F593-B903-79C10F0FE1EE}"/>
              </a:ext>
            </a:extLst>
          </p:cNvPr>
          <p:cNvSpPr txBox="1"/>
          <p:nvPr/>
        </p:nvSpPr>
        <p:spPr>
          <a:xfrm>
            <a:off x="97048" y="4183440"/>
            <a:ext cx="4849846" cy="19389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es-ES" sz="24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La anotación </a:t>
            </a:r>
            <a:r>
              <a:rPr lang="es-E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@Table </a:t>
            </a:r>
            <a:r>
              <a:rPr lang="es-ES" sz="24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se usa junto con </a:t>
            </a:r>
            <a:r>
              <a:rPr lang="es-E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@Entity, </a:t>
            </a:r>
            <a:r>
              <a:rPr lang="es-ES" sz="24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para definir el nombre de la </a:t>
            </a:r>
            <a:r>
              <a:rPr lang="es-E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tabla</a:t>
            </a:r>
            <a:r>
              <a:rPr lang="es-ES" sz="24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 en la base de datos  a la que está mapeada la </a:t>
            </a:r>
            <a:r>
              <a:rPr lang="es-E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entidad actual.</a:t>
            </a:r>
          </a:p>
        </p:txBody>
      </p:sp>
    </p:spTree>
    <p:extLst>
      <p:ext uri="{BB962C8B-B14F-4D97-AF65-F5344CB8AC3E}">
        <p14:creationId xmlns:p14="http://schemas.microsoft.com/office/powerpoint/2010/main" val="24083999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DB9BF4-400B-69ED-6FC0-F48954D608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0C725EE5-7AEE-B9D0-D459-AC418AF93F6A}"/>
              </a:ext>
            </a:extLst>
          </p:cNvPr>
          <p:cNvSpPr txBox="1"/>
          <p:nvPr/>
        </p:nvSpPr>
        <p:spPr>
          <a:xfrm>
            <a:off x="1002457" y="43699"/>
            <a:ext cx="1021367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Black" panose="020F0502020204030204" pitchFamily="18" charset="0"/>
              </a:rPr>
              <a:t>GENERANDO LA ENTIDAD PERSONA</a:t>
            </a:r>
            <a:endParaRPr lang="es-ES" sz="4000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8AD5F82-EA85-8FBB-00B0-91389C795A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952" y="751585"/>
            <a:ext cx="11852686" cy="596839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25B31F99-4A73-7BAC-1181-4EF66F83FA73}"/>
              </a:ext>
            </a:extLst>
          </p:cNvPr>
          <p:cNvSpPr txBox="1"/>
          <p:nvPr/>
        </p:nvSpPr>
        <p:spPr>
          <a:xfrm>
            <a:off x="1019709" y="4257651"/>
            <a:ext cx="2808398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sz="24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1.- Clic en el foco</a:t>
            </a:r>
            <a:endParaRPr lang="es-ES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tos Black" panose="020F0502020204030204" pitchFamily="34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75BB2252-2EE8-093C-708D-41A561D21BCF}"/>
              </a:ext>
            </a:extLst>
          </p:cNvPr>
          <p:cNvSpPr txBox="1"/>
          <p:nvPr/>
        </p:nvSpPr>
        <p:spPr>
          <a:xfrm>
            <a:off x="3888489" y="5121861"/>
            <a:ext cx="5089585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sz="24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2.- Se importa la anotación: </a:t>
            </a:r>
            <a:r>
              <a:rPr lang="es-E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Table</a:t>
            </a:r>
          </a:p>
        </p:txBody>
      </p:sp>
    </p:spTree>
    <p:extLst>
      <p:ext uri="{BB962C8B-B14F-4D97-AF65-F5344CB8AC3E}">
        <p14:creationId xmlns:p14="http://schemas.microsoft.com/office/powerpoint/2010/main" val="1908491689"/>
      </p:ext>
    </p:extLst>
  </p:cSld>
  <p:clrMapOvr>
    <a:masterClrMapping/>
  </p:clrMapOvr>
</p:sld>
</file>

<file path=ppt/theme/theme1.xml><?xml version="1.0" encoding="utf-8"?>
<a:theme xmlns:a="http://schemas.openxmlformats.org/drawingml/2006/main" name="ArchwayVTI">
  <a:themeElements>
    <a:clrScheme name="AnalogousFromDarkSeedLeftStep">
      <a:dk1>
        <a:srgbClr val="000000"/>
      </a:dk1>
      <a:lt1>
        <a:srgbClr val="FFFFFF"/>
      </a:lt1>
      <a:dk2>
        <a:srgbClr val="1A1634"/>
      </a:dk2>
      <a:lt2>
        <a:srgbClr val="F0F3F3"/>
      </a:lt2>
      <a:accent1>
        <a:srgbClr val="E72950"/>
      </a:accent1>
      <a:accent2>
        <a:srgbClr val="D5178E"/>
      </a:accent2>
      <a:accent3>
        <a:srgbClr val="DF29E7"/>
      </a:accent3>
      <a:accent4>
        <a:srgbClr val="7E17D5"/>
      </a:accent4>
      <a:accent5>
        <a:srgbClr val="4129E7"/>
      </a:accent5>
      <a:accent6>
        <a:srgbClr val="174ED5"/>
      </a:accent6>
      <a:hlink>
        <a:srgbClr val="7351C5"/>
      </a:hlink>
      <a:folHlink>
        <a:srgbClr val="7F7F7F"/>
      </a:folHlink>
    </a:clrScheme>
    <a:fontScheme name="Archway">
      <a:majorFont>
        <a:latin typeface="Felix Titling"/>
        <a:ea typeface=""/>
        <a:cs typeface=""/>
      </a:majorFont>
      <a:minorFont>
        <a:latin typeface="Goudy Old Sty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chwayVTI" id="{309F1D27-9968-4F93-BA7C-3666A757FD2E}" vid="{76D8E8FD-8787-4E56-A14A-C28BF58ABEE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1565</TotalTime>
  <Words>617</Words>
  <Application>Microsoft Office PowerPoint</Application>
  <PresentationFormat>Panorámica</PresentationFormat>
  <Paragraphs>74</Paragraphs>
  <Slides>24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24</vt:i4>
      </vt:variant>
    </vt:vector>
  </HeadingPairs>
  <TitlesOfParts>
    <vt:vector size="30" baseType="lpstr">
      <vt:lpstr>Amasis MT Pro Black</vt:lpstr>
      <vt:lpstr>Aptos Black</vt:lpstr>
      <vt:lpstr>Arial</vt:lpstr>
      <vt:lpstr>Felix Titling</vt:lpstr>
      <vt:lpstr>Goudy Old Style</vt:lpstr>
      <vt:lpstr>ArchwayVTI</vt:lpstr>
      <vt:lpstr>GENERANDO LA ENTIDAD PERSONA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pxjuleon (Leon Suyon, Juan Jose)</dc:creator>
  <cp:lastModifiedBy>ALUMNO - YOVER SAUL INCA CHANTA</cp:lastModifiedBy>
  <cp:revision>188</cp:revision>
  <dcterms:created xsi:type="dcterms:W3CDTF">2024-12-15T23:07:37Z</dcterms:created>
  <dcterms:modified xsi:type="dcterms:W3CDTF">2025-01-20T05:11:38Z</dcterms:modified>
</cp:coreProperties>
</file>